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3228" r:id="rId3"/>
    <p:sldId id="3330" r:id="rId5"/>
    <p:sldId id="3337" r:id="rId6"/>
    <p:sldId id="3335" r:id="rId7"/>
    <p:sldId id="3344" r:id="rId8"/>
    <p:sldId id="3381" r:id="rId9"/>
    <p:sldId id="3348" r:id="rId10"/>
    <p:sldId id="3353" r:id="rId11"/>
    <p:sldId id="3382" r:id="rId12"/>
    <p:sldId id="3326" r:id="rId13"/>
    <p:sldId id="3383" r:id="rId14"/>
    <p:sldId id="3354" r:id="rId15"/>
    <p:sldId id="3355" r:id="rId16"/>
    <p:sldId id="3356" r:id="rId17"/>
    <p:sldId id="3231" r:id="rId18"/>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5C0F8D52-EA7D-48C2-BA04-5A7D7869EF44}">
          <p14:sldIdLst>
            <p14:sldId id="3228"/>
            <p14:sldId id="3330"/>
            <p14:sldId id="3337"/>
            <p14:sldId id="3335"/>
            <p14:sldId id="3344"/>
            <p14:sldId id="3381"/>
            <p14:sldId id="3348"/>
            <p14:sldId id="3353"/>
            <p14:sldId id="3382"/>
            <p14:sldId id="3326"/>
            <p14:sldId id="3383"/>
            <p14:sldId id="3354"/>
            <p14:sldId id="3355"/>
            <p14:sldId id="3356"/>
            <p14:sldId id="3231"/>
          </p14:sldIdLst>
        </p14:section>
      </p14:sectionLst>
    </p:ext>
    <p:ext uri="{EFAFB233-063F-42B5-8137-9DF3F51BA10A}">
      <p15:sldGuideLst xmlns:p15="http://schemas.microsoft.com/office/powerpoint/2012/main">
        <p15:guide id="1" orient="horz" pos="2256"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6299"/>
    <a:srgbClr val="D5D4F4"/>
    <a:srgbClr val="0000FF"/>
    <a:srgbClr val="C5D3ED"/>
    <a:srgbClr val="C0BFEF"/>
    <a:srgbClr val="8684E0"/>
    <a:srgbClr val="5856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500" autoAdjust="0"/>
  </p:normalViewPr>
  <p:slideViewPr>
    <p:cSldViewPr snapToGrid="0" showGuides="1">
      <p:cViewPr varScale="1">
        <p:scale>
          <a:sx n="71" d="100"/>
          <a:sy n="71" d="100"/>
        </p:scale>
        <p:origin x="994" y="67"/>
      </p:cViewPr>
      <p:guideLst>
        <p:guide orient="horz" pos="2256"/>
        <p:guide pos="3792"/>
      </p:guideLst>
    </p:cSldViewPr>
  </p:slideViewPr>
  <p:notesTextViewPr>
    <p:cViewPr>
      <p:scale>
        <a:sx n="100" d="100"/>
        <a:sy n="100" d="100"/>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6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D8B3B6-8A1D-4E8B-BAE6-9A18D5E163A4}"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E9285D-A613-4B05-AB9C-97E972355E7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A8359-47D7-4F8C-9963-BF118581D0F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BEECF4-4BA1-44BE-9845-09E73C2C980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一种基于配准的小样本异常检测框架</a:t>
            </a:r>
            <a:r>
              <a:rPr lang="en-US" altLang="zh-CN" b="1" dirty="0">
                <a:latin typeface="宋体" panose="02010600030101010101" pitchFamily="2" charset="-122"/>
                <a:ea typeface="宋体" panose="02010600030101010101" pitchFamily="2" charset="-122"/>
              </a:rPr>
              <a:t>RegAD</a:t>
            </a:r>
            <a:endParaRPr lang="en-US" altLang="zh-CN" b="1"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mj-lt"/>
              <a:buNone/>
            </a:pPr>
            <a:endParaRPr lang="zh-CN" altLang="en-US" dirty="0"/>
          </a:p>
        </p:txBody>
      </p:sp>
      <p:sp>
        <p:nvSpPr>
          <p:cNvPr id="4" name="灯片编号占位符 3"/>
          <p:cNvSpPr>
            <a:spLocks noGrp="1"/>
          </p:cNvSpPr>
          <p:nvPr>
            <p:ph type="sldNum" sz="quarter" idx="5"/>
          </p:nvPr>
        </p:nvSpPr>
        <p:spPr/>
        <p:txBody>
          <a:bodyPr/>
          <a:lstStyle/>
          <a:p>
            <a:fld id="{20BEECF4-4BA1-44BE-9845-09E73C2C980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b="0" i="0" dirty="0">
                <a:solidFill>
                  <a:srgbClr val="374151"/>
                </a:solidFill>
                <a:effectLst/>
                <a:latin typeface="Söhne"/>
              </a:rPr>
              <a:t>是一种低成本且高效的检测</a:t>
            </a:r>
            <a:r>
              <a:rPr lang="zh-CN" altLang="en-US" b="0" i="0" dirty="0">
                <a:solidFill>
                  <a:srgbClr val="374151"/>
                </a:solidFill>
                <a:effectLst/>
                <a:latin typeface="Söhne"/>
              </a:rPr>
              <a:t>框架</a:t>
            </a:r>
            <a:endParaRPr lang="zh-CN" altLang="en-US" b="0" i="0"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rPr>
              <a:t>简单的说就是STN可以通过网络训练出单应性矩阵并利用单应性矩阵对输入图像进行变换。</a:t>
            </a:r>
            <a:endPar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1" dirty="0">
              <a:solidFill>
                <a:srgbClr val="000000"/>
              </a:solidFill>
              <a:effectLst/>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(i) 对多个类别进行聚合训练，然后适应未见过的类别，</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0" indent="0" algn="just">
              <a:buFont typeface="Wingdings" panose="05000000000000000000" charset="0"/>
              <a:buNone/>
            </a:pPr>
            <a:r>
              <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rPr>
              <a:t>以及 (ii) 仅使用每个类别的支持集进行单独训练。</a:t>
            </a: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gn="just">
              <a:buFont typeface="Wingdings" panose="05000000000000000000" charset="0"/>
              <a:buNone/>
            </a:pPr>
            <a:endParaRPr lang="zh-CN" altLang="en-US" sz="1200"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72B442C-FCD2-43A6-8EF0-E847FDF90A8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BDE0BAE-6D4D-4FBC-9289-00EC79ADBD81}"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2FBE0F50-CCAE-46FA-977D-D341E443A857}"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B6B4190-4EC0-4FED-AAC6-DF066069335C}"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8C47BB-B1F4-43CD-8D83-C16ECF620B3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9262C69-C84B-4BA5-9ABB-AEDA01D3915A}"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29567F44-C328-4646-AEAE-FF134FB80EB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9" name="灯片编号占位符 8"/>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00AE4CF-2896-408A-AD4D-4BFDFF34365C}"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5" name="灯片编号占位符 4"/>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01C1B06-EB6F-44B2-B162-3E0A3266BA1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4" name="灯片编号占位符 3"/>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1708E07-74D0-4744-87FD-8736F1DB03B1}"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0865D423-E00C-487A-9966-FC60FB27827D}"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a:t>RouteNet-Erlang: A Graph Neural Network for Network Performance Evaluation</a:t>
            </a:r>
            <a:endParaRPr lang="zh-CN" altLang="en-US"/>
          </a:p>
        </p:txBody>
      </p:sp>
      <p:sp>
        <p:nvSpPr>
          <p:cNvPr id="7" name="灯片编号占位符 6"/>
          <p:cNvSpPr>
            <a:spLocks noGrp="1"/>
          </p:cNvSpPr>
          <p:nvPr>
            <p:ph type="sldNum" sz="quarter" idx="12"/>
          </p:nvPr>
        </p:nvSpPr>
        <p:spPr/>
        <p:txBody>
          <a:bodyPr/>
          <a:lstStyle/>
          <a:p>
            <a:fld id="{33A41889-A46D-48B6-B0A0-FDDAA2E921D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01D45-E86C-4308-BDBB-844C1B16FBFC}" type="datetime1">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RouteNet-Erlang: A Graph Neural Network for Network Performance Evaluation</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A41889-A46D-48B6-B0A0-FDDAA2E921D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250"/>
    </mc:Choice>
    <mc:Fallback>
      <p:transition spd="slow"/>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7.xml"/><Relationship Id="rId7" Type="http://schemas.openxmlformats.org/officeDocument/2006/relationships/image" Target="../media/image13.png"/><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7.xml"/><Relationship Id="rId7" Type="http://schemas.openxmlformats.org/officeDocument/2006/relationships/image" Target="../media/image14.png"/><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7.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19.xml"/><Relationship Id="rId7" Type="http://schemas.openxmlformats.org/officeDocument/2006/relationships/image" Target="../media/image6.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image" Target="../media/image3.png"/><Relationship Id="rId13" Type="http://schemas.openxmlformats.org/officeDocument/2006/relationships/notesSlide" Target="../notesSlides/notesSlide5.xml"/><Relationship Id="rId12" Type="http://schemas.openxmlformats.org/officeDocument/2006/relationships/slideLayout" Target="../slideLayouts/slideLayout7.xml"/><Relationship Id="rId11" Type="http://schemas.openxmlformats.org/officeDocument/2006/relationships/image" Target="../media/image8.png"/><Relationship Id="rId10" Type="http://schemas.openxmlformats.org/officeDocument/2006/relationships/tags" Target="../tags/tag20.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tags" Target="../tags/tag26.xml"/><Relationship Id="rId7" Type="http://schemas.openxmlformats.org/officeDocument/2006/relationships/image" Target="../media/image6.png"/><Relationship Id="rId6" Type="http://schemas.openxmlformats.org/officeDocument/2006/relationships/tags" Target="../tags/tag25.xml"/><Relationship Id="rId5" Type="http://schemas.openxmlformats.org/officeDocument/2006/relationships/tags" Target="../tags/tag24.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image" Target="../media/image3.png"/><Relationship Id="rId13" Type="http://schemas.openxmlformats.org/officeDocument/2006/relationships/notesSlide" Target="../notesSlides/notesSlide6.xml"/><Relationship Id="rId12" Type="http://schemas.openxmlformats.org/officeDocument/2006/relationships/slideLayout" Target="../slideLayouts/slideLayout7.xml"/><Relationship Id="rId11" Type="http://schemas.openxmlformats.org/officeDocument/2006/relationships/image" Target="../media/image10.png"/><Relationship Id="rId10" Type="http://schemas.openxmlformats.org/officeDocument/2006/relationships/tags" Target="../tags/tag27.xml"/><Relationship Id="rId1" Type="http://schemas.openxmlformats.org/officeDocument/2006/relationships/tags" Target="../tags/tag21.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11" name="矩形 10"/>
          <p:cNvSpPr/>
          <p:nvPr/>
        </p:nvSpPr>
        <p:spPr>
          <a:xfrm>
            <a:off x="1263015" y="3886835"/>
            <a:ext cx="10928985" cy="643890"/>
          </a:xfrm>
          <a:prstGeom prst="rect">
            <a:avLst/>
          </a:prstGeom>
        </p:spPr>
        <p:txBody>
          <a:bodyPr wrap="square" lIns="91397" tIns="45699" rIns="91397" bIns="45699">
            <a:spAutoFit/>
          </a:bodyPr>
          <a:lstStyle/>
          <a:p>
            <a:pPr indent="457200" algn="r" defTabSz="913765">
              <a:defRPr/>
            </a:pPr>
            <a:endParaRPr lang="en-US" altLang="zh-CN" b="0">
              <a:effectLst/>
              <a:latin typeface="Times New Roman" panose="02020603050405020304" pitchFamily="18" charset="0"/>
              <a:cs typeface="Times New Roman" panose="02020603050405020304" pitchFamily="18" charset="0"/>
            </a:endParaRPr>
          </a:p>
          <a:p>
            <a:pPr algn="ctr" defTabSz="913765">
              <a:defRPr/>
            </a:pPr>
            <a:r>
              <a:rPr lang="en-US" altLang="zh-CN"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Publisher: ECCV</a:t>
            </a:r>
            <a:r>
              <a:rPr lang="en-US" altLang="zh-CN" sz="1800" b="0" dirty="0">
                <a:solidFill>
                  <a:srgbClr val="000000"/>
                </a:solidFill>
                <a:effectLst/>
                <a:latin typeface="Times New Roman" panose="02020603050405020304" pitchFamily="18" charset="0"/>
                <a:cs typeface="Times New Roman" panose="02020603050405020304" pitchFamily="18" charset="0"/>
              </a:rPr>
              <a:t>(European Conference on Computer Vision) 2022 </a:t>
            </a:r>
            <a:r>
              <a:rPr lang="en-US" altLang="zh-CN" sz="1800" b="0" dirty="0">
                <a:solidFill>
                  <a:srgbClr val="000000"/>
                </a:solidFill>
                <a:effectLst/>
                <a:latin typeface="Times New Roman" panose="02020603050405020304" pitchFamily="18" charset="0"/>
                <a:cs typeface="Times New Roman" panose="02020603050405020304" pitchFamily="18" charset="0"/>
              </a:rPr>
              <a:t>Oral</a:t>
            </a:r>
            <a:endParaRPr lang="en-US" altLang="zh-CN" sz="1800" b="0" dirty="0">
              <a:solidFill>
                <a:srgbClr val="000000"/>
              </a:solidFill>
              <a:effectLst/>
              <a:latin typeface="Times New Roman" panose="02020603050405020304" pitchFamily="18" charset="0"/>
              <a:cs typeface="Times New Roman" panose="02020603050405020304" pitchFamily="18" charset="0"/>
            </a:endParaRPr>
          </a:p>
        </p:txBody>
      </p:sp>
      <p:sp>
        <p:nvSpPr>
          <p:cNvPr id="12" name="椭圆 11"/>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7200"/>
                    </a14:imgEffect>
                    <a14:imgEffect>
                      <a14:saturation sat="66000"/>
                    </a14:imgEffect>
                  </a14:imgLayer>
                </a14:imgProps>
              </a:ex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8" name="文本框 7"/>
          <p:cNvSpPr txBox="1"/>
          <p:nvPr/>
        </p:nvSpPr>
        <p:spPr>
          <a:xfrm>
            <a:off x="4274184" y="2048510"/>
            <a:ext cx="8051157" cy="521970"/>
          </a:xfrm>
          <a:prstGeom prst="rect">
            <a:avLst/>
          </a:prstGeom>
          <a:noFill/>
        </p:spPr>
        <p:txBody>
          <a:bodyPr wrap="square" rtlCol="0">
            <a:spAutoFit/>
          </a:bodyPr>
          <a:lstStyle/>
          <a:p>
            <a:pPr defTabSz="913765">
              <a:defRPr/>
            </a:pPr>
            <a:r>
              <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Registration based Few-Shot Anomaly Detection</a:t>
            </a:r>
            <a:endParaRPr lang="en-US" altLang="zh-CN" sz="2800" b="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6" name="文本占位符 56"/>
          <p:cNvSpPr txBox="1"/>
          <p:nvPr/>
        </p:nvSpPr>
        <p:spPr>
          <a:xfrm>
            <a:off x="5436235" y="5184140"/>
            <a:ext cx="1758315" cy="53784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C6299"/>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sz="1600" dirty="0">
                <a:solidFill>
                  <a:schemeClr val="bg1"/>
                </a:solidFill>
                <a:latin typeface="Arial" panose="020B0604020202020204"/>
                <a:ea typeface="微软雅黑" panose="020B0503020204020204" pitchFamily="34" charset="-122"/>
              </a:rPr>
              <a:t>汇报人：</a:t>
            </a:r>
            <a:r>
              <a:rPr lang="zh-CN" altLang="en-US" sz="1600" dirty="0">
                <a:latin typeface="Arial" panose="020B0604020202020204"/>
                <a:ea typeface="微软雅黑" panose="020B0503020204020204" pitchFamily="34" charset="-122"/>
              </a:rPr>
              <a:t>贺俊宇</a:t>
            </a:r>
            <a:endParaRPr lang="zh-CN" altLang="en-US" sz="1600" dirty="0">
              <a:latin typeface="Arial" panose="020B0604020202020204"/>
              <a:ea typeface="微软雅黑" panose="020B0503020204020204" pitchFamily="34"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2" name="文本框 1"/>
          <p:cNvSpPr txBox="1"/>
          <p:nvPr/>
        </p:nvSpPr>
        <p:spPr>
          <a:xfrm>
            <a:off x="946150" y="3789045"/>
            <a:ext cx="11004550" cy="368300"/>
          </a:xfrm>
          <a:prstGeom prst="rect">
            <a:avLst/>
          </a:prstGeom>
          <a:noFill/>
        </p:spPr>
        <p:txBody>
          <a:bodyPr wrap="square" rtlCol="0" anchor="t">
            <a:spAutoFit/>
          </a:bodyPr>
          <a:p>
            <a:pPr indent="457200" algn="ctr" defTabSz="913765">
              <a:defRPr/>
            </a:pPr>
            <a:r>
              <a:rPr lang="en-US" altLang="zh-CN" dirty="0">
                <a:effectLst/>
                <a:latin typeface="Times New Roman" panose="02020603050405020304" pitchFamily="18" charset="0"/>
                <a:cs typeface="Times New Roman" panose="02020603050405020304" pitchFamily="18" charset="0"/>
                <a:sym typeface="+mn-ea"/>
              </a:rPr>
              <a:t>Authors: </a:t>
            </a:r>
            <a:r>
              <a:rPr lang="en-US" altLang="zh-CN">
                <a:effectLst/>
                <a:latin typeface="Times New Roman" panose="02020603050405020304" pitchFamily="18" charset="0"/>
                <a:cs typeface="Times New Roman" panose="02020603050405020304" pitchFamily="18" charset="0"/>
                <a:sym typeface="+mn-ea"/>
              </a:rPr>
              <a:t>Chaoqin Huang, Haoyan Guan, Aofan Jiang, Ya Zhang ,Michael Spratling, and Yan-Feng Wang</a:t>
            </a:r>
            <a:endParaRPr lang="en-US" altLang="zh-CN">
              <a:effectLst/>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4"/>
            </p:custDataLst>
          </p:nvPr>
        </p:nvSpPr>
        <p:spPr>
          <a:xfrm>
            <a:off x="777240" y="459295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占位符 1"/>
          <p:cNvSpPr txBox="1"/>
          <p:nvPr>
            <p:custDataLst>
              <p:tags r:id="rId5"/>
            </p:custDataLst>
          </p:nvPr>
        </p:nvSpPr>
        <p:spPr>
          <a:xfrm>
            <a:off x="1056005" y="95250"/>
            <a:ext cx="377571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结果展示</a:t>
            </a:r>
            <a:endPar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7" name="文本框 6"/>
          <p:cNvSpPr txBox="1"/>
          <p:nvPr/>
        </p:nvSpPr>
        <p:spPr>
          <a:xfrm>
            <a:off x="603885" y="893445"/>
            <a:ext cx="10295255" cy="1337945"/>
          </a:xfrm>
          <a:prstGeom prst="rect">
            <a:avLst/>
          </a:prstGeom>
          <a:noFill/>
        </p:spPr>
        <p:txBody>
          <a:bodyPr wrap="square" rtlCol="0" anchor="t">
            <a:spAutoFit/>
          </a:bodyPr>
          <a:p>
            <a:pPr indent="457200" fontAlgn="auto">
              <a:lnSpc>
                <a:spcPct val="150000"/>
              </a:lnSpc>
            </a:pPr>
            <a:r>
              <a:rPr lang="en-US" altLang="zh-CN" b="1">
                <a:sym typeface="+mn-ea"/>
              </a:rPr>
              <a:t>Setting 1.</a:t>
            </a:r>
            <a:r>
              <a:rPr lang="zh-CN" altLang="en-US">
                <a:sym typeface="+mn-ea"/>
              </a:rPr>
              <a:t>Aggregated training on multiple categories and then adapting to</a:t>
            </a:r>
            <a:r>
              <a:rPr lang="en-US" altLang="zh-CN">
                <a:sym typeface="+mn-ea"/>
              </a:rPr>
              <a:t> </a:t>
            </a:r>
            <a:r>
              <a:rPr lang="zh-CN" altLang="en-US">
                <a:sym typeface="+mn-ea"/>
              </a:rPr>
              <a:t>unseen categories；</a:t>
            </a:r>
            <a:endParaRPr lang="zh-CN" altLang="en-US"/>
          </a:p>
          <a:p>
            <a:pPr indent="457200" fontAlgn="auto">
              <a:lnSpc>
                <a:spcPct val="150000"/>
              </a:lnSpc>
            </a:pPr>
            <a:r>
              <a:rPr lang="en-US" altLang="zh-CN" b="1">
                <a:sym typeface="+mn-ea"/>
              </a:rPr>
              <a:t>Setting 2.</a:t>
            </a:r>
            <a:r>
              <a:rPr lang="zh-CN" altLang="en-US">
                <a:sym typeface="+mn-ea"/>
              </a:rPr>
              <a:t>Individual training only with the support set for</a:t>
            </a:r>
            <a:r>
              <a:rPr lang="en-US" altLang="zh-CN">
                <a:sym typeface="+mn-ea"/>
              </a:rPr>
              <a:t> </a:t>
            </a:r>
            <a:r>
              <a:rPr lang="zh-CN" altLang="en-US">
                <a:sym typeface="+mn-ea"/>
              </a:rPr>
              <a:t>each category.</a:t>
            </a:r>
            <a:endParaRPr lang="zh-CN" altLang="en-US"/>
          </a:p>
          <a:p>
            <a:pPr fontAlgn="auto">
              <a:lnSpc>
                <a:spcPct val="150000"/>
              </a:lnSpc>
            </a:pPr>
            <a:endParaRPr lang="zh-CN" altLang="en-US"/>
          </a:p>
        </p:txBody>
      </p:sp>
      <p:pic>
        <p:nvPicPr>
          <p:cNvPr id="8" name="图片 7"/>
          <p:cNvPicPr>
            <a:picLocks noChangeAspect="1"/>
          </p:cNvPicPr>
          <p:nvPr>
            <p:custDataLst>
              <p:tags r:id="rId6"/>
            </p:custDataLst>
          </p:nvPr>
        </p:nvPicPr>
        <p:blipFill>
          <a:blip r:embed="rId7"/>
          <a:stretch>
            <a:fillRect/>
          </a:stretch>
        </p:blipFill>
        <p:spPr>
          <a:xfrm>
            <a:off x="1100455" y="2057400"/>
            <a:ext cx="9798685" cy="4169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4"/>
            </p:custDataLst>
          </p:nvPr>
        </p:nvSpPr>
        <p:spPr>
          <a:xfrm>
            <a:off x="266700" y="493331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标题占位符 1"/>
          <p:cNvSpPr txBox="1"/>
          <p:nvPr>
            <p:custDataLst>
              <p:tags r:id="rId5"/>
            </p:custDataLst>
          </p:nvPr>
        </p:nvSpPr>
        <p:spPr>
          <a:xfrm>
            <a:off x="1056005" y="95250"/>
            <a:ext cx="377571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结果展示</a:t>
            </a:r>
            <a:endPar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custDataLst>
              <p:tags r:id="rId6"/>
            </p:custDataLst>
          </p:nvPr>
        </p:nvPicPr>
        <p:blipFill>
          <a:blip r:embed="rId7"/>
          <a:stretch>
            <a:fillRect/>
          </a:stretch>
        </p:blipFill>
        <p:spPr>
          <a:xfrm>
            <a:off x="1651635" y="1376045"/>
            <a:ext cx="9234805" cy="454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7</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消融</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2" name="图片 1"/>
          <p:cNvPicPr>
            <a:picLocks noChangeAspect="1"/>
          </p:cNvPicPr>
          <p:nvPr>
            <p:custDataLst>
              <p:tags r:id="rId5"/>
            </p:custDataLst>
          </p:nvPr>
        </p:nvPicPr>
        <p:blipFill>
          <a:blip r:embed="rId6"/>
          <a:stretch>
            <a:fillRect/>
          </a:stretch>
        </p:blipFill>
        <p:spPr>
          <a:xfrm>
            <a:off x="1445260" y="1584325"/>
            <a:ext cx="9288145" cy="43922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8</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效果</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展示</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5" name="文本框 4"/>
          <p:cNvSpPr txBox="1"/>
          <p:nvPr/>
        </p:nvSpPr>
        <p:spPr>
          <a:xfrm>
            <a:off x="660399" y="994410"/>
            <a:ext cx="4045415" cy="421005"/>
          </a:xfrm>
          <a:prstGeom prst="rect">
            <a:avLst/>
          </a:prstGeom>
          <a:noFill/>
        </p:spPr>
        <p:txBody>
          <a:bodyPr wrap="square" rtlCol="0">
            <a:noAutofit/>
          </a:bodyPr>
          <a:lstStyle/>
          <a:p>
            <a:pPr marL="342900" indent="-342900">
              <a:buFont typeface="Wingdings" panose="05000000000000000000" charset="0"/>
              <a:buChar char="Ø"/>
            </a:pPr>
            <a:endParaRPr lang="zh-CN" altLang="en-US" sz="20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0" name="文本框 9"/>
          <p:cNvSpPr txBox="1"/>
          <p:nvPr>
            <p:custDataLst>
              <p:tags r:id="rId5"/>
            </p:custDataLst>
          </p:nvPr>
        </p:nvSpPr>
        <p:spPr>
          <a:xfrm>
            <a:off x="777240" y="4592955"/>
            <a:ext cx="5046980" cy="1718945"/>
          </a:xfrm>
          <a:prstGeom prst="rect">
            <a:avLst/>
          </a:prstGeom>
          <a:noFill/>
        </p:spPr>
        <p:txBody>
          <a:bodyPr wrap="square" rtlCol="0">
            <a:noAutofit/>
          </a:bodyPr>
          <a:lstStyle/>
          <a:p>
            <a:pPr algn="just"/>
            <a:endParaRPr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custDataLst>
              <p:tags r:id="rId6"/>
            </p:custDataLst>
          </p:nvPr>
        </p:nvPicPr>
        <p:blipFill>
          <a:blip r:embed="rId7"/>
          <a:stretch>
            <a:fillRect/>
          </a:stretch>
        </p:blipFill>
        <p:spPr>
          <a:xfrm>
            <a:off x="2456180" y="859155"/>
            <a:ext cx="6330315" cy="5612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9</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结论</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725805" y="1035685"/>
            <a:ext cx="7886065" cy="2553335"/>
          </a:xfrm>
          <a:prstGeom prst="rect">
            <a:avLst/>
          </a:prstGeom>
          <a:noFill/>
        </p:spPr>
        <p:txBody>
          <a:bodyPr wrap="square" rtlCol="0">
            <a:spAutoFit/>
          </a:bodyPr>
          <a:p>
            <a:pPr indent="0" fontAlgn="auto">
              <a:lnSpc>
                <a:spcPct val="20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这项工作主要探索了异常检测的一个具有挑战性但实用的设置：</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）训练适用于所有异常检测任务的单一模型（无需微调即可推广）；</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）仅提供少量新图像样本（少样本）；</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200000"/>
              </a:lnSpc>
            </a:pPr>
            <a:r>
              <a:rPr lang="en-US" altLang="zh-CN" sz="20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a:latin typeface="微软雅黑" panose="020B0503020204020204" pitchFamily="34" charset="-122"/>
                <a:ea typeface="微软雅黑" panose="020B0503020204020204" pitchFamily="34" charset="-122"/>
                <a:cs typeface="微软雅黑" panose="020B0503020204020204" pitchFamily="34" charset="-122"/>
              </a:rPr>
              <a:t>）只有正常样本用于训练（无监督）。</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056005" y="3996690"/>
            <a:ext cx="8811260" cy="1476375"/>
          </a:xfrm>
          <a:prstGeom prst="rect">
            <a:avLst/>
          </a:prstGeom>
          <a:noFill/>
        </p:spPr>
        <p:txBody>
          <a:bodyPr wrap="square" rtlCol="0">
            <a:spAutoFit/>
          </a:bodyPr>
          <a:p>
            <a:pPr indent="0" fontAlgn="auto">
              <a:lnSpc>
                <a:spcPct val="15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为了学习类别无关的模型，本文提供 了一种基于比较的解决方案，这与流行的基于重建或基于但分类的方法有很大不同。在不需要参数调整的前提下，在新的异常检测数据上取得了令人印象深刻的检测效果</a:t>
            </a: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28" name="矩形 27"/>
          <p:cNvSpPr/>
          <p:nvPr/>
        </p:nvSpPr>
        <p:spPr>
          <a:xfrm>
            <a:off x="669" y="1341261"/>
            <a:ext cx="1219133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latin typeface="Calibri" panose="020F0502020204030204"/>
              <a:ea typeface="等线" panose="02010600030101010101" pitchFamily="2" charset="-122"/>
            </a:endParaRPr>
          </a:p>
        </p:txBody>
      </p:sp>
      <p:sp>
        <p:nvSpPr>
          <p:cNvPr id="29" name="椭圆 28"/>
          <p:cNvSpPr/>
          <p:nvPr/>
        </p:nvSpPr>
        <p:spPr>
          <a:xfrm>
            <a:off x="1600553" y="948409"/>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31" name="图片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2381" y="808751"/>
            <a:ext cx="3140616" cy="2903588"/>
          </a:xfrm>
          <a:prstGeom prst="rect">
            <a:avLst/>
          </a:prstGeom>
        </p:spPr>
      </p:pic>
      <p:sp>
        <p:nvSpPr>
          <p:cNvPr id="32" name="文本框 31"/>
          <p:cNvSpPr txBox="1"/>
          <p:nvPr/>
        </p:nvSpPr>
        <p:spPr>
          <a:xfrm>
            <a:off x="4224684" y="1798879"/>
            <a:ext cx="7321550" cy="922020"/>
          </a:xfrm>
          <a:prstGeom prst="rect">
            <a:avLst/>
          </a:prstGeom>
          <a:noFill/>
        </p:spPr>
        <p:txBody>
          <a:bodyPr wrap="none" rtlCol="0">
            <a:spAutoFit/>
          </a:bodyPr>
          <a:lstStyle/>
          <a:p>
            <a:pPr defTabSz="913765">
              <a:defRPr/>
            </a:pPr>
            <a:r>
              <a:rPr lang="en-US" altLang="zh-CN" sz="5400" b="1" dirty="0">
                <a:solidFill>
                  <a:prstClr val="white"/>
                </a:solidFill>
                <a:latin typeface="微软雅黑" panose="020B0503020204020204" pitchFamily="34" charset="-122"/>
                <a:ea typeface="微软雅黑" panose="020B0503020204020204" pitchFamily="34" charset="-122"/>
              </a:rPr>
              <a:t>Thanks For Listening</a:t>
            </a:r>
            <a:endParaRPr lang="en-US" altLang="zh-CN" sz="5400" b="1" dirty="0">
              <a:solidFill>
                <a:prstClr val="white"/>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1</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914400" y="162560"/>
            <a:ext cx="3326130" cy="557530"/>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论文</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简介</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7" name="文本框 6"/>
          <p:cNvSpPr txBox="1"/>
          <p:nvPr/>
        </p:nvSpPr>
        <p:spPr>
          <a:xfrm>
            <a:off x="788788" y="1887702"/>
            <a:ext cx="10296022" cy="1753235"/>
          </a:xfrm>
          <a:prstGeom prst="rect">
            <a:avLst/>
          </a:prstGeom>
          <a:noFill/>
        </p:spPr>
        <p:txBody>
          <a:bodyPr wrap="square">
            <a:spAutoFit/>
          </a:bodyPr>
          <a:lstStyle/>
          <a:p>
            <a:pPr indent="0" algn="l" fontAlgn="auto">
              <a:lnSpc>
                <a:spcPct val="150000"/>
              </a:lnSpc>
            </a:pPr>
            <a:r>
              <a:rPr lang="zh-CN" altLang="en-US" sz="2400" b="1" dirty="0">
                <a:latin typeface="宋体" panose="02010600030101010101" pitchFamily="2" charset="-122"/>
                <a:ea typeface="宋体" panose="02010600030101010101" pitchFamily="2" charset="-122"/>
              </a:rPr>
              <a:t>论文亮点：该论文提出的异常检测框架</a:t>
            </a:r>
            <a:r>
              <a:rPr lang="en-US" altLang="zh-CN" sz="2400" b="1" dirty="0">
                <a:latin typeface="宋体" panose="02010600030101010101" pitchFamily="2" charset="-122"/>
                <a:ea typeface="宋体" panose="02010600030101010101" pitchFamily="2" charset="-122"/>
              </a:rPr>
              <a:t>RegAD</a:t>
            </a:r>
            <a:r>
              <a:rPr lang="zh-CN" altLang="en-US" sz="2400" b="1" dirty="0">
                <a:latin typeface="宋体" panose="02010600030101010101" pitchFamily="2" charset="-122"/>
                <a:ea typeface="宋体" panose="02010600030101010101" pitchFamily="2" charset="-122"/>
              </a:rPr>
              <a:t>，是一种可适配于多种异常检测任务的通用模型。</a:t>
            </a:r>
            <a:r>
              <a:rPr lang="en-US" altLang="zh-CN" sz="2400" b="1" dirty="0">
                <a:latin typeface="宋体" panose="02010600030101010101" pitchFamily="2" charset="-122"/>
                <a:ea typeface="宋体" panose="02010600030101010101" pitchFamily="2" charset="-122"/>
              </a:rPr>
              <a:t>RegAD</a:t>
            </a:r>
            <a:r>
              <a:rPr lang="zh-CN" altLang="en-US" sz="2400" b="1" dirty="0">
                <a:latin typeface="宋体" panose="02010600030101010101" pitchFamily="2" charset="-122"/>
                <a:ea typeface="宋体" panose="02010600030101010101" pitchFamily="2" charset="-122"/>
              </a:rPr>
              <a:t>无需模型参数调整，仅利用少量正常样本，就可以直接应用于新的异常检测任务。</a:t>
            </a:r>
            <a:endParaRPr lang="zh-CN" altLang="en-US" sz="2400" b="1" dirty="0">
              <a:latin typeface="宋体" panose="02010600030101010101" pitchFamily="2" charset="-122"/>
              <a:ea typeface="宋体" panose="02010600030101010101" pitchFamily="2" charset="-122"/>
            </a:endParaRPr>
          </a:p>
        </p:txBody>
      </p:sp>
      <p:sp>
        <p:nvSpPr>
          <p:cNvPr id="8"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圆角矩形 3"/>
          <p:cNvSpPr/>
          <p:nvPr>
            <p:custDataLst>
              <p:tags r:id="rId5"/>
            </p:custDataLst>
          </p:nvPr>
        </p:nvSpPr>
        <p:spPr>
          <a:xfrm>
            <a:off x="544830" y="1116965"/>
            <a:ext cx="10998200" cy="520763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914400" y="4072890"/>
            <a:ext cx="7870825" cy="645160"/>
          </a:xfrm>
          <a:prstGeom prst="rect">
            <a:avLst/>
          </a:prstGeom>
          <a:noFill/>
        </p:spPr>
        <p:txBody>
          <a:bodyPr wrap="square" rtlCol="0">
            <a:spAutoFit/>
          </a:bodyPr>
          <a:p>
            <a:r>
              <a:rPr lang="en-US" altLang="zh-CN">
                <a:latin typeface="微软雅黑" panose="020B0503020204020204" pitchFamily="34" charset="-122"/>
                <a:ea typeface="微软雅黑" panose="020B0503020204020204" pitchFamily="34" charset="-122"/>
                <a:cs typeface="微软雅黑" panose="020B0503020204020204" pitchFamily="34" charset="-122"/>
              </a:rPr>
              <a:t>paper</a:t>
            </a:r>
            <a:r>
              <a:rPr lang="zh-CN" altLang="en-US">
                <a:latin typeface="微软雅黑" panose="020B0503020204020204" pitchFamily="34" charset="-122"/>
                <a:ea typeface="微软雅黑" panose="020B0503020204020204" pitchFamily="34" charset="-122"/>
                <a:cs typeface="微软雅黑" panose="020B0503020204020204" pitchFamily="34" charset="-122"/>
              </a:rPr>
              <a:t>：https://arxiv.org/abs/2207.07361</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a:latin typeface="微软雅黑" panose="020B0503020204020204" pitchFamily="34" charset="-122"/>
                <a:ea typeface="微软雅黑" panose="020B0503020204020204" pitchFamily="34" charset="-122"/>
                <a:cs typeface="微软雅黑" panose="020B0503020204020204" pitchFamily="34" charset="-122"/>
              </a:rPr>
              <a:t>code</a:t>
            </a:r>
            <a:r>
              <a:rPr lang="zh-CN" altLang="en-US">
                <a:latin typeface="微软雅黑" panose="020B0503020204020204" pitchFamily="34" charset="-122"/>
                <a:ea typeface="微软雅黑" panose="020B0503020204020204" pitchFamily="34" charset="-122"/>
                <a:cs typeface="微软雅黑" panose="020B0503020204020204" pitchFamily="34" charset="-122"/>
              </a:rPr>
              <a:t>：https://github.com/MediaBrain-SJTU/RegAD</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b="1" i="1"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2</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400" b="1" spc="300" dirty="0">
                <a:latin typeface="Arial" panose="020B0604020202020204"/>
                <a:ea typeface="微软雅黑" panose="020B0503020204020204" pitchFamily="34" charset="-122"/>
                <a:cs typeface="+mn-cs"/>
              </a:rPr>
              <a:t>问题</a:t>
            </a:r>
            <a:r>
              <a:rPr lang="zh-CN" altLang="en-US" sz="2400" b="1" spc="300" dirty="0">
                <a:latin typeface="Arial" panose="020B0604020202020204"/>
                <a:ea typeface="微软雅黑" panose="020B0503020204020204" pitchFamily="34" charset="-122"/>
                <a:cs typeface="+mn-cs"/>
              </a:rPr>
              <a:t>背景</a:t>
            </a:r>
            <a:endParaRPr lang="zh-CN" altLang="en-US" sz="2400" b="1" spc="300" dirty="0">
              <a:latin typeface="Arial" panose="020B0604020202020204"/>
              <a:ea typeface="微软雅黑" panose="020B0503020204020204" pitchFamily="34" charset="-122"/>
              <a:cs typeface="+mn-cs"/>
            </a:endParaRPr>
          </a:p>
        </p:txBody>
      </p:sp>
      <p:sp>
        <p:nvSpPr>
          <p:cNvPr id="4" name="圆角矩形 3"/>
          <p:cNvSpPr/>
          <p:nvPr>
            <p:custDataLst>
              <p:tags r:id="rId5"/>
            </p:custDataLst>
          </p:nvPr>
        </p:nvSpPr>
        <p:spPr>
          <a:xfrm>
            <a:off x="544830" y="1116965"/>
            <a:ext cx="10998200" cy="163068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nvSpPr>
        <p:spPr>
          <a:xfrm>
            <a:off x="756285" y="1263650"/>
            <a:ext cx="10562590" cy="1337945"/>
          </a:xfrm>
          <a:prstGeom prst="rect">
            <a:avLst/>
          </a:prstGeom>
          <a:noFill/>
        </p:spPr>
        <p:txBody>
          <a:bodyPr wrap="square" rtlCol="0">
            <a:spAutoFit/>
          </a:bodyPr>
          <a:p>
            <a:pPr indent="0" fontAlgn="auto">
              <a:lnSpc>
                <a:spcPct val="150000"/>
              </a:lnSpc>
            </a:pPr>
            <a:r>
              <a:rPr lang="en-US" altLang="zh-CN">
                <a:latin typeface="微软雅黑" panose="020B0503020204020204" pitchFamily="34" charset="-122"/>
                <a:ea typeface="微软雅黑" panose="020B0503020204020204" pitchFamily="34" charset="-122"/>
                <a:cs typeface="微软雅黑" panose="020B0503020204020204" pitchFamily="34" charset="-122"/>
              </a:rPr>
              <a:t>1.</a:t>
            </a:r>
            <a:r>
              <a:rPr lang="zh-CN" altLang="en-US">
                <a:latin typeface="微软雅黑" panose="020B0503020204020204" pitchFamily="34" charset="-122"/>
                <a:ea typeface="微软雅黑" panose="020B0503020204020204" pitchFamily="34" charset="-122"/>
                <a:cs typeface="微软雅黑" panose="020B0503020204020204" pitchFamily="34" charset="-122"/>
              </a:rPr>
              <a:t>问题难点：大多数现有的异常检测方法都专注于为每个异常检测任务训练一个专用模型。然而，在诸如缺陷检测之类的真实场景中，考虑到要处理数百种工业产品，为每种产品均收集大量的训练集是不划算的。</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custDataLst>
              <p:tags r:id="rId6"/>
            </p:custDataLst>
          </p:nvPr>
        </p:nvSpPr>
        <p:spPr>
          <a:xfrm>
            <a:off x="520700" y="3771265"/>
            <a:ext cx="10998200" cy="223012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660400" y="4096385"/>
            <a:ext cx="10139680" cy="1753235"/>
          </a:xfrm>
          <a:prstGeom prst="rect">
            <a:avLst/>
          </a:prstGeom>
          <a:noFill/>
        </p:spPr>
        <p:txBody>
          <a:bodyPr wrap="square" rtlCol="0">
            <a:spAutoFit/>
          </a:bodyPr>
          <a:p>
            <a:pPr indent="0" fontAlgn="auto">
              <a:lnSpc>
                <a:spcPct val="15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2.相关工作：通常来说，相比于正常，异常事件的种类是不可穷尽的，且十分稀有，难以收集，因此不可能收集详尽的异常检测样本进行训练。因此，近期关于异常检测的研究主要致力于无监督学习，即仅使用正常样本，通过使用单类别（one-class）分类，图像重建（reconstruction）,或其他自监督学习任务对正常样本进行建模，之后，通过识别不同于模型分布的样本来检测异常</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3</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简介</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2" name="文本框 1"/>
          <p:cNvSpPr txBox="1"/>
          <p:nvPr/>
        </p:nvSpPr>
        <p:spPr>
          <a:xfrm>
            <a:off x="660345" y="1022729"/>
            <a:ext cx="9698552" cy="622935"/>
          </a:xfrm>
          <a:prstGeom prst="rect">
            <a:avLst/>
          </a:prstGeom>
          <a:noFill/>
        </p:spPr>
        <p:txBody>
          <a:bodyPr wrap="square" rtlCol="0">
            <a:noAutofit/>
          </a:bodyPr>
          <a:lstStyle/>
          <a:p>
            <a:pPr algn="l"/>
            <a:r>
              <a:rPr lang="zh-CN" altLang="en-US" sz="2400" b="1" dirty="0">
                <a:latin typeface="微软雅黑" panose="020B0503020204020204" pitchFamily="34" charset="-122"/>
                <a:ea typeface="微软雅黑" panose="020B0503020204020204" pitchFamily="34" charset="-122"/>
              </a:rPr>
              <a:t>启发</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在这项工作中，少样本异常检测通用模型的训练受到了人类如何检测异常的启发。事实上，当尝试检测图像中的异常时，人们通常会将该检测样本与某个已经被确认为正常的样本进行比较，从而找出差异，有差异的部分就被认为是异常。为了实现那这种类似于人类的比较过程，本文作者采用了配准技术。</a:t>
            </a:r>
            <a:endParaRPr lang="zh-CN" altLang="en-US" sz="20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5"/>
            </p:custDataLst>
          </p:nvPr>
        </p:nvPicPr>
        <p:blipFill>
          <a:blip r:embed="rId6"/>
          <a:stretch>
            <a:fillRect/>
          </a:stretch>
        </p:blipFill>
        <p:spPr>
          <a:xfrm>
            <a:off x="2064385" y="2375535"/>
            <a:ext cx="7557770" cy="4097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网络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设计</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5" name="文本框 4"/>
          <p:cNvSpPr txBox="1"/>
          <p:nvPr/>
        </p:nvSpPr>
        <p:spPr>
          <a:xfrm>
            <a:off x="783590" y="1124585"/>
            <a:ext cx="10974705" cy="1383665"/>
          </a:xfrm>
          <a:prstGeom prst="rect">
            <a:avLst/>
          </a:prstGeom>
          <a:noFill/>
        </p:spPr>
        <p:txBody>
          <a:bodyPr wrap="square" rtlCol="0">
            <a:spAutoFit/>
          </a:bodyPr>
          <a:p>
            <a:pPr indent="0" fontAlgn="auto">
              <a:lnSpc>
                <a:spcPct val="150000"/>
              </a:lnSpc>
            </a:pPr>
            <a:r>
              <a:rPr lang="zh-CN" altLang="en-US" sz="2000" b="1"/>
              <a:t>设计</a:t>
            </a:r>
            <a:r>
              <a:rPr lang="zh-CN" altLang="en-US"/>
              <a:t>：这项工作采用了一个简单的配准网络，同时参考了</a:t>
            </a:r>
            <a:r>
              <a:rPr lang="en-US" altLang="zh-CN"/>
              <a:t>Siamese</a:t>
            </a:r>
            <a:r>
              <a:rPr lang="zh-CN" altLang="en-US"/>
              <a:t>，</a:t>
            </a:r>
            <a:r>
              <a:rPr lang="en-US" altLang="zh-CN"/>
              <a:t>STN</a:t>
            </a:r>
            <a:r>
              <a:rPr lang="zh-CN" altLang="en-US"/>
              <a:t>和</a:t>
            </a:r>
            <a:r>
              <a:rPr lang="en-US" altLang="zh-CN"/>
              <a:t>FYD</a:t>
            </a:r>
            <a:r>
              <a:rPr lang="zh-CN" altLang="en-US"/>
              <a:t>。具体的说，以孪生神经网络（</a:t>
            </a:r>
            <a:r>
              <a:rPr lang="en-US" altLang="zh-CN"/>
              <a:t>Siamese Network</a:t>
            </a:r>
            <a:r>
              <a:rPr lang="zh-CN" altLang="en-US"/>
              <a:t>）为框架，插入空间变换网络（</a:t>
            </a:r>
            <a:r>
              <a:rPr lang="en-US" altLang="zh-CN"/>
              <a:t>STN</a:t>
            </a:r>
            <a:r>
              <a:rPr lang="zh-CN" altLang="en-US"/>
              <a:t>）实现特征配准。为了更好的鲁棒性，本文作者利用特征级的配准损失，而不是像典型的配准方法那样逐像素配准，这可以被视为像素级配准的松弛</a:t>
            </a:r>
            <a:r>
              <a:rPr lang="zh-CN" altLang="en-US"/>
              <a:t>版本。</a:t>
            </a:r>
            <a:endParaRPr lang="zh-CN" altLang="en-US"/>
          </a:p>
        </p:txBody>
      </p:sp>
      <p:pic>
        <p:nvPicPr>
          <p:cNvPr id="6" name="图片 5"/>
          <p:cNvPicPr>
            <a:picLocks noChangeAspect="1"/>
          </p:cNvPicPr>
          <p:nvPr>
            <p:custDataLst>
              <p:tags r:id="rId6"/>
            </p:custDataLst>
          </p:nvPr>
        </p:nvPicPr>
        <p:blipFill>
          <a:blip r:embed="rId7"/>
          <a:stretch>
            <a:fillRect/>
          </a:stretch>
        </p:blipFill>
        <p:spPr>
          <a:xfrm>
            <a:off x="1056005" y="2621915"/>
            <a:ext cx="9952355" cy="2871470"/>
          </a:xfrm>
          <a:prstGeom prst="rect">
            <a:avLst/>
          </a:prstGeom>
        </p:spPr>
      </p:pic>
      <p:pic>
        <p:nvPicPr>
          <p:cNvPr id="8" name="图片 7"/>
          <p:cNvPicPr>
            <a:picLocks noChangeAspect="1"/>
          </p:cNvPicPr>
          <p:nvPr>
            <p:custDataLst>
              <p:tags r:id="rId8"/>
            </p:custDataLst>
          </p:nvPr>
        </p:nvPicPr>
        <p:blipFill>
          <a:blip r:embed="rId9"/>
          <a:stretch>
            <a:fillRect/>
          </a:stretch>
        </p:blipFill>
        <p:spPr>
          <a:xfrm>
            <a:off x="3004185" y="5479415"/>
            <a:ext cx="4597400" cy="920750"/>
          </a:xfrm>
          <a:prstGeom prst="rect">
            <a:avLst/>
          </a:prstGeom>
        </p:spPr>
      </p:pic>
      <p:pic>
        <p:nvPicPr>
          <p:cNvPr id="10" name="图片 9"/>
          <p:cNvPicPr>
            <a:picLocks noChangeAspect="1"/>
          </p:cNvPicPr>
          <p:nvPr>
            <p:custDataLst>
              <p:tags r:id="rId10"/>
            </p:custDataLst>
          </p:nvPr>
        </p:nvPicPr>
        <p:blipFill>
          <a:blip r:embed="rId11"/>
          <a:stretch>
            <a:fillRect/>
          </a:stretch>
        </p:blipFill>
        <p:spPr>
          <a:xfrm>
            <a:off x="8516620" y="5612765"/>
            <a:ext cx="2921000" cy="654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custDataLst>
              <p:tags r:id="rId1"/>
            </p:custDataLst>
          </p:nvPr>
        </p:nvPicPr>
        <p:blipFill>
          <a:blip r:embed="rId2"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3"/>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4</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4"/>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5"/>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网络</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rPr>
              <a:t>设计</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6" name="图片 5"/>
          <p:cNvPicPr>
            <a:picLocks noChangeAspect="1"/>
          </p:cNvPicPr>
          <p:nvPr>
            <p:custDataLst>
              <p:tags r:id="rId6"/>
            </p:custDataLst>
          </p:nvPr>
        </p:nvPicPr>
        <p:blipFill>
          <a:blip r:embed="rId7"/>
          <a:stretch>
            <a:fillRect/>
          </a:stretch>
        </p:blipFill>
        <p:spPr>
          <a:xfrm>
            <a:off x="851535" y="681990"/>
            <a:ext cx="9952355" cy="2871470"/>
          </a:xfrm>
          <a:prstGeom prst="rect">
            <a:avLst/>
          </a:prstGeom>
        </p:spPr>
      </p:pic>
      <p:pic>
        <p:nvPicPr>
          <p:cNvPr id="2" name="图片 1"/>
          <p:cNvPicPr>
            <a:picLocks noChangeAspect="1"/>
          </p:cNvPicPr>
          <p:nvPr>
            <p:custDataLst>
              <p:tags r:id="rId8"/>
            </p:custDataLst>
          </p:nvPr>
        </p:nvPicPr>
        <p:blipFill>
          <a:blip r:embed="rId9"/>
          <a:stretch>
            <a:fillRect/>
          </a:stretch>
        </p:blipFill>
        <p:spPr>
          <a:xfrm>
            <a:off x="1704340" y="3749040"/>
            <a:ext cx="5359400" cy="838200"/>
          </a:xfrm>
          <a:prstGeom prst="rect">
            <a:avLst/>
          </a:prstGeom>
        </p:spPr>
      </p:pic>
      <p:sp>
        <p:nvSpPr>
          <p:cNvPr id="3" name="文本框 2"/>
          <p:cNvSpPr txBox="1"/>
          <p:nvPr/>
        </p:nvSpPr>
        <p:spPr>
          <a:xfrm>
            <a:off x="681355" y="3983990"/>
            <a:ext cx="4064000" cy="368300"/>
          </a:xfrm>
          <a:prstGeom prst="rect">
            <a:avLst/>
          </a:prstGeom>
          <a:noFill/>
        </p:spPr>
        <p:txBody>
          <a:bodyPr wrap="square" rtlCol="0">
            <a:spAutoFit/>
          </a:bodyPr>
          <a:p>
            <a:r>
              <a:rPr lang="zh-CN" altLang="en-US"/>
              <a:t>样本</a:t>
            </a:r>
            <a:r>
              <a:rPr lang="zh-CN" altLang="en-US"/>
              <a:t>协方差：</a:t>
            </a:r>
            <a:endParaRPr lang="zh-CN" altLang="en-US"/>
          </a:p>
        </p:txBody>
      </p:sp>
      <p:sp>
        <p:nvSpPr>
          <p:cNvPr id="4" name="文本框 3"/>
          <p:cNvSpPr txBox="1"/>
          <p:nvPr/>
        </p:nvSpPr>
        <p:spPr>
          <a:xfrm>
            <a:off x="784860" y="4877435"/>
            <a:ext cx="8485505" cy="368300"/>
          </a:xfrm>
          <a:prstGeom prst="rect">
            <a:avLst/>
          </a:prstGeom>
          <a:noFill/>
        </p:spPr>
        <p:txBody>
          <a:bodyPr wrap="square" rtlCol="0">
            <a:spAutoFit/>
          </a:bodyPr>
          <a:p>
            <a:r>
              <a:rPr lang="zh-CN" altLang="en-US"/>
              <a:t>文中使用使用马</a:t>
            </a:r>
            <a:r>
              <a:rPr lang="zh-CN" altLang="en-US"/>
              <a:t>式距离 M(fij) 为位置 (i, j) 的补丁给出异常分数，其中：</a:t>
            </a:r>
            <a:endParaRPr lang="zh-CN" altLang="en-US"/>
          </a:p>
        </p:txBody>
      </p:sp>
      <p:pic>
        <p:nvPicPr>
          <p:cNvPr id="7" name="图片 6"/>
          <p:cNvPicPr>
            <a:picLocks noChangeAspect="1"/>
          </p:cNvPicPr>
          <p:nvPr>
            <p:custDataLst>
              <p:tags r:id="rId10"/>
            </p:custDataLst>
          </p:nvPr>
        </p:nvPicPr>
        <p:blipFill>
          <a:blip r:embed="rId11"/>
          <a:stretch>
            <a:fillRect/>
          </a:stretch>
        </p:blipFill>
        <p:spPr>
          <a:xfrm>
            <a:off x="3740150" y="5535930"/>
            <a:ext cx="4400550" cy="533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5</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1546225"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实验</a:t>
            </a: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分析</a:t>
            </a:r>
            <a:endPar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3" name="文本框 2"/>
          <p:cNvSpPr txBox="1"/>
          <p:nvPr/>
        </p:nvSpPr>
        <p:spPr>
          <a:xfrm>
            <a:off x="983615" y="1124585"/>
            <a:ext cx="9841230" cy="923925"/>
          </a:xfrm>
          <a:prstGeom prst="rect">
            <a:avLst/>
          </a:prstGeom>
          <a:noFill/>
        </p:spPr>
        <p:txBody>
          <a:bodyPr wrap="square" rtlCol="0">
            <a:noAutofit/>
          </a:bodyPr>
          <a:p>
            <a:pPr fontAlgn="auto">
              <a:lnSpc>
                <a:spcPct val="150000"/>
              </a:lnSpc>
            </a:pPr>
            <a:r>
              <a:rPr lang="zh-CN" altLang="en-US" sz="2000"/>
              <a:t>数据集</a:t>
            </a:r>
            <a:r>
              <a:rPr lang="zh-CN" altLang="en-US"/>
              <a:t>：实验是在两个真实世界的异常检测数据集上进行测试实验</a:t>
            </a:r>
            <a:r>
              <a:rPr lang="zh-CN" altLang="en-US"/>
              <a:t>的：</a:t>
            </a:r>
            <a:endParaRPr lang="zh-CN" altLang="en-US"/>
          </a:p>
          <a:p>
            <a:pPr indent="457200" fontAlgn="auto">
              <a:lnSpc>
                <a:spcPct val="150000"/>
              </a:lnSpc>
            </a:pPr>
            <a:r>
              <a:rPr lang="en-US" altLang="zh-CN"/>
              <a:t>MVTec:</a:t>
            </a:r>
            <a:r>
              <a:rPr lang="zh-CN" altLang="en-US"/>
              <a:t>共</a:t>
            </a:r>
            <a:r>
              <a:rPr lang="en-US" altLang="zh-CN"/>
              <a:t>15</a:t>
            </a:r>
            <a:r>
              <a:rPr lang="zh-CN" altLang="en-US"/>
              <a:t>种分类和</a:t>
            </a:r>
            <a:r>
              <a:rPr lang="en-US" altLang="zh-CN"/>
              <a:t>3629</a:t>
            </a:r>
            <a:r>
              <a:rPr lang="zh-CN" altLang="en-US"/>
              <a:t>影像去做</a:t>
            </a:r>
            <a:r>
              <a:rPr lang="en-US" altLang="zh-CN"/>
              <a:t>training</a:t>
            </a:r>
            <a:r>
              <a:rPr lang="zh-CN" altLang="en-US"/>
              <a:t>和</a:t>
            </a:r>
            <a:r>
              <a:rPr lang="en-US" altLang="zh-CN"/>
              <a:t>validation</a:t>
            </a:r>
            <a:r>
              <a:rPr lang="zh-CN" altLang="en-US"/>
              <a:t>以及</a:t>
            </a:r>
            <a:r>
              <a:rPr lang="en-US" altLang="zh-CN"/>
              <a:t>1725 images</a:t>
            </a:r>
            <a:r>
              <a:rPr lang="zh-CN" altLang="en-US"/>
              <a:t>去做</a:t>
            </a:r>
            <a:r>
              <a:rPr lang="zh-CN" altLang="en-US"/>
              <a:t>测试。</a:t>
            </a:r>
            <a:endParaRPr lang="zh-CN" altLang="en-US"/>
          </a:p>
          <a:p>
            <a:pPr marL="914400" lvl="2" indent="457200" fontAlgn="auto">
              <a:lnSpc>
                <a:spcPct val="150000"/>
              </a:lnSpc>
            </a:pPr>
            <a:r>
              <a:rPr lang="zh-CN" altLang="en-US"/>
              <a:t>训练集全部都是正常样本，测试集包含正常样本和瑕疵</a:t>
            </a:r>
            <a:r>
              <a:rPr lang="zh-CN" altLang="en-US"/>
              <a:t>样本。</a:t>
            </a:r>
            <a:endParaRPr lang="zh-CN" altLang="en-US"/>
          </a:p>
        </p:txBody>
      </p:sp>
      <p:sp>
        <p:nvSpPr>
          <p:cNvPr id="5" name="文本框 4"/>
          <p:cNvSpPr txBox="1"/>
          <p:nvPr/>
        </p:nvSpPr>
        <p:spPr>
          <a:xfrm>
            <a:off x="1437005" y="2425065"/>
            <a:ext cx="8796020" cy="645160"/>
          </a:xfrm>
          <a:prstGeom prst="rect">
            <a:avLst/>
          </a:prstGeom>
          <a:noFill/>
        </p:spPr>
        <p:txBody>
          <a:bodyPr wrap="square" rtlCol="0">
            <a:spAutoFit/>
          </a:bodyPr>
          <a:p>
            <a:r>
              <a:rPr lang="en-US" altLang="zh-CN"/>
              <a:t>MPDD</a:t>
            </a:r>
            <a:r>
              <a:rPr lang="zh-CN" altLang="en-US"/>
              <a:t>：包含金属零件制造方面的数据集，包含</a:t>
            </a:r>
            <a:r>
              <a:rPr lang="en-US" altLang="zh-CN"/>
              <a:t>6</a:t>
            </a:r>
            <a:r>
              <a:rPr lang="zh-CN" altLang="en-US"/>
              <a:t>类的金属组件，</a:t>
            </a:r>
            <a:r>
              <a:rPr lang="en-US" altLang="zh-CN"/>
              <a:t>图像是在多个物体的不同空间方向、位置和距离、不同光强度和非均匀背景的条件下捕获的。</a:t>
            </a:r>
            <a:endParaRPr lang="en-US" altLang="zh-CN"/>
          </a:p>
        </p:txBody>
      </p:sp>
      <p:sp>
        <p:nvSpPr>
          <p:cNvPr id="6" name="文本框 5"/>
          <p:cNvSpPr txBox="1"/>
          <p:nvPr/>
        </p:nvSpPr>
        <p:spPr>
          <a:xfrm>
            <a:off x="851535" y="3432175"/>
            <a:ext cx="9558655" cy="1281430"/>
          </a:xfrm>
          <a:prstGeom prst="rect">
            <a:avLst/>
          </a:prstGeom>
          <a:noFill/>
        </p:spPr>
        <p:txBody>
          <a:bodyPr wrap="square" rtlCol="0">
            <a:noAutofit/>
          </a:bodyPr>
          <a:p>
            <a:r>
              <a:rPr lang="zh-CN" altLang="en-US" sz="2000"/>
              <a:t>实验方法：</a:t>
            </a:r>
            <a:endParaRPr lang="zh-CN" altLang="en-US"/>
          </a:p>
          <a:p>
            <a:pPr indent="457200" fontAlgn="auto">
              <a:lnSpc>
                <a:spcPct val="150000"/>
              </a:lnSpc>
            </a:pPr>
            <a:r>
              <a:rPr lang="zh-CN" altLang="en-US" b="1"/>
              <a:t>Aggregated training</a:t>
            </a:r>
            <a:r>
              <a:rPr lang="zh-CN" altLang="en-US"/>
              <a:t> on multiple categories and then adapting to</a:t>
            </a:r>
            <a:r>
              <a:rPr lang="en-US" altLang="zh-CN"/>
              <a:t> </a:t>
            </a:r>
            <a:r>
              <a:rPr lang="zh-CN" altLang="en-US"/>
              <a:t>unseen categories；</a:t>
            </a:r>
            <a:endParaRPr lang="zh-CN" altLang="en-US"/>
          </a:p>
          <a:p>
            <a:pPr indent="457200" fontAlgn="auto">
              <a:lnSpc>
                <a:spcPct val="150000"/>
              </a:lnSpc>
            </a:pPr>
            <a:r>
              <a:rPr lang="zh-CN" altLang="en-US" b="1"/>
              <a:t>Individual training</a:t>
            </a:r>
            <a:r>
              <a:rPr lang="zh-CN" altLang="en-US"/>
              <a:t> only with the support set for</a:t>
            </a:r>
            <a:r>
              <a:rPr lang="en-US" altLang="zh-CN"/>
              <a:t> </a:t>
            </a:r>
            <a:r>
              <a:rPr lang="zh-CN" altLang="en-US"/>
              <a:t>each category.</a:t>
            </a:r>
            <a:endParaRPr lang="zh-CN" altLang="en-US"/>
          </a:p>
          <a:p>
            <a:pPr fontAlgn="auto">
              <a:lnSpc>
                <a:spcPct val="150000"/>
              </a:lnSpc>
            </a:pPr>
            <a:endParaRPr lang="zh-CN" altLang="en-US"/>
          </a:p>
        </p:txBody>
      </p:sp>
      <p:sp>
        <p:nvSpPr>
          <p:cNvPr id="9" name="文本框 8"/>
          <p:cNvSpPr txBox="1"/>
          <p:nvPr/>
        </p:nvSpPr>
        <p:spPr>
          <a:xfrm>
            <a:off x="983615" y="4983480"/>
            <a:ext cx="9559290" cy="968375"/>
          </a:xfrm>
          <a:prstGeom prst="rect">
            <a:avLst/>
          </a:prstGeom>
          <a:noFill/>
        </p:spPr>
        <p:txBody>
          <a:bodyPr wrap="square" rtlCol="0">
            <a:spAutoFit/>
          </a:bodyPr>
          <a:p>
            <a:pPr fontAlgn="auto">
              <a:lnSpc>
                <a:spcPct val="150000"/>
              </a:lnSpc>
            </a:pPr>
            <a:r>
              <a:rPr lang="zh-CN" altLang="en-US" sz="2000"/>
              <a:t>实验</a:t>
            </a:r>
            <a:r>
              <a:rPr lang="en-US" altLang="zh-CN" sz="2000"/>
              <a:t>Metrics</a:t>
            </a:r>
            <a:r>
              <a:rPr lang="zh-CN" altLang="en-US" sz="2000"/>
              <a:t>：</a:t>
            </a:r>
            <a:endParaRPr lang="zh-CN" altLang="en-US"/>
          </a:p>
          <a:p>
            <a:pPr indent="457200" fontAlgn="auto">
              <a:lnSpc>
                <a:spcPct val="150000"/>
              </a:lnSpc>
            </a:pPr>
            <a:r>
              <a:rPr lang="zh-CN" altLang="en-US"/>
              <a:t>与经典算法</a:t>
            </a:r>
            <a:r>
              <a:rPr lang="en-US" altLang="zh-CN"/>
              <a:t>TDG</a:t>
            </a:r>
            <a:r>
              <a:rPr lang="zh-CN" altLang="en-US"/>
              <a:t>（生成式异常检测）和</a:t>
            </a:r>
            <a:r>
              <a:rPr lang="en-US" altLang="zh-CN"/>
              <a:t>diffNet</a:t>
            </a:r>
            <a:r>
              <a:rPr lang="zh-CN" altLang="en-US"/>
              <a:t>（半监督式异常检测）对比</a:t>
            </a:r>
            <a:r>
              <a:rPr lang="en-US" altLang="zh-CN"/>
              <a:t>AUC</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377571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结果展示（</a:t>
            </a:r>
            <a:r>
              <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MVTec)</a:t>
            </a:r>
            <a:endPar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sp>
        <p:nvSpPr>
          <p:cNvPr id="2" name="文本框 1"/>
          <p:cNvSpPr txBox="1"/>
          <p:nvPr/>
        </p:nvSpPr>
        <p:spPr>
          <a:xfrm>
            <a:off x="1064895" y="1154430"/>
            <a:ext cx="9678035" cy="398780"/>
          </a:xfrm>
          <a:prstGeom prst="rect">
            <a:avLst/>
          </a:prstGeom>
          <a:noFill/>
        </p:spPr>
        <p:txBody>
          <a:bodyPr wrap="square" rtlCol="0">
            <a:spAutoFit/>
          </a:bodyPr>
          <a:p>
            <a:r>
              <a:rPr lang="zh-CN" altLang="en-US" sz="2000"/>
              <a:t>测试方法：在多种类训练集上进行预训练，然后将模型迁移至新的目标数据集</a:t>
            </a:r>
            <a:endParaRPr lang="zh-CN" altLang="en-US" sz="2000"/>
          </a:p>
        </p:txBody>
      </p:sp>
      <p:pic>
        <p:nvPicPr>
          <p:cNvPr id="5" name="图片 4"/>
          <p:cNvPicPr>
            <a:picLocks noChangeAspect="1"/>
          </p:cNvPicPr>
          <p:nvPr>
            <p:custDataLst>
              <p:tags r:id="rId5"/>
            </p:custDataLst>
          </p:nvPr>
        </p:nvPicPr>
        <p:blipFill>
          <a:blip r:embed="rId6"/>
          <a:stretch>
            <a:fillRect/>
          </a:stretch>
        </p:blipFill>
        <p:spPr>
          <a:xfrm>
            <a:off x="1830070" y="1901825"/>
            <a:ext cx="8056245" cy="4262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endPar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61" name="图片 6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grpSp>
        <p:nvGrpSpPr>
          <p:cNvPr id="71" name="组合 70"/>
          <p:cNvGrpSpPr/>
          <p:nvPr/>
        </p:nvGrpSpPr>
        <p:grpSpPr>
          <a:xfrm>
            <a:off x="203760" y="159728"/>
            <a:ext cx="647578" cy="619478"/>
            <a:chOff x="178632" y="159728"/>
            <a:chExt cx="647578" cy="619478"/>
          </a:xfrm>
        </p:grpSpPr>
        <p:sp>
          <p:nvSpPr>
            <p:cNvPr id="72" name="椭圆 71"/>
            <p:cNvSpPr/>
            <p:nvPr>
              <p:custDataLst>
                <p:tags r:id="rId2"/>
              </p:custDataLst>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6</a:t>
              </a:r>
              <a:endParaRPr kumimoji="0" lang="en-US" altLang="zh-CN" sz="1600" b="1" i="1" u="none" strike="noStrike" kern="120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3" name="椭圆 72"/>
            <p:cNvSpPr/>
            <p:nvPr>
              <p:custDataLst>
                <p:tags r:id="rId3"/>
              </p:custDataLst>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74" name="标题占位符 1"/>
          <p:cNvSpPr txBox="1"/>
          <p:nvPr>
            <p:custDataLst>
              <p:tags r:id="rId4"/>
            </p:custDataLst>
          </p:nvPr>
        </p:nvSpPr>
        <p:spPr>
          <a:xfrm>
            <a:off x="1056005" y="95250"/>
            <a:ext cx="3775710" cy="53276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CN" altLang="en-US"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结果展示（</a:t>
            </a:r>
            <a:r>
              <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rPr>
              <a:t>MPDD)</a:t>
            </a:r>
            <a:endParaRPr kumimoji="0" lang="en-US" altLang="zh-CN" sz="2400" b="1" i="0" u="none" strike="noStrike" kern="1200" cap="none" spc="300" normalizeH="0" baseline="0" noProof="0" dirty="0">
              <a:ln>
                <a:noFill/>
              </a:ln>
              <a:solidFill>
                <a:schemeClr val="tx1"/>
              </a:solidFill>
              <a:effectLst/>
              <a:uLnTx/>
              <a:uFillTx/>
              <a:latin typeface="Arial" panose="020B0604020202020204"/>
              <a:ea typeface="微软雅黑" panose="020B0503020204020204" pitchFamily="34" charset="-122"/>
              <a:cs typeface="+mn-cs"/>
            </a:endParaRPr>
          </a:p>
        </p:txBody>
      </p:sp>
      <p:pic>
        <p:nvPicPr>
          <p:cNvPr id="3" name="图片 2"/>
          <p:cNvPicPr>
            <a:picLocks noChangeAspect="1"/>
          </p:cNvPicPr>
          <p:nvPr>
            <p:custDataLst>
              <p:tags r:id="rId5"/>
            </p:custDataLst>
          </p:nvPr>
        </p:nvPicPr>
        <p:blipFill>
          <a:blip r:embed="rId6"/>
          <a:stretch>
            <a:fillRect/>
          </a:stretch>
        </p:blipFill>
        <p:spPr>
          <a:xfrm>
            <a:off x="1056005" y="2240915"/>
            <a:ext cx="10183495" cy="327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UNIT_PLACING_PICTURE_USER_VIEWPORT" val="{&quot;height&quot;:875.4409448818898,&quot;width&quot;:2988.7464566929134}"/>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UNIT_PLACING_PICTURE_USER_VIEWPORT" val="{&quot;height&quot;:875.4409448818898,&quot;width&quot;:2988.7464566929134}"/>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COMMONDATA" val="eyJoZGlkIjoiMGM1MzI4NmMyYmZjYzMxMjU2NTNkNWQ4NDc1MzJkMjYifQ=="/>
  <p:tag name="KSO_WPP_MARK_KEY" val="fd36f17d-5434-465f-afe9-55547e8cda33"/>
  <p:tag name="commondata" val="eyJoZGlkIjoiZmJkZDU2ZDgzMzBhY2JhZGU4ZmMzYWQzODQ4NjhjZDE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2264</Words>
  <Application>WPS 演示</Application>
  <PresentationFormat>宽屏</PresentationFormat>
  <Paragraphs>154</Paragraphs>
  <Slides>15</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Calibri</vt:lpstr>
      <vt:lpstr>等线</vt:lpstr>
      <vt:lpstr>Times New Roman</vt:lpstr>
      <vt:lpstr>微软雅黑</vt:lpstr>
      <vt:lpstr>Arial</vt:lpstr>
      <vt:lpstr>Söhne</vt:lpstr>
      <vt:lpstr>Segoe Print</vt:lpstr>
      <vt:lpstr>Wingdings</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奕婷</dc:creator>
  <cp:lastModifiedBy>EuQian</cp:lastModifiedBy>
  <cp:revision>336</cp:revision>
  <dcterms:created xsi:type="dcterms:W3CDTF">2023-06-20T13:38:00Z</dcterms:created>
  <dcterms:modified xsi:type="dcterms:W3CDTF">2023-10-25T04:49:42Z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BE7BE5CFC68B4E0FAC42A34D12069B47_13</vt:lpwstr>
  </property>
  <property fmtid="{D5CDD505-2E9C-101B-9397-08002B2CF9AE}" pid="3" name="KSOProductBuildVer">
    <vt:lpwstr>2052-12.1.0.15712</vt:lpwstr>
  </property>
</Properties>
</file>