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44" r:id="rId2"/>
    <p:sldId id="357" r:id="rId3"/>
    <p:sldId id="358" r:id="rId4"/>
    <p:sldId id="350" r:id="rId5"/>
    <p:sldId id="351" r:id="rId6"/>
    <p:sldId id="349" r:id="rId7"/>
    <p:sldId id="352" r:id="rId8"/>
    <p:sldId id="353" r:id="rId9"/>
    <p:sldId id="354" r:id="rId10"/>
    <p:sldId id="355" r:id="rId11"/>
    <p:sldId id="356" r:id="rId12"/>
  </p:sldIdLst>
  <p:sldSz cx="9144000" cy="5145088"/>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6" userDrawn="1">
          <p15:clr>
            <a:srgbClr val="A4A3A4"/>
          </p15:clr>
        </p15:guide>
        <p15:guide id="2" pos="28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E61"/>
    <a:srgbClr val="F5F5F6"/>
    <a:srgbClr val="18507E"/>
    <a:srgbClr val="EFEFEF"/>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8" autoAdjust="0"/>
    <p:restoredTop sz="96349" autoAdjust="0"/>
  </p:normalViewPr>
  <p:slideViewPr>
    <p:cSldViewPr showGuides="1">
      <p:cViewPr>
        <p:scale>
          <a:sx n="173" d="100"/>
          <a:sy n="173" d="100"/>
        </p:scale>
        <p:origin x="104" y="144"/>
      </p:cViewPr>
      <p:guideLst>
        <p:guide orient="horz" pos="1666"/>
        <p:guide pos="2894"/>
      </p:guideLst>
    </p:cSldViewPr>
  </p:slideViewPr>
  <p:notesTextViewPr>
    <p:cViewPr>
      <p:scale>
        <a:sx n="100" d="100"/>
        <a:sy n="100" d="100"/>
      </p:scale>
      <p:origin x="0" y="0"/>
    </p:cViewPr>
  </p:notesTextViewPr>
  <p:sorterViewPr>
    <p:cViewPr>
      <p:scale>
        <a:sx n="186" d="100"/>
        <a:sy n="18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10</a:t>
            </a:fld>
            <a:endParaRPr lang="en-US" altLang="zh-CN"/>
          </a:p>
        </p:txBody>
      </p:sp>
    </p:spTree>
    <p:extLst>
      <p:ext uri="{BB962C8B-B14F-4D97-AF65-F5344CB8AC3E}">
        <p14:creationId xmlns:p14="http://schemas.microsoft.com/office/powerpoint/2010/main" val="192277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11</a:t>
            </a:fld>
            <a:endParaRPr lang="en-US" altLang="zh-CN"/>
          </a:p>
        </p:txBody>
      </p:sp>
    </p:spTree>
    <p:extLst>
      <p:ext uri="{BB962C8B-B14F-4D97-AF65-F5344CB8AC3E}">
        <p14:creationId xmlns:p14="http://schemas.microsoft.com/office/powerpoint/2010/main" val="161816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a:t>
            </a:fld>
            <a:endParaRPr lang="en-US" altLang="zh-CN"/>
          </a:p>
        </p:txBody>
      </p:sp>
    </p:spTree>
    <p:extLst>
      <p:ext uri="{BB962C8B-B14F-4D97-AF65-F5344CB8AC3E}">
        <p14:creationId xmlns:p14="http://schemas.microsoft.com/office/powerpoint/2010/main" val="3431180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a:t>
            </a:fld>
            <a:endParaRPr lang="en-US" altLang="zh-CN"/>
          </a:p>
        </p:txBody>
      </p:sp>
    </p:spTree>
    <p:extLst>
      <p:ext uri="{BB962C8B-B14F-4D97-AF65-F5344CB8AC3E}">
        <p14:creationId xmlns:p14="http://schemas.microsoft.com/office/powerpoint/2010/main" val="257794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4</a:t>
            </a:fld>
            <a:endParaRPr lang="en-US" altLang="zh-CN"/>
          </a:p>
        </p:txBody>
      </p:sp>
    </p:spTree>
    <p:extLst>
      <p:ext uri="{BB962C8B-B14F-4D97-AF65-F5344CB8AC3E}">
        <p14:creationId xmlns:p14="http://schemas.microsoft.com/office/powerpoint/2010/main" val="227693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5</a:t>
            </a:fld>
            <a:endParaRPr lang="en-US" altLang="zh-CN"/>
          </a:p>
        </p:txBody>
      </p:sp>
    </p:spTree>
    <p:extLst>
      <p:ext uri="{BB962C8B-B14F-4D97-AF65-F5344CB8AC3E}">
        <p14:creationId xmlns:p14="http://schemas.microsoft.com/office/powerpoint/2010/main" val="194693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7</a:t>
            </a:fld>
            <a:endParaRPr lang="en-US" altLang="zh-CN"/>
          </a:p>
        </p:txBody>
      </p:sp>
    </p:spTree>
    <p:extLst>
      <p:ext uri="{BB962C8B-B14F-4D97-AF65-F5344CB8AC3E}">
        <p14:creationId xmlns:p14="http://schemas.microsoft.com/office/powerpoint/2010/main" val="235248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8</a:t>
            </a:fld>
            <a:endParaRPr lang="en-US" altLang="zh-CN"/>
          </a:p>
        </p:txBody>
      </p:sp>
    </p:spTree>
    <p:extLst>
      <p:ext uri="{BB962C8B-B14F-4D97-AF65-F5344CB8AC3E}">
        <p14:creationId xmlns:p14="http://schemas.microsoft.com/office/powerpoint/2010/main" val="235008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DDDDDD"/>
                </a:solidFill>
                <a:effectLst/>
                <a:latin typeface="Helvetica Neue" panose="02000503000000020004" pitchFamily="2" charset="0"/>
              </a:rPr>
              <a:t>例如，如果</a:t>
            </a:r>
            <a:r>
              <a:rPr lang="en-GB" altLang="zh-CN" b="0" i="0">
                <a:solidFill>
                  <a:srgbClr val="DDDDDD"/>
                </a:solidFill>
                <a:effectLst/>
                <a:latin typeface="Helvetica Neue" panose="02000503000000020004" pitchFamily="2" charset="0"/>
              </a:rPr>
              <a:t>v(</a:t>
            </a:r>
            <a:r>
              <a:rPr lang="en-GB" altLang="zh-CN" b="0" i="0" err="1">
                <a:solidFill>
                  <a:srgbClr val="DDDDDD"/>
                </a:solidFill>
                <a:effectLst/>
                <a:latin typeface="Helvetica Neue" panose="02000503000000020004" pitchFamily="2" charset="0"/>
              </a:rPr>
              <a:t>pj</a:t>
            </a:r>
            <a:r>
              <a:rPr lang="en-GB" altLang="zh-CN" b="0" i="0">
                <a:solidFill>
                  <a:srgbClr val="DDDDDD"/>
                </a:solidFill>
                <a:effectLst/>
                <a:latin typeface="Helvetica Neue" panose="02000503000000020004" pitchFamily="2" charset="0"/>
              </a:rPr>
              <a:t>, </a:t>
            </a:r>
            <a:r>
              <a:rPr lang="en-GB" altLang="zh-CN" b="0" i="0" err="1">
                <a:solidFill>
                  <a:srgbClr val="DDDDDD"/>
                </a:solidFill>
                <a:effectLst/>
                <a:latin typeface="Helvetica Neue" panose="02000503000000020004" pitchFamily="2" charset="0"/>
              </a:rPr>
              <a:t>si</a:t>
            </a:r>
            <a:r>
              <a:rPr lang="en-GB" altLang="zh-CN" b="0" i="0">
                <a:solidFill>
                  <a:srgbClr val="DDDDDD"/>
                </a:solidFill>
                <a:effectLst/>
                <a:latin typeface="Helvetica Neue" panose="02000503000000020004" pitchFamily="2" charset="0"/>
              </a:rPr>
              <a:t>)</a:t>
            </a:r>
            <a:r>
              <a:rPr lang="zh-CN" altLang="en-US" b="0" i="0">
                <a:solidFill>
                  <a:srgbClr val="DDDDDD"/>
                </a:solidFill>
                <a:effectLst/>
                <a:latin typeface="Helvetica Neue" panose="02000503000000020004" pitchFamily="2" charset="0"/>
              </a:rPr>
              <a:t>是数据包</a:t>
            </a:r>
            <a:r>
              <a:rPr lang="en-GB" altLang="zh-CN" b="0" i="0" err="1">
                <a:solidFill>
                  <a:srgbClr val="DDDDDD"/>
                </a:solidFill>
                <a:effectLst/>
                <a:latin typeface="Helvetica Neue" panose="02000503000000020004" pitchFamily="2" charset="0"/>
              </a:rPr>
              <a:t>pj</a:t>
            </a:r>
            <a:r>
              <a:rPr lang="zh-CN" altLang="en-US" b="0" i="0">
                <a:solidFill>
                  <a:srgbClr val="DDDDDD"/>
                </a:solidFill>
                <a:effectLst/>
                <a:latin typeface="Helvetica Neue" panose="02000503000000020004" pitchFamily="2" charset="0"/>
              </a:rPr>
              <a:t>在交换机</a:t>
            </a:r>
            <a:r>
              <a:rPr lang="en-GB" altLang="zh-CN" b="0" i="0" err="1">
                <a:solidFill>
                  <a:srgbClr val="DDDDDD"/>
                </a:solidFill>
                <a:effectLst/>
                <a:latin typeface="Helvetica Neue" panose="02000503000000020004" pitchFamily="2" charset="0"/>
              </a:rPr>
              <a:t>si</a:t>
            </a:r>
            <a:r>
              <a:rPr lang="zh-CN" altLang="en-US" b="0" i="0">
                <a:solidFill>
                  <a:srgbClr val="DDDDDD"/>
                </a:solidFill>
                <a:effectLst/>
                <a:latin typeface="Helvetica Neue" panose="02000503000000020004" pitchFamily="2" charset="0"/>
              </a:rPr>
              <a:t>上的延迟，使用中位数作为聚合</a:t>
            </a:r>
            <a:r>
              <a:rPr lang="en-GB" altLang="zh-CN" b="0" i="0">
                <a:solidFill>
                  <a:srgbClr val="DDDDDD"/>
                </a:solidFill>
                <a:effectLst/>
                <a:latin typeface="Helvetica Neue" panose="02000503000000020004" pitchFamily="2" charset="0"/>
              </a:rPr>
              <a:t>f</a:t>
            </a:r>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9</a:t>
            </a:fld>
            <a:endParaRPr lang="en-US" altLang="zh-CN"/>
          </a:p>
        </p:txBody>
      </p:sp>
    </p:spTree>
    <p:extLst>
      <p:ext uri="{BB962C8B-B14F-4D97-AF65-F5344CB8AC3E}">
        <p14:creationId xmlns:p14="http://schemas.microsoft.com/office/powerpoint/2010/main" val="116687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cade">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2" name="组合 1"/>
          <p:cNvGrpSpPr/>
          <p:nvPr userDrawn="1"/>
        </p:nvGrpSpPr>
        <p:grpSpPr>
          <a:xfrm>
            <a:off x="249879" y="185795"/>
            <a:ext cx="2395426" cy="1537536"/>
            <a:chOff x="333171" y="247650"/>
            <a:chExt cx="3193901" cy="2049415"/>
          </a:xfrm>
        </p:grpSpPr>
        <p:grpSp>
          <p:nvGrpSpPr>
            <p:cNvPr id="7" name="组合 6"/>
            <p:cNvGrpSpPr/>
            <p:nvPr userDrawn="1"/>
          </p:nvGrpSpPr>
          <p:grpSpPr>
            <a:xfrm>
              <a:off x="333171" y="247650"/>
              <a:ext cx="3193901" cy="2049415"/>
              <a:chOff x="1745241" y="2201394"/>
              <a:chExt cx="5017993" cy="3219871"/>
            </a:xfrm>
          </p:grpSpPr>
          <p:sp>
            <p:nvSpPr>
              <p:cNvPr id="8" name="矩形 7"/>
              <p:cNvSpPr/>
              <p:nvPr/>
            </p:nvSpPr>
            <p:spPr>
              <a:xfrm rot="1451767">
                <a:off x="2638553" y="3238839"/>
                <a:ext cx="4124681" cy="218242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9" name="六边形 8"/>
              <p:cNvSpPr/>
              <p:nvPr/>
            </p:nvSpPr>
            <p:spPr>
              <a:xfrm rot="5400000">
                <a:off x="1593877" y="2352758"/>
                <a:ext cx="2194773" cy="1892046"/>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grpSp>
        <p:sp>
          <p:nvSpPr>
            <p:cNvPr id="10" name="矩形 9"/>
            <p:cNvSpPr/>
            <p:nvPr userDrawn="1"/>
          </p:nvSpPr>
          <p:spPr>
            <a:xfrm>
              <a:off x="519582" y="479501"/>
              <a:ext cx="831443" cy="1599944"/>
            </a:xfrm>
            <a:prstGeom prst="rect">
              <a:avLst/>
            </a:prstGeom>
          </p:spPr>
          <p:txBody>
            <a:bodyPr wrap="square">
              <a:spAutoFit/>
            </a:bodyPr>
            <a:lstStyle/>
            <a:p>
              <a:r>
                <a:rPr lang="zh-CN" altLang="en-US" sz="1800">
                  <a:solidFill>
                    <a:schemeClr val="bg1"/>
                  </a:solidFill>
                  <a:latin typeface="微软雅黑" panose="020B0503020204020204" pitchFamily="34" charset="-122"/>
                  <a:ea typeface="微软雅黑" panose="020B0503020204020204" pitchFamily="34" charset="-122"/>
                </a:rPr>
                <a:t>你的题目</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17938"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166965"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809292"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481858"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984757" y="2252576"/>
            <a:ext cx="1174487" cy="1174849"/>
          </a:xfrm>
          <a:custGeom>
            <a:avLst/>
            <a:gdLst>
              <a:gd name="connsiteX0" fmla="*/ 782991 w 1565982"/>
              <a:gd name="connsiteY0" fmla="*/ 0 h 1565982"/>
              <a:gd name="connsiteX1" fmla="*/ 1565982 w 1565982"/>
              <a:gd name="connsiteY1" fmla="*/ 782991 h 1565982"/>
              <a:gd name="connsiteX2" fmla="*/ 782991 w 1565982"/>
              <a:gd name="connsiteY2" fmla="*/ 1565982 h 1565982"/>
              <a:gd name="connsiteX3" fmla="*/ 0 w 1565982"/>
              <a:gd name="connsiteY3" fmla="*/ 782991 h 1565982"/>
              <a:gd name="connsiteX4" fmla="*/ 782991 w 1565982"/>
              <a:gd name="connsiteY4" fmla="*/ 0 h 1565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982" h="1565982">
                <a:moveTo>
                  <a:pt x="782991" y="0"/>
                </a:moveTo>
                <a:cubicBezTo>
                  <a:pt x="1215425" y="0"/>
                  <a:pt x="1565982" y="350557"/>
                  <a:pt x="1565982" y="782991"/>
                </a:cubicBezTo>
                <a:cubicBezTo>
                  <a:pt x="1565982" y="1215425"/>
                  <a:pt x="1215425" y="1565982"/>
                  <a:pt x="782991" y="1565982"/>
                </a:cubicBezTo>
                <a:cubicBezTo>
                  <a:pt x="350557" y="1565982"/>
                  <a:pt x="0" y="1215425"/>
                  <a:pt x="0" y="782991"/>
                </a:cubicBezTo>
                <a:cubicBezTo>
                  <a:pt x="0" y="350557"/>
                  <a:pt x="350557" y="0"/>
                  <a:pt x="782991" y="0"/>
                </a:cubicBezTo>
                <a:close/>
              </a:path>
            </a:pathLst>
          </a:custGeom>
        </p:spPr>
        <p:txBody>
          <a:bodyPr wrap="square">
            <a:noAutofit/>
          </a:bodyPr>
          <a:lstStyle/>
          <a:p>
            <a:endParaRPr lang="zh-CN" altLang="en-US"/>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ransition>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t>‹#›</a:t>
            </a:fld>
            <a:endParaRPr lang="zh-CN" altLang="en-US"/>
          </a:p>
        </p:txBody>
      </p:sp>
      <p:sp>
        <p:nvSpPr>
          <p:cNvPr id="11" name="矩形 10"/>
          <p:cNvSpPr/>
          <p:nvPr userDrawn="1"/>
        </p:nvSpPr>
        <p:spPr>
          <a:xfrm>
            <a:off x="6948264" y="4768788"/>
            <a:ext cx="775136" cy="246221"/>
          </a:xfrm>
          <a:prstGeom prst="rect">
            <a:avLst/>
          </a:prstGeom>
        </p:spPr>
        <p:txBody>
          <a:bodyPr wrap="square">
            <a:spAutoFit/>
          </a:bodyPr>
          <a:lstStyle/>
          <a:p>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模板下载：</a:t>
            </a:r>
            <a:r>
              <a:rPr lang="en-US" altLang="zh-CN" sz="100">
                <a:solidFill>
                  <a:prstClr val="white"/>
                </a:solidFill>
                <a:latin typeface="Calibri" panose="020F0502020204030204"/>
                <a:ea typeface="宋体" panose="02010600030101010101" pitchFamily="2" charset="-122"/>
              </a:rPr>
              <a:t>www.1ppt.com/moban/     </a:t>
            </a:r>
            <a:r>
              <a:rPr lang="zh-CN" altLang="en-US" sz="100">
                <a:solidFill>
                  <a:prstClr val="white"/>
                </a:solidFill>
                <a:latin typeface="Calibri" panose="020F0502020204030204"/>
                <a:ea typeface="宋体" panose="02010600030101010101" pitchFamily="2" charset="-122"/>
              </a:rPr>
              <a:t>行业</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www.1ppt.com/hangye/ </a:t>
            </a:r>
          </a:p>
          <a:p>
            <a:r>
              <a:rPr lang="zh-CN" altLang="en-US" sz="100">
                <a:solidFill>
                  <a:prstClr val="white"/>
                </a:solidFill>
                <a:latin typeface="Calibri" panose="020F0502020204030204"/>
                <a:ea typeface="宋体" panose="02010600030101010101" pitchFamily="2" charset="-122"/>
              </a:rPr>
              <a:t>节日</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www.1ppt.com/jieri/           PPT</a:t>
            </a:r>
            <a:r>
              <a:rPr lang="zh-CN" altLang="en-US" sz="100">
                <a:solidFill>
                  <a:prstClr val="white"/>
                </a:solidFill>
                <a:latin typeface="Calibri" panose="020F0502020204030204"/>
                <a:ea typeface="宋体" panose="02010600030101010101" pitchFamily="2" charset="-122"/>
              </a:rPr>
              <a:t>素材下载：</a:t>
            </a:r>
            <a:r>
              <a:rPr lang="en-US" altLang="zh-CN" sz="100">
                <a:solidFill>
                  <a:prstClr val="white"/>
                </a:solidFill>
                <a:latin typeface="Calibri" panose="020F0502020204030204"/>
                <a:ea typeface="宋体" panose="02010600030101010101" pitchFamily="2" charset="-122"/>
              </a:rPr>
              <a:t>www.1ppt.com/sucai/</a:t>
            </a:r>
          </a:p>
          <a:p>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背景图片：</a:t>
            </a:r>
            <a:r>
              <a:rPr lang="en-US" altLang="zh-CN" sz="100">
                <a:solidFill>
                  <a:prstClr val="white"/>
                </a:solidFill>
                <a:latin typeface="Calibri" panose="020F0502020204030204"/>
                <a:ea typeface="宋体" panose="02010600030101010101" pitchFamily="2" charset="-122"/>
              </a:rPr>
              <a:t>www.1ppt.com/beijing/      PPT</a:t>
            </a:r>
            <a:r>
              <a:rPr lang="zh-CN" altLang="en-US" sz="100">
                <a:solidFill>
                  <a:prstClr val="white"/>
                </a:solidFill>
                <a:latin typeface="Calibri" panose="020F0502020204030204"/>
                <a:ea typeface="宋体" panose="02010600030101010101" pitchFamily="2" charset="-122"/>
              </a:rPr>
              <a:t>图表下载：</a:t>
            </a:r>
            <a:r>
              <a:rPr lang="en-US" altLang="zh-CN" sz="100">
                <a:solidFill>
                  <a:prstClr val="white"/>
                </a:solidFill>
                <a:latin typeface="Calibri" panose="020F0502020204030204"/>
                <a:ea typeface="宋体" panose="02010600030101010101" pitchFamily="2" charset="-122"/>
              </a:rPr>
              <a:t>www.1ppt.com/tubiao/      </a:t>
            </a:r>
          </a:p>
          <a:p>
            <a:r>
              <a:rPr lang="zh-CN" altLang="en-US" sz="100">
                <a:solidFill>
                  <a:prstClr val="white"/>
                </a:solidFill>
                <a:latin typeface="Calibri" panose="020F0502020204030204"/>
                <a:ea typeface="宋体" panose="02010600030101010101" pitchFamily="2" charset="-122"/>
              </a:rPr>
              <a:t>优秀</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下载：</a:t>
            </a:r>
            <a:r>
              <a:rPr lang="en-US" altLang="zh-CN" sz="100">
                <a:solidFill>
                  <a:prstClr val="white"/>
                </a:solidFill>
                <a:latin typeface="Calibri" panose="020F0502020204030204"/>
                <a:ea typeface="宋体" panose="02010600030101010101" pitchFamily="2" charset="-122"/>
              </a:rPr>
              <a:t>www.1ppt.com/xiazai/        PPT</a:t>
            </a:r>
            <a:r>
              <a:rPr lang="zh-CN" altLang="en-US" sz="100">
                <a:solidFill>
                  <a:prstClr val="white"/>
                </a:solidFill>
                <a:latin typeface="Calibri" panose="020F0502020204030204"/>
                <a:ea typeface="宋体" panose="02010600030101010101" pitchFamily="2" charset="-122"/>
              </a:rPr>
              <a:t>教程： </a:t>
            </a:r>
            <a:r>
              <a:rPr lang="en-US" altLang="zh-CN" sz="100">
                <a:solidFill>
                  <a:prstClr val="white"/>
                </a:solidFill>
                <a:latin typeface="Calibri" panose="020F0502020204030204"/>
                <a:ea typeface="宋体" panose="02010600030101010101" pitchFamily="2" charset="-122"/>
              </a:rPr>
              <a:t>www.1ppt.com/powerpoint/      </a:t>
            </a:r>
          </a:p>
          <a:p>
            <a:r>
              <a:rPr lang="en-US" altLang="zh-CN" sz="100">
                <a:solidFill>
                  <a:prstClr val="white"/>
                </a:solidFill>
                <a:latin typeface="Calibri" panose="020F0502020204030204"/>
                <a:ea typeface="宋体" panose="02010600030101010101" pitchFamily="2" charset="-122"/>
              </a:rPr>
              <a:t>Word</a:t>
            </a:r>
            <a:r>
              <a:rPr lang="zh-CN" altLang="en-US" sz="100">
                <a:solidFill>
                  <a:prstClr val="white"/>
                </a:solidFill>
                <a:latin typeface="Calibri" panose="020F0502020204030204"/>
                <a:ea typeface="宋体" panose="02010600030101010101" pitchFamily="2" charset="-122"/>
              </a:rPr>
              <a:t>教程： </a:t>
            </a:r>
            <a:r>
              <a:rPr lang="en-US" altLang="zh-CN" sz="100">
                <a:solidFill>
                  <a:prstClr val="white"/>
                </a:solidFill>
                <a:latin typeface="Calibri" panose="020F0502020204030204"/>
                <a:ea typeface="宋体" panose="02010600030101010101" pitchFamily="2" charset="-122"/>
              </a:rPr>
              <a:t>www.1ppt.com/word/              Excel</a:t>
            </a:r>
            <a:r>
              <a:rPr lang="zh-CN" altLang="en-US" sz="100">
                <a:solidFill>
                  <a:prstClr val="white"/>
                </a:solidFill>
                <a:latin typeface="Calibri" panose="020F0502020204030204"/>
                <a:ea typeface="宋体" panose="02010600030101010101" pitchFamily="2" charset="-122"/>
              </a:rPr>
              <a:t>教程：</a:t>
            </a:r>
            <a:r>
              <a:rPr lang="en-US" altLang="zh-CN" sz="100">
                <a:solidFill>
                  <a:prstClr val="white"/>
                </a:solidFill>
                <a:latin typeface="Calibri" panose="020F0502020204030204"/>
                <a:ea typeface="宋体" panose="02010600030101010101" pitchFamily="2" charset="-122"/>
              </a:rPr>
              <a:t>www.1ppt.com/excel/  </a:t>
            </a:r>
          </a:p>
          <a:p>
            <a:r>
              <a:rPr lang="zh-CN" altLang="en-US" sz="100">
                <a:solidFill>
                  <a:prstClr val="white"/>
                </a:solidFill>
                <a:latin typeface="Calibri" panose="020F0502020204030204"/>
                <a:ea typeface="宋体" panose="02010600030101010101" pitchFamily="2" charset="-122"/>
              </a:rPr>
              <a:t>资料下载：</a:t>
            </a:r>
            <a:r>
              <a:rPr lang="en-US" altLang="zh-CN" sz="100">
                <a:solidFill>
                  <a:prstClr val="white"/>
                </a:solidFill>
                <a:latin typeface="Calibri" panose="020F0502020204030204"/>
                <a:ea typeface="宋体" panose="02010600030101010101" pitchFamily="2" charset="-122"/>
              </a:rPr>
              <a:t>www.1ppt.com/ziliao/                PPT</a:t>
            </a:r>
            <a:r>
              <a:rPr lang="zh-CN" altLang="en-US" sz="100">
                <a:solidFill>
                  <a:prstClr val="white"/>
                </a:solidFill>
                <a:latin typeface="Calibri" panose="020F0502020204030204"/>
                <a:ea typeface="宋体" panose="02010600030101010101" pitchFamily="2" charset="-122"/>
              </a:rPr>
              <a:t>课件下载：</a:t>
            </a:r>
            <a:r>
              <a:rPr lang="en-US" altLang="zh-CN" sz="100">
                <a:solidFill>
                  <a:prstClr val="white"/>
                </a:solidFill>
                <a:latin typeface="Calibri" panose="020F0502020204030204"/>
                <a:ea typeface="宋体" panose="02010600030101010101" pitchFamily="2" charset="-122"/>
              </a:rPr>
              <a:t>www.1ppt.com/kejian/ </a:t>
            </a:r>
          </a:p>
          <a:p>
            <a:r>
              <a:rPr lang="zh-CN" altLang="en-US" sz="100">
                <a:solidFill>
                  <a:prstClr val="white"/>
                </a:solidFill>
                <a:latin typeface="Calibri" panose="020F0502020204030204"/>
                <a:ea typeface="宋体" panose="02010600030101010101" pitchFamily="2" charset="-122"/>
              </a:rPr>
              <a:t>范文下载：</a:t>
            </a:r>
            <a:r>
              <a:rPr lang="en-US" altLang="zh-CN" sz="100">
                <a:solidFill>
                  <a:prstClr val="white"/>
                </a:solidFill>
                <a:latin typeface="Calibri" panose="020F0502020204030204"/>
                <a:ea typeface="宋体" panose="02010600030101010101" pitchFamily="2" charset="-122"/>
              </a:rPr>
              <a:t>www.1ppt.com/fanwen/             </a:t>
            </a:r>
            <a:r>
              <a:rPr lang="zh-CN" altLang="en-US" sz="100">
                <a:solidFill>
                  <a:prstClr val="white"/>
                </a:solidFill>
                <a:latin typeface="Calibri" panose="020F0502020204030204"/>
                <a:ea typeface="宋体" panose="02010600030101010101" pitchFamily="2" charset="-122"/>
              </a:rPr>
              <a:t>试卷下载：</a:t>
            </a:r>
            <a:r>
              <a:rPr lang="en-US" altLang="zh-CN" sz="100">
                <a:solidFill>
                  <a:prstClr val="white"/>
                </a:solidFill>
                <a:latin typeface="Calibri" panose="020F0502020204030204"/>
                <a:ea typeface="宋体" panose="02010600030101010101" pitchFamily="2" charset="-122"/>
              </a:rPr>
              <a:t>www.1ppt.com/shiti/  </a:t>
            </a:r>
          </a:p>
          <a:p>
            <a:r>
              <a:rPr lang="zh-CN" altLang="en-US" sz="100">
                <a:solidFill>
                  <a:prstClr val="white"/>
                </a:solidFill>
                <a:latin typeface="Calibri" panose="020F0502020204030204"/>
                <a:ea typeface="宋体" panose="02010600030101010101" pitchFamily="2" charset="-122"/>
              </a:rPr>
              <a:t>教案下载：</a:t>
            </a:r>
            <a:r>
              <a:rPr lang="en-US" altLang="zh-CN" sz="100">
                <a:solidFill>
                  <a:prstClr val="white"/>
                </a:solidFill>
                <a:latin typeface="Calibri" panose="020F0502020204030204"/>
                <a:ea typeface="宋体" panose="02010600030101010101" pitchFamily="2" charset="-122"/>
              </a:rPr>
              <a:t>www.1ppt.com/jiaoan/        </a:t>
            </a:r>
          </a:p>
          <a:p>
            <a:r>
              <a:rPr lang="zh-CN" altLang="en-US" sz="100">
                <a:solidFill>
                  <a:prstClr val="white"/>
                </a:solidFill>
                <a:latin typeface="Calibri" panose="020F0502020204030204"/>
                <a:ea typeface="宋体" panose="02010600030101010101" pitchFamily="2" charset="-122"/>
              </a:rPr>
              <a:t>字体下载：</a:t>
            </a:r>
            <a:r>
              <a:rPr lang="en-US" altLang="zh-CN" sz="100">
                <a:solidFill>
                  <a:prstClr val="white"/>
                </a:solidFill>
                <a:latin typeface="Calibri" panose="020F0502020204030204"/>
                <a:ea typeface="宋体" panose="02010600030101010101" pitchFamily="2" charset="-122"/>
              </a:rPr>
              <a:t>www.1ppt.com/ziti/</a:t>
            </a:r>
          </a:p>
          <a:p>
            <a:r>
              <a:rPr lang="en-US" altLang="zh-CN" sz="100">
                <a:solidFill>
                  <a:prstClr val="white"/>
                </a:solidFill>
                <a:latin typeface="Calibri" panose="020F0502020204030204"/>
                <a:ea typeface="宋体" panose="02010600030101010101" pitchFamily="2" charset="-122"/>
              </a:rPr>
              <a:t> </a:t>
            </a:r>
            <a:endParaRPr lang="zh-CN" altLang="en-US" sz="100">
              <a:solidFill>
                <a:prstClr val="white"/>
              </a:solidFill>
              <a:latin typeface="Calibri" panose="020F0502020204030204"/>
              <a:ea typeface="宋体" panose="02010600030101010101" pitchFamily="2" charset="-122"/>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t>‹#›</a:t>
            </a:fld>
            <a:endParaRPr lang="zh-CN" altLang="en-US"/>
          </a:p>
        </p:txBody>
      </p:sp>
      <p:sp>
        <p:nvSpPr>
          <p:cNvPr id="5" name="文本框 9"/>
          <p:cNvSpPr txBox="1"/>
          <p:nvPr userDrawn="1"/>
        </p:nvSpPr>
        <p:spPr>
          <a:xfrm>
            <a:off x="1024382" y="211849"/>
            <a:ext cx="1963442" cy="267374"/>
          </a:xfrm>
          <a:prstGeom prst="rect">
            <a:avLst/>
          </a:prstGeom>
          <a:noFill/>
        </p:spPr>
        <p:txBody>
          <a:bodyPr wrap="square" lIns="51428" tIns="25714" rIns="51428" bIns="25714" rtlCol="0">
            <a:spAutoFit/>
          </a:bodyPr>
          <a:lstStyle/>
          <a:p>
            <a:pPr marL="0" lvl="1"/>
            <a:r>
              <a:rPr lang="zh-CN" altLang="en-US" sz="1400" b="1">
                <a:solidFill>
                  <a:schemeClr val="accent2"/>
                </a:solidFill>
                <a:latin typeface="微软雅黑" panose="020B0503020204020204" pitchFamily="34" charset="-122"/>
                <a:ea typeface="微软雅黑" panose="020B0503020204020204" pitchFamily="34" charset="-122"/>
              </a:rPr>
              <a:t>输入文字标题  </a:t>
            </a:r>
          </a:p>
        </p:txBody>
      </p:sp>
      <p:sp>
        <p:nvSpPr>
          <p:cNvPr id="16" name="文本框 38"/>
          <p:cNvSpPr txBox="1"/>
          <p:nvPr userDrawn="1"/>
        </p:nvSpPr>
        <p:spPr>
          <a:xfrm>
            <a:off x="980277" y="433683"/>
            <a:ext cx="2304256" cy="266653"/>
          </a:xfrm>
          <a:prstGeom prst="rect">
            <a:avLst/>
          </a:prstGeom>
          <a:noFill/>
        </p:spPr>
        <p:txBody>
          <a:bodyPr wrap="square" lIns="96434" tIns="48217" rIns="96434" bIns="48217" rtlCol="0">
            <a:spAutoFit/>
          </a:bodyPr>
          <a:lstStyle/>
          <a:p>
            <a:pPr algn="dist" defTabSz="963930"/>
            <a:r>
              <a:rPr lang="en-US" altLang="zh-CN" sz="110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ADD RELATED TITLE WORDS</a:t>
            </a:r>
            <a:endParaRPr lang="zh-CN" altLang="en-US" sz="110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39" name="组合 38"/>
          <p:cNvGrpSpPr/>
          <p:nvPr userDrawn="1"/>
        </p:nvGrpSpPr>
        <p:grpSpPr>
          <a:xfrm>
            <a:off x="360123" y="191782"/>
            <a:ext cx="467461" cy="467461"/>
            <a:chOff x="3728908" y="464874"/>
            <a:chExt cx="1620180" cy="1620180"/>
          </a:xfrm>
        </p:grpSpPr>
        <p:sp>
          <p:nvSpPr>
            <p:cNvPr id="18" name="泪滴形 17"/>
            <p:cNvSpPr/>
            <p:nvPr userDrawn="1"/>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9" name="3         _12"/>
            <p:cNvGrpSpPr/>
            <p:nvPr userDrawn="1"/>
          </p:nvGrpSpPr>
          <p:grpSpPr bwMode="auto">
            <a:xfrm>
              <a:off x="3844385" y="591968"/>
              <a:ext cx="1394684" cy="1397900"/>
              <a:chOff x="183" y="1395"/>
              <a:chExt cx="867" cy="869"/>
            </a:xfrm>
            <a:solidFill>
              <a:schemeClr val="tx1">
                <a:lumMod val="50000"/>
                <a:lumOff val="50000"/>
              </a:schemeClr>
            </a:solidFill>
          </p:grpSpPr>
          <p:sp>
            <p:nvSpPr>
              <p:cNvPr id="20"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1"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2"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3"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4"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5"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6"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7"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8"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9"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0"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1"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2"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grpSp>
        <p:grpSp>
          <p:nvGrpSpPr>
            <p:cNvPr id="33" name="2         _13"/>
            <p:cNvGrpSpPr/>
            <p:nvPr userDrawn="1"/>
          </p:nvGrpSpPr>
          <p:grpSpPr>
            <a:xfrm>
              <a:off x="4514510" y="827161"/>
              <a:ext cx="54002" cy="927126"/>
              <a:chOff x="5275684" y="1747635"/>
              <a:chExt cx="46296" cy="794824"/>
            </a:xfrm>
          </p:grpSpPr>
          <p:sp>
            <p:nvSpPr>
              <p:cNvPr id="34" name="矩形 3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5" name="矩形 3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nvGrpSpPr>
            <p:cNvPr id="36" name="1          _14"/>
            <p:cNvGrpSpPr/>
            <p:nvPr userDrawn="1"/>
          </p:nvGrpSpPr>
          <p:grpSpPr>
            <a:xfrm>
              <a:off x="4269296" y="1245087"/>
              <a:ext cx="552702" cy="91032"/>
              <a:chOff x="5031626" y="2106315"/>
              <a:chExt cx="545439" cy="89837"/>
            </a:xfrm>
          </p:grpSpPr>
          <p:sp>
            <p:nvSpPr>
              <p:cNvPr id="37" name="矩形 3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8" name="矩形 3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49ED60E-3B8D-47C1-9682-1C12509BF99F}" type="datetimeFigureOut">
              <a:rPr lang="zh-CN" altLang="en-US" smtClean="0"/>
              <a:t>2023/6/14</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random/>
  </p:transition>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1500" y="3421333"/>
            <a:ext cx="8995881" cy="954107"/>
          </a:xfrm>
          <a:prstGeom prst="rect">
            <a:avLst/>
          </a:prstGeom>
          <a:noFill/>
        </p:spPr>
        <p:txBody>
          <a:bodyPr wrap="square">
            <a:spAutoFit/>
          </a:bodyPr>
          <a:lstStyle/>
          <a:p>
            <a:pPr algn="ctr">
              <a:spcBef>
                <a:spcPts val="0"/>
              </a:spcBef>
              <a:spcAft>
                <a:spcPts val="0"/>
              </a:spcAft>
            </a:pPr>
            <a:r>
              <a:rPr lang="en-GB" altLang="zh-CN" sz="2800" dirty="0" err="1">
                <a:effectLst/>
                <a:latin typeface="Times New Roman" panose="02020603050405020304" pitchFamily="18" charset="0"/>
                <a:cs typeface="Times New Roman" panose="02020603050405020304" pitchFamily="18" charset="0"/>
              </a:rPr>
              <a:t>RouteNet</a:t>
            </a:r>
            <a:r>
              <a:rPr lang="en-GB" altLang="zh-CN" sz="2800" dirty="0">
                <a:effectLst/>
                <a:latin typeface="Times New Roman" panose="02020603050405020304" pitchFamily="18" charset="0"/>
                <a:cs typeface="Times New Roman" panose="02020603050405020304" pitchFamily="18" charset="0"/>
              </a:rPr>
              <a:t>: Leveraging Graph Neural Networks for</a:t>
            </a:r>
            <a:r>
              <a:rPr lang="en-US" altLang="en-GB" sz="2800" dirty="0">
                <a:effectLst/>
                <a:latin typeface="Times New Roman" panose="02020603050405020304" pitchFamily="18" charset="0"/>
                <a:cs typeface="Times New Roman" panose="02020603050405020304" pitchFamily="18" charset="0"/>
              </a:rPr>
              <a:t> </a:t>
            </a:r>
            <a:r>
              <a:rPr lang="en-GB" altLang="zh-CN" sz="2800" dirty="0">
                <a:effectLst/>
                <a:latin typeface="Times New Roman" panose="02020603050405020304" pitchFamily="18" charset="0"/>
                <a:cs typeface="Times New Roman" panose="02020603050405020304" pitchFamily="18" charset="0"/>
              </a:rPr>
              <a:t>Network </a:t>
            </a:r>
            <a:r>
              <a:rPr lang="en-GB" altLang="zh-CN" sz="2800" dirty="0" err="1">
                <a:effectLst/>
                <a:latin typeface="Times New Roman" panose="02020603050405020304" pitchFamily="18" charset="0"/>
                <a:cs typeface="Times New Roman" panose="02020603050405020304" pitchFamily="18" charset="0"/>
              </a:rPr>
              <a:t>Modeling</a:t>
            </a:r>
            <a:r>
              <a:rPr lang="en-GB" altLang="zh-CN" sz="2800" dirty="0">
                <a:effectLst/>
                <a:latin typeface="Times New Roman" panose="02020603050405020304" pitchFamily="18" charset="0"/>
                <a:cs typeface="Times New Roman" panose="02020603050405020304" pitchFamily="18" charset="0"/>
              </a:rPr>
              <a:t> and Optimization in SDN</a:t>
            </a:r>
          </a:p>
        </p:txBody>
      </p:sp>
      <p:sp>
        <p:nvSpPr>
          <p:cNvPr id="2" name="矩形 3"/>
          <p:cNvSpPr/>
          <p:nvPr/>
        </p:nvSpPr>
        <p:spPr>
          <a:xfrm rot="18900000">
            <a:off x="4605894" y="773660"/>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泪滴形 2"/>
          <p:cNvSpPr/>
          <p:nvPr/>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99         _4"/>
          <p:cNvSpPr/>
          <p:nvPr/>
        </p:nvSpPr>
        <p:spPr>
          <a:xfrm>
            <a:off x="1511598" y="2788196"/>
            <a:ext cx="6394370" cy="583565"/>
          </a:xfrm>
          <a:prstGeom prst="rect">
            <a:avLst/>
          </a:prstGeom>
          <a:noFill/>
        </p:spPr>
        <p:txBody>
          <a:bodyPr wrap="square" rtlCol="0">
            <a:spAutoFit/>
          </a:bodyPr>
          <a:lstStyle/>
          <a:p>
            <a:pPr algn="ctr" fontAlgn="base">
              <a:spcBef>
                <a:spcPct val="0"/>
              </a:spcBef>
              <a:spcAft>
                <a:spcPct val="0"/>
              </a:spcAft>
            </a:pPr>
            <a:r>
              <a:rPr lang="zh-CN" altLang="en-US" sz="3200" b="1" spc="300">
                <a:ln w="6350">
                  <a:noFill/>
                </a:ln>
                <a:solidFill>
                  <a:srgbClr val="123E61"/>
                </a:solidFill>
                <a:latin typeface="微软雅黑" panose="020B0503020204020204" pitchFamily="34" charset="-122"/>
                <a:ea typeface="微软雅黑" panose="020B0503020204020204" pitchFamily="34" charset="-122"/>
                <a:cs typeface="+mn-ea"/>
                <a:sym typeface="+mn-lt"/>
              </a:rPr>
              <a:t>文献汇报</a:t>
            </a:r>
          </a:p>
        </p:txBody>
      </p:sp>
      <p:grpSp>
        <p:nvGrpSpPr>
          <p:cNvPr id="6" name="3         _12"/>
          <p:cNvGrpSpPr/>
          <p:nvPr/>
        </p:nvGrpSpPr>
        <p:grpSpPr bwMode="auto">
          <a:xfrm>
            <a:off x="3844385" y="591968"/>
            <a:ext cx="1394684" cy="1397900"/>
            <a:chOff x="183" y="1395"/>
            <a:chExt cx="867" cy="869"/>
          </a:xfrm>
          <a:solidFill>
            <a:schemeClr val="tx1">
              <a:lumMod val="50000"/>
              <a:lumOff val="50000"/>
            </a:schemeClr>
          </a:solidFill>
        </p:grpSpPr>
        <p:sp>
          <p:nvSpPr>
            <p:cNvPr id="7"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20" name="2         _13"/>
          <p:cNvGrpSpPr/>
          <p:nvPr/>
        </p:nvGrpSpPr>
        <p:grpSpPr>
          <a:xfrm>
            <a:off x="4514510" y="827161"/>
            <a:ext cx="54002" cy="927126"/>
            <a:chOff x="5275684" y="1747635"/>
            <a:chExt cx="46296" cy="794824"/>
          </a:xfrm>
        </p:grpSpPr>
        <p:sp>
          <p:nvSpPr>
            <p:cNvPr id="21" name="矩形 20"/>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23" name="1          _14"/>
          <p:cNvGrpSpPr/>
          <p:nvPr/>
        </p:nvGrpSpPr>
        <p:grpSpPr>
          <a:xfrm>
            <a:off x="4269296" y="1245087"/>
            <a:ext cx="552702" cy="91032"/>
            <a:chOff x="5031626" y="2106315"/>
            <a:chExt cx="545439" cy="89837"/>
          </a:xfrm>
        </p:grpSpPr>
        <p:sp>
          <p:nvSpPr>
            <p:cNvPr id="24" name="矩形 23"/>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zh-CN" altLang="en-US" sz="2000" b="0" i="0">
                <a:solidFill>
                  <a:srgbClr val="000000"/>
                </a:solidFill>
                <a:effectLst/>
                <a:latin typeface="微软雅黑" panose="020B0503020204020204" pitchFamily="34" charset="-122"/>
                <a:ea typeface="微软雅黑" panose="020B0503020204020204" pitchFamily="34" charset="-122"/>
              </a:rPr>
              <a:t>训练与评估</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6E74D8C-F799-4AB1-B5F6-66059F7D500F}"/>
              </a:ext>
            </a:extLst>
          </p:cNvPr>
          <p:cNvSpPr txBox="1"/>
          <p:nvPr/>
        </p:nvSpPr>
        <p:spPr>
          <a:xfrm>
            <a:off x="143507" y="772344"/>
            <a:ext cx="8567047" cy="923330"/>
          </a:xfrm>
          <a:prstGeom prst="rect">
            <a:avLst/>
          </a:prstGeom>
          <a:noFill/>
        </p:spPr>
        <p:txBody>
          <a:bodyPr wrap="square">
            <a:spAutoFit/>
          </a:bodyPr>
          <a:lstStyle/>
          <a:p>
            <a:pPr marL="285750" indent="-285750">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初始路径特征</a:t>
            </a:r>
            <a:r>
              <a:rPr lang="en-US" altLang="zh-CN" b="0" i="0">
                <a:solidFill>
                  <a:srgbClr val="000000"/>
                </a:solidFill>
                <a:effectLst/>
                <a:latin typeface="微软雅黑" panose="020B0503020204020204" pitchFamily="34" charset="-122"/>
                <a:ea typeface="微软雅黑" panose="020B0503020204020204" pitchFamily="34" charset="-122"/>
              </a:rPr>
              <a:t>(xp)</a:t>
            </a:r>
            <a:r>
              <a:rPr lang="zh-CN" altLang="en-US" b="0" i="0">
                <a:solidFill>
                  <a:srgbClr val="000000"/>
                </a:solidFill>
                <a:effectLst/>
                <a:latin typeface="微软雅黑" panose="020B0503020204020204" pitchFamily="34" charset="-122"/>
                <a:ea typeface="微软雅黑" panose="020B0503020204020204" pitchFamily="34" charset="-122"/>
              </a:rPr>
              <a:t>由每路径所携带的带宽</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从流量矩阵</a:t>
            </a:r>
            <a:r>
              <a:rPr lang="en-US" altLang="zh-CN" b="0" i="0">
                <a:solidFill>
                  <a:srgbClr val="000000"/>
                </a:solidFill>
                <a:effectLst/>
                <a:latin typeface="微软雅黑" panose="020B0503020204020204" pitchFamily="34" charset="-122"/>
                <a:ea typeface="微软雅黑" panose="020B0503020204020204" pitchFamily="34" charset="-122"/>
              </a:rPr>
              <a:t>TM</a:t>
            </a:r>
            <a:r>
              <a:rPr lang="zh-CN" altLang="en-US" b="0" i="0">
                <a:solidFill>
                  <a:srgbClr val="000000"/>
                </a:solidFill>
                <a:effectLst/>
                <a:latin typeface="微软雅黑" panose="020B0503020204020204" pitchFamily="34" charset="-122"/>
                <a:ea typeface="微软雅黑" panose="020B0503020204020204" pitchFamily="34" charset="-122"/>
              </a:rPr>
              <a:t>中提取</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定义</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初始链路特征</a:t>
            </a:r>
            <a:r>
              <a:rPr lang="en-US" altLang="zh-CN" b="0" i="0">
                <a:solidFill>
                  <a:srgbClr val="000000"/>
                </a:solidFill>
                <a:effectLst/>
                <a:latin typeface="微软雅黑" panose="020B0503020204020204" pitchFamily="34" charset="-122"/>
                <a:ea typeface="微软雅黑" panose="020B0503020204020204" pitchFamily="34" charset="-122"/>
              </a:rPr>
              <a:t>(xl)</a:t>
            </a:r>
            <a:r>
              <a:rPr lang="zh-CN" altLang="en-US" b="0" i="0">
                <a:solidFill>
                  <a:srgbClr val="000000"/>
                </a:solidFill>
                <a:effectLst/>
                <a:latin typeface="微软雅黑" panose="020B0503020204020204" pitchFamily="34" charset="-122"/>
                <a:ea typeface="微软雅黑" panose="020B0503020204020204" pitchFamily="34" charset="-122"/>
              </a:rPr>
              <a:t>是链路容量</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a:solidFill>
                  <a:srgbClr val="000000"/>
                </a:solidFill>
                <a:latin typeface="微软雅黑" panose="020B0503020204020204" pitchFamily="34" charset="-122"/>
                <a:ea typeface="微软雅黑" panose="020B0503020204020204" pitchFamily="34" charset="-122"/>
              </a:rPr>
              <a:t>消息聚合次数</a:t>
            </a:r>
            <a:r>
              <a:rPr lang="en-US" altLang="zh-CN">
                <a:solidFill>
                  <a:srgbClr val="000000"/>
                </a:solidFill>
                <a:latin typeface="微软雅黑" panose="020B0503020204020204" pitchFamily="34" charset="-122"/>
                <a:ea typeface="微软雅黑" panose="020B0503020204020204" pitchFamily="34" charset="-122"/>
              </a:rPr>
              <a:t>T=8</a:t>
            </a:r>
          </a:p>
        </p:txBody>
      </p:sp>
      <p:pic>
        <p:nvPicPr>
          <p:cNvPr id="5" name="图片 4">
            <a:extLst>
              <a:ext uri="{FF2B5EF4-FFF2-40B4-BE49-F238E27FC236}">
                <a16:creationId xmlns:a16="http://schemas.microsoft.com/office/drawing/2014/main" id="{3AE19FDA-837A-4693-AF31-97E442239DCC}"/>
              </a:ext>
            </a:extLst>
          </p:cNvPr>
          <p:cNvPicPr>
            <a:picLocks noChangeAspect="1"/>
          </p:cNvPicPr>
          <p:nvPr/>
        </p:nvPicPr>
        <p:blipFill>
          <a:blip r:embed="rId3"/>
          <a:stretch>
            <a:fillRect/>
          </a:stretch>
        </p:blipFill>
        <p:spPr>
          <a:xfrm>
            <a:off x="1152047" y="2296134"/>
            <a:ext cx="6839905" cy="1933845"/>
          </a:xfrm>
          <a:prstGeom prst="rect">
            <a:avLst/>
          </a:prstGeom>
        </p:spPr>
      </p:pic>
      <p:sp>
        <p:nvSpPr>
          <p:cNvPr id="12" name="文本框 11">
            <a:extLst>
              <a:ext uri="{FF2B5EF4-FFF2-40B4-BE49-F238E27FC236}">
                <a16:creationId xmlns:a16="http://schemas.microsoft.com/office/drawing/2014/main" id="{AB1C1898-5248-4BBC-8FE7-8F2B08EFA455}"/>
              </a:ext>
            </a:extLst>
          </p:cNvPr>
          <p:cNvSpPr txBox="1"/>
          <p:nvPr/>
        </p:nvSpPr>
        <p:spPr>
          <a:xfrm>
            <a:off x="133831" y="1813706"/>
            <a:ext cx="8567047" cy="369332"/>
          </a:xfrm>
          <a:prstGeom prst="rect">
            <a:avLst/>
          </a:prstGeom>
          <a:noFill/>
        </p:spPr>
        <p:txBody>
          <a:bodyPr wrap="square">
            <a:spAutoFit/>
          </a:bodyPr>
          <a:lstStyle/>
          <a:p>
            <a:r>
              <a:rPr lang="en-US" altLang="zh-CN"/>
              <a:t>MRE</a:t>
            </a:r>
            <a:r>
              <a:rPr lang="zh-CN" altLang="en-US"/>
              <a:t>（平均相对误差）对比</a:t>
            </a:r>
          </a:p>
        </p:txBody>
      </p:sp>
    </p:spTree>
    <p:extLst>
      <p:ext uri="{BB962C8B-B14F-4D97-AF65-F5344CB8AC3E}">
        <p14:creationId xmlns:p14="http://schemas.microsoft.com/office/powerpoint/2010/main" val="41930549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zh-CN" altLang="en-US" sz="2000" b="0" i="0">
                <a:solidFill>
                  <a:srgbClr val="000000"/>
                </a:solidFill>
                <a:effectLst/>
                <a:latin typeface="微软雅黑" panose="020B0503020204020204" pitchFamily="34" charset="-122"/>
                <a:ea typeface="微软雅黑" panose="020B0503020204020204" pitchFamily="34" charset="-122"/>
              </a:rPr>
              <a:t>训练与评估</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DA58CA9-6A21-4E23-800A-DBDB18B653F2}"/>
              </a:ext>
            </a:extLst>
          </p:cNvPr>
          <p:cNvPicPr>
            <a:picLocks noChangeAspect="1"/>
          </p:cNvPicPr>
          <p:nvPr/>
        </p:nvPicPr>
        <p:blipFill>
          <a:blip r:embed="rId3"/>
          <a:stretch>
            <a:fillRect/>
          </a:stretch>
        </p:blipFill>
        <p:spPr>
          <a:xfrm>
            <a:off x="0" y="1162844"/>
            <a:ext cx="9144000" cy="2819400"/>
          </a:xfrm>
          <a:prstGeom prst="rect">
            <a:avLst/>
          </a:prstGeom>
        </p:spPr>
      </p:pic>
      <p:sp>
        <p:nvSpPr>
          <p:cNvPr id="9" name="文本框 8">
            <a:extLst>
              <a:ext uri="{FF2B5EF4-FFF2-40B4-BE49-F238E27FC236}">
                <a16:creationId xmlns:a16="http://schemas.microsoft.com/office/drawing/2014/main" id="{82354566-091B-4725-B487-C9B8E07A61AE}"/>
              </a:ext>
            </a:extLst>
          </p:cNvPr>
          <p:cNvSpPr txBox="1"/>
          <p:nvPr/>
        </p:nvSpPr>
        <p:spPr>
          <a:xfrm>
            <a:off x="288476" y="686346"/>
            <a:ext cx="8567047"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相对误差的累积分布函数</a:t>
            </a:r>
            <a:r>
              <a:rPr lang="en-US" altLang="zh-CN" b="0" i="0">
                <a:solidFill>
                  <a:srgbClr val="000000"/>
                </a:solidFill>
                <a:effectLst/>
                <a:latin typeface="微软雅黑" panose="020B0503020204020204" pitchFamily="34" charset="-122"/>
                <a:ea typeface="微软雅黑" panose="020B0503020204020204" pitchFamily="34" charset="-122"/>
              </a:rPr>
              <a:t>(CDF)</a:t>
            </a:r>
            <a:r>
              <a:rPr lang="zh-CN" altLang="en-US" b="0" i="0">
                <a:solidFill>
                  <a:srgbClr val="000000"/>
                </a:solidFill>
                <a:effectLst/>
                <a:latin typeface="微软雅黑" panose="020B0503020204020204" pitchFamily="34" charset="-122"/>
                <a:ea typeface="微软雅黑" panose="020B0503020204020204" pitchFamily="34" charset="-122"/>
              </a:rPr>
              <a:t>对比</a:t>
            </a:r>
            <a:endParaRPr lang="zh-CN" altLang="en-US"/>
          </a:p>
        </p:txBody>
      </p:sp>
    </p:spTree>
    <p:extLst>
      <p:ext uri="{BB962C8B-B14F-4D97-AF65-F5344CB8AC3E}">
        <p14:creationId xmlns:p14="http://schemas.microsoft.com/office/powerpoint/2010/main" val="37303448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zh-CN" altLang="en-US" sz="2000">
                <a:solidFill>
                  <a:srgbClr val="000000"/>
                </a:solidFill>
                <a:latin typeface="微软雅黑" panose="020B0503020204020204" pitchFamily="34" charset="-122"/>
                <a:ea typeface="微软雅黑" panose="020B0503020204020204" pitchFamily="34" charset="-122"/>
                <a:cs typeface="+mn-ea"/>
                <a:sym typeface="+mn-lt"/>
              </a:rPr>
              <a:t>背景介绍</a:t>
            </a:r>
            <a:endParaRPr lang="zh-CN" altLang="en-US" sz="200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AD88FDD-9B4D-42DD-AAD2-84A3A240C26A}"/>
              </a:ext>
            </a:extLst>
          </p:cNvPr>
          <p:cNvSpPr txBox="1"/>
          <p:nvPr/>
        </p:nvSpPr>
        <p:spPr>
          <a:xfrm>
            <a:off x="107504" y="606485"/>
            <a:ext cx="9036496" cy="3787575"/>
          </a:xfrm>
          <a:prstGeom prst="rect">
            <a:avLst/>
          </a:prstGeom>
          <a:noFill/>
        </p:spPr>
        <p:txBody>
          <a:bodyPr wrap="square">
            <a:spAutoFit/>
          </a:bodyPr>
          <a:lstStyle/>
          <a:p>
            <a:pPr>
              <a:lnSpc>
                <a:spcPct val="150000"/>
              </a:lnSpc>
            </a:pPr>
            <a:r>
              <a:rPr lang="zh-CN" altLang="en-US" b="0" i="0">
                <a:solidFill>
                  <a:srgbClr val="000000"/>
                </a:solidFill>
                <a:effectLst/>
                <a:latin typeface="微软雅黑" panose="020B0503020204020204" pitchFamily="34" charset="-122"/>
                <a:ea typeface="微软雅黑" panose="020B0503020204020204" pitchFamily="34" charset="-122"/>
              </a:rPr>
              <a:t>网络建模是实现网络高效运行的关键。然而，我们仍缺乏能以有限的成本对关键指标</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如延迟、抖动或损失</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进行准确预测的网络模型。</a:t>
            </a:r>
            <a:endParaRPr lang="en-US" altLang="zh-CN" b="0" i="0">
              <a:solidFill>
                <a:srgbClr val="000000"/>
              </a:solidFill>
              <a:effectLst/>
              <a:latin typeface="微软雅黑" panose="020B0503020204020204" pitchFamily="34" charset="-122"/>
              <a:ea typeface="微软雅黑" panose="020B0503020204020204" pitchFamily="34" charset="-122"/>
            </a:endParaRPr>
          </a:p>
          <a:p>
            <a:pPr>
              <a:lnSpc>
                <a:spcPct val="150000"/>
              </a:lnSpc>
            </a:pPr>
            <a:endParaRPr lang="en-US" altLang="zh-CN">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a:solidFill>
                  <a:srgbClr val="000000"/>
                </a:solidFill>
                <a:latin typeface="微软雅黑" panose="020B0503020204020204" pitchFamily="34" charset="-122"/>
                <a:ea typeface="微软雅黑" panose="020B0503020204020204" pitchFamily="34" charset="-122"/>
              </a:rPr>
              <a:t>基于排队论的解析模型</a:t>
            </a:r>
            <a:r>
              <a:rPr lang="zh-CN" altLang="en-US" b="0" i="0">
                <a:solidFill>
                  <a:srgbClr val="000000"/>
                </a:solidFill>
                <a:effectLst/>
                <a:latin typeface="微软雅黑" panose="020B0503020204020204" pitchFamily="34" charset="-122"/>
                <a:ea typeface="微软雅黑" panose="020B0503020204020204" pitchFamily="34" charset="-122"/>
              </a:rPr>
              <a:t>在具有多跳路由等现实配置的大规模网络中，它们不能准确地产生预测。</a:t>
            </a:r>
            <a:endParaRPr lang="en-US" altLang="zh-CN">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包级网络模拟器预测结果非常准确，但它们的高计算成本使得利用它们在短时间尺度内操作网络变得不可行。</a:t>
            </a:r>
            <a:endParaRPr lang="en-US" altLang="zh-CN">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a:solidFill>
                  <a:srgbClr val="000000"/>
                </a:solidFill>
                <a:latin typeface="微软雅黑" panose="020B0503020204020204" pitchFamily="34" charset="-122"/>
                <a:ea typeface="微软雅黑" panose="020B0503020204020204" pitchFamily="34" charset="-122"/>
              </a:rPr>
              <a:t>卷积神经网络、全连接神经网络等</a:t>
            </a:r>
            <a:r>
              <a:rPr lang="zh-CN" altLang="en-US" b="0" i="0">
                <a:solidFill>
                  <a:srgbClr val="000000"/>
                </a:solidFill>
                <a:effectLst/>
                <a:latin typeface="微软雅黑" panose="020B0503020204020204" pitchFamily="34" charset="-122"/>
                <a:ea typeface="微软雅黑" panose="020B0503020204020204" pitchFamily="34" charset="-122"/>
              </a:rPr>
              <a:t>可以开发出既准确又轻量级的新型网络模型，然而，计算机网络基本上是用图来表示的，这种类型的神经网络并不适用。</a:t>
            </a:r>
            <a:endParaRPr lang="zh-CN" altLang="en-US"/>
          </a:p>
        </p:txBody>
      </p:sp>
    </p:spTree>
    <p:extLst>
      <p:ext uri="{BB962C8B-B14F-4D97-AF65-F5344CB8AC3E}">
        <p14:creationId xmlns:p14="http://schemas.microsoft.com/office/powerpoint/2010/main" val="12518980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zh-CN" altLang="en-US" sz="2000">
                <a:solidFill>
                  <a:srgbClr val="000000"/>
                </a:solidFill>
                <a:latin typeface="微软雅黑" panose="020B0503020204020204" pitchFamily="34" charset="-122"/>
                <a:ea typeface="微软雅黑" panose="020B0503020204020204" pitchFamily="34" charset="-122"/>
                <a:cs typeface="+mn-ea"/>
                <a:sym typeface="+mn-lt"/>
              </a:rPr>
              <a:t>创新点介绍</a:t>
            </a:r>
            <a:endParaRPr lang="zh-CN" altLang="en-US" sz="200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20D161A-447A-4E04-B30A-C47485113AF3}"/>
              </a:ext>
            </a:extLst>
          </p:cNvPr>
          <p:cNvSpPr txBox="1"/>
          <p:nvPr/>
        </p:nvSpPr>
        <p:spPr>
          <a:xfrm>
            <a:off x="107504" y="700336"/>
            <a:ext cx="8928992" cy="879087"/>
          </a:xfrm>
          <a:prstGeom prst="rect">
            <a:avLst/>
          </a:prstGeom>
          <a:noFill/>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文章</a:t>
            </a:r>
            <a:r>
              <a:rPr lang="zh-CN" altLang="en-US" b="0" i="0" dirty="0">
                <a:solidFill>
                  <a:srgbClr val="000000"/>
                </a:solidFill>
                <a:effectLst/>
                <a:latin typeface="微软雅黑" panose="020B0503020204020204" pitchFamily="34" charset="-122"/>
                <a:ea typeface="微软雅黑" panose="020B0503020204020204" pitchFamily="34" charset="-122"/>
              </a:rPr>
              <a:t>提出了一种基于图神经网络的网络模型</a:t>
            </a:r>
            <a:r>
              <a:rPr lang="en-US" altLang="zh-CN" b="0" i="0" dirty="0" err="1">
                <a:solidFill>
                  <a:srgbClr val="000000"/>
                </a:solidFill>
                <a:effectLst/>
                <a:latin typeface="微软雅黑" panose="020B0503020204020204" pitchFamily="34" charset="-122"/>
                <a:ea typeface="微软雅黑" panose="020B0503020204020204" pitchFamily="34" charset="-122"/>
              </a:rPr>
              <a:t>RouteNet</a:t>
            </a:r>
            <a:r>
              <a:rPr lang="zh-CN" altLang="en-US" b="0" i="0" dirty="0">
                <a:solidFill>
                  <a:srgbClr val="000000"/>
                </a:solidFill>
                <a:effectLst/>
                <a:latin typeface="微软雅黑" panose="020B0503020204020204" pitchFamily="34" charset="-122"/>
                <a:ea typeface="微软雅黑" panose="020B0503020204020204" pitchFamily="34" charset="-122"/>
              </a:rPr>
              <a:t>。通过网络拓扑和路由配置产生的路径和链路状态之间的复杂关系，对最终的网络性能进行建模。</a:t>
            </a:r>
            <a:r>
              <a:rPr lang="en-US" altLang="zh-CN" b="0" i="0" dirty="0">
                <a:solidFill>
                  <a:srgbClr val="000000"/>
                </a:solidFill>
                <a:effectLst/>
                <a:latin typeface="微软雅黑" panose="020B0503020204020204" pitchFamily="34" charset="-122"/>
                <a:ea typeface="微软雅黑" panose="020B0503020204020204" pitchFamily="34" charset="-122"/>
              </a:rPr>
              <a:t>du</a:t>
            </a:r>
            <a:endParaRPr lang="zh-CN" altLang="en-US" dirty="0"/>
          </a:p>
        </p:txBody>
      </p:sp>
      <p:sp>
        <p:nvSpPr>
          <p:cNvPr id="8" name="文本框 7">
            <a:extLst>
              <a:ext uri="{FF2B5EF4-FFF2-40B4-BE49-F238E27FC236}">
                <a16:creationId xmlns:a16="http://schemas.microsoft.com/office/drawing/2014/main" id="{89FA6D91-BA94-4655-8DF6-36F9C83F8492}"/>
              </a:ext>
            </a:extLst>
          </p:cNvPr>
          <p:cNvSpPr txBox="1"/>
          <p:nvPr/>
        </p:nvSpPr>
        <p:spPr>
          <a:xfrm>
            <a:off x="107504" y="2320516"/>
            <a:ext cx="8928992" cy="87440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提出了</a:t>
            </a:r>
            <a:r>
              <a:rPr lang="en-US" altLang="zh-CN" b="0" i="0">
                <a:solidFill>
                  <a:srgbClr val="000000"/>
                </a:solidFill>
                <a:effectLst/>
                <a:latin typeface="微软雅黑" panose="020B0503020204020204" pitchFamily="34" charset="-122"/>
                <a:ea typeface="微软雅黑" panose="020B0503020204020204" pitchFamily="34" charset="-122"/>
              </a:rPr>
              <a:t>RouteNet</a:t>
            </a:r>
            <a:r>
              <a:rPr lang="zh-CN" altLang="en-US" b="0" i="0">
                <a:solidFill>
                  <a:srgbClr val="000000"/>
                </a:solidFill>
                <a:effectLst/>
                <a:latin typeface="微软雅黑" panose="020B0503020204020204" pitchFamily="34" charset="-122"/>
                <a:ea typeface="微软雅黑" panose="020B0503020204020204" pitchFamily="34" charset="-122"/>
              </a:rPr>
              <a:t>网络模型</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0" i="0">
                <a:effectLst/>
                <a:latin typeface="微软雅黑" panose="020B0503020204020204" pitchFamily="34" charset="-122"/>
                <a:ea typeface="微软雅黑" panose="020B0503020204020204" pitchFamily="34" charset="-122"/>
              </a:rPr>
              <a:t>实现对每条路径的延迟和丢包率等网络性能的预测</a:t>
            </a:r>
            <a:endParaRPr lang="en-US" altLang="zh-CN" b="0" i="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65158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zh-CN" altLang="en-US" sz="2000" b="0" i="0">
                <a:solidFill>
                  <a:srgbClr val="000000"/>
                </a:solidFill>
                <a:effectLst/>
                <a:latin typeface="微软雅黑" panose="020B0503020204020204" pitchFamily="34" charset="-122"/>
                <a:ea typeface="微软雅黑" panose="020B0503020204020204" pitchFamily="34" charset="-122"/>
              </a:rPr>
              <a:t>网络拓扑的表示</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43253CA-23B1-4A4B-A885-08EBEC7311BF}"/>
              </a:ext>
            </a:extLst>
          </p:cNvPr>
          <p:cNvSpPr txBox="1"/>
          <p:nvPr/>
        </p:nvSpPr>
        <p:spPr>
          <a:xfrm>
            <a:off x="245609" y="880356"/>
            <a:ext cx="6102424"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链路（网络拓扑图的边）</a:t>
            </a:r>
            <a:r>
              <a:rPr lang="en-US" altLang="zh-CN" b="0" i="0">
                <a:solidFill>
                  <a:srgbClr val="000000"/>
                </a:solidFill>
                <a:effectLst/>
                <a:latin typeface="微软雅黑" panose="020B0503020204020204" pitchFamily="34" charset="-122"/>
                <a:ea typeface="微软雅黑" panose="020B0503020204020204" pitchFamily="34" charset="-122"/>
              </a:rPr>
              <a:t>N </a:t>
            </a:r>
            <a:r>
              <a:rPr lang="zh-CN" altLang="en-US" b="0" i="0">
                <a:solidFill>
                  <a:srgbClr val="000000"/>
                </a:solidFill>
                <a:effectLst/>
                <a:latin typeface="微软雅黑" panose="020B0503020204020204" pitchFamily="34" charset="-122"/>
                <a:ea typeface="微软雅黑" panose="020B0503020204020204" pitchFamily="34" charset="-122"/>
              </a:rPr>
              <a:t>表示为：</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en-US" altLang="zh-CN" b="0" i="0">
                <a:solidFill>
                  <a:srgbClr val="000000"/>
                </a:solidFill>
                <a:effectLst/>
                <a:latin typeface="微软雅黑" panose="020B0503020204020204" pitchFamily="34" charset="-122"/>
                <a:ea typeface="微软雅黑" panose="020B0503020204020204" pitchFamily="34" charset="-122"/>
              </a:rPr>
              <a:t>N = {li|i∈(1</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nl)}</a:t>
            </a:r>
            <a:endParaRPr lang="zh-CN" altLang="en-US"/>
          </a:p>
        </p:txBody>
      </p:sp>
      <p:sp>
        <p:nvSpPr>
          <p:cNvPr id="10" name="文本框 9">
            <a:extLst>
              <a:ext uri="{FF2B5EF4-FFF2-40B4-BE49-F238E27FC236}">
                <a16:creationId xmlns:a16="http://schemas.microsoft.com/office/drawing/2014/main" id="{E2830AC9-268C-4556-ADAC-F324233AF575}"/>
              </a:ext>
            </a:extLst>
          </p:cNvPr>
          <p:cNvSpPr txBox="1"/>
          <p:nvPr/>
        </p:nvSpPr>
        <p:spPr>
          <a:xfrm>
            <a:off x="260350" y="1794074"/>
            <a:ext cx="4572000" cy="923330"/>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路径</a:t>
            </a:r>
            <a:r>
              <a:rPr lang="en-US" altLang="zh-CN" b="0" i="0">
                <a:solidFill>
                  <a:srgbClr val="000000"/>
                </a:solidFill>
                <a:effectLst/>
                <a:latin typeface="微软雅黑" panose="020B0503020204020204" pitchFamily="34" charset="-122"/>
                <a:ea typeface="微软雅黑" panose="020B0503020204020204" pitchFamily="34" charset="-122"/>
              </a:rPr>
              <a:t>R</a:t>
            </a:r>
            <a:r>
              <a:rPr lang="zh-CN" altLang="en-US" b="0" i="0">
                <a:solidFill>
                  <a:srgbClr val="000000"/>
                </a:solidFill>
                <a:effectLst/>
                <a:latin typeface="微软雅黑" panose="020B0503020204020204" pitchFamily="34" charset="-122"/>
                <a:ea typeface="微软雅黑" panose="020B0503020204020204" pitchFamily="34" charset="-122"/>
              </a:rPr>
              <a:t>（数据包从源点到目的点经过的链路）表示为：</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en-US" altLang="zh-CN" b="0" i="0">
                <a:solidFill>
                  <a:srgbClr val="000000"/>
                </a:solidFill>
                <a:effectLst/>
                <a:latin typeface="微软雅黑" panose="020B0503020204020204" pitchFamily="34" charset="-122"/>
                <a:ea typeface="微软雅黑" panose="020B0503020204020204" pitchFamily="34" charset="-122"/>
              </a:rPr>
              <a:t>R = {pk|k∈(1</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np)}</a:t>
            </a:r>
            <a:endParaRPr lang="zh-CN" altLang="en-US"/>
          </a:p>
        </p:txBody>
      </p:sp>
      <p:grpSp>
        <p:nvGrpSpPr>
          <p:cNvPr id="7" name="组合 6">
            <a:extLst>
              <a:ext uri="{FF2B5EF4-FFF2-40B4-BE49-F238E27FC236}">
                <a16:creationId xmlns:a16="http://schemas.microsoft.com/office/drawing/2014/main" id="{1F5DBB12-1DE3-4C5C-AAE4-C610391B49F5}"/>
              </a:ext>
            </a:extLst>
          </p:cNvPr>
          <p:cNvGrpSpPr/>
          <p:nvPr/>
        </p:nvGrpSpPr>
        <p:grpSpPr>
          <a:xfrm>
            <a:off x="237292" y="2817568"/>
            <a:ext cx="6919904" cy="846659"/>
            <a:chOff x="244383" y="2347729"/>
            <a:chExt cx="6919904" cy="846659"/>
          </a:xfrm>
        </p:grpSpPr>
        <p:sp>
          <p:nvSpPr>
            <p:cNvPr id="12" name="文本框 11">
              <a:extLst>
                <a:ext uri="{FF2B5EF4-FFF2-40B4-BE49-F238E27FC236}">
                  <a16:creationId xmlns:a16="http://schemas.microsoft.com/office/drawing/2014/main" id="{4E2B9168-AB97-4346-969D-CF2F72206822}"/>
                </a:ext>
              </a:extLst>
            </p:cNvPr>
            <p:cNvSpPr txBox="1"/>
            <p:nvPr/>
          </p:nvSpPr>
          <p:spPr>
            <a:xfrm>
              <a:off x="244383" y="2825056"/>
              <a:ext cx="4572000"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k(i)</a:t>
              </a:r>
              <a:r>
                <a:rPr lang="zh-CN" altLang="en-US" b="0" i="0">
                  <a:solidFill>
                    <a:srgbClr val="000000"/>
                  </a:solidFill>
                  <a:effectLst/>
                  <a:latin typeface="微软雅黑" panose="020B0503020204020204" pitchFamily="34" charset="-122"/>
                  <a:ea typeface="微软雅黑" panose="020B0503020204020204" pitchFamily="34" charset="-122"/>
                </a:rPr>
                <a:t>为路径</a:t>
              </a:r>
              <a:r>
                <a:rPr lang="en-US" altLang="zh-CN" b="0" i="0">
                  <a:solidFill>
                    <a:srgbClr val="000000"/>
                  </a:solidFill>
                  <a:effectLst/>
                  <a:latin typeface="微软雅黑" panose="020B0503020204020204" pitchFamily="34" charset="-122"/>
                  <a:ea typeface="微软雅黑" panose="020B0503020204020204" pitchFamily="34" charset="-122"/>
                </a:rPr>
                <a:t>k</a:t>
              </a:r>
              <a:r>
                <a:rPr lang="zh-CN" altLang="en-US" b="0" i="0">
                  <a:solidFill>
                    <a:srgbClr val="000000"/>
                  </a:solidFill>
                  <a:effectLst/>
                  <a:latin typeface="微软雅黑" panose="020B0503020204020204" pitchFamily="34" charset="-122"/>
                  <a:ea typeface="微软雅黑" panose="020B0503020204020204" pitchFamily="34" charset="-122"/>
                </a:rPr>
                <a:t>中第</a:t>
              </a:r>
              <a:r>
                <a:rPr lang="en-US" altLang="zh-CN" b="0" i="0">
                  <a:solidFill>
                    <a:srgbClr val="000000"/>
                  </a:solidFill>
                  <a:effectLst/>
                  <a:latin typeface="微软雅黑" panose="020B0503020204020204" pitchFamily="34" charset="-122"/>
                  <a:ea typeface="微软雅黑" panose="020B0503020204020204" pitchFamily="34" charset="-122"/>
                </a:rPr>
                <a:t>i</a:t>
              </a:r>
              <a:r>
                <a:rPr lang="zh-CN" altLang="en-US" b="0" i="0">
                  <a:solidFill>
                    <a:srgbClr val="000000"/>
                  </a:solidFill>
                  <a:effectLst/>
                  <a:latin typeface="微软雅黑" panose="020B0503020204020204" pitchFamily="34" charset="-122"/>
                  <a:ea typeface="微软雅黑" panose="020B0503020204020204" pitchFamily="34" charset="-122"/>
                </a:rPr>
                <a:t>个链路的索引。</a:t>
              </a:r>
              <a:endParaRPr lang="zh-CN" altLang="en-US"/>
            </a:p>
          </p:txBody>
        </p:sp>
        <p:sp>
          <p:nvSpPr>
            <p:cNvPr id="14" name="文本框 13">
              <a:extLst>
                <a:ext uri="{FF2B5EF4-FFF2-40B4-BE49-F238E27FC236}">
                  <a16:creationId xmlns:a16="http://schemas.microsoft.com/office/drawing/2014/main" id="{99FFAAF0-0623-4D8E-AB39-E41803D48E7A}"/>
                </a:ext>
              </a:extLst>
            </p:cNvPr>
            <p:cNvSpPr txBox="1"/>
            <p:nvPr/>
          </p:nvSpPr>
          <p:spPr>
            <a:xfrm>
              <a:off x="245608" y="2347729"/>
              <a:ext cx="6918679"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将每条路径定义为一个链路序列</a:t>
              </a:r>
              <a:r>
                <a:rPr lang="en-US" altLang="zh-CN" b="0" i="0">
                  <a:solidFill>
                    <a:srgbClr val="000000"/>
                  </a:solidFill>
                  <a:effectLst/>
                  <a:latin typeface="微软雅黑" panose="020B0503020204020204" pitchFamily="34" charset="-122"/>
                  <a:ea typeface="微软雅黑" panose="020B0503020204020204" pitchFamily="34" charset="-122"/>
                </a:rPr>
                <a:t>pk = (lk(1)</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lk(|pk|))</a:t>
              </a:r>
              <a:endParaRPr lang="zh-CN" altLang="en-US"/>
            </a:p>
          </p:txBody>
        </p:sp>
      </p:grpSp>
      <p:sp>
        <p:nvSpPr>
          <p:cNvPr id="17" name="文本框 16">
            <a:extLst>
              <a:ext uri="{FF2B5EF4-FFF2-40B4-BE49-F238E27FC236}">
                <a16:creationId xmlns:a16="http://schemas.microsoft.com/office/drawing/2014/main" id="{974498EA-DA46-467D-9845-50461C328A8A}"/>
              </a:ext>
            </a:extLst>
          </p:cNvPr>
          <p:cNvSpPr txBox="1"/>
          <p:nvPr/>
        </p:nvSpPr>
        <p:spPr>
          <a:xfrm>
            <a:off x="233066" y="3916696"/>
            <a:ext cx="4572000"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链路和路径的属性</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特征</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分别用</a:t>
            </a:r>
            <a:r>
              <a:rPr lang="en-US" altLang="zh-CN" b="0" i="0">
                <a:solidFill>
                  <a:srgbClr val="000000"/>
                </a:solidFill>
                <a:effectLst/>
                <a:latin typeface="微软雅黑" panose="020B0503020204020204" pitchFamily="34" charset="-122"/>
                <a:ea typeface="微软雅黑" panose="020B0503020204020204" pitchFamily="34" charset="-122"/>
              </a:rPr>
              <a:t>xli</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xpi</a:t>
            </a:r>
            <a:r>
              <a:rPr lang="zh-CN" altLang="en-US" b="0" i="0">
                <a:solidFill>
                  <a:srgbClr val="000000"/>
                </a:solidFill>
                <a:effectLst/>
                <a:latin typeface="微软雅黑" panose="020B0503020204020204" pitchFamily="34" charset="-122"/>
                <a:ea typeface="微软雅黑" panose="020B0503020204020204" pitchFamily="34" charset="-122"/>
              </a:rPr>
              <a:t>表示</a:t>
            </a:r>
            <a:endParaRPr lang="zh-CN" altLang="en-US"/>
          </a:p>
        </p:txBody>
      </p:sp>
      <p:sp>
        <p:nvSpPr>
          <p:cNvPr id="11" name="椭圆 10">
            <a:extLst>
              <a:ext uri="{FF2B5EF4-FFF2-40B4-BE49-F238E27FC236}">
                <a16:creationId xmlns:a16="http://schemas.microsoft.com/office/drawing/2014/main" id="{ABEE9103-E646-4A2C-8B6A-8E2FA0A468F9}"/>
              </a:ext>
            </a:extLst>
          </p:cNvPr>
          <p:cNvSpPr/>
          <p:nvPr/>
        </p:nvSpPr>
        <p:spPr>
          <a:xfrm>
            <a:off x="6372212" y="551180"/>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2BF0528B-796C-4BF1-80A3-96ECE9259A2E}"/>
              </a:ext>
            </a:extLst>
          </p:cNvPr>
          <p:cNvSpPr/>
          <p:nvPr/>
        </p:nvSpPr>
        <p:spPr>
          <a:xfrm>
            <a:off x="5953725" y="1085982"/>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625A279-D26D-417F-BB6D-E46DC0E40859}"/>
              </a:ext>
            </a:extLst>
          </p:cNvPr>
          <p:cNvSpPr/>
          <p:nvPr/>
        </p:nvSpPr>
        <p:spPr>
          <a:xfrm>
            <a:off x="7432452" y="1095521"/>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DA3F175-FBF6-4C0F-8DFF-FB617DEE0511}"/>
              </a:ext>
            </a:extLst>
          </p:cNvPr>
          <p:cNvSpPr/>
          <p:nvPr/>
        </p:nvSpPr>
        <p:spPr>
          <a:xfrm>
            <a:off x="5845725" y="1760093"/>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4F4F8F0-EC0F-42C5-8E35-D1CC3B648E63}"/>
              </a:ext>
            </a:extLst>
          </p:cNvPr>
          <p:cNvSpPr/>
          <p:nvPr/>
        </p:nvSpPr>
        <p:spPr>
          <a:xfrm>
            <a:off x="6516216" y="2132628"/>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55970CD-2D88-415A-8A7F-BF36FE30BF38}"/>
              </a:ext>
            </a:extLst>
          </p:cNvPr>
          <p:cNvSpPr/>
          <p:nvPr/>
        </p:nvSpPr>
        <p:spPr>
          <a:xfrm>
            <a:off x="7308304" y="2117239"/>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BD24B775-5F71-4534-BD84-E19AD5D9348D}"/>
              </a:ext>
            </a:extLst>
          </p:cNvPr>
          <p:cNvCxnSpPr>
            <a:cxnSpLocks/>
            <a:stCxn id="11" idx="5"/>
            <a:endCxn id="20" idx="1"/>
          </p:cNvCxnSpPr>
          <p:nvPr/>
        </p:nvCxnSpPr>
        <p:spPr>
          <a:xfrm>
            <a:off x="6464396" y="643364"/>
            <a:ext cx="983872" cy="467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D949577-1127-4724-9931-30E2AF630FED}"/>
              </a:ext>
            </a:extLst>
          </p:cNvPr>
          <p:cNvCxnSpPr>
            <a:stCxn id="20" idx="4"/>
            <a:endCxn id="27" idx="0"/>
          </p:cNvCxnSpPr>
          <p:nvPr/>
        </p:nvCxnSpPr>
        <p:spPr>
          <a:xfrm flipH="1">
            <a:off x="7362304" y="1203521"/>
            <a:ext cx="124148" cy="91371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BD09638-EEC2-4F15-BD84-9683DECFE9AF}"/>
              </a:ext>
            </a:extLst>
          </p:cNvPr>
          <p:cNvSpPr txBox="1"/>
          <p:nvPr/>
        </p:nvSpPr>
        <p:spPr>
          <a:xfrm>
            <a:off x="6516216" y="340313"/>
            <a:ext cx="396044" cy="369332"/>
          </a:xfrm>
          <a:prstGeom prst="rect">
            <a:avLst/>
          </a:prstGeom>
          <a:noFill/>
        </p:spPr>
        <p:txBody>
          <a:bodyPr wrap="square" rtlCol="0">
            <a:spAutoFit/>
          </a:bodyPr>
          <a:lstStyle/>
          <a:p>
            <a:r>
              <a:rPr lang="en-US" altLang="zh-CN"/>
              <a:t>A</a:t>
            </a:r>
            <a:endParaRPr lang="zh-CN" altLang="en-US"/>
          </a:p>
        </p:txBody>
      </p:sp>
      <p:sp>
        <p:nvSpPr>
          <p:cNvPr id="31" name="文本框 30">
            <a:extLst>
              <a:ext uri="{FF2B5EF4-FFF2-40B4-BE49-F238E27FC236}">
                <a16:creationId xmlns:a16="http://schemas.microsoft.com/office/drawing/2014/main" id="{495B6C3C-8C49-463C-AB35-1E61C904B35C}"/>
              </a:ext>
            </a:extLst>
          </p:cNvPr>
          <p:cNvSpPr txBox="1"/>
          <p:nvPr/>
        </p:nvSpPr>
        <p:spPr>
          <a:xfrm>
            <a:off x="7601492" y="964855"/>
            <a:ext cx="396044" cy="369332"/>
          </a:xfrm>
          <a:prstGeom prst="rect">
            <a:avLst/>
          </a:prstGeom>
          <a:noFill/>
        </p:spPr>
        <p:txBody>
          <a:bodyPr wrap="square" rtlCol="0">
            <a:spAutoFit/>
          </a:bodyPr>
          <a:lstStyle/>
          <a:p>
            <a:r>
              <a:rPr lang="en-US" altLang="zh-CN"/>
              <a:t>B</a:t>
            </a:r>
            <a:endParaRPr lang="zh-CN" altLang="en-US"/>
          </a:p>
        </p:txBody>
      </p:sp>
      <p:sp>
        <p:nvSpPr>
          <p:cNvPr id="32" name="文本框 31">
            <a:extLst>
              <a:ext uri="{FF2B5EF4-FFF2-40B4-BE49-F238E27FC236}">
                <a16:creationId xmlns:a16="http://schemas.microsoft.com/office/drawing/2014/main" id="{60BAA00D-BC6E-49FC-B1C1-6D04BFBCAAD2}"/>
              </a:ext>
            </a:extLst>
          </p:cNvPr>
          <p:cNvSpPr txBox="1"/>
          <p:nvPr/>
        </p:nvSpPr>
        <p:spPr>
          <a:xfrm>
            <a:off x="7601492" y="2112903"/>
            <a:ext cx="396044" cy="369332"/>
          </a:xfrm>
          <a:prstGeom prst="rect">
            <a:avLst/>
          </a:prstGeom>
          <a:noFill/>
        </p:spPr>
        <p:txBody>
          <a:bodyPr wrap="square" rtlCol="0">
            <a:spAutoFit/>
          </a:bodyPr>
          <a:lstStyle/>
          <a:p>
            <a:r>
              <a:rPr lang="en-US" altLang="zh-CN"/>
              <a:t>C</a:t>
            </a:r>
            <a:endParaRPr lang="zh-CN" altLang="en-US"/>
          </a:p>
        </p:txBody>
      </p:sp>
      <p:cxnSp>
        <p:nvCxnSpPr>
          <p:cNvPr id="34" name="直接连接符 33">
            <a:extLst>
              <a:ext uri="{FF2B5EF4-FFF2-40B4-BE49-F238E27FC236}">
                <a16:creationId xmlns:a16="http://schemas.microsoft.com/office/drawing/2014/main" id="{BD08E7A2-49EC-4102-AB1D-5E0FB4467A74}"/>
              </a:ext>
            </a:extLst>
          </p:cNvPr>
          <p:cNvCxnSpPr>
            <a:stCxn id="11" idx="3"/>
            <a:endCxn id="19" idx="0"/>
          </p:cNvCxnSpPr>
          <p:nvPr/>
        </p:nvCxnSpPr>
        <p:spPr>
          <a:xfrm flipH="1">
            <a:off x="6007725" y="643364"/>
            <a:ext cx="380303" cy="442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E79C771-EB83-4921-B899-32AA8D4C025D}"/>
              </a:ext>
            </a:extLst>
          </p:cNvPr>
          <p:cNvCxnSpPr>
            <a:cxnSpLocks/>
            <a:stCxn id="19" idx="4"/>
            <a:endCxn id="23" idx="0"/>
          </p:cNvCxnSpPr>
          <p:nvPr/>
        </p:nvCxnSpPr>
        <p:spPr>
          <a:xfrm flipH="1">
            <a:off x="5899725" y="1193982"/>
            <a:ext cx="108000" cy="566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39D2513-07DB-4082-AEDE-863B2D4A3175}"/>
              </a:ext>
            </a:extLst>
          </p:cNvPr>
          <p:cNvCxnSpPr>
            <a:cxnSpLocks/>
            <a:stCxn id="20" idx="2"/>
            <a:endCxn id="24" idx="7"/>
          </p:cNvCxnSpPr>
          <p:nvPr/>
        </p:nvCxnSpPr>
        <p:spPr>
          <a:xfrm flipH="1">
            <a:off x="6608400" y="1149521"/>
            <a:ext cx="824052" cy="998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B4EBE9E-20D8-4D0F-AF29-A47E577E4A7C}"/>
              </a:ext>
            </a:extLst>
          </p:cNvPr>
          <p:cNvCxnSpPr/>
          <p:nvPr/>
        </p:nvCxnSpPr>
        <p:spPr>
          <a:xfrm>
            <a:off x="6467597" y="682118"/>
            <a:ext cx="866327" cy="1469013"/>
          </a:xfrm>
          <a:prstGeom prst="line">
            <a:avLst/>
          </a:prstGeom>
          <a:ln w="19050">
            <a:solidFill>
              <a:srgbClr val="FFC000"/>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10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en-US" altLang="zh-CN" sz="2000" b="0" i="0">
                <a:solidFill>
                  <a:srgbClr val="000000"/>
                </a:solidFill>
                <a:effectLst/>
                <a:latin typeface="微软雅黑" panose="020B0503020204020204" pitchFamily="34" charset="-122"/>
                <a:ea typeface="微软雅黑" panose="020B0503020204020204" pitchFamily="34" charset="-122"/>
              </a:rPr>
              <a:t>MPNN</a:t>
            </a:r>
            <a:r>
              <a:rPr lang="zh-CN" altLang="en-US" sz="2000" b="0" i="0">
                <a:solidFill>
                  <a:srgbClr val="000000"/>
                </a:solidFill>
                <a:effectLst/>
                <a:latin typeface="微软雅黑" panose="020B0503020204020204" pitchFamily="34" charset="-122"/>
                <a:ea typeface="微软雅黑" panose="020B0503020204020204" pitchFamily="34" charset="-122"/>
              </a:rPr>
              <a:t>框架</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E05AB15-8FFD-4CFA-AF69-7FF5E96E6967}"/>
              </a:ext>
            </a:extLst>
          </p:cNvPr>
          <p:cNvSpPr txBox="1"/>
          <p:nvPr/>
        </p:nvSpPr>
        <p:spPr>
          <a:xfrm>
            <a:off x="504778" y="916360"/>
            <a:ext cx="4572000" cy="369332"/>
          </a:xfrm>
          <a:prstGeom prst="rect">
            <a:avLst/>
          </a:prstGeom>
          <a:noFill/>
        </p:spPr>
        <p:txBody>
          <a:bodyPr wrap="square">
            <a:spAutoFit/>
          </a:bodyPr>
          <a:lstStyle/>
          <a:p>
            <a:pPr marL="285750" indent="-285750">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消息传递阶段</a:t>
            </a:r>
          </a:p>
        </p:txBody>
      </p:sp>
      <p:sp>
        <p:nvSpPr>
          <p:cNvPr id="9" name="文本框 8">
            <a:extLst>
              <a:ext uri="{FF2B5EF4-FFF2-40B4-BE49-F238E27FC236}">
                <a16:creationId xmlns:a16="http://schemas.microsoft.com/office/drawing/2014/main" id="{FB686345-F212-4AE2-871E-48A8A9505261}"/>
              </a:ext>
            </a:extLst>
          </p:cNvPr>
          <p:cNvSpPr txBox="1"/>
          <p:nvPr/>
        </p:nvSpPr>
        <p:spPr>
          <a:xfrm>
            <a:off x="504778" y="3508648"/>
            <a:ext cx="4572000" cy="369332"/>
          </a:xfrm>
          <a:prstGeom prst="rect">
            <a:avLst/>
          </a:prstGeom>
          <a:noFill/>
        </p:spPr>
        <p:txBody>
          <a:bodyPr wrap="square">
            <a:spAutoFit/>
          </a:bodyPr>
          <a:lstStyle/>
          <a:p>
            <a:pPr marL="285750" indent="-285750">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消息读出阶段</a:t>
            </a:r>
          </a:p>
        </p:txBody>
      </p:sp>
      <p:sp>
        <p:nvSpPr>
          <p:cNvPr id="11" name="文本框 10">
            <a:extLst>
              <a:ext uri="{FF2B5EF4-FFF2-40B4-BE49-F238E27FC236}">
                <a16:creationId xmlns:a16="http://schemas.microsoft.com/office/drawing/2014/main" id="{E78F0779-EF32-4262-B2B5-305ABE253FA2}"/>
              </a:ext>
            </a:extLst>
          </p:cNvPr>
          <p:cNvSpPr txBox="1"/>
          <p:nvPr/>
        </p:nvSpPr>
        <p:spPr>
          <a:xfrm>
            <a:off x="755576" y="1301676"/>
            <a:ext cx="8208912" cy="879087"/>
          </a:xfrm>
          <a:prstGeom prst="rect">
            <a:avLst/>
          </a:prstGeom>
          <a:noFill/>
        </p:spPr>
        <p:txBody>
          <a:bodyPr wrap="square">
            <a:spAutoFit/>
          </a:bodyPr>
          <a:lstStyle/>
          <a:p>
            <a:pPr>
              <a:lnSpc>
                <a:spcPct val="150000"/>
              </a:lnSpc>
            </a:pPr>
            <a:r>
              <a:rPr lang="zh-CN" altLang="en-US" dirty="0"/>
              <a:t>将节点</a:t>
            </a:r>
            <a:r>
              <a:rPr lang="en-US" altLang="zh-CN" dirty="0"/>
              <a:t>V</a:t>
            </a:r>
            <a:r>
              <a:rPr lang="zh-CN" altLang="en-US" dirty="0"/>
              <a:t>的自身特征记作</a:t>
            </a:r>
            <a:r>
              <a:rPr lang="en-US" altLang="zh-CN" dirty="0"/>
              <a:t>xv</a:t>
            </a:r>
            <a:r>
              <a:rPr lang="zh-CN" altLang="en-US" dirty="0"/>
              <a:t> ；在时间</a:t>
            </a:r>
            <a:r>
              <a:rPr lang="en-US" altLang="zh-CN" dirty="0"/>
              <a:t>t</a:t>
            </a:r>
            <a:r>
              <a:rPr lang="zh-CN" altLang="en-US" dirty="0"/>
              <a:t>步生成的信息记作</a:t>
            </a:r>
            <a:r>
              <a:rPr lang="en-US" altLang="zh-CN" dirty="0"/>
              <a:t>mt(v)</a:t>
            </a:r>
            <a:r>
              <a:rPr lang="zh-CN" altLang="en-US" dirty="0"/>
              <a:t>；节点的隐状态记作</a:t>
            </a:r>
            <a:r>
              <a:rPr lang="en-US" altLang="zh-CN" dirty="0" err="1"/>
              <a:t>ht</a:t>
            </a:r>
            <a:r>
              <a:rPr lang="en-US" altLang="zh-CN" dirty="0"/>
              <a:t>(v)</a:t>
            </a:r>
            <a:r>
              <a:rPr lang="zh-CN" altLang="en-US" dirty="0"/>
              <a:t>；</a:t>
            </a:r>
            <a:r>
              <a:rPr lang="en-US" altLang="zh-CN" dirty="0"/>
              <a:t>N(v)</a:t>
            </a:r>
            <a:r>
              <a:rPr lang="zh-CN" altLang="en-US" dirty="0"/>
              <a:t>表示所有节点</a:t>
            </a:r>
            <a:r>
              <a:rPr lang="en-US" altLang="zh-CN" dirty="0"/>
              <a:t>v</a:t>
            </a:r>
            <a:r>
              <a:rPr lang="zh-CN" altLang="en-US" dirty="0"/>
              <a:t>的邻居节点；</a:t>
            </a:r>
            <a:r>
              <a:rPr lang="en-US" altLang="zh-CN" dirty="0"/>
              <a:t>M</a:t>
            </a:r>
            <a:r>
              <a:rPr lang="zh-CN" altLang="en-US" dirty="0"/>
              <a:t>和</a:t>
            </a:r>
            <a:r>
              <a:rPr lang="en-US" altLang="zh-CN" dirty="0"/>
              <a:t>U</a:t>
            </a:r>
            <a:r>
              <a:rPr lang="zh-CN" altLang="en-US" dirty="0"/>
              <a:t>分别为消息函数、聚合函数。</a:t>
            </a:r>
          </a:p>
        </p:txBody>
      </p:sp>
      <p:pic>
        <p:nvPicPr>
          <p:cNvPr id="5" name="图片 4">
            <a:extLst>
              <a:ext uri="{FF2B5EF4-FFF2-40B4-BE49-F238E27FC236}">
                <a16:creationId xmlns:a16="http://schemas.microsoft.com/office/drawing/2014/main" id="{51FE5EA4-2FF6-430F-8498-42F2118DD1C6}"/>
              </a:ext>
            </a:extLst>
          </p:cNvPr>
          <p:cNvPicPr>
            <a:picLocks noChangeAspect="1"/>
          </p:cNvPicPr>
          <p:nvPr/>
        </p:nvPicPr>
        <p:blipFill>
          <a:blip r:embed="rId3"/>
          <a:stretch>
            <a:fillRect/>
          </a:stretch>
        </p:blipFill>
        <p:spPr>
          <a:xfrm>
            <a:off x="764260" y="2166656"/>
            <a:ext cx="4105848" cy="1324160"/>
          </a:xfrm>
          <a:prstGeom prst="rect">
            <a:avLst/>
          </a:prstGeom>
        </p:spPr>
      </p:pic>
      <p:sp>
        <p:nvSpPr>
          <p:cNvPr id="15" name="文本框 14">
            <a:extLst>
              <a:ext uri="{FF2B5EF4-FFF2-40B4-BE49-F238E27FC236}">
                <a16:creationId xmlns:a16="http://schemas.microsoft.com/office/drawing/2014/main" id="{CF496EB8-36F8-4552-B9F4-485F408FFFA5}"/>
              </a:ext>
            </a:extLst>
          </p:cNvPr>
          <p:cNvSpPr txBox="1"/>
          <p:nvPr/>
        </p:nvSpPr>
        <p:spPr>
          <a:xfrm>
            <a:off x="753910" y="3835719"/>
            <a:ext cx="8208912" cy="369332"/>
          </a:xfrm>
          <a:prstGeom prst="rect">
            <a:avLst/>
          </a:prstGeom>
          <a:noFill/>
        </p:spPr>
        <p:txBody>
          <a:bodyPr wrap="square">
            <a:spAutoFit/>
          </a:bodyPr>
          <a:lstStyle/>
          <a:p>
            <a:r>
              <a:rPr lang="zh-CN" altLang="en-US"/>
              <a:t>读出阶段主要的目标在于根据整个图的特征得到模型输出，</a:t>
            </a:r>
            <a:r>
              <a:rPr lang="en-US" altLang="zh-CN"/>
              <a:t>R</a:t>
            </a:r>
            <a:r>
              <a:rPr lang="zh-CN" altLang="en-US"/>
              <a:t>为读出函数。</a:t>
            </a:r>
          </a:p>
        </p:txBody>
      </p:sp>
      <p:pic>
        <p:nvPicPr>
          <p:cNvPr id="12" name="图片 11">
            <a:extLst>
              <a:ext uri="{FF2B5EF4-FFF2-40B4-BE49-F238E27FC236}">
                <a16:creationId xmlns:a16="http://schemas.microsoft.com/office/drawing/2014/main" id="{56DD8A12-7C96-4BAB-B9C0-08B40622FE2E}"/>
              </a:ext>
            </a:extLst>
          </p:cNvPr>
          <p:cNvPicPr>
            <a:picLocks noChangeAspect="1"/>
          </p:cNvPicPr>
          <p:nvPr/>
        </p:nvPicPr>
        <p:blipFill>
          <a:blip r:embed="rId4"/>
          <a:stretch>
            <a:fillRect/>
          </a:stretch>
        </p:blipFill>
        <p:spPr>
          <a:xfrm>
            <a:off x="753910" y="4240716"/>
            <a:ext cx="2029108" cy="533474"/>
          </a:xfrm>
          <a:prstGeom prst="rect">
            <a:avLst/>
          </a:prstGeom>
        </p:spPr>
      </p:pic>
    </p:spTree>
    <p:extLst>
      <p:ext uri="{BB962C8B-B14F-4D97-AF65-F5344CB8AC3E}">
        <p14:creationId xmlns:p14="http://schemas.microsoft.com/office/powerpoint/2010/main" val="25342383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en-US" altLang="zh-CN" sz="2000" b="0" i="0" err="1">
                <a:solidFill>
                  <a:srgbClr val="000000"/>
                </a:solidFill>
                <a:effectLst/>
                <a:latin typeface="微软雅黑" panose="020B0503020204020204" pitchFamily="34" charset="-122"/>
                <a:ea typeface="微软雅黑" panose="020B0503020204020204" pitchFamily="34" charset="-122"/>
              </a:rPr>
              <a:t>RouteNet</a:t>
            </a:r>
            <a:r>
              <a:rPr lang="zh-CN" altLang="en-US" sz="2000" b="0" i="0">
                <a:solidFill>
                  <a:srgbClr val="000000"/>
                </a:solidFill>
                <a:effectLst/>
                <a:latin typeface="微软雅黑" panose="020B0503020204020204" pitchFamily="34" charset="-122"/>
                <a:ea typeface="微软雅黑" panose="020B0503020204020204" pitchFamily="34" charset="-122"/>
              </a:rPr>
              <a:t>的消息传递架构</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A53C183-B360-456A-A0A3-9968CF13E2C5}"/>
              </a:ext>
            </a:extLst>
          </p:cNvPr>
          <p:cNvSpPr txBox="1"/>
          <p:nvPr/>
        </p:nvSpPr>
        <p:spPr>
          <a:xfrm>
            <a:off x="575556" y="987426"/>
            <a:ext cx="5794739" cy="8790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路径的特征取决于该路径上所有链路的特征</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链路的特征取决于流经该链路的所有路径的特征</a:t>
            </a:r>
            <a:endParaRPr lang="zh-CN" altLang="en-US"/>
          </a:p>
        </p:txBody>
      </p:sp>
      <p:pic>
        <p:nvPicPr>
          <p:cNvPr id="6" name="图片 5">
            <a:extLst>
              <a:ext uri="{FF2B5EF4-FFF2-40B4-BE49-F238E27FC236}">
                <a16:creationId xmlns:a16="http://schemas.microsoft.com/office/drawing/2014/main" id="{5B9F9922-0F78-449B-8C1C-F73F33AB4EFF}"/>
              </a:ext>
            </a:extLst>
          </p:cNvPr>
          <p:cNvPicPr>
            <a:picLocks noChangeAspect="1"/>
          </p:cNvPicPr>
          <p:nvPr/>
        </p:nvPicPr>
        <p:blipFill>
          <a:blip r:embed="rId3"/>
          <a:stretch>
            <a:fillRect/>
          </a:stretch>
        </p:blipFill>
        <p:spPr>
          <a:xfrm>
            <a:off x="575556" y="2039069"/>
            <a:ext cx="5287113" cy="1066949"/>
          </a:xfrm>
          <a:prstGeom prst="rect">
            <a:avLst/>
          </a:prstGeom>
        </p:spPr>
      </p:pic>
      <p:sp>
        <p:nvSpPr>
          <p:cNvPr id="25" name="文本框 24">
            <a:extLst>
              <a:ext uri="{FF2B5EF4-FFF2-40B4-BE49-F238E27FC236}">
                <a16:creationId xmlns:a16="http://schemas.microsoft.com/office/drawing/2014/main" id="{0E720B9A-250B-42A5-8F0F-E84085D15567}"/>
              </a:ext>
            </a:extLst>
          </p:cNvPr>
          <p:cNvSpPr txBox="1"/>
          <p:nvPr/>
        </p:nvSpPr>
        <p:spPr>
          <a:xfrm>
            <a:off x="575556" y="3507656"/>
            <a:ext cx="4572000" cy="129458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公式（</a:t>
            </a:r>
            <a:r>
              <a:rPr lang="en-US" altLang="zh-CN" b="0" i="0">
                <a:solidFill>
                  <a:srgbClr val="000000"/>
                </a:solidFill>
                <a:effectLst/>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）是链路特征的聚合</a:t>
            </a:r>
            <a:endParaRPr lang="en-US" altLang="zh-CN">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公式</a:t>
            </a:r>
            <a:r>
              <a:rPr lang="zh-CN" altLang="en-US">
                <a:solidFill>
                  <a:srgbClr val="000000"/>
                </a:solidFill>
                <a:latin typeface="微软雅黑" panose="020B0503020204020204" pitchFamily="34" charset="-122"/>
                <a:ea typeface="微软雅黑" panose="020B0503020204020204" pitchFamily="34" charset="-122"/>
              </a:rPr>
              <a:t>（</a:t>
            </a: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）是路径特征的聚合</a:t>
            </a:r>
            <a:endParaRPr lang="en-US" altLang="zh-CN" b="0" i="0">
              <a:solidFill>
                <a:srgbClr val="000000"/>
              </a:solidFill>
              <a:effectLst/>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f</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g</a:t>
            </a:r>
            <a:r>
              <a:rPr lang="zh-CN" altLang="en-US" b="0" i="0">
                <a:solidFill>
                  <a:srgbClr val="000000"/>
                </a:solidFill>
                <a:effectLst/>
                <a:latin typeface="微软雅黑" panose="020B0503020204020204" pitchFamily="34" charset="-122"/>
                <a:ea typeface="微软雅黑" panose="020B0503020204020204" pitchFamily="34" charset="-122"/>
              </a:rPr>
              <a:t>是消息聚合函数</a:t>
            </a:r>
            <a:endParaRPr lang="zh-CN" altLang="en-US"/>
          </a:p>
        </p:txBody>
      </p:sp>
      <p:grpSp>
        <p:nvGrpSpPr>
          <p:cNvPr id="13" name="组合 12">
            <a:extLst>
              <a:ext uri="{FF2B5EF4-FFF2-40B4-BE49-F238E27FC236}">
                <a16:creationId xmlns:a16="http://schemas.microsoft.com/office/drawing/2014/main" id="{DB6180D1-A4D7-43F8-8D4D-F9184377F15D}"/>
              </a:ext>
            </a:extLst>
          </p:cNvPr>
          <p:cNvGrpSpPr/>
          <p:nvPr/>
        </p:nvGrpSpPr>
        <p:grpSpPr>
          <a:xfrm>
            <a:off x="6264188" y="376607"/>
            <a:ext cx="2151811" cy="2141922"/>
            <a:chOff x="6264188" y="376607"/>
            <a:chExt cx="2151811" cy="2141922"/>
          </a:xfrm>
        </p:grpSpPr>
        <p:grpSp>
          <p:nvGrpSpPr>
            <p:cNvPr id="11" name="组合 10">
              <a:extLst>
                <a:ext uri="{FF2B5EF4-FFF2-40B4-BE49-F238E27FC236}">
                  <a16:creationId xmlns:a16="http://schemas.microsoft.com/office/drawing/2014/main" id="{59721FDF-7266-4333-80B3-BA6BBAF6F619}"/>
                </a:ext>
              </a:extLst>
            </p:cNvPr>
            <p:cNvGrpSpPr/>
            <p:nvPr/>
          </p:nvGrpSpPr>
          <p:grpSpPr>
            <a:xfrm>
              <a:off x="6264188" y="376607"/>
              <a:ext cx="2151811" cy="2141922"/>
              <a:chOff x="5845725" y="340313"/>
              <a:chExt cx="2151811" cy="2141922"/>
            </a:xfrm>
          </p:grpSpPr>
          <p:sp>
            <p:nvSpPr>
              <p:cNvPr id="28" name="椭圆 27">
                <a:extLst>
                  <a:ext uri="{FF2B5EF4-FFF2-40B4-BE49-F238E27FC236}">
                    <a16:creationId xmlns:a16="http://schemas.microsoft.com/office/drawing/2014/main" id="{3A1A644F-4AD3-4774-A6CE-2E0963185587}"/>
                  </a:ext>
                </a:extLst>
              </p:cNvPr>
              <p:cNvSpPr/>
              <p:nvPr/>
            </p:nvSpPr>
            <p:spPr>
              <a:xfrm>
                <a:off x="6372212" y="551180"/>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4D3C0E8A-A2FF-4A4F-8067-3D0CDCF2E8B0}"/>
                  </a:ext>
                </a:extLst>
              </p:cNvPr>
              <p:cNvSpPr/>
              <p:nvPr/>
            </p:nvSpPr>
            <p:spPr>
              <a:xfrm>
                <a:off x="5953725" y="1085982"/>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A0A21697-7CFC-44E7-AC27-59C7FE72C6F4}"/>
                  </a:ext>
                </a:extLst>
              </p:cNvPr>
              <p:cNvSpPr/>
              <p:nvPr/>
            </p:nvSpPr>
            <p:spPr>
              <a:xfrm>
                <a:off x="7432452" y="1095521"/>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50A15D4-2611-4B5F-B274-4203F13B3FD5}"/>
                  </a:ext>
                </a:extLst>
              </p:cNvPr>
              <p:cNvSpPr/>
              <p:nvPr/>
            </p:nvSpPr>
            <p:spPr>
              <a:xfrm>
                <a:off x="5845725" y="1760093"/>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B0B493-0BA6-4D43-BE28-91991F7043BE}"/>
                  </a:ext>
                </a:extLst>
              </p:cNvPr>
              <p:cNvSpPr/>
              <p:nvPr/>
            </p:nvSpPr>
            <p:spPr>
              <a:xfrm>
                <a:off x="6516216" y="2132628"/>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58B0A839-C617-406A-B321-49065B5E0AEB}"/>
                  </a:ext>
                </a:extLst>
              </p:cNvPr>
              <p:cNvSpPr/>
              <p:nvPr/>
            </p:nvSpPr>
            <p:spPr>
              <a:xfrm>
                <a:off x="7308304" y="2117239"/>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id="{A735F3EB-9F6D-4F1A-9733-4F04FA1D3765}"/>
                  </a:ext>
                </a:extLst>
              </p:cNvPr>
              <p:cNvCxnSpPr>
                <a:cxnSpLocks/>
                <a:stCxn id="28" idx="5"/>
                <a:endCxn id="30" idx="1"/>
              </p:cNvCxnSpPr>
              <p:nvPr/>
            </p:nvCxnSpPr>
            <p:spPr>
              <a:xfrm>
                <a:off x="6464396" y="643364"/>
                <a:ext cx="983872" cy="4679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B12D26D-D0E0-410C-90BE-5D2F7570D998}"/>
                  </a:ext>
                </a:extLst>
              </p:cNvPr>
              <p:cNvCxnSpPr>
                <a:stCxn id="30" idx="4"/>
                <a:endCxn id="33" idx="0"/>
              </p:cNvCxnSpPr>
              <p:nvPr/>
            </p:nvCxnSpPr>
            <p:spPr>
              <a:xfrm flipH="1">
                <a:off x="7362304" y="1203521"/>
                <a:ext cx="124148" cy="913718"/>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EBD2F72-B38D-49F6-8C01-EAEEB40E8AFF}"/>
                  </a:ext>
                </a:extLst>
              </p:cNvPr>
              <p:cNvSpPr txBox="1"/>
              <p:nvPr/>
            </p:nvSpPr>
            <p:spPr>
              <a:xfrm>
                <a:off x="6516216" y="340313"/>
                <a:ext cx="396044" cy="369332"/>
              </a:xfrm>
              <a:prstGeom prst="rect">
                <a:avLst/>
              </a:prstGeom>
              <a:noFill/>
            </p:spPr>
            <p:txBody>
              <a:bodyPr wrap="square" rtlCol="0">
                <a:spAutoFit/>
              </a:bodyPr>
              <a:lstStyle/>
              <a:p>
                <a:r>
                  <a:rPr lang="en-US" altLang="zh-CN"/>
                  <a:t>A</a:t>
                </a:r>
                <a:endParaRPr lang="zh-CN" altLang="en-US"/>
              </a:p>
            </p:txBody>
          </p:sp>
          <p:sp>
            <p:nvSpPr>
              <p:cNvPr id="37" name="文本框 36">
                <a:extLst>
                  <a:ext uri="{FF2B5EF4-FFF2-40B4-BE49-F238E27FC236}">
                    <a16:creationId xmlns:a16="http://schemas.microsoft.com/office/drawing/2014/main" id="{96191700-2DF7-4D16-8CD7-6D91BF3D9112}"/>
                  </a:ext>
                </a:extLst>
              </p:cNvPr>
              <p:cNvSpPr txBox="1"/>
              <p:nvPr/>
            </p:nvSpPr>
            <p:spPr>
              <a:xfrm>
                <a:off x="7601492" y="964855"/>
                <a:ext cx="396044" cy="369332"/>
              </a:xfrm>
              <a:prstGeom prst="rect">
                <a:avLst/>
              </a:prstGeom>
              <a:noFill/>
            </p:spPr>
            <p:txBody>
              <a:bodyPr wrap="square" rtlCol="0">
                <a:spAutoFit/>
              </a:bodyPr>
              <a:lstStyle/>
              <a:p>
                <a:r>
                  <a:rPr lang="en-US" altLang="zh-CN"/>
                  <a:t>B</a:t>
                </a:r>
                <a:endParaRPr lang="zh-CN" altLang="en-US"/>
              </a:p>
            </p:txBody>
          </p:sp>
          <p:sp>
            <p:nvSpPr>
              <p:cNvPr id="38" name="文本框 37">
                <a:extLst>
                  <a:ext uri="{FF2B5EF4-FFF2-40B4-BE49-F238E27FC236}">
                    <a16:creationId xmlns:a16="http://schemas.microsoft.com/office/drawing/2014/main" id="{8E14ADF8-F230-42DE-8243-811CD5B9682C}"/>
                  </a:ext>
                </a:extLst>
              </p:cNvPr>
              <p:cNvSpPr txBox="1"/>
              <p:nvPr/>
            </p:nvSpPr>
            <p:spPr>
              <a:xfrm>
                <a:off x="7601492" y="2112903"/>
                <a:ext cx="396044" cy="369332"/>
              </a:xfrm>
              <a:prstGeom prst="rect">
                <a:avLst/>
              </a:prstGeom>
              <a:noFill/>
            </p:spPr>
            <p:txBody>
              <a:bodyPr wrap="square" rtlCol="0">
                <a:spAutoFit/>
              </a:bodyPr>
              <a:lstStyle/>
              <a:p>
                <a:r>
                  <a:rPr lang="en-US" altLang="zh-CN"/>
                  <a:t>C</a:t>
                </a:r>
                <a:endParaRPr lang="zh-CN" altLang="en-US"/>
              </a:p>
            </p:txBody>
          </p:sp>
          <p:cxnSp>
            <p:nvCxnSpPr>
              <p:cNvPr id="39" name="直接连接符 38">
                <a:extLst>
                  <a:ext uri="{FF2B5EF4-FFF2-40B4-BE49-F238E27FC236}">
                    <a16:creationId xmlns:a16="http://schemas.microsoft.com/office/drawing/2014/main" id="{4BC00885-D9B5-442D-B0AF-F94B9B911A72}"/>
                  </a:ext>
                </a:extLst>
              </p:cNvPr>
              <p:cNvCxnSpPr>
                <a:stCxn id="28" idx="3"/>
                <a:endCxn id="29" idx="0"/>
              </p:cNvCxnSpPr>
              <p:nvPr/>
            </p:nvCxnSpPr>
            <p:spPr>
              <a:xfrm flipH="1">
                <a:off x="6007725" y="643364"/>
                <a:ext cx="380303" cy="442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1E65C2F-7E37-45E0-BB23-37895918D3A2}"/>
                  </a:ext>
                </a:extLst>
              </p:cNvPr>
              <p:cNvCxnSpPr>
                <a:cxnSpLocks/>
                <a:stCxn id="29" idx="4"/>
                <a:endCxn id="31" idx="0"/>
              </p:cNvCxnSpPr>
              <p:nvPr/>
            </p:nvCxnSpPr>
            <p:spPr>
              <a:xfrm flipH="1">
                <a:off x="5899725" y="1193982"/>
                <a:ext cx="108000" cy="566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27C420E-ADE3-4472-9801-66CAEC505FE7}"/>
                  </a:ext>
                </a:extLst>
              </p:cNvPr>
              <p:cNvCxnSpPr>
                <a:cxnSpLocks/>
                <a:stCxn id="30" idx="2"/>
                <a:endCxn id="32" idx="7"/>
              </p:cNvCxnSpPr>
              <p:nvPr/>
            </p:nvCxnSpPr>
            <p:spPr>
              <a:xfrm flipH="1">
                <a:off x="6608400" y="1149521"/>
                <a:ext cx="824052" cy="9989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文本框 41">
              <a:extLst>
                <a:ext uri="{FF2B5EF4-FFF2-40B4-BE49-F238E27FC236}">
                  <a16:creationId xmlns:a16="http://schemas.microsoft.com/office/drawing/2014/main" id="{90BE4986-0B63-4BF1-8609-A230173323F0}"/>
                </a:ext>
              </a:extLst>
            </p:cNvPr>
            <p:cNvSpPr txBox="1"/>
            <p:nvPr/>
          </p:nvSpPr>
          <p:spPr>
            <a:xfrm>
              <a:off x="7086609" y="2092256"/>
              <a:ext cx="396044" cy="369332"/>
            </a:xfrm>
            <a:prstGeom prst="rect">
              <a:avLst/>
            </a:prstGeom>
            <a:noFill/>
          </p:spPr>
          <p:txBody>
            <a:bodyPr wrap="square" rtlCol="0">
              <a:spAutoFit/>
            </a:bodyPr>
            <a:lstStyle/>
            <a:p>
              <a:r>
                <a:rPr lang="en-US" altLang="zh-CN"/>
                <a:t>D</a:t>
              </a:r>
              <a:endParaRPr lang="zh-CN" altLang="en-US"/>
            </a:p>
          </p:txBody>
        </p:sp>
      </p:grpSp>
      <p:cxnSp>
        <p:nvCxnSpPr>
          <p:cNvPr id="3" name="直接连接符 2">
            <a:extLst>
              <a:ext uri="{FF2B5EF4-FFF2-40B4-BE49-F238E27FC236}">
                <a16:creationId xmlns:a16="http://schemas.microsoft.com/office/drawing/2014/main" id="{099806DC-288B-483A-AAB9-D698518ADE61}"/>
              </a:ext>
            </a:extLst>
          </p:cNvPr>
          <p:cNvCxnSpPr>
            <a:endCxn id="33" idx="1"/>
          </p:cNvCxnSpPr>
          <p:nvPr/>
        </p:nvCxnSpPr>
        <p:spPr>
          <a:xfrm>
            <a:off x="6876256" y="700336"/>
            <a:ext cx="866327" cy="1469013"/>
          </a:xfrm>
          <a:prstGeom prst="line">
            <a:avLst/>
          </a:prstGeom>
          <a:ln w="19050">
            <a:solidFill>
              <a:srgbClr val="FFC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AF5E1E0-49C1-4423-8B20-90A01A319463}"/>
              </a:ext>
            </a:extLst>
          </p:cNvPr>
          <p:cNvCxnSpPr>
            <a:cxnSpLocks/>
            <a:endCxn id="32" idx="0"/>
          </p:cNvCxnSpPr>
          <p:nvPr/>
        </p:nvCxnSpPr>
        <p:spPr>
          <a:xfrm>
            <a:off x="6864858" y="679658"/>
            <a:ext cx="123821" cy="1489264"/>
          </a:xfrm>
          <a:prstGeom prst="line">
            <a:avLst/>
          </a:prstGeom>
          <a:ln w="19050">
            <a:solidFill>
              <a:srgbClr val="FFC000"/>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en-US" altLang="zh-CN" sz="2000" b="0" i="0" err="1">
                <a:solidFill>
                  <a:srgbClr val="000000"/>
                </a:solidFill>
                <a:effectLst/>
                <a:latin typeface="微软雅黑" panose="020B0503020204020204" pitchFamily="34" charset="-122"/>
                <a:ea typeface="微软雅黑" panose="020B0503020204020204" pitchFamily="34" charset="-122"/>
              </a:rPr>
              <a:t>RouteNet</a:t>
            </a:r>
            <a:r>
              <a:rPr lang="zh-CN" altLang="en-US" sz="2000" b="0" i="0">
                <a:solidFill>
                  <a:srgbClr val="000000"/>
                </a:solidFill>
                <a:effectLst/>
                <a:latin typeface="微软雅黑" panose="020B0503020204020204" pitchFamily="34" charset="-122"/>
                <a:ea typeface="微软雅黑" panose="020B0503020204020204" pitchFamily="34" charset="-122"/>
              </a:rPr>
              <a:t>的算法流程</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F0168A1-7EE4-4F89-AE84-CDEF2E13D7D2}"/>
              </a:ext>
            </a:extLst>
          </p:cNvPr>
          <p:cNvPicPr>
            <a:picLocks noChangeAspect="1"/>
          </p:cNvPicPr>
          <p:nvPr/>
        </p:nvPicPr>
        <p:blipFill>
          <a:blip r:embed="rId3"/>
          <a:stretch>
            <a:fillRect/>
          </a:stretch>
        </p:blipFill>
        <p:spPr>
          <a:xfrm>
            <a:off x="253840" y="606485"/>
            <a:ext cx="4553585" cy="4363059"/>
          </a:xfrm>
          <a:prstGeom prst="rect">
            <a:avLst/>
          </a:prstGeom>
        </p:spPr>
      </p:pic>
      <p:sp>
        <p:nvSpPr>
          <p:cNvPr id="43" name="文本框 42">
            <a:extLst>
              <a:ext uri="{FF2B5EF4-FFF2-40B4-BE49-F238E27FC236}">
                <a16:creationId xmlns:a16="http://schemas.microsoft.com/office/drawing/2014/main" id="{8DD61011-F48B-4CB3-BE59-789AD999D1EB}"/>
              </a:ext>
            </a:extLst>
          </p:cNvPr>
          <p:cNvSpPr txBox="1"/>
          <p:nvPr/>
        </p:nvSpPr>
        <p:spPr>
          <a:xfrm>
            <a:off x="4032282" y="1359180"/>
            <a:ext cx="4646328"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路径和链路特征</a:t>
            </a:r>
            <a:r>
              <a:rPr lang="en-US" altLang="zh-CN" b="0" i="0">
                <a:solidFill>
                  <a:srgbClr val="000000"/>
                </a:solidFill>
                <a:effectLst/>
                <a:latin typeface="微软雅黑" panose="020B0503020204020204" pitchFamily="34" charset="-122"/>
                <a:ea typeface="微软雅黑" panose="020B0503020204020204" pitchFamily="34" charset="-122"/>
              </a:rPr>
              <a:t>xp, xl</a:t>
            </a:r>
            <a:r>
              <a:rPr lang="zh-CN" altLang="en-US" b="0" i="0">
                <a:solidFill>
                  <a:srgbClr val="000000"/>
                </a:solidFill>
                <a:effectLst/>
                <a:latin typeface="微软雅黑" panose="020B0503020204020204" pitchFamily="34" charset="-122"/>
                <a:ea typeface="微软雅黑" panose="020B0503020204020204" pitchFamily="34" charset="-122"/>
              </a:rPr>
              <a:t>以及路径</a:t>
            </a:r>
            <a:r>
              <a:rPr lang="en-US" altLang="zh-CN" b="0" i="0">
                <a:solidFill>
                  <a:srgbClr val="000000"/>
                </a:solidFill>
                <a:effectLst/>
                <a:latin typeface="微软雅黑" panose="020B0503020204020204" pitchFamily="34" charset="-122"/>
                <a:ea typeface="微软雅黑" panose="020B0503020204020204" pitchFamily="34" charset="-122"/>
              </a:rPr>
              <a:t>R</a:t>
            </a:r>
            <a:r>
              <a:rPr lang="zh-CN" altLang="en-US" b="0" i="0">
                <a:solidFill>
                  <a:srgbClr val="000000"/>
                </a:solidFill>
                <a:effectLst/>
                <a:latin typeface="微软雅黑" panose="020B0503020204020204" pitchFamily="34" charset="-122"/>
                <a:ea typeface="微软雅黑" panose="020B0503020204020204" pitchFamily="34" charset="-122"/>
              </a:rPr>
              <a:t>作为输入</a:t>
            </a:r>
            <a:endParaRPr lang="zh-CN" altLang="en-US"/>
          </a:p>
        </p:txBody>
      </p:sp>
      <p:sp>
        <p:nvSpPr>
          <p:cNvPr id="44" name="文本框 43">
            <a:extLst>
              <a:ext uri="{FF2B5EF4-FFF2-40B4-BE49-F238E27FC236}">
                <a16:creationId xmlns:a16="http://schemas.microsoft.com/office/drawing/2014/main" id="{913CE855-D58A-449B-BF0D-496E3262A6B7}"/>
              </a:ext>
            </a:extLst>
          </p:cNvPr>
          <p:cNvSpPr txBox="1"/>
          <p:nvPr/>
        </p:nvSpPr>
        <p:spPr>
          <a:xfrm>
            <a:off x="4032283" y="3477683"/>
            <a:ext cx="4646327"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路径度量</a:t>
            </a:r>
            <a:r>
              <a:rPr lang="en-US" altLang="zh-CN" b="0" i="0">
                <a:solidFill>
                  <a:srgbClr val="000000"/>
                </a:solidFill>
                <a:effectLst/>
                <a:latin typeface="微软雅黑" panose="020B0503020204020204" pitchFamily="34" charset="-122"/>
                <a:ea typeface="微软雅黑" panose="020B0503020204020204" pitchFamily="34" charset="-122"/>
              </a:rPr>
              <a:t>yp</a:t>
            </a:r>
            <a:r>
              <a:rPr lang="zh-CN" altLang="en-US">
                <a:solidFill>
                  <a:srgbClr val="000000"/>
                </a:solidFill>
                <a:latin typeface="微软雅黑" panose="020B0503020204020204" pitchFamily="34" charset="-122"/>
                <a:ea typeface="微软雅黑" panose="020B0503020204020204" pitchFamily="34" charset="-122"/>
              </a:rPr>
              <a:t>（延迟、丢包率等）</a:t>
            </a:r>
            <a:r>
              <a:rPr lang="zh-CN" altLang="en-US" b="0" i="0">
                <a:solidFill>
                  <a:srgbClr val="000000"/>
                </a:solidFill>
                <a:effectLst/>
                <a:latin typeface="微软雅黑" panose="020B0503020204020204" pitchFamily="34" charset="-122"/>
                <a:ea typeface="微软雅黑" panose="020B0503020204020204" pitchFamily="34" charset="-122"/>
              </a:rPr>
              <a:t>作为输出</a:t>
            </a:r>
            <a:endParaRPr lang="zh-CN" altLang="en-US"/>
          </a:p>
        </p:txBody>
      </p:sp>
      <p:sp>
        <p:nvSpPr>
          <p:cNvPr id="46" name="文本框 45">
            <a:extLst>
              <a:ext uri="{FF2B5EF4-FFF2-40B4-BE49-F238E27FC236}">
                <a16:creationId xmlns:a16="http://schemas.microsoft.com/office/drawing/2014/main" id="{7929D9F8-10F0-472D-9963-68AFF174A49A}"/>
              </a:ext>
            </a:extLst>
          </p:cNvPr>
          <p:cNvSpPr txBox="1"/>
          <p:nvPr/>
        </p:nvSpPr>
        <p:spPr>
          <a:xfrm>
            <a:off x="4026742" y="1964033"/>
            <a:ext cx="5117258" cy="1294585"/>
          </a:xfrm>
          <a:prstGeom prst="rect">
            <a:avLst/>
          </a:prstGeom>
          <a:noFill/>
        </p:spPr>
        <p:txBody>
          <a:bodyPr wrap="square">
            <a:spAutoFit/>
          </a:bodyPr>
          <a:lstStyle/>
          <a:p>
            <a:pPr>
              <a:lnSpc>
                <a:spcPct val="150000"/>
              </a:lnSpc>
            </a:pPr>
            <a:r>
              <a:rPr lang="zh-CN" altLang="en-US" b="0" i="0">
                <a:solidFill>
                  <a:srgbClr val="000000"/>
                </a:solidFill>
                <a:effectLst/>
                <a:latin typeface="微软雅黑" panose="020B0503020204020204" pitchFamily="34" charset="-122"/>
                <a:ea typeface="微软雅黑" panose="020B0503020204020204" pitchFamily="34" charset="-122"/>
              </a:rPr>
              <a:t>从第</a:t>
            </a:r>
            <a:r>
              <a:rPr lang="en-US" altLang="zh-CN" b="0" i="0">
                <a:solidFill>
                  <a:srgbClr val="000000"/>
                </a:solidFill>
                <a:effectLst/>
                <a:latin typeface="微软雅黑" panose="020B0503020204020204" pitchFamily="34" charset="-122"/>
                <a:ea typeface="微软雅黑" panose="020B0503020204020204" pitchFamily="34" charset="-122"/>
              </a:rPr>
              <a:t>3</a:t>
            </a:r>
            <a:r>
              <a:rPr lang="zh-CN" altLang="en-US" b="0" i="0">
                <a:solidFill>
                  <a:srgbClr val="000000"/>
                </a:solidFill>
                <a:effectLst/>
                <a:latin typeface="微软雅黑" panose="020B0503020204020204" pitchFamily="34" charset="-122"/>
                <a:ea typeface="微软雅黑" panose="020B0503020204020204" pitchFamily="34" charset="-122"/>
              </a:rPr>
              <a:t>行到第</a:t>
            </a:r>
            <a:r>
              <a:rPr lang="en-US" altLang="zh-CN" b="0" i="0">
                <a:solidFill>
                  <a:srgbClr val="000000"/>
                </a:solidFill>
                <a:effectLst/>
                <a:latin typeface="微软雅黑" panose="020B0503020204020204" pitchFamily="34" charset="-122"/>
                <a:ea typeface="微软雅黑" panose="020B0503020204020204" pitchFamily="34" charset="-122"/>
              </a:rPr>
              <a:t>14</a:t>
            </a:r>
            <a:r>
              <a:rPr lang="zh-CN" altLang="en-US" b="0" i="0">
                <a:solidFill>
                  <a:srgbClr val="000000"/>
                </a:solidFill>
                <a:effectLst/>
                <a:latin typeface="微软雅黑" panose="020B0503020204020204" pitchFamily="34" charset="-122"/>
                <a:ea typeface="微软雅黑" panose="020B0503020204020204" pitchFamily="34" charset="-122"/>
              </a:rPr>
              <a:t>行的循环表示消息传递操作，这些操作在链接和路径之间相互交换编码的信息</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隐藏状态</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a:t>
            </a:r>
            <a:endParaRPr lang="zh-CN" altLang="en-US"/>
          </a:p>
        </p:txBody>
      </p:sp>
    </p:spTree>
    <p:extLst>
      <p:ext uri="{BB962C8B-B14F-4D97-AF65-F5344CB8AC3E}">
        <p14:creationId xmlns:p14="http://schemas.microsoft.com/office/powerpoint/2010/main" val="4872470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en-US" altLang="zh-CN" sz="2000" b="0" i="0">
                <a:solidFill>
                  <a:srgbClr val="000000"/>
                </a:solidFill>
                <a:effectLst/>
                <a:latin typeface="微软雅黑" panose="020B0503020204020204" pitchFamily="34" charset="-122"/>
                <a:ea typeface="微软雅黑" panose="020B0503020204020204" pitchFamily="34" charset="-122"/>
              </a:rPr>
              <a:t>RouteNet</a:t>
            </a:r>
            <a:r>
              <a:rPr lang="zh-CN" altLang="en-US" sz="2000">
                <a:solidFill>
                  <a:srgbClr val="000000"/>
                </a:solidFill>
                <a:latin typeface="微软雅黑" panose="020B0503020204020204" pitchFamily="34" charset="-122"/>
                <a:ea typeface="微软雅黑" panose="020B0503020204020204" pitchFamily="34" charset="-122"/>
              </a:rPr>
              <a:t>消息聚合函数</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A50339E-E263-432F-A451-8776873C06DA}"/>
              </a:ext>
            </a:extLst>
          </p:cNvPr>
          <p:cNvSpPr txBox="1"/>
          <p:nvPr/>
        </p:nvSpPr>
        <p:spPr>
          <a:xfrm>
            <a:off x="260350" y="772344"/>
            <a:ext cx="4572000"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a:solidFill>
                  <a:srgbClr val="000000"/>
                </a:solidFill>
                <a:effectLst/>
                <a:latin typeface="微软雅黑" panose="020B0503020204020204" pitchFamily="34" charset="-122"/>
                <a:ea typeface="微软雅黑" panose="020B0503020204020204" pitchFamily="34" charset="-122"/>
              </a:rPr>
              <a:t>路径</a:t>
            </a:r>
            <a:r>
              <a:rPr lang="zh-CN" altLang="en-US">
                <a:solidFill>
                  <a:srgbClr val="000000"/>
                </a:solidFill>
                <a:latin typeface="微软雅黑" panose="020B0503020204020204" pitchFamily="34" charset="-122"/>
                <a:ea typeface="微软雅黑" panose="020B0503020204020204" pitchFamily="34" charset="-122"/>
              </a:rPr>
              <a:t>特征</a:t>
            </a:r>
            <a:r>
              <a:rPr lang="zh-CN" altLang="en-US" b="0" i="0">
                <a:solidFill>
                  <a:srgbClr val="000000"/>
                </a:solidFill>
                <a:effectLst/>
                <a:latin typeface="微软雅黑" panose="020B0503020204020204" pitchFamily="34" charset="-122"/>
                <a:ea typeface="微软雅黑" panose="020B0503020204020204" pitchFamily="34" charset="-122"/>
              </a:rPr>
              <a:t>的聚合函数</a:t>
            </a:r>
            <a:endParaRPr lang="zh-CN" altLang="en-US"/>
          </a:p>
        </p:txBody>
      </p:sp>
      <p:grpSp>
        <p:nvGrpSpPr>
          <p:cNvPr id="7" name="组合 6">
            <a:extLst>
              <a:ext uri="{FF2B5EF4-FFF2-40B4-BE49-F238E27FC236}">
                <a16:creationId xmlns:a16="http://schemas.microsoft.com/office/drawing/2014/main" id="{DCFAB23A-7190-4E4C-82F3-07EE14379DA5}"/>
              </a:ext>
            </a:extLst>
          </p:cNvPr>
          <p:cNvGrpSpPr/>
          <p:nvPr/>
        </p:nvGrpSpPr>
        <p:grpSpPr>
          <a:xfrm>
            <a:off x="260350" y="3900046"/>
            <a:ext cx="4815198" cy="945396"/>
            <a:chOff x="260350" y="2896580"/>
            <a:chExt cx="4815198" cy="945396"/>
          </a:xfrm>
        </p:grpSpPr>
        <p:sp>
          <p:nvSpPr>
            <p:cNvPr id="10" name="文本框 9">
              <a:extLst>
                <a:ext uri="{FF2B5EF4-FFF2-40B4-BE49-F238E27FC236}">
                  <a16:creationId xmlns:a16="http://schemas.microsoft.com/office/drawing/2014/main" id="{10EFFA40-AC59-4E89-92AA-1C2E4431B111}"/>
                </a:ext>
              </a:extLst>
            </p:cNvPr>
            <p:cNvSpPr txBox="1"/>
            <p:nvPr/>
          </p:nvSpPr>
          <p:spPr>
            <a:xfrm>
              <a:off x="260350" y="2896580"/>
              <a:ext cx="4572000" cy="369332"/>
            </a:xfrm>
            <a:prstGeom prst="rect">
              <a:avLst/>
            </a:prstGeom>
            <a:noFill/>
          </p:spPr>
          <p:txBody>
            <a:bodyPr wrap="square">
              <a:spAutoFit/>
            </a:bodyPr>
            <a:lstStyle/>
            <a:p>
              <a:pPr marL="285750" indent="-285750">
                <a:buFont typeface="Wingdings" panose="05000000000000000000" pitchFamily="2" charset="2"/>
                <a:buChar char="Ø"/>
              </a:pPr>
              <a:r>
                <a:rPr lang="zh-CN" altLang="en-US">
                  <a:solidFill>
                    <a:srgbClr val="000000"/>
                  </a:solidFill>
                  <a:latin typeface="微软雅黑" panose="020B0503020204020204" pitchFamily="34" charset="-122"/>
                  <a:ea typeface="微软雅黑" panose="020B0503020204020204" pitchFamily="34" charset="-122"/>
                </a:rPr>
                <a:t>链路特征</a:t>
              </a:r>
              <a:r>
                <a:rPr lang="zh-CN" altLang="en-US" b="0" i="0">
                  <a:solidFill>
                    <a:srgbClr val="000000"/>
                  </a:solidFill>
                  <a:effectLst/>
                  <a:latin typeface="微软雅黑" panose="020B0503020204020204" pitchFamily="34" charset="-122"/>
                  <a:ea typeface="微软雅黑" panose="020B0503020204020204" pitchFamily="34" charset="-122"/>
                </a:rPr>
                <a:t>的聚合函数</a:t>
              </a:r>
              <a:endParaRPr lang="zh-CN" altLang="en-US"/>
            </a:p>
          </p:txBody>
        </p:sp>
        <p:sp>
          <p:nvSpPr>
            <p:cNvPr id="12" name="文本框 11">
              <a:extLst>
                <a:ext uri="{FF2B5EF4-FFF2-40B4-BE49-F238E27FC236}">
                  <a16:creationId xmlns:a16="http://schemas.microsoft.com/office/drawing/2014/main" id="{E18A036E-68FF-463D-8ADC-C297F4E98E3E}"/>
                </a:ext>
              </a:extLst>
            </p:cNvPr>
            <p:cNvSpPr txBox="1"/>
            <p:nvPr/>
          </p:nvSpPr>
          <p:spPr>
            <a:xfrm>
              <a:off x="503548" y="3472644"/>
              <a:ext cx="4572000"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链路消息聚合使用一个简单的求和</a:t>
              </a:r>
              <a:endParaRPr lang="zh-CN" altLang="en-US"/>
            </a:p>
          </p:txBody>
        </p:sp>
      </p:grpSp>
      <p:sp>
        <p:nvSpPr>
          <p:cNvPr id="13" name="文本框 12">
            <a:extLst>
              <a:ext uri="{FF2B5EF4-FFF2-40B4-BE49-F238E27FC236}">
                <a16:creationId xmlns:a16="http://schemas.microsoft.com/office/drawing/2014/main" id="{084BA40C-59BA-492A-8773-450BB9D6ED8A}"/>
              </a:ext>
            </a:extLst>
          </p:cNvPr>
          <p:cNvSpPr txBox="1"/>
          <p:nvPr/>
        </p:nvSpPr>
        <p:spPr>
          <a:xfrm>
            <a:off x="503548" y="1361764"/>
            <a:ext cx="4572000" cy="369332"/>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路径消息聚合使用递归神经网络（</a:t>
            </a:r>
            <a:r>
              <a:rPr lang="en-US" altLang="zh-CN" b="0" i="0">
                <a:solidFill>
                  <a:srgbClr val="000000"/>
                </a:solidFill>
                <a:effectLst/>
                <a:latin typeface="微软雅黑" panose="020B0503020204020204" pitchFamily="34" charset="-122"/>
                <a:ea typeface="微软雅黑" panose="020B0503020204020204" pitchFamily="34" charset="-122"/>
              </a:rPr>
              <a:t>RNN</a:t>
            </a:r>
            <a:r>
              <a:rPr lang="zh-CN" altLang="en-US" b="0" i="0">
                <a:solidFill>
                  <a:srgbClr val="000000"/>
                </a:solidFill>
                <a:effectLst/>
                <a:latin typeface="微软雅黑" panose="020B0503020204020204" pitchFamily="34" charset="-122"/>
                <a:ea typeface="微软雅黑" panose="020B0503020204020204" pitchFamily="34" charset="-122"/>
              </a:rPr>
              <a:t>）</a:t>
            </a:r>
            <a:endParaRPr lang="zh-CN" altLang="en-US"/>
          </a:p>
        </p:txBody>
      </p:sp>
      <p:grpSp>
        <p:nvGrpSpPr>
          <p:cNvPr id="27" name="组合 26">
            <a:extLst>
              <a:ext uri="{FF2B5EF4-FFF2-40B4-BE49-F238E27FC236}">
                <a16:creationId xmlns:a16="http://schemas.microsoft.com/office/drawing/2014/main" id="{FD96A612-F655-4096-B4BA-6E53CC6F7DF7}"/>
              </a:ext>
            </a:extLst>
          </p:cNvPr>
          <p:cNvGrpSpPr/>
          <p:nvPr/>
        </p:nvGrpSpPr>
        <p:grpSpPr>
          <a:xfrm>
            <a:off x="611560" y="1937454"/>
            <a:ext cx="5868412" cy="1713844"/>
            <a:chOff x="1763688" y="2082836"/>
            <a:chExt cx="5868412" cy="1713844"/>
          </a:xfrm>
        </p:grpSpPr>
        <p:grpSp>
          <p:nvGrpSpPr>
            <p:cNvPr id="21" name="组合 20">
              <a:extLst>
                <a:ext uri="{FF2B5EF4-FFF2-40B4-BE49-F238E27FC236}">
                  <a16:creationId xmlns:a16="http://schemas.microsoft.com/office/drawing/2014/main" id="{50E591C5-F477-4239-9EE2-3D60FB3F0AE4}"/>
                </a:ext>
              </a:extLst>
            </p:cNvPr>
            <p:cNvGrpSpPr/>
            <p:nvPr/>
          </p:nvGrpSpPr>
          <p:grpSpPr>
            <a:xfrm>
              <a:off x="1763688" y="2267502"/>
              <a:ext cx="5868412" cy="1011969"/>
              <a:chOff x="-216412" y="2712703"/>
              <a:chExt cx="5868412" cy="1011969"/>
            </a:xfrm>
          </p:grpSpPr>
          <p:sp>
            <p:nvSpPr>
              <p:cNvPr id="8" name="椭圆 7">
                <a:extLst>
                  <a:ext uri="{FF2B5EF4-FFF2-40B4-BE49-F238E27FC236}">
                    <a16:creationId xmlns:a16="http://schemas.microsoft.com/office/drawing/2014/main" id="{860617C2-17E0-43F2-9E1B-F8C57D86E5E5}"/>
                  </a:ext>
                </a:extLst>
              </p:cNvPr>
              <p:cNvSpPr/>
              <p:nvPr/>
            </p:nvSpPr>
            <p:spPr>
              <a:xfrm>
                <a:off x="863588" y="271270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C8E04F2-961A-4AC9-A213-45E1315F050E}"/>
                  </a:ext>
                </a:extLst>
              </p:cNvPr>
              <p:cNvSpPr/>
              <p:nvPr/>
            </p:nvSpPr>
            <p:spPr>
              <a:xfrm>
                <a:off x="2502555" y="271270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237C623-40C0-42E6-AE6D-7C0F5D344E45}"/>
                  </a:ext>
                </a:extLst>
              </p:cNvPr>
              <p:cNvSpPr/>
              <p:nvPr/>
            </p:nvSpPr>
            <p:spPr>
              <a:xfrm>
                <a:off x="4143781" y="271270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9EF36199-83F3-4C08-B288-F170CEF089DB}"/>
                  </a:ext>
                </a:extLst>
              </p:cNvPr>
              <p:cNvCxnSpPr>
                <a:cxnSpLocks/>
              </p:cNvCxnSpPr>
              <p:nvPr/>
            </p:nvCxnSpPr>
            <p:spPr>
              <a:xfrm>
                <a:off x="1331640" y="2892703"/>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90A6BB5-7283-4B11-8B89-F6C179D26C1D}"/>
                  </a:ext>
                </a:extLst>
              </p:cNvPr>
              <p:cNvCxnSpPr>
                <a:cxnSpLocks/>
              </p:cNvCxnSpPr>
              <p:nvPr/>
            </p:nvCxnSpPr>
            <p:spPr>
              <a:xfrm>
                <a:off x="2951820" y="2892703"/>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6DBE092-CC88-4A1E-B520-ED222C632190}"/>
                  </a:ext>
                </a:extLst>
              </p:cNvPr>
              <p:cNvCxnSpPr>
                <a:endCxn id="8" idx="4"/>
              </p:cNvCxnSpPr>
              <p:nvPr/>
            </p:nvCxnSpPr>
            <p:spPr>
              <a:xfrm flipV="1">
                <a:off x="1043588" y="3072703"/>
                <a:ext cx="0" cy="6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CFC0DA2-6D16-45C6-8235-AD112DF43EBF}"/>
                  </a:ext>
                </a:extLst>
              </p:cNvPr>
              <p:cNvCxnSpPr/>
              <p:nvPr/>
            </p:nvCxnSpPr>
            <p:spPr>
              <a:xfrm flipV="1">
                <a:off x="2682555" y="3051518"/>
                <a:ext cx="0" cy="6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430B99D-6D2B-4077-AB09-CCE638C249B3}"/>
                  </a:ext>
                </a:extLst>
              </p:cNvPr>
              <p:cNvCxnSpPr/>
              <p:nvPr/>
            </p:nvCxnSpPr>
            <p:spPr>
              <a:xfrm flipV="1">
                <a:off x="4317931" y="3051517"/>
                <a:ext cx="0" cy="6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C2BC3B9-7AD0-4E22-9FF6-A5C559027878}"/>
                  </a:ext>
                </a:extLst>
              </p:cNvPr>
              <p:cNvCxnSpPr>
                <a:cxnSpLocks/>
              </p:cNvCxnSpPr>
              <p:nvPr/>
            </p:nvCxnSpPr>
            <p:spPr>
              <a:xfrm>
                <a:off x="4572000" y="2892703"/>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EF5C605-5715-43E6-819D-5EB0AF7A5657}"/>
                  </a:ext>
                </a:extLst>
              </p:cNvPr>
              <p:cNvCxnSpPr>
                <a:cxnSpLocks/>
              </p:cNvCxnSpPr>
              <p:nvPr/>
            </p:nvCxnSpPr>
            <p:spPr>
              <a:xfrm>
                <a:off x="-216412" y="2892703"/>
                <a:ext cx="10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E4671363-642F-447D-85E4-80F85229033E}"/>
                </a:ext>
              </a:extLst>
            </p:cNvPr>
            <p:cNvSpPr txBox="1"/>
            <p:nvPr/>
          </p:nvSpPr>
          <p:spPr>
            <a:xfrm>
              <a:off x="6696236" y="2104492"/>
              <a:ext cx="652284" cy="369332"/>
            </a:xfrm>
            <a:prstGeom prst="rect">
              <a:avLst/>
            </a:prstGeom>
            <a:noFill/>
          </p:spPr>
          <p:txBody>
            <a:bodyPr wrap="square" rtlCol="0">
              <a:spAutoFit/>
            </a:bodyPr>
            <a:lstStyle/>
            <a:p>
              <a:r>
                <a:rPr lang="en-US" altLang="zh-CN"/>
                <a:t>hp0</a:t>
              </a:r>
              <a:endParaRPr lang="zh-CN" altLang="en-US"/>
            </a:p>
          </p:txBody>
        </p:sp>
        <p:sp>
          <p:nvSpPr>
            <p:cNvPr id="34" name="文本框 33">
              <a:extLst>
                <a:ext uri="{FF2B5EF4-FFF2-40B4-BE49-F238E27FC236}">
                  <a16:creationId xmlns:a16="http://schemas.microsoft.com/office/drawing/2014/main" id="{D33F9075-BF10-4C8D-8ED3-740AA4BF8B51}"/>
                </a:ext>
              </a:extLst>
            </p:cNvPr>
            <p:cNvSpPr txBox="1"/>
            <p:nvPr/>
          </p:nvSpPr>
          <p:spPr>
            <a:xfrm>
              <a:off x="5209577" y="2104492"/>
              <a:ext cx="652284" cy="369332"/>
            </a:xfrm>
            <a:prstGeom prst="rect">
              <a:avLst/>
            </a:prstGeom>
            <a:noFill/>
          </p:spPr>
          <p:txBody>
            <a:bodyPr wrap="square" rtlCol="0">
              <a:spAutoFit/>
            </a:bodyPr>
            <a:lstStyle/>
            <a:p>
              <a:r>
                <a:rPr lang="en-US" altLang="zh-CN"/>
                <a:t>hp0</a:t>
              </a:r>
              <a:endParaRPr lang="zh-CN" altLang="en-US"/>
            </a:p>
          </p:txBody>
        </p:sp>
        <p:sp>
          <p:nvSpPr>
            <p:cNvPr id="35" name="文本框 34">
              <a:extLst>
                <a:ext uri="{FF2B5EF4-FFF2-40B4-BE49-F238E27FC236}">
                  <a16:creationId xmlns:a16="http://schemas.microsoft.com/office/drawing/2014/main" id="{E3B956AE-FAC1-47E8-AF77-41FEE51DBE5E}"/>
                </a:ext>
              </a:extLst>
            </p:cNvPr>
            <p:cNvSpPr txBox="1"/>
            <p:nvPr/>
          </p:nvSpPr>
          <p:spPr>
            <a:xfrm>
              <a:off x="3599712" y="2106504"/>
              <a:ext cx="683976" cy="369332"/>
            </a:xfrm>
            <a:prstGeom prst="rect">
              <a:avLst/>
            </a:prstGeom>
            <a:noFill/>
          </p:spPr>
          <p:txBody>
            <a:bodyPr wrap="square" rtlCol="0">
              <a:spAutoFit/>
            </a:bodyPr>
            <a:lstStyle/>
            <a:p>
              <a:r>
                <a:rPr lang="en-US" altLang="zh-CN"/>
                <a:t>hp0</a:t>
              </a:r>
              <a:endParaRPr lang="zh-CN" altLang="en-US"/>
            </a:p>
          </p:txBody>
        </p:sp>
        <p:sp>
          <p:nvSpPr>
            <p:cNvPr id="36" name="文本框 35">
              <a:extLst>
                <a:ext uri="{FF2B5EF4-FFF2-40B4-BE49-F238E27FC236}">
                  <a16:creationId xmlns:a16="http://schemas.microsoft.com/office/drawing/2014/main" id="{8189F95D-32D8-4CA9-A9A7-F81471F1CEB2}"/>
                </a:ext>
              </a:extLst>
            </p:cNvPr>
            <p:cNvSpPr txBox="1"/>
            <p:nvPr/>
          </p:nvSpPr>
          <p:spPr>
            <a:xfrm>
              <a:off x="2011403" y="2082836"/>
              <a:ext cx="652285" cy="369332"/>
            </a:xfrm>
            <a:prstGeom prst="rect">
              <a:avLst/>
            </a:prstGeom>
            <a:noFill/>
          </p:spPr>
          <p:txBody>
            <a:bodyPr wrap="square" rtlCol="0">
              <a:spAutoFit/>
            </a:bodyPr>
            <a:lstStyle/>
            <a:p>
              <a:r>
                <a:rPr lang="en-US" altLang="zh-CN"/>
                <a:t>hp0</a:t>
              </a:r>
              <a:endParaRPr lang="zh-CN" altLang="en-US"/>
            </a:p>
          </p:txBody>
        </p:sp>
        <p:sp>
          <p:nvSpPr>
            <p:cNvPr id="37" name="文本框 36">
              <a:extLst>
                <a:ext uri="{FF2B5EF4-FFF2-40B4-BE49-F238E27FC236}">
                  <a16:creationId xmlns:a16="http://schemas.microsoft.com/office/drawing/2014/main" id="{D1B3CF6E-3F5E-4B17-9D16-5604DC2D9251}"/>
                </a:ext>
              </a:extLst>
            </p:cNvPr>
            <p:cNvSpPr txBox="1"/>
            <p:nvPr/>
          </p:nvSpPr>
          <p:spPr>
            <a:xfrm>
              <a:off x="2807684" y="3405092"/>
              <a:ext cx="504056" cy="369332"/>
            </a:xfrm>
            <a:prstGeom prst="rect">
              <a:avLst/>
            </a:prstGeom>
            <a:noFill/>
          </p:spPr>
          <p:txBody>
            <a:bodyPr wrap="square" rtlCol="0">
              <a:spAutoFit/>
            </a:bodyPr>
            <a:lstStyle/>
            <a:p>
              <a:r>
                <a:rPr lang="en-US" altLang="zh-CN"/>
                <a:t>hl0</a:t>
              </a:r>
              <a:endParaRPr lang="zh-CN" altLang="en-US"/>
            </a:p>
          </p:txBody>
        </p:sp>
        <p:sp>
          <p:nvSpPr>
            <p:cNvPr id="38" name="文本框 37">
              <a:extLst>
                <a:ext uri="{FF2B5EF4-FFF2-40B4-BE49-F238E27FC236}">
                  <a16:creationId xmlns:a16="http://schemas.microsoft.com/office/drawing/2014/main" id="{AABAF179-2BBC-4CB3-83C6-DB9DA57CE3C5}"/>
                </a:ext>
              </a:extLst>
            </p:cNvPr>
            <p:cNvSpPr txBox="1"/>
            <p:nvPr/>
          </p:nvSpPr>
          <p:spPr>
            <a:xfrm>
              <a:off x="4464284" y="3427348"/>
              <a:ext cx="504056" cy="369332"/>
            </a:xfrm>
            <a:prstGeom prst="rect">
              <a:avLst/>
            </a:prstGeom>
            <a:noFill/>
          </p:spPr>
          <p:txBody>
            <a:bodyPr wrap="square" rtlCol="0">
              <a:spAutoFit/>
            </a:bodyPr>
            <a:lstStyle/>
            <a:p>
              <a:r>
                <a:rPr lang="en-US" altLang="zh-CN"/>
                <a:t>hl1</a:t>
              </a:r>
              <a:endParaRPr lang="zh-CN" altLang="en-US"/>
            </a:p>
          </p:txBody>
        </p:sp>
        <p:sp>
          <p:nvSpPr>
            <p:cNvPr id="39" name="文本框 38">
              <a:extLst>
                <a:ext uri="{FF2B5EF4-FFF2-40B4-BE49-F238E27FC236}">
                  <a16:creationId xmlns:a16="http://schemas.microsoft.com/office/drawing/2014/main" id="{5A5A9D30-AAC4-4404-B5D4-73BDD11C9EE6}"/>
                </a:ext>
              </a:extLst>
            </p:cNvPr>
            <p:cNvSpPr txBox="1"/>
            <p:nvPr/>
          </p:nvSpPr>
          <p:spPr>
            <a:xfrm>
              <a:off x="6159514" y="3405092"/>
              <a:ext cx="504056" cy="369332"/>
            </a:xfrm>
            <a:prstGeom prst="rect">
              <a:avLst/>
            </a:prstGeom>
            <a:noFill/>
          </p:spPr>
          <p:txBody>
            <a:bodyPr wrap="square" rtlCol="0">
              <a:spAutoFit/>
            </a:bodyPr>
            <a:lstStyle/>
            <a:p>
              <a:r>
                <a:rPr lang="en-US" altLang="zh-CN"/>
                <a:t>hl2</a:t>
              </a:r>
              <a:endParaRPr lang="zh-CN" altLang="en-US"/>
            </a:p>
          </p:txBody>
        </p:sp>
      </p:grpSp>
    </p:spTree>
    <p:extLst>
      <p:ext uri="{BB962C8B-B14F-4D97-AF65-F5344CB8AC3E}">
        <p14:creationId xmlns:p14="http://schemas.microsoft.com/office/powerpoint/2010/main" val="37153317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254" y="179070"/>
            <a:ext cx="4061527" cy="400110"/>
          </a:xfrm>
          <a:prstGeom prst="rect">
            <a:avLst/>
          </a:prstGeom>
        </p:spPr>
        <p:txBody>
          <a:bodyPr wrap="square">
            <a:spAutoFit/>
          </a:bodyPr>
          <a:lstStyle/>
          <a:p>
            <a:r>
              <a:rPr lang="zh-CN" altLang="en-US" sz="2000" b="0" i="0">
                <a:solidFill>
                  <a:srgbClr val="000000"/>
                </a:solidFill>
                <a:effectLst/>
                <a:latin typeface="微软雅黑" panose="020B0503020204020204" pitchFamily="34" charset="-122"/>
                <a:ea typeface="微软雅黑" panose="020B0503020204020204" pitchFamily="34" charset="-122"/>
              </a:rPr>
              <a:t>仿真设置</a:t>
            </a:r>
            <a:endParaRPr lang="zh-CN" altLang="en-US" sz="2000" b="1">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1495627-3190-4396-A6CE-E4795D8837F9}"/>
              </a:ext>
            </a:extLst>
          </p:cNvPr>
          <p:cNvSpPr txBox="1"/>
          <p:nvPr/>
        </p:nvSpPr>
        <p:spPr>
          <a:xfrm>
            <a:off x="258683" y="736340"/>
            <a:ext cx="8703899" cy="879087"/>
          </a:xfrm>
          <a:prstGeom prst="rect">
            <a:avLst/>
          </a:prstGeom>
          <a:noFill/>
        </p:spPr>
        <p:txBody>
          <a:bodyPr wrap="square">
            <a:spAutoFit/>
          </a:bodyPr>
          <a:lstStyle/>
          <a:p>
            <a:pPr>
              <a:lnSpc>
                <a:spcPct val="150000"/>
              </a:lnSpc>
            </a:pPr>
            <a:r>
              <a:rPr lang="zh-CN" altLang="en-US" b="0" i="0">
                <a:solidFill>
                  <a:srgbClr val="000000"/>
                </a:solidFill>
                <a:effectLst/>
                <a:latin typeface="微软雅黑" panose="020B0503020204020204" pitchFamily="34" charset="-122"/>
                <a:ea typeface="微软雅黑" panose="020B0503020204020204" pitchFamily="34" charset="-122"/>
              </a:rPr>
              <a:t>使用</a:t>
            </a:r>
            <a:r>
              <a:rPr lang="en-US" altLang="zh-CN" b="0" i="0">
                <a:solidFill>
                  <a:srgbClr val="000000"/>
                </a:solidFill>
                <a:effectLst/>
                <a:latin typeface="微软雅黑" panose="020B0503020204020204" pitchFamily="34" charset="-122"/>
                <a:ea typeface="微软雅黑" panose="020B0503020204020204" pitchFamily="34" charset="-122"/>
              </a:rPr>
              <a:t>omnet++ v4.6</a:t>
            </a:r>
            <a:r>
              <a:rPr lang="zh-CN" altLang="en-US" b="0" i="0">
                <a:solidFill>
                  <a:srgbClr val="000000"/>
                </a:solidFill>
                <a:effectLst/>
                <a:latin typeface="微软雅黑" panose="020B0503020204020204" pitchFamily="34" charset="-122"/>
                <a:ea typeface="微软雅黑" panose="020B0503020204020204" pitchFamily="34" charset="-122"/>
              </a:rPr>
              <a:t>构建了一个带有队列的定制数据包级模拟器。每次模拟，都计算端到端平均延迟和抖动，以及每个源</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目标对在</a:t>
            </a:r>
            <a:r>
              <a:rPr lang="en-US" altLang="zh-CN" b="0" i="0">
                <a:solidFill>
                  <a:srgbClr val="000000"/>
                </a:solidFill>
                <a:effectLst/>
                <a:latin typeface="微软雅黑" panose="020B0503020204020204" pitchFamily="34" charset="-122"/>
                <a:ea typeface="微软雅黑" panose="020B0503020204020204" pitchFamily="34" charset="-122"/>
              </a:rPr>
              <a:t>16k</a:t>
            </a:r>
            <a:r>
              <a:rPr lang="zh-CN" altLang="en-US" b="0" i="0">
                <a:solidFill>
                  <a:srgbClr val="000000"/>
                </a:solidFill>
                <a:effectLst/>
                <a:latin typeface="微软雅黑" panose="020B0503020204020204" pitchFamily="34" charset="-122"/>
                <a:ea typeface="微软雅黑" panose="020B0503020204020204" pitchFamily="34" charset="-122"/>
              </a:rPr>
              <a:t>时间单位内丢弃的数据包。</a:t>
            </a:r>
            <a:endParaRPr lang="zh-CN" altLang="en-US"/>
          </a:p>
        </p:txBody>
      </p:sp>
      <p:pic>
        <p:nvPicPr>
          <p:cNvPr id="4" name="图片 3">
            <a:extLst>
              <a:ext uri="{FF2B5EF4-FFF2-40B4-BE49-F238E27FC236}">
                <a16:creationId xmlns:a16="http://schemas.microsoft.com/office/drawing/2014/main" id="{1A3F29CA-1BFF-4E61-9CFE-A2BA59AB7FA4}"/>
              </a:ext>
            </a:extLst>
          </p:cNvPr>
          <p:cNvPicPr>
            <a:picLocks noChangeAspect="1"/>
          </p:cNvPicPr>
          <p:nvPr/>
        </p:nvPicPr>
        <p:blipFill>
          <a:blip r:embed="rId3"/>
          <a:stretch>
            <a:fillRect/>
          </a:stretch>
        </p:blipFill>
        <p:spPr>
          <a:xfrm>
            <a:off x="1942198" y="1772587"/>
            <a:ext cx="4763165" cy="724001"/>
          </a:xfrm>
          <a:prstGeom prst="rect">
            <a:avLst/>
          </a:prstGeom>
        </p:spPr>
      </p:pic>
      <p:sp>
        <p:nvSpPr>
          <p:cNvPr id="33" name="文本框 32">
            <a:extLst>
              <a:ext uri="{FF2B5EF4-FFF2-40B4-BE49-F238E27FC236}">
                <a16:creationId xmlns:a16="http://schemas.microsoft.com/office/drawing/2014/main" id="{5BF50217-030A-481C-8B11-729C954DBE89}"/>
              </a:ext>
            </a:extLst>
          </p:cNvPr>
          <p:cNvSpPr txBox="1"/>
          <p:nvPr/>
        </p:nvSpPr>
        <p:spPr>
          <a:xfrm>
            <a:off x="258683" y="2548555"/>
            <a:ext cx="8703898" cy="1294585"/>
          </a:xfrm>
          <a:prstGeom prst="rect">
            <a:avLst/>
          </a:prstGeom>
          <a:noFill/>
        </p:spPr>
        <p:txBody>
          <a:bodyPr wrap="square">
            <a:spAutoFit/>
          </a:bodyPr>
          <a:lstStyle/>
          <a:p>
            <a:pPr>
              <a:lnSpc>
                <a:spcPct val="150000"/>
              </a:lnSpc>
            </a:pPr>
            <a:r>
              <a:rPr lang="zh-CN" altLang="en-US" b="0" i="0">
                <a:solidFill>
                  <a:srgbClr val="000000"/>
                </a:solidFill>
                <a:effectLst/>
                <a:latin typeface="微软雅黑" panose="020B0503020204020204" pitchFamily="34" charset="-122"/>
                <a:ea typeface="微软雅黑" panose="020B0503020204020204" pitchFamily="34" charset="-122"/>
              </a:rPr>
              <a:t>其中</a:t>
            </a:r>
            <a:r>
              <a:rPr lang="en-US" altLang="zh-CN" b="0" i="0">
                <a:solidFill>
                  <a:srgbClr val="000000"/>
                </a:solidFill>
                <a:effectLst/>
                <a:latin typeface="微软雅黑" panose="020B0503020204020204" pitchFamily="34" charset="-122"/>
                <a:ea typeface="微软雅黑" panose="020B0503020204020204" pitchFamily="34" charset="-122"/>
              </a:rPr>
              <a:t>U(0.1, 1)</a:t>
            </a:r>
            <a:r>
              <a:rPr lang="zh-CN" altLang="en-US" b="0" i="0">
                <a:solidFill>
                  <a:srgbClr val="000000"/>
                </a:solidFill>
                <a:effectLst/>
                <a:latin typeface="微软雅黑" panose="020B0503020204020204" pitchFamily="34" charset="-122"/>
                <a:ea typeface="微软雅黑" panose="020B0503020204020204" pitchFamily="34" charset="-122"/>
              </a:rPr>
              <a:t>为在</a:t>
            </a:r>
            <a:r>
              <a:rPr lang="en-US" altLang="zh-CN" b="0" i="0">
                <a:solidFill>
                  <a:srgbClr val="000000"/>
                </a:solidFill>
                <a:effectLst/>
                <a:latin typeface="微软雅黑" panose="020B0503020204020204" pitchFamily="34" charset="-122"/>
                <a:ea typeface="微软雅黑" panose="020B0503020204020204" pitchFamily="34" charset="-122"/>
              </a:rPr>
              <a:t>[0.1,1]</a:t>
            </a:r>
            <a:r>
              <a:rPr lang="zh-CN" altLang="en-US" b="0" i="0">
                <a:solidFill>
                  <a:srgbClr val="000000"/>
                </a:solidFill>
                <a:effectLst/>
                <a:latin typeface="微软雅黑" panose="020B0503020204020204" pitchFamily="34" charset="-122"/>
                <a:ea typeface="微软雅黑" panose="020B0503020204020204" pitchFamily="34" charset="-122"/>
              </a:rPr>
              <a:t>范围内的均匀分布，</a:t>
            </a:r>
            <a:r>
              <a:rPr lang="en-US" altLang="zh-CN" b="0" i="0">
                <a:solidFill>
                  <a:srgbClr val="000000"/>
                </a:solidFill>
                <a:effectLst/>
                <a:latin typeface="微软雅黑" panose="020B0503020204020204" pitchFamily="34" charset="-122"/>
                <a:ea typeface="微软雅黑" panose="020B0503020204020204" pitchFamily="34" charset="-122"/>
              </a:rPr>
              <a:t>TI</a:t>
            </a:r>
            <a:r>
              <a:rPr lang="zh-CN" altLang="en-US" b="0" i="0">
                <a:solidFill>
                  <a:srgbClr val="000000"/>
                </a:solidFill>
                <a:effectLst/>
                <a:latin typeface="微软雅黑" panose="020B0503020204020204" pitchFamily="34" charset="-122"/>
                <a:ea typeface="微软雅黑" panose="020B0503020204020204" pitchFamily="34" charset="-122"/>
              </a:rPr>
              <a:t>为模拟中总体流量强度的可调参数，</a:t>
            </a:r>
            <a:r>
              <a:rPr lang="en-US" altLang="zh-CN" b="0" i="0">
                <a:solidFill>
                  <a:srgbClr val="000000"/>
                </a:solidFill>
                <a:effectLst/>
                <a:latin typeface="微软雅黑" panose="020B0503020204020204" pitchFamily="34" charset="-122"/>
                <a:ea typeface="微软雅黑" panose="020B0503020204020204" pitchFamily="34" charset="-122"/>
              </a:rPr>
              <a:t>N</a:t>
            </a:r>
            <a:r>
              <a:rPr lang="zh-CN" altLang="en-US" b="0" i="0">
                <a:solidFill>
                  <a:srgbClr val="000000"/>
                </a:solidFill>
                <a:effectLst/>
                <a:latin typeface="微软雅黑" panose="020B0503020204020204" pitchFamily="34" charset="-122"/>
                <a:ea typeface="微软雅黑" panose="020B0503020204020204" pitchFamily="34" charset="-122"/>
              </a:rPr>
              <a:t>为网络拓扑中的节点数。对</a:t>
            </a:r>
            <a:r>
              <a:rPr lang="en-US" altLang="zh-CN" b="0" i="0">
                <a:solidFill>
                  <a:srgbClr val="000000"/>
                </a:solidFill>
                <a:effectLst/>
                <a:latin typeface="微软雅黑" panose="020B0503020204020204" pitchFamily="34" charset="-122"/>
                <a:ea typeface="微软雅黑" panose="020B0503020204020204" pitchFamily="34" charset="-122"/>
              </a:rPr>
              <a:t>4</a:t>
            </a:r>
            <a:r>
              <a:rPr lang="zh-CN" altLang="en-US" b="0" i="0">
                <a:solidFill>
                  <a:srgbClr val="000000"/>
                </a:solidFill>
                <a:effectLst/>
                <a:latin typeface="微软雅黑" panose="020B0503020204020204" pitchFamily="34" charset="-122"/>
                <a:ea typeface="微软雅黑" panose="020B0503020204020204" pitchFamily="34" charset="-122"/>
              </a:rPr>
              <a:t>种不同的拓扑结构中进行了模拟，这些拓扑结构具有不同的链路容量和流量强度。链路容量的取值范围为</a:t>
            </a:r>
            <a:r>
              <a:rPr lang="en-US" altLang="zh-CN" b="0" i="0">
                <a:solidFill>
                  <a:srgbClr val="000000"/>
                </a:solidFill>
                <a:effectLst/>
                <a:latin typeface="微软雅黑" panose="020B0503020204020204" pitchFamily="34" charset="-122"/>
                <a:ea typeface="微软雅黑" panose="020B0503020204020204" pitchFamily="34" charset="-122"/>
              </a:rPr>
              <a:t>:10kbps</a:t>
            </a:r>
            <a:r>
              <a:rPr lang="zh-CN" altLang="en-US" b="0" i="0">
                <a:solidFill>
                  <a:srgbClr val="000000"/>
                </a:solidFill>
                <a:effectLst/>
                <a:latin typeface="微软雅黑" panose="020B0503020204020204" pitchFamily="34" charset="-122"/>
                <a:ea typeface="微软雅黑" panose="020B0503020204020204" pitchFamily="34" charset="-122"/>
              </a:rPr>
              <a:t>、</a:t>
            </a:r>
            <a:r>
              <a:rPr lang="en-US" altLang="zh-CN" b="0" i="0">
                <a:solidFill>
                  <a:srgbClr val="000000"/>
                </a:solidFill>
                <a:effectLst/>
                <a:latin typeface="微软雅黑" panose="020B0503020204020204" pitchFamily="34" charset="-122"/>
                <a:ea typeface="微软雅黑" panose="020B0503020204020204" pitchFamily="34" charset="-122"/>
              </a:rPr>
              <a:t>40kbps</a:t>
            </a:r>
            <a:r>
              <a:rPr lang="zh-CN" altLang="en-US" b="0" i="0">
                <a:solidFill>
                  <a:srgbClr val="000000"/>
                </a:solidFill>
                <a:effectLst/>
                <a:latin typeface="微软雅黑" panose="020B0503020204020204" pitchFamily="34" charset="-122"/>
                <a:ea typeface="微软雅黑" panose="020B0503020204020204" pitchFamily="34" charset="-122"/>
              </a:rPr>
              <a:t>和</a:t>
            </a:r>
            <a:r>
              <a:rPr lang="en-US" altLang="zh-CN" b="0" i="0">
                <a:solidFill>
                  <a:srgbClr val="000000"/>
                </a:solidFill>
                <a:effectLst/>
                <a:latin typeface="微软雅黑" panose="020B0503020204020204" pitchFamily="34" charset="-122"/>
                <a:ea typeface="微软雅黑" panose="020B0503020204020204" pitchFamily="34" charset="-122"/>
              </a:rPr>
              <a:t>100kbps</a:t>
            </a:r>
            <a:r>
              <a:rPr lang="zh-CN" altLang="en-US" b="0" i="0">
                <a:solidFill>
                  <a:srgbClr val="000000"/>
                </a:solidFill>
                <a:effectLst/>
                <a:latin typeface="微软雅黑" panose="020B0503020204020204" pitchFamily="34" charset="-122"/>
                <a:ea typeface="微软雅黑" panose="020B0503020204020204" pitchFamily="34" charset="-122"/>
              </a:rPr>
              <a:t>。</a:t>
            </a:r>
            <a:endParaRPr lang="zh-CN" altLang="en-US"/>
          </a:p>
        </p:txBody>
      </p:sp>
    </p:spTree>
    <p:extLst>
      <p:ext uri="{BB962C8B-B14F-4D97-AF65-F5344CB8AC3E}">
        <p14:creationId xmlns:p14="http://schemas.microsoft.com/office/powerpoint/2010/main" val="12989534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04bd219f-0283-4b12-8ac5-b97b6b53c0da"/>
  <p:tag name="COMMONDATA" val="eyJoZGlkIjoiZmQ2YjJhNDQ3MTcxNTY0YWVhNjA4ODcwNmExZjcyNjQifQ=="/>
</p:tagLst>
</file>

<file path=ppt/theme/theme1.xml><?xml version="1.0" encoding="utf-8"?>
<a:theme xmlns:a="http://schemas.openxmlformats.org/drawingml/2006/main" name="decade">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kv3jvsqy">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1038</Words>
  <Application>Microsoft Macintosh PowerPoint</Application>
  <PresentationFormat>自定义</PresentationFormat>
  <Paragraphs>85</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华文细黑</vt:lpstr>
      <vt:lpstr>微软雅黑</vt:lpstr>
      <vt:lpstr>FZZhengHeiS-R-GB</vt:lpstr>
      <vt:lpstr>Arial</vt:lpstr>
      <vt:lpstr>Calibri</vt:lpstr>
      <vt:lpstr>Helvetica Neue</vt:lpstr>
      <vt:lpstr>Times New Roman</vt:lpstr>
      <vt:lpstr>Wingdings</vt:lpstr>
      <vt:lpstr>decade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鑫明 余</cp:lastModifiedBy>
  <cp:revision>293</cp:revision>
  <dcterms:created xsi:type="dcterms:W3CDTF">2023-05-28T07:48:00Z</dcterms:created>
  <dcterms:modified xsi:type="dcterms:W3CDTF">2023-06-14T05:37:55Z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3E30DE83513A948440BB7164C56898E8_43</vt:lpwstr>
  </property>
</Properties>
</file>