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3"/>
  </p:notesMasterIdLst>
  <p:handoutMasterIdLst>
    <p:handoutMasterId r:id="rId24"/>
  </p:handoutMasterIdLst>
  <p:sldIdLst>
    <p:sldId id="257" r:id="rId3"/>
    <p:sldId id="281" r:id="rId4"/>
    <p:sldId id="258" r:id="rId5"/>
    <p:sldId id="262" r:id="rId6"/>
    <p:sldId id="263" r:id="rId7"/>
    <p:sldId id="264" r:id="rId8"/>
    <p:sldId id="286" r:id="rId9"/>
    <p:sldId id="266" r:id="rId10"/>
    <p:sldId id="277" r:id="rId11"/>
    <p:sldId id="295" r:id="rId12"/>
    <p:sldId id="268" r:id="rId13"/>
    <p:sldId id="288" r:id="rId14"/>
    <p:sldId id="289" r:id="rId15"/>
    <p:sldId id="287" r:id="rId16"/>
    <p:sldId id="290" r:id="rId17"/>
    <p:sldId id="291" r:id="rId18"/>
    <p:sldId id="293" r:id="rId19"/>
    <p:sldId id="294" r:id="rId20"/>
    <p:sldId id="296" r:id="rId21"/>
    <p:sldId id="283" r:id="rId22"/>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啸楠" initials="啸楠" lastIdx="14" clrIdx="0">
    <p:extLst>
      <p:ext uri="{19B8F6BF-5375-455C-9EA6-DF929625EA0E}">
        <p15:presenceInfo xmlns:p15="http://schemas.microsoft.com/office/powerpoint/2012/main" userId="68a7ddf329d479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35669B"/>
    <a:srgbClr val="528E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1" autoAdjust="0"/>
    <p:restoredTop sz="81146" autoAdjust="0"/>
  </p:normalViewPr>
  <p:slideViewPr>
    <p:cSldViewPr snapToGrid="0" showGuides="1">
      <p:cViewPr varScale="1">
        <p:scale>
          <a:sx n="72" d="100"/>
          <a:sy n="72" d="100"/>
        </p:scale>
        <p:origin x="79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2023/6/14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3306923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FB9C5-D2B3-4953-8567-EA53C1F1B040}" type="datetimeFigureOut">
              <a:rPr lang="zh-CN" altLang="en-US" smtClean="0"/>
              <a:pPr/>
              <a:t>2023/6/14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CF359-6995-43D0-814D-C37784FFDC90}" type="slidenum">
              <a:rPr lang="zh-CN" altLang="en-US" smtClean="0"/>
              <a:pPr/>
              <a:t>‹#›</a:t>
            </a:fld>
            <a:endParaRPr lang="zh-CN" altLang="en-US"/>
          </a:p>
        </p:txBody>
      </p:sp>
    </p:spTree>
    <p:extLst>
      <p:ext uri="{BB962C8B-B14F-4D97-AF65-F5344CB8AC3E}">
        <p14:creationId xmlns:p14="http://schemas.microsoft.com/office/powerpoint/2010/main" val="2821281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拥有包级可见性的，可扩展和通用的网络性能评估架构</a:t>
            </a:r>
          </a:p>
        </p:txBody>
      </p:sp>
      <p:sp>
        <p:nvSpPr>
          <p:cNvPr id="4" name="灯片编号占位符 3"/>
          <p:cNvSpPr>
            <a:spLocks noGrp="1"/>
          </p:cNvSpPr>
          <p:nvPr>
            <p:ph type="sldNum" sz="quarter" idx="10"/>
          </p:nvPr>
        </p:nvSpPr>
        <p:spPr/>
        <p:txBody>
          <a:bodyPr/>
          <a:lstStyle/>
          <a:p>
            <a:fld id="{6E7CF359-6995-43D0-814D-C37784FFDC90}" type="slidenum">
              <a:rPr lang="zh-CN" altLang="en-US" smtClean="0"/>
              <a:pPr/>
              <a:t>1</a:t>
            </a:fld>
            <a:endParaRPr lang="zh-CN" altLang="en-US"/>
          </a:p>
        </p:txBody>
      </p:sp>
    </p:spTree>
    <p:extLst>
      <p:ext uri="{BB962C8B-B14F-4D97-AF65-F5344CB8AC3E}">
        <p14:creationId xmlns:p14="http://schemas.microsoft.com/office/powerpoint/2010/main" val="2643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0" i="0" dirty="0">
                <a:solidFill>
                  <a:srgbClr val="000000"/>
                </a:solidFill>
                <a:effectLst/>
                <a:latin typeface="ProximaVara-Roman"/>
              </a:rPr>
              <a:t>因为连续仿真技术可以更详细、更准确地呈现网络行为，而离散事件仿真可以处理网络中发生的离散事件，例如数据包到达和发出。</a:t>
            </a:r>
            <a:endParaRPr lang="en-US" altLang="zh-CN" b="0" i="0" dirty="0">
              <a:solidFill>
                <a:srgbClr val="000000"/>
              </a:solidFill>
              <a:effectLst/>
              <a:latin typeface="ProximaVara-Roman"/>
            </a:endParaRPr>
          </a:p>
          <a:p>
            <a:r>
              <a:rPr lang="zh-CN" altLang="en-US" b="0" i="0" dirty="0">
                <a:solidFill>
                  <a:srgbClr val="000000"/>
                </a:solidFill>
                <a:effectLst/>
                <a:latin typeface="ProximaVara-Roman"/>
              </a:rPr>
              <a:t>连续仿真技术用于对网络行为进行建模，而离散事件仿真用于处理网络中发生的离散事件</a:t>
            </a:r>
            <a:endParaRPr lang="en-US" altLang="zh-CN" b="0" i="0" dirty="0">
              <a:solidFill>
                <a:srgbClr val="000000"/>
              </a:solidFill>
              <a:effectLst/>
              <a:latin typeface="ProximaVara-Roman"/>
            </a:endParaRPr>
          </a:p>
          <a:p>
            <a:r>
              <a:rPr lang="zh-CN" altLang="en-US" b="0" i="0" dirty="0">
                <a:solidFill>
                  <a:srgbClr val="000000"/>
                </a:solidFill>
                <a:effectLst/>
                <a:latin typeface="微软雅黑" panose="020B0503020204020204" pitchFamily="34" charset="-122"/>
                <a:ea typeface="微软雅黑" panose="020B0503020204020204" pitchFamily="34" charset="-122"/>
              </a:rPr>
              <a:t>可扩展性：</a:t>
            </a:r>
            <a:r>
              <a:rPr lang="en-US" altLang="zh-CN" b="0" i="0" dirty="0" err="1">
                <a:solidFill>
                  <a:srgbClr val="000000"/>
                </a:solidFill>
                <a:effectLst/>
                <a:latin typeface="微软雅黑" panose="020B0503020204020204" pitchFamily="34" charset="-122"/>
                <a:ea typeface="微软雅黑" panose="020B0503020204020204" pitchFamily="34" charset="-122"/>
              </a:rPr>
              <a:t>DeepQueueNet</a:t>
            </a:r>
            <a:r>
              <a:rPr lang="zh-CN" altLang="en-US" b="0" i="0" dirty="0">
                <a:solidFill>
                  <a:srgbClr val="000000"/>
                </a:solidFill>
                <a:effectLst/>
                <a:latin typeface="微软雅黑" panose="020B0503020204020204" pitchFamily="34" charset="-122"/>
                <a:ea typeface="微软雅黑" panose="020B0503020204020204" pitchFamily="34" charset="-122"/>
              </a:rPr>
              <a:t>的可扩展性有两个因素：</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）作为一种神经网络，</a:t>
            </a:r>
            <a:r>
              <a:rPr lang="en-US" altLang="zh-CN" b="0" i="0" dirty="0" err="1">
                <a:solidFill>
                  <a:srgbClr val="000000"/>
                </a:solidFill>
                <a:effectLst/>
                <a:latin typeface="微软雅黑" panose="020B0503020204020204" pitchFamily="34" charset="-122"/>
                <a:ea typeface="微软雅黑" panose="020B0503020204020204" pitchFamily="34" charset="-122"/>
              </a:rPr>
              <a:t>DeepQueue</a:t>
            </a:r>
            <a:r>
              <a:rPr lang="en-US" altLang="zh-CN" b="0" i="0" dirty="0">
                <a:solidFill>
                  <a:srgbClr val="000000"/>
                </a:solidFill>
                <a:effectLst/>
                <a:latin typeface="微软雅黑" panose="020B0503020204020204" pitchFamily="34" charset="-122"/>
                <a:ea typeface="微软雅黑" panose="020B0503020204020204" pitchFamily="34" charset="-122"/>
              </a:rPr>
              <a:t> Net</a:t>
            </a:r>
            <a:r>
              <a:rPr lang="zh-CN" altLang="en-US" b="0" i="0" dirty="0">
                <a:solidFill>
                  <a:srgbClr val="000000"/>
                </a:solidFill>
                <a:effectLst/>
                <a:latin typeface="微软雅黑" panose="020B0503020204020204" pitchFamily="34" charset="-122"/>
                <a:ea typeface="微软雅黑" panose="020B0503020204020204" pitchFamily="34" charset="-122"/>
              </a:rPr>
              <a:t>的推理可以很容易地与当前的分布式深度学习框架并行加速；</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err="1">
                <a:solidFill>
                  <a:srgbClr val="000000"/>
                </a:solidFill>
                <a:effectLst/>
                <a:latin typeface="微软雅黑" panose="020B0503020204020204" pitchFamily="34" charset="-122"/>
                <a:ea typeface="微软雅黑" panose="020B0503020204020204" pitchFamily="34" charset="-122"/>
              </a:rPr>
              <a:t>DeepQueueNet</a:t>
            </a:r>
            <a:r>
              <a:rPr lang="zh-CN" altLang="en-US" b="0" i="0" dirty="0">
                <a:solidFill>
                  <a:srgbClr val="000000"/>
                </a:solidFill>
                <a:effectLst/>
                <a:latin typeface="微软雅黑" panose="020B0503020204020204" pitchFamily="34" charset="-122"/>
                <a:ea typeface="微软雅黑" panose="020B0503020204020204" pitchFamily="34" charset="-122"/>
              </a:rPr>
              <a:t>分批处理数据包，为了减少跨批数据包的重新排序，我们设计了一种迭代重排序算法，并证明了其收敛性。我们目前的原型支持多</a:t>
            </a:r>
            <a:r>
              <a:rPr lang="en-US" altLang="zh-CN" b="0" i="0" dirty="0">
                <a:solidFill>
                  <a:srgbClr val="000000"/>
                </a:solidFill>
                <a:effectLst/>
                <a:latin typeface="微软雅黑" panose="020B0503020204020204" pitchFamily="34" charset="-122"/>
                <a:ea typeface="微软雅黑" panose="020B0503020204020204" pitchFamily="34" charset="-122"/>
              </a:rPr>
              <a:t>GPU</a:t>
            </a:r>
            <a:r>
              <a:rPr lang="zh-CN" altLang="en-US" b="0" i="0" dirty="0">
                <a:solidFill>
                  <a:srgbClr val="000000"/>
                </a:solidFill>
                <a:effectLst/>
                <a:latin typeface="微软雅黑" panose="020B0503020204020204" pitchFamily="34" charset="-122"/>
                <a:ea typeface="微软雅黑" panose="020B0503020204020204" pitchFamily="34" charset="-122"/>
              </a:rPr>
              <a:t>训练和推理；它能够实现与</a:t>
            </a:r>
            <a:r>
              <a:rPr lang="en-US" altLang="zh-CN" b="0" i="0" dirty="0">
                <a:solidFill>
                  <a:srgbClr val="000000"/>
                </a:solidFill>
                <a:effectLst/>
                <a:latin typeface="微软雅黑" panose="020B0503020204020204" pitchFamily="34" charset="-122"/>
                <a:ea typeface="微软雅黑" panose="020B0503020204020204" pitchFamily="34" charset="-122"/>
              </a:rPr>
              <a:t>GPU</a:t>
            </a:r>
            <a:r>
              <a:rPr lang="zh-CN" altLang="en-US" b="0" i="0" dirty="0">
                <a:solidFill>
                  <a:srgbClr val="000000"/>
                </a:solidFill>
                <a:effectLst/>
                <a:latin typeface="微软雅黑" panose="020B0503020204020204" pitchFamily="34" charset="-122"/>
                <a:ea typeface="微软雅黑" panose="020B0503020204020204" pitchFamily="34" charset="-122"/>
              </a:rPr>
              <a:t>数量接近线性的加速。</a:t>
            </a:r>
            <a:endParaRPr lang="zh-CN" altLang="en-US"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pPr/>
              <a:t>10</a:t>
            </a:fld>
            <a:endParaRPr lang="zh-CN" altLang="en-US"/>
          </a:p>
        </p:txBody>
      </p:sp>
    </p:spTree>
    <p:extLst>
      <p:ext uri="{BB962C8B-B14F-4D97-AF65-F5344CB8AC3E}">
        <p14:creationId xmlns:p14="http://schemas.microsoft.com/office/powerpoint/2010/main" val="3473284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设备模型实用程序（</a:t>
            </a:r>
            <a:r>
              <a:rPr lang="en-US" altLang="zh-CN" dirty="0" err="1"/>
              <a:t>DUtil</a:t>
            </a:r>
            <a:r>
              <a:rPr lang="zh-CN" altLang="en-US" dirty="0"/>
              <a:t>）：生成经过训练的设备模型，</a:t>
            </a:r>
            <a:r>
              <a:rPr lang="en-US" altLang="zh-CN" b="0" i="0" dirty="0">
                <a:solidFill>
                  <a:srgbClr val="000000"/>
                </a:solidFill>
                <a:effectLst/>
                <a:latin typeface="ProximaVara-Roman"/>
              </a:rPr>
              <a:t>PFM</a:t>
            </a:r>
            <a:r>
              <a:rPr lang="zh-CN" altLang="en-US" b="0" i="0" dirty="0">
                <a:solidFill>
                  <a:srgbClr val="000000"/>
                </a:solidFill>
                <a:effectLst/>
                <a:latin typeface="ProximaVara-Roman"/>
              </a:rPr>
              <a:t>（数据包级转发模型）和 </a:t>
            </a:r>
            <a:r>
              <a:rPr lang="en-US" altLang="zh-CN" b="0" i="0" dirty="0">
                <a:solidFill>
                  <a:srgbClr val="000000"/>
                </a:solidFill>
                <a:effectLst/>
                <a:latin typeface="ProximaVara-Roman"/>
              </a:rPr>
              <a:t>PTM</a:t>
            </a:r>
            <a:r>
              <a:rPr lang="zh-CN" altLang="en-US" b="0" i="0" dirty="0">
                <a:solidFill>
                  <a:srgbClr val="000000"/>
                </a:solidFill>
                <a:effectLst/>
                <a:latin typeface="ProximaVara-Roman"/>
              </a:rPr>
              <a:t>（数据包级 </a:t>
            </a:r>
            <a:r>
              <a:rPr lang="en-US" altLang="zh-CN" b="0" i="0" dirty="0">
                <a:solidFill>
                  <a:srgbClr val="000000"/>
                </a:solidFill>
                <a:effectLst/>
                <a:latin typeface="ProximaVara-Roman"/>
              </a:rPr>
              <a:t>TM </a:t>
            </a:r>
            <a:r>
              <a:rPr lang="zh-CN" altLang="en-US" b="0" i="0" dirty="0">
                <a:solidFill>
                  <a:srgbClr val="000000"/>
                </a:solidFill>
                <a:effectLst/>
                <a:latin typeface="ProximaVara-Roman"/>
              </a:rPr>
              <a:t>模型）用于 </a:t>
            </a:r>
            <a:r>
              <a:rPr lang="en-US" altLang="zh-CN" b="0" i="0" dirty="0" err="1">
                <a:solidFill>
                  <a:srgbClr val="000000"/>
                </a:solidFill>
                <a:effectLst/>
                <a:latin typeface="ProximaVara-Roman"/>
              </a:rPr>
              <a:t>DeepqueueNet</a:t>
            </a:r>
            <a:r>
              <a:rPr lang="en-US" altLang="zh-CN" b="0" i="0" dirty="0">
                <a:solidFill>
                  <a:srgbClr val="000000"/>
                </a:solidFill>
                <a:effectLst/>
                <a:latin typeface="ProximaVara-Roman"/>
              </a:rPr>
              <a:t> </a:t>
            </a:r>
            <a:r>
              <a:rPr lang="zh-CN" altLang="en-US" b="0" i="0" dirty="0">
                <a:solidFill>
                  <a:srgbClr val="000000"/>
                </a:solidFill>
                <a:effectLst/>
                <a:latin typeface="ProximaVara-Roman"/>
              </a:rPr>
              <a:t>架构的设备模型实用程序 </a:t>
            </a:r>
            <a:r>
              <a:rPr lang="en-US" altLang="zh-CN" b="0" i="0" dirty="0">
                <a:solidFill>
                  <a:srgbClr val="000000"/>
                </a:solidFill>
                <a:effectLst/>
                <a:latin typeface="ProximaVara-Roman"/>
              </a:rPr>
              <a:t>(</a:t>
            </a:r>
            <a:r>
              <a:rPr lang="en-US" altLang="zh-CN" b="0" i="0" dirty="0" err="1">
                <a:solidFill>
                  <a:srgbClr val="000000"/>
                </a:solidFill>
                <a:effectLst/>
                <a:latin typeface="ProximaVara-Roman"/>
              </a:rPr>
              <a:t>duTil</a:t>
            </a:r>
            <a:r>
              <a:rPr lang="en-US" altLang="zh-CN" b="0" i="0" dirty="0">
                <a:solidFill>
                  <a:srgbClr val="000000"/>
                </a:solidFill>
                <a:effectLst/>
                <a:latin typeface="ProximaVara-Roman"/>
              </a:rPr>
              <a:t>)</a:t>
            </a:r>
            <a:r>
              <a:rPr lang="zh-CN" altLang="en-US" b="0" i="0" dirty="0">
                <a:solidFill>
                  <a:srgbClr val="000000"/>
                </a:solidFill>
                <a:effectLst/>
                <a:latin typeface="ProximaVara-Roman"/>
              </a:rPr>
              <a:t>。离散仿真</a:t>
            </a:r>
            <a:r>
              <a:rPr lang="en-US" altLang="zh-CN" b="0" i="0" dirty="0">
                <a:solidFill>
                  <a:srgbClr val="000000"/>
                </a:solidFill>
                <a:effectLst/>
                <a:latin typeface="ProximaVara-Roman"/>
              </a:rPr>
              <a:t>(</a:t>
            </a:r>
            <a:r>
              <a:rPr lang="zh-CN" altLang="en-US" b="0" i="0" dirty="0">
                <a:solidFill>
                  <a:srgbClr val="000000"/>
                </a:solidFill>
                <a:effectLst/>
                <a:latin typeface="ProximaVara-Roman"/>
              </a:rPr>
              <a:t>数据包级事件建模阶段，用于对数据包到达、离开和丢弃等数据包级事件进行建模</a:t>
            </a:r>
            <a:r>
              <a:rPr lang="en-US" altLang="zh-CN" b="0" i="0" dirty="0">
                <a:solidFill>
                  <a:srgbClr val="000000"/>
                </a:solidFill>
                <a:effectLst/>
                <a:latin typeface="ProximaVara-Roman"/>
              </a:rPr>
              <a:t>)</a:t>
            </a:r>
            <a:endParaRPr lang="en-US" altLang="zh-CN" dirty="0"/>
          </a:p>
          <a:p>
            <a:r>
              <a:rPr lang="zh-CN" altLang="en-US" dirty="0"/>
              <a:t>设备模型库（</a:t>
            </a:r>
            <a:r>
              <a:rPr lang="en-US" altLang="zh-CN" dirty="0" err="1"/>
              <a:t>DLib</a:t>
            </a:r>
            <a:r>
              <a:rPr lang="zh-CN" altLang="en-US" dirty="0"/>
              <a:t>）：存储并索引经过训练的设备模型，包括交换机、路由器和链路</a:t>
            </a:r>
            <a:endParaRPr lang="en-US" altLang="zh-CN" dirty="0"/>
          </a:p>
          <a:p>
            <a:r>
              <a:rPr lang="zh-CN" altLang="en-US" dirty="0"/>
              <a:t>流量生成实用程序（</a:t>
            </a:r>
            <a:r>
              <a:rPr lang="en-US" altLang="zh-CN" dirty="0" err="1"/>
              <a:t>TGUtil</a:t>
            </a:r>
            <a:r>
              <a:rPr lang="zh-CN" altLang="en-US" dirty="0"/>
              <a:t>）：根据用户规范创建流量生成器（</a:t>
            </a:r>
            <a:r>
              <a:rPr lang="en-US" altLang="zh-CN" dirty="0"/>
              <a:t>TGen</a:t>
            </a:r>
            <a:r>
              <a:rPr lang="zh-CN" altLang="en-US" dirty="0"/>
              <a:t>）</a:t>
            </a:r>
            <a:endParaRPr lang="en-US" altLang="zh-CN" dirty="0"/>
          </a:p>
          <a:p>
            <a:r>
              <a:rPr lang="zh-CN" altLang="en-US" dirty="0"/>
              <a:t>仿真设置模块（</a:t>
            </a:r>
            <a:r>
              <a:rPr lang="en-US" altLang="zh-CN" dirty="0" err="1"/>
              <a:t>SInit</a:t>
            </a:r>
            <a:r>
              <a:rPr lang="zh-CN" altLang="en-US" dirty="0"/>
              <a:t>）：解析用户输入</a:t>
            </a:r>
            <a:r>
              <a:rPr lang="en-US" altLang="zh-CN" dirty="0"/>
              <a:t>(</a:t>
            </a:r>
            <a:r>
              <a:rPr lang="zh-CN" altLang="en-US" dirty="0"/>
              <a:t>网络拓扑、每个节点的配置（设备类型和路由表）以及流量生成器</a:t>
            </a:r>
            <a:r>
              <a:rPr lang="en-US" altLang="zh-CN" dirty="0"/>
              <a:t>)</a:t>
            </a:r>
            <a:r>
              <a:rPr lang="zh-CN" altLang="en-US" dirty="0"/>
              <a:t>并设置仿真</a:t>
            </a:r>
            <a:endParaRPr lang="en-US" altLang="zh-CN" dirty="0"/>
          </a:p>
          <a:p>
            <a:r>
              <a:rPr lang="zh-CN" altLang="en-US" dirty="0"/>
              <a:t>仿真执行模块（</a:t>
            </a:r>
            <a:r>
              <a:rPr lang="en-US" altLang="zh-CN" dirty="0" err="1"/>
              <a:t>SRun</a:t>
            </a:r>
            <a:r>
              <a:rPr lang="zh-CN" altLang="en-US" dirty="0"/>
              <a:t>）：运行仿真并输出拓扑的每个链路的分组级时间序列作为仿真结果，</a:t>
            </a:r>
            <a:r>
              <a:rPr lang="en-US" altLang="zh-CN" b="0" i="0" dirty="0" err="1">
                <a:solidFill>
                  <a:srgbClr val="000000"/>
                </a:solidFill>
                <a:effectLst/>
                <a:latin typeface="ProximaVara-Roman"/>
              </a:rPr>
              <a:t>sRun</a:t>
            </a:r>
            <a:r>
              <a:rPr lang="en-US" altLang="zh-CN" b="0" i="0" dirty="0">
                <a:solidFill>
                  <a:srgbClr val="000000"/>
                </a:solidFill>
                <a:effectLst/>
                <a:latin typeface="ProximaVara-Roman"/>
              </a:rPr>
              <a:t> </a:t>
            </a:r>
            <a:r>
              <a:rPr lang="zh-CN" altLang="en-US" b="0" i="0" dirty="0">
                <a:solidFill>
                  <a:srgbClr val="000000"/>
                </a:solidFill>
                <a:effectLst/>
                <a:latin typeface="ProximaVara-Roman"/>
              </a:rPr>
              <a:t>模块中还使用了 </a:t>
            </a:r>
            <a:r>
              <a:rPr lang="en-US" altLang="zh-CN" b="0" i="0" dirty="0">
                <a:solidFill>
                  <a:srgbClr val="000000"/>
                </a:solidFill>
                <a:effectLst/>
                <a:latin typeface="ProximaVara-Roman"/>
              </a:rPr>
              <a:t>IRSA </a:t>
            </a:r>
            <a:r>
              <a:rPr lang="zh-CN" altLang="en-US" b="0" i="0" dirty="0">
                <a:solidFill>
                  <a:srgbClr val="000000"/>
                </a:solidFill>
                <a:effectLst/>
                <a:latin typeface="ProximaVara-Roman"/>
              </a:rPr>
              <a:t>和 </a:t>
            </a:r>
            <a:r>
              <a:rPr lang="en-US" altLang="zh-CN" b="0" i="0" dirty="0">
                <a:solidFill>
                  <a:srgbClr val="000000"/>
                </a:solidFill>
                <a:effectLst/>
                <a:latin typeface="ProximaVara-Roman"/>
              </a:rPr>
              <a:t>SEC </a:t>
            </a:r>
            <a:r>
              <a:rPr lang="zh-CN" altLang="en-US" b="0" i="0" dirty="0">
                <a:solidFill>
                  <a:srgbClr val="000000"/>
                </a:solidFill>
                <a:effectLst/>
                <a:latin typeface="ProximaVara-Roman"/>
              </a:rPr>
              <a:t>算法来完善仿真结果。连续仿真</a:t>
            </a:r>
            <a:endParaRPr lang="zh-CN" altLang="en-US"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pPr/>
              <a:t>11</a:t>
            </a:fld>
            <a:endParaRPr lang="zh-CN" altLang="en-US"/>
          </a:p>
        </p:txBody>
      </p:sp>
    </p:spTree>
    <p:extLst>
      <p:ext uri="{BB962C8B-B14F-4D97-AF65-F5344CB8AC3E}">
        <p14:creationId xmlns:p14="http://schemas.microsoft.com/office/powerpoint/2010/main" val="3992702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PFM </a:t>
            </a:r>
            <a:r>
              <a:rPr lang="zh-CN" altLang="en-US" dirty="0"/>
              <a:t>包级转发模型张量表的形式</a:t>
            </a:r>
            <a:endParaRPr lang="en-US" altLang="zh-CN" dirty="0"/>
          </a:p>
          <a:p>
            <a:r>
              <a:rPr lang="zh-CN" altLang="en-US" dirty="0"/>
              <a:t>采用可靠排队论模型，该模型是网络流量管理中应用最广泛的模型。该模型假设每个数据包根据其优先级分配到一个队列，并且每个队列都有一定的缓冲空间。</a:t>
            </a:r>
            <a:endParaRPr lang="en-US" altLang="zh-CN" dirty="0"/>
          </a:p>
          <a:p>
            <a:r>
              <a:rPr lang="zh-CN" altLang="en-US" dirty="0"/>
              <a:t>当队列已满时，传入的数据包将被丢弃。该模型还假设数据包以先进先出(FIFO)顺序传输，并且数据包由于排队和传输而经历延迟。</a:t>
            </a:r>
            <a:endParaRPr lang="en-US" altLang="zh-CN" dirty="0"/>
          </a:p>
          <a:p>
            <a:r>
              <a:rPr lang="zh-CN" altLang="en-US" dirty="0"/>
              <a:t>仔细地识别了模型中在数学上难以处理或计算代价昂贵的部分。这些部分包括设备本地流量管理机制的建模，这可能很复杂，难以准确建模。为了解决这个问题，作者使用深度神经网络</a:t>
            </a:r>
            <a:r>
              <a:rPr lang="en-US" altLang="zh-CN" dirty="0"/>
              <a:t>(</a:t>
            </a:r>
            <a:r>
              <a:rPr lang="en-US" altLang="zh-CN" dirty="0" err="1"/>
              <a:t>dnn</a:t>
            </a:r>
            <a:r>
              <a:rPr lang="en-US" altLang="zh-CN" dirty="0"/>
              <a:t>)</a:t>
            </a:r>
            <a:r>
              <a:rPr lang="zh-CN" altLang="en-US" dirty="0"/>
              <a:t>对这些机制进行建模，同时将模型的其余部分保留在排队理论框架中。通过这样做，他们能够在模拟结果中实现高可伸缩性和包级可见性。</a:t>
            </a:r>
          </a:p>
          <a:p>
            <a:endParaRPr lang="zh-CN" altLang="en-US"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pPr/>
              <a:t>12</a:t>
            </a:fld>
            <a:endParaRPr lang="zh-CN" altLang="en-US"/>
          </a:p>
        </p:txBody>
      </p:sp>
    </p:spTree>
    <p:extLst>
      <p:ext uri="{BB962C8B-B14F-4D97-AF65-F5344CB8AC3E}">
        <p14:creationId xmlns:p14="http://schemas.microsoft.com/office/powerpoint/2010/main" val="334058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图：</a:t>
            </a:r>
            <a:r>
              <a:rPr lang="zh-CN" altLang="en-US" sz="1200" b="0" i="0" dirty="0">
                <a:solidFill>
                  <a:srgbClr val="000000"/>
                </a:solidFill>
                <a:effectLst/>
                <a:latin typeface="微软雅黑" panose="020B0503020204020204" pitchFamily="34" charset="-122"/>
                <a:ea typeface="微软雅黑" panose="020B0503020204020204" pitchFamily="34" charset="-122"/>
              </a:rPr>
              <a:t>不同调度器的相对误差与预测逗留时间</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说明了</a:t>
            </a:r>
            <a:r>
              <a:rPr lang="en-US" altLang="zh-CN" dirty="0"/>
              <a:t>PTM</a:t>
            </a:r>
            <a:r>
              <a:rPr lang="zh-CN" altLang="en-US" dirty="0"/>
              <a:t>的输入和输出，它将从特征提取模块中提取的特征作为输入，并预测加入到入口时间序列中的每个事件（数据包）的停留时间的时间序列。该图还显示了</a:t>
            </a:r>
            <a:r>
              <a:rPr lang="en-US" altLang="zh-CN" dirty="0"/>
              <a:t>Transformer</a:t>
            </a:r>
            <a:r>
              <a:rPr lang="zh-CN" altLang="en-US" dirty="0"/>
              <a:t>架构中用于捕捉输入和输出序列之间依赖关系的注意机制。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00000"/>
                </a:solidFill>
                <a:effectLst/>
                <a:latin typeface="ProximaVara-Roman"/>
              </a:rPr>
              <a:t>BLSTM</a:t>
            </a:r>
            <a:r>
              <a:rPr lang="zh-CN" altLang="en-US" b="0" i="0" dirty="0">
                <a:solidFill>
                  <a:srgbClr val="000000"/>
                </a:solidFill>
                <a:effectLst/>
                <a:latin typeface="ProximaVara-Roman"/>
              </a:rPr>
              <a:t>指的是双向长短期记忆，这是一种循环神经网络（</a:t>
            </a:r>
            <a:r>
              <a:rPr lang="en-US" altLang="zh-CN" b="0" i="0" dirty="0">
                <a:solidFill>
                  <a:srgbClr val="000000"/>
                </a:solidFill>
                <a:effectLst/>
                <a:latin typeface="ProximaVara-Roman"/>
              </a:rPr>
              <a:t>RNN</a:t>
            </a:r>
            <a:r>
              <a:rPr lang="zh-CN" altLang="en-US" b="0" i="0" dirty="0">
                <a:solidFill>
                  <a:srgbClr val="000000"/>
                </a:solidFill>
                <a:effectLst/>
                <a:latin typeface="ProximaVara-Roman"/>
              </a:rPr>
              <a:t>），可以处理向前和向后的顺序数据。作者使用了双层 </a:t>
            </a:r>
            <a:r>
              <a:rPr lang="en-US" altLang="zh-CN" b="0" i="0" dirty="0">
                <a:solidFill>
                  <a:srgbClr val="000000"/>
                </a:solidFill>
                <a:effectLst/>
                <a:latin typeface="ProximaVara-Roman"/>
              </a:rPr>
              <a:t>BLSTM </a:t>
            </a:r>
            <a:r>
              <a:rPr lang="zh-CN" altLang="en-US" b="0" i="0" dirty="0">
                <a:solidFill>
                  <a:srgbClr val="000000"/>
                </a:solidFill>
                <a:effectLst/>
                <a:latin typeface="ProximaVara-Roman"/>
              </a:rPr>
              <a:t>单元作为 </a:t>
            </a:r>
            <a:r>
              <a:rPr lang="en-US" altLang="zh-CN" b="0" i="0" dirty="0" err="1">
                <a:solidFill>
                  <a:srgbClr val="000000"/>
                </a:solidFill>
                <a:effectLst/>
                <a:latin typeface="ProximaVara-Roman"/>
              </a:rPr>
              <a:t>DeepQueueNet</a:t>
            </a:r>
            <a:r>
              <a:rPr lang="en-US" altLang="zh-CN" b="0" i="0" dirty="0">
                <a:solidFill>
                  <a:srgbClr val="000000"/>
                </a:solidFill>
                <a:effectLst/>
                <a:latin typeface="ProximaVara-Roman"/>
              </a:rPr>
              <a:t> </a:t>
            </a:r>
            <a:r>
              <a:rPr lang="zh-CN" altLang="en-US" b="0" i="0" dirty="0">
                <a:solidFill>
                  <a:srgbClr val="000000"/>
                </a:solidFill>
                <a:effectLst/>
                <a:latin typeface="ProximaVara-Roman"/>
              </a:rPr>
              <a:t>中 </a:t>
            </a:r>
            <a:r>
              <a:rPr lang="en-US" altLang="zh-CN" b="0" i="0" dirty="0">
                <a:solidFill>
                  <a:srgbClr val="000000"/>
                </a:solidFill>
                <a:effectLst/>
                <a:latin typeface="ProximaVara-Roman"/>
              </a:rPr>
              <a:t>PTM </a:t>
            </a:r>
            <a:r>
              <a:rPr lang="zh-CN" altLang="en-US" b="0" i="0" dirty="0">
                <a:solidFill>
                  <a:srgbClr val="000000"/>
                </a:solidFill>
                <a:effectLst/>
                <a:latin typeface="ProximaVara-Roman"/>
              </a:rPr>
              <a:t>模型的解码器编码器组件</a:t>
            </a:r>
            <a:endParaRPr lang="en-US" altLang="zh-CN" b="0" i="0" dirty="0">
              <a:solidFill>
                <a:srgbClr val="000000"/>
              </a:solidFill>
              <a:effectLst/>
              <a:latin typeface="ProximaVara-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ProximaVara-Roman"/>
              </a:rPr>
              <a:t>在一个</a:t>
            </a:r>
            <a:r>
              <a:rPr lang="en-US" altLang="zh-CN" b="0" i="0" dirty="0">
                <a:solidFill>
                  <a:srgbClr val="000000"/>
                </a:solidFill>
                <a:effectLst/>
                <a:latin typeface="ProximaVara-Roman"/>
              </a:rPr>
              <a:t>4</a:t>
            </a:r>
            <a:r>
              <a:rPr lang="zh-CN" altLang="en-US" b="0" i="0" dirty="0">
                <a:solidFill>
                  <a:srgbClr val="000000"/>
                </a:solidFill>
                <a:effectLst/>
                <a:latin typeface="ProximaVara-Roman"/>
              </a:rPr>
              <a:t>端口的交换机 </a:t>
            </a:r>
            <a:r>
              <a:rPr lang="en-US" altLang="zh-CN" b="0" i="0" dirty="0">
                <a:solidFill>
                  <a:srgbClr val="000000"/>
                </a:solidFill>
                <a:effectLst/>
                <a:latin typeface="ProximaVara-Roman"/>
              </a:rPr>
              <a:t>PTM</a:t>
            </a:r>
            <a:r>
              <a:rPr lang="zh-CN" altLang="en-US" b="0" i="0" dirty="0">
                <a:solidFill>
                  <a:srgbClr val="000000"/>
                </a:solidFill>
                <a:effectLst/>
                <a:latin typeface="ProximaVara-Roman"/>
              </a:rPr>
              <a:t>训练次数与误差的关系</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pPr/>
              <a:t>13</a:t>
            </a:fld>
            <a:endParaRPr lang="zh-CN" altLang="en-US"/>
          </a:p>
        </p:txBody>
      </p:sp>
    </p:spTree>
    <p:extLst>
      <p:ext uri="{BB962C8B-B14F-4D97-AF65-F5344CB8AC3E}">
        <p14:creationId xmlns:p14="http://schemas.microsoft.com/office/powerpoint/2010/main" val="3252896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它允许模型同时处理多个数据包，这可以大大减少模拟时间。然而，这种方法也带来了 </a:t>
            </a:r>
            <a:r>
              <a:rPr lang="en-US" altLang="zh-CN" dirty="0"/>
              <a:t>“</a:t>
            </a:r>
            <a:r>
              <a:rPr lang="zh-CN" altLang="en-US" dirty="0"/>
              <a:t>错误分批 </a:t>
            </a:r>
            <a:r>
              <a:rPr lang="en-US" altLang="zh-CN" dirty="0"/>
              <a:t>”</a:t>
            </a:r>
            <a:r>
              <a:rPr lang="zh-CN" altLang="en-US" dirty="0"/>
              <a:t>的问题，当不应该一起处理的数据包被分到一起时，就会出现这种情况。这可能导致不准确的模拟结果和降低估计的准确性。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代重排序算法（</a:t>
            </a:r>
            <a:r>
              <a:rPr lang="en-US" altLang="zh-CN" b="0" i="0" dirty="0">
                <a:solidFill>
                  <a:srgbClr val="000000"/>
                </a:solidFill>
                <a:effectLst/>
                <a:latin typeface="微软雅黑" panose="020B0503020204020204" pitchFamily="34" charset="-122"/>
                <a:ea typeface="微软雅黑" panose="020B0503020204020204" pitchFamily="34" charset="-122"/>
              </a:rPr>
              <a:t>IRSA</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IRSA</a:t>
            </a:r>
            <a:r>
              <a:rPr lang="zh-CN" altLang="en-US" b="0" i="0" dirty="0">
                <a:solidFill>
                  <a:srgbClr val="000000"/>
                </a:solidFill>
                <a:effectLst/>
                <a:latin typeface="微软雅黑" panose="020B0503020204020204" pitchFamily="34" charset="-122"/>
                <a:ea typeface="微软雅黑" panose="020B0503020204020204" pitchFamily="34" charset="-122"/>
              </a:rPr>
              <a:t>是</a:t>
            </a:r>
            <a:r>
              <a:rPr lang="en-US" altLang="zh-CN" b="0" i="0" dirty="0" err="1">
                <a:solidFill>
                  <a:srgbClr val="000000"/>
                </a:solidFill>
                <a:effectLst/>
                <a:latin typeface="微软雅黑" panose="020B0503020204020204" pitchFamily="34" charset="-122"/>
                <a:ea typeface="微软雅黑" panose="020B0503020204020204" pitchFamily="34" charset="-122"/>
              </a:rPr>
              <a:t>DeepQueueNet</a:t>
            </a:r>
            <a:r>
              <a:rPr lang="zh-CN" altLang="en-US" b="0" i="0" dirty="0">
                <a:solidFill>
                  <a:srgbClr val="000000"/>
                </a:solidFill>
                <a:effectLst/>
                <a:latin typeface="微软雅黑" panose="020B0503020204020204" pitchFamily="34" charset="-122"/>
                <a:ea typeface="微软雅黑" panose="020B0503020204020204" pitchFamily="34" charset="-122"/>
              </a:rPr>
              <a:t>的关键执行逻辑。它根据上一次迭代中的时间戳对每个链路和每个设备上的数据包进行重新排序，从而逐渐将数据包放入每个链路上的正确批次中。</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依赖包与自己的时间戳的最大值</a:t>
            </a:r>
            <a:endParaRPr lang="zh-CN" altLang="en-US" dirty="0"/>
          </a:p>
          <a:p>
            <a:pPr algn="l"/>
            <a:r>
              <a:rPr lang="zh-CN" altLang="en-US" b="0" i="0" dirty="0">
                <a:solidFill>
                  <a:srgbClr val="000000"/>
                </a:solidFill>
                <a:effectLst/>
                <a:latin typeface="ProximaVara-Roman"/>
              </a:rPr>
              <a:t>我可以理解为刚开始为数据包的到达时间然后我们需要根据数据包依赖关系去更新这个时间戳吗，每次更新只能决定一次依赖所以我们需要有</a:t>
            </a:r>
            <a:r>
              <a:rPr lang="en-US" altLang="zh-CN" b="0" i="0" dirty="0">
                <a:solidFill>
                  <a:srgbClr val="000000"/>
                </a:solidFill>
                <a:effectLst/>
                <a:latin typeface="ProximaVara-Roman"/>
              </a:rPr>
              <a:t>n</a:t>
            </a:r>
            <a:r>
              <a:rPr lang="zh-CN" altLang="en-US" b="0" i="0" dirty="0">
                <a:solidFill>
                  <a:srgbClr val="000000"/>
                </a:solidFill>
                <a:effectLst/>
                <a:latin typeface="ProximaVara-Roman"/>
              </a:rPr>
              <a:t>次依赖来获取正确的时间戳</a:t>
            </a:r>
            <a:endParaRPr lang="zh-CN" altLang="en-US"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pPr/>
              <a:t>14</a:t>
            </a:fld>
            <a:endParaRPr lang="zh-CN" altLang="en-US"/>
          </a:p>
        </p:txBody>
      </p:sp>
    </p:spTree>
    <p:extLst>
      <p:ext uri="{BB962C8B-B14F-4D97-AF65-F5344CB8AC3E}">
        <p14:creationId xmlns:p14="http://schemas.microsoft.com/office/powerpoint/2010/main" val="1494807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SEC</a:t>
            </a:r>
            <a:r>
              <a:rPr lang="zh-CN" altLang="en-US" dirty="0"/>
              <a:t>（统计纠错）方法旨在控制</a:t>
            </a:r>
            <a:r>
              <a:rPr lang="en-US" altLang="zh-CN" dirty="0" err="1"/>
              <a:t>DeepQueueNet</a:t>
            </a:r>
            <a:r>
              <a:rPr lang="zh-CN" altLang="en-US" dirty="0"/>
              <a:t>的性能估计中因预测数据包的停留时间不准确而造成的错误传播。预测的停留时间被加到数据包流的到达时间上，错误会传播到下一个设备，并沿着所有数据包的路径累积。</a:t>
            </a:r>
            <a:r>
              <a:rPr lang="en-US" altLang="zh-CN" dirty="0"/>
              <a:t>SEC</a:t>
            </a:r>
            <a:r>
              <a:rPr lang="zh-CN" altLang="en-US" dirty="0"/>
              <a:t>通过从预测中减去一个</a:t>
            </a:r>
            <a:r>
              <a:rPr lang="en-US" altLang="zh-CN" dirty="0"/>
              <a:t>bin</a:t>
            </a:r>
            <a:r>
              <a:rPr lang="zh-CN" altLang="en-US" dirty="0"/>
              <a:t>的平均误差来缓解这种影响，因为落入该</a:t>
            </a:r>
            <a:r>
              <a:rPr lang="en-US" altLang="zh-CN" dirty="0"/>
              <a:t>bin</a:t>
            </a:r>
            <a:r>
              <a:rPr lang="zh-CN" altLang="en-US" dirty="0"/>
              <a:t>的 </a:t>
            </a:r>
            <a:r>
              <a:rPr lang="en-US" altLang="zh-CN" dirty="0"/>
              <a:t>sojourn time</a:t>
            </a:r>
            <a:r>
              <a:rPr lang="zh-CN" altLang="en-US" dirty="0"/>
              <a:t>预测。本文提供了对不同</a:t>
            </a:r>
            <a:r>
              <a:rPr lang="en-US" altLang="zh-CN" dirty="0"/>
              <a:t>PTM</a:t>
            </a:r>
            <a:r>
              <a:rPr lang="zh-CN" altLang="en-US" dirty="0"/>
              <a:t>（包流量管理器）的续航时间预测误差的观察，并利用这些观察来设计</a:t>
            </a:r>
            <a:r>
              <a:rPr lang="en-US" altLang="zh-CN" dirty="0"/>
              <a:t>SEC</a:t>
            </a:r>
            <a:r>
              <a:rPr lang="zh-CN" altLang="en-US" dirty="0"/>
              <a:t>。本文在第</a:t>
            </a:r>
            <a:r>
              <a:rPr lang="en-US" altLang="zh-CN" dirty="0"/>
              <a:t>6</a:t>
            </a:r>
            <a:r>
              <a:rPr lang="zh-CN" altLang="en-US" dirty="0"/>
              <a:t>节中演示了</a:t>
            </a:r>
            <a:r>
              <a:rPr lang="en-US" altLang="zh-CN" dirty="0"/>
              <a:t>SEC</a:t>
            </a:r>
            <a:r>
              <a:rPr lang="zh-CN" altLang="en-US" dirty="0"/>
              <a:t>的准确性改进。</a:t>
            </a:r>
            <a:endParaRPr lang="en-US" altLang="zh-CN" dirty="0"/>
          </a:p>
          <a:p>
            <a:endParaRPr lang="en-US" altLang="zh-CN" dirty="0"/>
          </a:p>
          <a:p>
            <a:r>
              <a:rPr lang="en-US" altLang="zh-CN" dirty="0"/>
              <a:t>1</a:t>
            </a:r>
            <a:r>
              <a:rPr lang="zh-CN" altLang="en-US" dirty="0"/>
              <a:t>、单一</a:t>
            </a:r>
            <a:r>
              <a:rPr lang="en-US" altLang="zh-CN" dirty="0"/>
              <a:t>PTM</a:t>
            </a:r>
            <a:r>
              <a:rPr lang="zh-CN" altLang="en-US" dirty="0"/>
              <a:t>模型的相对误差与预测的滞留时间相比不是单调的。</a:t>
            </a:r>
          </a:p>
          <a:p>
            <a:r>
              <a:rPr lang="en-US" altLang="zh-CN" dirty="0"/>
              <a:t>2</a:t>
            </a:r>
            <a:r>
              <a:rPr lang="zh-CN" altLang="en-US" dirty="0"/>
              <a:t>、对于类似的停留时间预测，其误差也是类似的。</a:t>
            </a:r>
          </a:p>
          <a:p>
            <a:r>
              <a:rPr lang="en-US" altLang="zh-CN" dirty="0"/>
              <a:t>3</a:t>
            </a:r>
            <a:r>
              <a:rPr lang="zh-CN" altLang="en-US" dirty="0"/>
              <a:t>、对于一个设备模型，在不同的调度器和流量产生模式下，其误差分布是稳定的。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基于这些观察，作者设计了SEC如下：</a:t>
            </a:r>
            <a:endParaRPr lang="en-US" altLang="zh-CN" dirty="0"/>
          </a:p>
          <a:p>
            <a:r>
              <a:rPr lang="zh-CN" altLang="en-US" dirty="0"/>
              <a:t>1、对于每个PTM，在其训练收敛后，收集每个停留时间预测的误差。</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2、使用DBSCAN算法将附近的滞留时间预测的误差聚类为仓。</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DBSCAN算法的核心思想是利用数据点的密度来识别聚类。密度是指一个数据点周围邻域内的数据点数量。</a:t>
            </a:r>
            <a:r>
              <a:rPr lang="en-US" altLang="zh-CN" dirty="0"/>
              <a:t>DBSCAN</a:t>
            </a:r>
            <a:r>
              <a:rPr lang="zh-CN" altLang="en-US" dirty="0"/>
              <a:t>算法通过密度可达性和密度相连性来定义聚类。</a:t>
            </a:r>
          </a:p>
          <a:p>
            <a:r>
              <a:rPr lang="zh-CN" altLang="en-US" dirty="0"/>
              <a:t>3、对于落入一个仓的停留时间预测，该仓的平均误差将从预测中减去。</a:t>
            </a:r>
          </a:p>
          <a:p>
            <a:endParaRPr lang="zh-CN" altLang="en-US"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pPr/>
              <a:t>15</a:t>
            </a:fld>
            <a:endParaRPr lang="zh-CN" altLang="en-US"/>
          </a:p>
        </p:txBody>
      </p:sp>
    </p:spTree>
    <p:extLst>
      <p:ext uri="{BB962C8B-B14F-4D97-AF65-F5344CB8AC3E}">
        <p14:creationId xmlns:p14="http://schemas.microsoft.com/office/powerpoint/2010/main" val="722351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MAP</a:t>
            </a:r>
            <a:r>
              <a:rPr lang="zh-CN" altLang="en-US" dirty="0"/>
              <a:t>（马尔科夫到达过程）是一个用于建模网络中数据包到达的随机过程，其中数据包之间的到达时间被建模为一个马尔科夫过程。</a:t>
            </a:r>
            <a:endParaRPr lang="en-US" altLang="zh-CN" dirty="0"/>
          </a:p>
          <a:p>
            <a:r>
              <a:rPr lang="zh-CN" altLang="en-US" dirty="0"/>
              <a:t>泊松过程是一个常用的随机过程，用于模拟系统中事件的到达，其中事件独立发生，且速率恒定。</a:t>
            </a:r>
            <a:endParaRPr lang="en-US" altLang="zh-CN" dirty="0"/>
          </a:p>
          <a:p>
            <a:r>
              <a:rPr lang="zh-CN" altLang="en-US" dirty="0"/>
              <a:t>开</a:t>
            </a:r>
            <a:r>
              <a:rPr lang="en-US" altLang="zh-CN" dirty="0"/>
              <a:t>-</a:t>
            </a:r>
            <a:r>
              <a:rPr lang="zh-CN" altLang="en-US" dirty="0"/>
              <a:t>关过程是一个随机过程，在两种状态之间交替进行： 开和关，用于对突发流量进行建模。这些流量模型被用来评估</a:t>
            </a:r>
            <a:r>
              <a:rPr lang="en-US" altLang="zh-CN" dirty="0" err="1"/>
              <a:t>DeepQueueNet</a:t>
            </a:r>
            <a:r>
              <a:rPr lang="zh-CN" altLang="en-US" dirty="0"/>
              <a:t>在不同场景下的性能</a:t>
            </a:r>
            <a:endParaRPr lang="en-US" altLang="zh-CN" dirty="0"/>
          </a:p>
          <a:p>
            <a:endParaRPr lang="en-US" altLang="zh-CN" dirty="0"/>
          </a:p>
          <a:p>
            <a:r>
              <a:rPr lang="en-US" altLang="zh-CN" b="0" i="0" dirty="0">
                <a:solidFill>
                  <a:srgbClr val="606468"/>
                </a:solidFill>
                <a:effectLst/>
                <a:latin typeface="-apple-system"/>
              </a:rPr>
              <a:t>CDF of delay</a:t>
            </a:r>
            <a:r>
              <a:rPr lang="zh-CN" altLang="en-US" b="0" i="0" dirty="0">
                <a:solidFill>
                  <a:srgbClr val="606468"/>
                </a:solidFill>
                <a:effectLst/>
                <a:latin typeface="-apple-system"/>
              </a:rPr>
              <a:t>和</a:t>
            </a:r>
            <a:r>
              <a:rPr lang="en-US" altLang="zh-CN" b="0" i="0" dirty="0">
                <a:solidFill>
                  <a:srgbClr val="606468"/>
                </a:solidFill>
                <a:effectLst/>
                <a:latin typeface="-apple-system"/>
              </a:rPr>
              <a:t>PDF of delay</a:t>
            </a:r>
            <a:r>
              <a:rPr lang="zh-CN" altLang="en-US" b="0" i="0" dirty="0">
                <a:solidFill>
                  <a:srgbClr val="606468"/>
                </a:solidFill>
                <a:effectLst/>
                <a:latin typeface="-apple-system"/>
              </a:rPr>
              <a:t>是评估网络延迟性能的两个常用指标，分别表示时延的累积分布函数和概率密度函数</a:t>
            </a:r>
            <a:r>
              <a:rPr lang="zh-CN" altLang="en-US" b="0" i="0" dirty="0">
                <a:solidFill>
                  <a:srgbClr val="000000"/>
                </a:solidFill>
                <a:effectLst/>
                <a:latin typeface="微软雅黑" panose="020B0503020204020204" pitchFamily="34" charset="-122"/>
                <a:ea typeface="微软雅黑" panose="020B0503020204020204" pitchFamily="34" charset="-122"/>
              </a:rPr>
              <a:t>在具有不同配置的所有场景中，与现有的</a:t>
            </a:r>
            <a:r>
              <a:rPr lang="en-US" altLang="zh-CN" b="0" i="0" dirty="0">
                <a:solidFill>
                  <a:srgbClr val="000000"/>
                </a:solidFill>
                <a:effectLst/>
                <a:latin typeface="微软雅黑" panose="020B0503020204020204" pitchFamily="34" charset="-122"/>
                <a:ea typeface="微软雅黑" panose="020B0503020204020204" pitchFamily="34" charset="-122"/>
              </a:rPr>
              <a:t>EPE</a:t>
            </a:r>
            <a:r>
              <a:rPr lang="zh-CN" altLang="en-US" b="0" i="0" dirty="0">
                <a:solidFill>
                  <a:srgbClr val="000000"/>
                </a:solidFill>
                <a:effectLst/>
                <a:latin typeface="微软雅黑" panose="020B0503020204020204" pitchFamily="34" charset="-122"/>
                <a:ea typeface="微软雅黑" panose="020B0503020204020204" pitchFamily="34" charset="-122"/>
              </a:rPr>
              <a:t>相比，</a:t>
            </a:r>
            <a:r>
              <a:rPr lang="en-US" altLang="zh-CN" b="0" i="0" dirty="0" err="1">
                <a:solidFill>
                  <a:srgbClr val="000000"/>
                </a:solidFill>
                <a:effectLst/>
                <a:latin typeface="微软雅黑" panose="020B0503020204020204" pitchFamily="34" charset="-122"/>
                <a:ea typeface="微软雅黑" panose="020B0503020204020204" pitchFamily="34" charset="-122"/>
              </a:rPr>
              <a:t>DeepQueueNet</a:t>
            </a:r>
            <a:r>
              <a:rPr lang="zh-CN" altLang="en-US" b="0" i="0" dirty="0">
                <a:solidFill>
                  <a:srgbClr val="000000"/>
                </a:solidFill>
                <a:effectLst/>
                <a:latin typeface="微软雅黑" panose="020B0503020204020204" pitchFamily="34" charset="-122"/>
                <a:ea typeface="微软雅黑" panose="020B0503020204020204" pitchFamily="34" charset="-122"/>
              </a:rPr>
              <a:t>可以在平均和</a:t>
            </a:r>
            <a:r>
              <a:rPr lang="en-US" altLang="zh-CN" b="0" i="0" dirty="0">
                <a:solidFill>
                  <a:srgbClr val="000000"/>
                </a:solidFill>
                <a:effectLst/>
                <a:latin typeface="微软雅黑" panose="020B0503020204020204" pitchFamily="34" charset="-122"/>
                <a:ea typeface="微软雅黑" panose="020B0503020204020204" pitchFamily="34" charset="-122"/>
              </a:rPr>
              <a:t>99%</a:t>
            </a:r>
            <a:r>
              <a:rPr lang="zh-CN" altLang="en-US" b="0" i="0" dirty="0">
                <a:solidFill>
                  <a:srgbClr val="000000"/>
                </a:solidFill>
                <a:effectLst/>
                <a:latin typeface="微软雅黑" panose="020B0503020204020204" pitchFamily="34" charset="-122"/>
                <a:ea typeface="微软雅黑" panose="020B0503020204020204" pitchFamily="34" charset="-122"/>
              </a:rPr>
              <a:t>的每包往返时间（</a:t>
            </a:r>
            <a:r>
              <a:rPr lang="en-US" altLang="zh-CN" b="0" i="0" dirty="0">
                <a:solidFill>
                  <a:srgbClr val="000000"/>
                </a:solidFill>
                <a:effectLst/>
                <a:latin typeface="微软雅黑" panose="020B0503020204020204" pitchFamily="34" charset="-122"/>
                <a:ea typeface="微软雅黑" panose="020B0503020204020204" pitchFamily="34" charset="-122"/>
              </a:rPr>
              <a:t>RTT</a:t>
            </a:r>
            <a:r>
              <a:rPr lang="zh-CN" altLang="en-US" b="0" i="0" dirty="0">
                <a:solidFill>
                  <a:srgbClr val="000000"/>
                </a:solidFill>
                <a:effectLst/>
                <a:latin typeface="微软雅黑" panose="020B0503020204020204" pitchFamily="34" charset="-122"/>
                <a:ea typeface="微软雅黑" panose="020B0503020204020204" pitchFamily="34" charset="-122"/>
              </a:rPr>
              <a:t>）和抖动方面实现卓越的准确性</a:t>
            </a:r>
            <a:endParaRPr lang="en-US" altLang="zh-CN" b="0" i="0" dirty="0">
              <a:solidFill>
                <a:srgbClr val="606468"/>
              </a:solidFill>
              <a:effectLst/>
              <a:latin typeface="-apple-system"/>
            </a:endParaRPr>
          </a:p>
          <a:p>
            <a:r>
              <a:rPr lang="en-US" altLang="zh-CN" b="0" i="0" dirty="0" err="1">
                <a:solidFill>
                  <a:srgbClr val="606468"/>
                </a:solidFill>
                <a:effectLst/>
                <a:latin typeface="-apple-system"/>
              </a:rPr>
              <a:t>DeepQueueNet</a:t>
            </a:r>
            <a:r>
              <a:rPr lang="zh-CN" altLang="en-US" b="0" i="0" dirty="0">
                <a:solidFill>
                  <a:srgbClr val="606468"/>
                </a:solidFill>
                <a:effectLst/>
                <a:latin typeface="-apple-system"/>
              </a:rPr>
              <a:t>更通用且适应性强</a:t>
            </a:r>
            <a:endParaRPr lang="en-US" altLang="zh-CN" b="0" i="0" dirty="0">
              <a:solidFill>
                <a:srgbClr val="606468"/>
              </a:solidFill>
              <a:effectLst/>
              <a:latin typeface="-apple-system"/>
            </a:endParaRPr>
          </a:p>
          <a:p>
            <a:endParaRPr lang="en-US" altLang="zh-CN" b="0" i="0" dirty="0">
              <a:solidFill>
                <a:srgbClr val="606468"/>
              </a:solidFill>
              <a:effectLst/>
              <a:latin typeface="-apple-system"/>
            </a:endParaRPr>
          </a:p>
          <a:p>
            <a:r>
              <a:rPr lang="en-US" altLang="zh-CN" b="0" i="0" dirty="0">
                <a:solidFill>
                  <a:srgbClr val="606468"/>
                </a:solidFill>
                <a:effectLst/>
                <a:latin typeface="-apple-system"/>
              </a:rPr>
              <a:t>Sim</a:t>
            </a:r>
            <a:r>
              <a:rPr lang="zh-CN" altLang="en-US" b="0" i="0" dirty="0">
                <a:solidFill>
                  <a:srgbClr val="606468"/>
                </a:solidFill>
                <a:effectLst/>
                <a:latin typeface="-apple-system"/>
              </a:rPr>
              <a:t>是模拟仿真，</a:t>
            </a:r>
            <a:r>
              <a:rPr lang="en-US" altLang="zh-CN" b="0" i="0" dirty="0">
                <a:solidFill>
                  <a:srgbClr val="606468"/>
                </a:solidFill>
                <a:effectLst/>
                <a:latin typeface="-apple-system"/>
              </a:rPr>
              <a:t>prediction</a:t>
            </a:r>
            <a:r>
              <a:rPr lang="zh-CN" altLang="en-US" b="0" i="0" dirty="0">
                <a:solidFill>
                  <a:srgbClr val="606468"/>
                </a:solidFill>
                <a:effectLst/>
                <a:latin typeface="-apple-system"/>
              </a:rPr>
              <a:t>是预测</a:t>
            </a:r>
            <a:endParaRPr lang="zh-CN" altLang="en-US"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pPr/>
              <a:t>16</a:t>
            </a:fld>
            <a:endParaRPr lang="zh-CN" altLang="en-US"/>
          </a:p>
        </p:txBody>
      </p:sp>
    </p:spTree>
    <p:extLst>
      <p:ext uri="{BB962C8B-B14F-4D97-AF65-F5344CB8AC3E}">
        <p14:creationId xmlns:p14="http://schemas.microsoft.com/office/powerpoint/2010/main" val="1585931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en-US" altLang="zh-CN" b="0" i="0" dirty="0" err="1">
                <a:solidFill>
                  <a:srgbClr val="606468"/>
                </a:solidFill>
                <a:effectLst/>
                <a:latin typeface="-apple-system"/>
              </a:rPr>
              <a:t>DeepQueueNet</a:t>
            </a:r>
            <a:r>
              <a:rPr lang="zh-CN" altLang="en-US" b="0" i="0" dirty="0">
                <a:solidFill>
                  <a:srgbClr val="606468"/>
                </a:solidFill>
                <a:effectLst/>
                <a:latin typeface="-apple-system"/>
              </a:rPr>
              <a:t>是一个用于网络性能评估的深度学习模型，它使用人工神经网络来预测网络的性能指标。</a:t>
            </a:r>
            <a:endParaRPr lang="en-US" altLang="zh-CN" b="0" i="0" dirty="0">
              <a:solidFill>
                <a:srgbClr val="606468"/>
              </a:solidFill>
              <a:effectLst/>
              <a:latin typeface="-apple-system"/>
            </a:endParaRPr>
          </a:p>
          <a:p>
            <a:pPr algn="l"/>
            <a:r>
              <a:rPr lang="zh-CN" altLang="en-US" b="0" i="0" dirty="0">
                <a:solidFill>
                  <a:srgbClr val="606468"/>
                </a:solidFill>
                <a:effectLst/>
                <a:latin typeface="-apple-system"/>
              </a:rPr>
              <a:t>基于贝叶斯的网络性能评估方法则是一种基于概率论和统计学原理的建模方法，它使用贝叶斯方法来对网络性能进行建模和分析。</a:t>
            </a:r>
          </a:p>
          <a:p>
            <a:pPr algn="l"/>
            <a:r>
              <a:rPr lang="zh-CN" altLang="en-US" b="0" i="0" dirty="0">
                <a:solidFill>
                  <a:srgbClr val="606468"/>
                </a:solidFill>
                <a:effectLst/>
                <a:latin typeface="-apple-system"/>
              </a:rPr>
              <a:t>两种方法的主要区别在于建模方式和分析思路。</a:t>
            </a:r>
            <a:endParaRPr lang="en-US" altLang="zh-CN" b="0" i="0" dirty="0">
              <a:solidFill>
                <a:srgbClr val="606468"/>
              </a:solidFill>
              <a:effectLst/>
              <a:latin typeface="-apple-system"/>
            </a:endParaRPr>
          </a:p>
          <a:p>
            <a:pPr algn="l"/>
            <a:r>
              <a:rPr lang="en-US" altLang="zh-CN" b="0" i="0" dirty="0" err="1">
                <a:solidFill>
                  <a:srgbClr val="606468"/>
                </a:solidFill>
                <a:effectLst/>
                <a:latin typeface="-apple-system"/>
              </a:rPr>
              <a:t>DeepQueueNet</a:t>
            </a:r>
            <a:r>
              <a:rPr lang="zh-CN" altLang="en-US" b="0" i="0" dirty="0">
                <a:solidFill>
                  <a:srgbClr val="606468"/>
                </a:solidFill>
                <a:effectLst/>
                <a:latin typeface="-apple-system"/>
              </a:rPr>
              <a:t>使用深度学习模型输入网络拓扑结构信息，输出网络的性能指标，需要大量的训练数据和计算资源来实现；</a:t>
            </a:r>
            <a:endParaRPr lang="zh-CN" altLang="en-US" b="0" i="0" dirty="0">
              <a:solidFill>
                <a:srgbClr val="24292F"/>
              </a:solidFill>
              <a:effectLst/>
              <a:latin typeface="-apple-system"/>
            </a:endParaRPr>
          </a:p>
        </p:txBody>
      </p:sp>
      <p:sp>
        <p:nvSpPr>
          <p:cNvPr id="4" name="灯片编号占位符 3"/>
          <p:cNvSpPr>
            <a:spLocks noGrp="1"/>
          </p:cNvSpPr>
          <p:nvPr>
            <p:ph type="sldNum" sz="quarter" idx="10"/>
          </p:nvPr>
        </p:nvSpPr>
        <p:spPr/>
        <p:txBody>
          <a:bodyPr/>
          <a:lstStyle/>
          <a:p>
            <a:fld id="{6E7CF359-6995-43D0-814D-C37784FFDC90}" type="slidenum">
              <a:rPr lang="zh-CN" altLang="en-US" smtClean="0"/>
              <a:pPr/>
              <a:t>17</a:t>
            </a:fld>
            <a:endParaRPr lang="zh-CN" altLang="en-US"/>
          </a:p>
        </p:txBody>
      </p:sp>
    </p:spTree>
    <p:extLst>
      <p:ext uri="{BB962C8B-B14F-4D97-AF65-F5344CB8AC3E}">
        <p14:creationId xmlns:p14="http://schemas.microsoft.com/office/powerpoint/2010/main" val="3601450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pPr/>
              <a:t>18</a:t>
            </a:fld>
            <a:endParaRPr lang="zh-CN" altLang="en-US"/>
          </a:p>
        </p:txBody>
      </p:sp>
    </p:spTree>
    <p:extLst>
      <p:ext uri="{BB962C8B-B14F-4D97-AF65-F5344CB8AC3E}">
        <p14:creationId xmlns:p14="http://schemas.microsoft.com/office/powerpoint/2010/main" val="962264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SEC</a:t>
            </a:r>
            <a:r>
              <a:rPr lang="zh-CN" altLang="en-US" dirty="0"/>
              <a:t>（统计纠错）方法旨在控制</a:t>
            </a:r>
            <a:r>
              <a:rPr lang="en-US" altLang="zh-CN" dirty="0" err="1"/>
              <a:t>DeepQueueNet</a:t>
            </a:r>
            <a:r>
              <a:rPr lang="zh-CN" altLang="en-US" dirty="0"/>
              <a:t>的性能估计中因预测数据包的停留时间不准确而造成的错误传播。预测的停留时间被加到数据包流的到达时间上，错误会传播到下一个设备，并沿着所有数据包的路径累积。</a:t>
            </a:r>
            <a:r>
              <a:rPr lang="en-US" altLang="zh-CN" dirty="0"/>
              <a:t>SEC</a:t>
            </a:r>
            <a:r>
              <a:rPr lang="zh-CN" altLang="en-US" dirty="0"/>
              <a:t>通过从预测中减去一个</a:t>
            </a:r>
            <a:r>
              <a:rPr lang="en-US" altLang="zh-CN" dirty="0"/>
              <a:t>bin</a:t>
            </a:r>
            <a:r>
              <a:rPr lang="zh-CN" altLang="en-US" dirty="0"/>
              <a:t>的平均误差来缓解这种影响，因为落入该</a:t>
            </a:r>
            <a:r>
              <a:rPr lang="en-US" altLang="zh-CN" dirty="0"/>
              <a:t>bin</a:t>
            </a:r>
            <a:r>
              <a:rPr lang="zh-CN" altLang="en-US" dirty="0"/>
              <a:t>的 </a:t>
            </a:r>
            <a:r>
              <a:rPr lang="en-US" altLang="zh-CN" dirty="0"/>
              <a:t>sojourn time</a:t>
            </a:r>
            <a:r>
              <a:rPr lang="zh-CN" altLang="en-US" dirty="0"/>
              <a:t>预测。本文提供了对不同</a:t>
            </a:r>
            <a:r>
              <a:rPr lang="en-US" altLang="zh-CN" dirty="0"/>
              <a:t>PTM</a:t>
            </a:r>
            <a:r>
              <a:rPr lang="zh-CN" altLang="en-US" dirty="0"/>
              <a:t>（包流量管理器）的续航时间预测误差的观察，并利用这些观察来设计</a:t>
            </a:r>
            <a:r>
              <a:rPr lang="en-US" altLang="zh-CN" dirty="0"/>
              <a:t>SEC</a:t>
            </a:r>
            <a:r>
              <a:rPr lang="zh-CN" altLang="en-US" dirty="0"/>
              <a:t>。本文在第</a:t>
            </a:r>
            <a:r>
              <a:rPr lang="en-US" altLang="zh-CN" dirty="0"/>
              <a:t>6</a:t>
            </a:r>
            <a:r>
              <a:rPr lang="zh-CN" altLang="en-US" dirty="0"/>
              <a:t>节中演示了</a:t>
            </a:r>
            <a:r>
              <a:rPr lang="en-US" altLang="zh-CN" dirty="0"/>
              <a:t>SEC</a:t>
            </a:r>
            <a:r>
              <a:rPr lang="zh-CN" altLang="en-US" dirty="0"/>
              <a:t>的准确性改进。</a:t>
            </a:r>
            <a:endParaRPr lang="en-US" altLang="zh-CN" dirty="0"/>
          </a:p>
          <a:p>
            <a:endParaRPr lang="en-US" altLang="zh-CN" dirty="0"/>
          </a:p>
          <a:p>
            <a:r>
              <a:rPr lang="en-US" altLang="zh-CN" dirty="0"/>
              <a:t>1</a:t>
            </a:r>
            <a:r>
              <a:rPr lang="zh-CN" altLang="en-US" dirty="0"/>
              <a:t>、单一</a:t>
            </a:r>
            <a:r>
              <a:rPr lang="en-US" altLang="zh-CN" dirty="0"/>
              <a:t>PTM</a:t>
            </a:r>
            <a:r>
              <a:rPr lang="zh-CN" altLang="en-US" dirty="0"/>
              <a:t>模型的相对误差与预测的滞留时间相比不是单调的。</a:t>
            </a:r>
          </a:p>
          <a:p>
            <a:r>
              <a:rPr lang="en-US" altLang="zh-CN" dirty="0"/>
              <a:t>2</a:t>
            </a:r>
            <a:r>
              <a:rPr lang="zh-CN" altLang="en-US" dirty="0"/>
              <a:t>、对于类似的停留时间预测，其误差也是类似的。</a:t>
            </a:r>
          </a:p>
          <a:p>
            <a:r>
              <a:rPr lang="en-US" altLang="zh-CN" dirty="0"/>
              <a:t>3</a:t>
            </a:r>
            <a:r>
              <a:rPr lang="zh-CN" altLang="en-US" dirty="0"/>
              <a:t>、对于一个设备模型，在不同的调度器和流量产生模式下，其误差分布是稳定的。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基于这些观察，作者设计了SEC如下：</a:t>
            </a:r>
            <a:endParaRPr lang="en-US" altLang="zh-CN" dirty="0"/>
          </a:p>
          <a:p>
            <a:r>
              <a:rPr lang="zh-CN" altLang="en-US" dirty="0"/>
              <a:t>1、对于每个PTM，在其训练收敛后，收集每个停留时间预测的误差。</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2、使用DBSCAN算法将附近的滞留时间预测的误差聚类为仓。</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DBSCAN算法的核心思想是利用数据点的密度来识别聚类。密度是指一个数据点周围邻域内的数据点数量。</a:t>
            </a:r>
            <a:r>
              <a:rPr lang="en-US" altLang="zh-CN" dirty="0"/>
              <a:t>DBSCAN</a:t>
            </a:r>
            <a:r>
              <a:rPr lang="zh-CN" altLang="en-US" dirty="0"/>
              <a:t>算法通过密度可达性和密度相连性来定义聚类。</a:t>
            </a:r>
          </a:p>
          <a:p>
            <a:r>
              <a:rPr lang="zh-CN" altLang="en-US" dirty="0"/>
              <a:t>3、对于落入一个仓的停留时间预测，该仓的平均误差将从预测中减去。</a:t>
            </a:r>
          </a:p>
          <a:p>
            <a:endParaRPr lang="zh-CN" altLang="en-US"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pPr/>
              <a:t>19</a:t>
            </a:fld>
            <a:endParaRPr lang="zh-CN" altLang="en-US"/>
          </a:p>
        </p:txBody>
      </p:sp>
    </p:spTree>
    <p:extLst>
      <p:ext uri="{BB962C8B-B14F-4D97-AF65-F5344CB8AC3E}">
        <p14:creationId xmlns:p14="http://schemas.microsoft.com/office/powerpoint/2010/main" val="3789186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pPr/>
              <a:t>2</a:t>
            </a:fld>
            <a:endParaRPr lang="zh-CN" altLang="en-US"/>
          </a:p>
        </p:txBody>
      </p:sp>
    </p:spTree>
    <p:extLst>
      <p:ext uri="{BB962C8B-B14F-4D97-AF65-F5344CB8AC3E}">
        <p14:creationId xmlns:p14="http://schemas.microsoft.com/office/powerpoint/2010/main" val="3628006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7CF359-6995-43D0-814D-C37784FFDC90}"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06874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pPr/>
              <a:t>3</a:t>
            </a:fld>
            <a:endParaRPr lang="zh-CN" altLang="en-US"/>
          </a:p>
        </p:txBody>
      </p:sp>
    </p:spTree>
    <p:extLst>
      <p:ext uri="{BB962C8B-B14F-4D97-AF65-F5344CB8AC3E}">
        <p14:creationId xmlns:p14="http://schemas.microsoft.com/office/powerpoint/2010/main" val="420633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pPr/>
              <a:t>4</a:t>
            </a:fld>
            <a:endParaRPr lang="zh-CN" altLang="en-US"/>
          </a:p>
        </p:txBody>
      </p:sp>
    </p:spTree>
    <p:extLst>
      <p:ext uri="{BB962C8B-B14F-4D97-AF65-F5344CB8AC3E}">
        <p14:creationId xmlns:p14="http://schemas.microsoft.com/office/powerpoint/2010/main" val="3503789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pPr/>
              <a:t>5</a:t>
            </a:fld>
            <a:endParaRPr lang="zh-CN" altLang="en-US"/>
          </a:p>
        </p:txBody>
      </p:sp>
    </p:spTree>
    <p:extLst>
      <p:ext uri="{BB962C8B-B14F-4D97-AF65-F5344CB8AC3E}">
        <p14:creationId xmlns:p14="http://schemas.microsoft.com/office/powerpoint/2010/main" val="361033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pPr/>
              <a:t>6</a:t>
            </a:fld>
            <a:endParaRPr lang="zh-CN" altLang="en-US"/>
          </a:p>
        </p:txBody>
      </p:sp>
    </p:spTree>
    <p:extLst>
      <p:ext uri="{BB962C8B-B14F-4D97-AF65-F5344CB8AC3E}">
        <p14:creationId xmlns:p14="http://schemas.microsoft.com/office/powerpoint/2010/main" val="3918173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pPr/>
              <a:t>7</a:t>
            </a:fld>
            <a:endParaRPr lang="zh-CN" altLang="en-US"/>
          </a:p>
        </p:txBody>
      </p:sp>
    </p:spTree>
    <p:extLst>
      <p:ext uri="{BB962C8B-B14F-4D97-AF65-F5344CB8AC3E}">
        <p14:creationId xmlns:p14="http://schemas.microsoft.com/office/powerpoint/2010/main" val="171449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数据包级别的可见性：</a:t>
            </a:r>
            <a:r>
              <a:rPr lang="en-US" altLang="zh-CN" b="0" i="0" dirty="0" err="1">
                <a:solidFill>
                  <a:srgbClr val="000000"/>
                </a:solidFill>
                <a:effectLst/>
                <a:latin typeface="微软雅黑" panose="020B0503020204020204" pitchFamily="34" charset="-122"/>
                <a:ea typeface="微软雅黑" panose="020B0503020204020204" pitchFamily="34" charset="-122"/>
              </a:rPr>
              <a:t>DeepQueueNet</a:t>
            </a:r>
            <a:r>
              <a:rPr lang="zh-CN" altLang="en-US" b="0" i="0" dirty="0">
                <a:solidFill>
                  <a:srgbClr val="000000"/>
                </a:solidFill>
                <a:effectLst/>
                <a:latin typeface="微软雅黑" panose="020B0503020204020204" pitchFamily="34" charset="-122"/>
                <a:ea typeface="微软雅黑" panose="020B0503020204020204" pitchFamily="34" charset="-122"/>
              </a:rPr>
              <a:t>将流量建模为数据包的时间序列，将设备建模为时间序列上的“运算符”。通过这种构造，</a:t>
            </a:r>
            <a:r>
              <a:rPr lang="en-US" altLang="zh-CN" b="0" i="0" dirty="0" err="1">
                <a:solidFill>
                  <a:srgbClr val="000000"/>
                </a:solidFill>
                <a:effectLst/>
                <a:latin typeface="微软雅黑" panose="020B0503020204020204" pitchFamily="34" charset="-122"/>
                <a:ea typeface="微软雅黑" panose="020B0503020204020204" pitchFamily="34" charset="-122"/>
              </a:rPr>
              <a:t>DeepQueueNet</a:t>
            </a:r>
            <a:r>
              <a:rPr lang="zh-CN" altLang="en-US" b="0" i="0" dirty="0">
                <a:solidFill>
                  <a:srgbClr val="000000"/>
                </a:solidFill>
                <a:effectLst/>
                <a:latin typeface="微软雅黑" panose="020B0503020204020204" pitchFamily="34" charset="-122"/>
                <a:ea typeface="微软雅黑" panose="020B0503020204020204" pitchFamily="34" charset="-122"/>
              </a:rPr>
              <a:t>的用户可以获得每个设备的最终数据包跟踪，这有助于他们了解最终的性能指标，并识别有问题的设备或流。这有助于回答一些重要问题，例如哪种设备给流带来的延迟最大，或者给定流量模式时拓扑瓶颈的位置在哪里。</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6E7CF359-6995-43D0-814D-C37784FFDC90}" type="slidenum">
              <a:rPr lang="zh-CN" altLang="en-US" smtClean="0"/>
              <a:pPr/>
              <a:t>8</a:t>
            </a:fld>
            <a:endParaRPr lang="zh-CN" altLang="en-US"/>
          </a:p>
        </p:txBody>
      </p:sp>
    </p:spTree>
    <p:extLst>
      <p:ext uri="{BB962C8B-B14F-4D97-AF65-F5344CB8AC3E}">
        <p14:creationId xmlns:p14="http://schemas.microsoft.com/office/powerpoint/2010/main" val="3461391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7CF359-6995-43D0-814D-C37784FFDC90}" type="slidenum">
              <a:rPr lang="zh-CN" altLang="en-US" smtClean="0"/>
              <a:pPr/>
              <a:t>9</a:t>
            </a:fld>
            <a:endParaRPr lang="zh-CN" altLang="en-US"/>
          </a:p>
        </p:txBody>
      </p:sp>
    </p:spTree>
    <p:extLst>
      <p:ext uri="{BB962C8B-B14F-4D97-AF65-F5344CB8AC3E}">
        <p14:creationId xmlns:p14="http://schemas.microsoft.com/office/powerpoint/2010/main" val="1919835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4D8D37F-46AE-4CE4-B8B7-2ACA69C03931}" type="datetimeFigureOut">
              <a:rPr lang="zh-CN" altLang="en-US" smtClean="0"/>
              <a:pPr/>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pPr/>
              <a:t>‹#›</a:t>
            </a:fld>
            <a:endParaRPr lang="zh-CN" altLang="en-US"/>
          </a:p>
        </p:txBody>
      </p:sp>
    </p:spTree>
  </p:cSld>
  <p:clrMapOvr>
    <a:masterClrMapping/>
  </p:clrMapOvr>
  <p:transition advTm="1000">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4D8D37F-46AE-4CE4-B8B7-2ACA69C03931}" type="datetimeFigureOut">
              <a:rPr lang="zh-CN" altLang="en-US" smtClean="0"/>
              <a:pPr/>
              <a:t>2023/6/14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pPr/>
              <a:t>‹#›</a:t>
            </a:fld>
            <a:endParaRPr lang="zh-CN" altLang="en-US"/>
          </a:p>
        </p:txBody>
      </p:sp>
    </p:spTree>
  </p:cSld>
  <p:clrMapOvr>
    <a:masterClrMapping/>
  </p:clrMapOvr>
  <p:transition advTm="1000">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pPr/>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pPr/>
              <a:t>‹#›</a:t>
            </a:fld>
            <a:endParaRPr lang="zh-CN" altLang="en-US"/>
          </a:p>
        </p:txBody>
      </p:sp>
    </p:spTree>
  </p:cSld>
  <p:clrMapOvr>
    <a:masterClrMapping/>
  </p:clrMapOvr>
  <p:transition advTm="1000">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pPr/>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pPr/>
              <a:t>‹#›</a:t>
            </a:fld>
            <a:endParaRPr lang="zh-CN" altLang="en-US"/>
          </a:p>
        </p:txBody>
      </p:sp>
    </p:spTree>
  </p:cSld>
  <p:clrMapOvr>
    <a:masterClrMapping/>
  </p:clrMapOvr>
  <p:transition advTm="1000">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2023/6/14</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673925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2023/6/14</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4237362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23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4D8D37F-46AE-4CE4-B8B7-2ACA69C03931}" type="datetimeFigureOut">
              <a:rPr lang="zh-CN" altLang="en-US" smtClean="0"/>
              <a:pPr/>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pPr/>
              <a:t>‹#›</a:t>
            </a:fld>
            <a:endParaRPr lang="zh-CN" altLang="en-US"/>
          </a:p>
        </p:txBody>
      </p:sp>
    </p:spTree>
  </p:cSld>
  <p:clrMapOvr>
    <a:masterClrMapping/>
  </p:clrMapOvr>
  <p:transition advTm="1000">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4D8D37F-46AE-4CE4-B8B7-2ACA69C03931}" type="datetimeFigureOut">
              <a:rPr lang="zh-CN" altLang="en-US" smtClean="0"/>
              <a:pPr/>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pPr/>
              <a:t>‹#›</a:t>
            </a:fld>
            <a:endParaRPr lang="zh-CN" altLang="en-US"/>
          </a:p>
        </p:txBody>
      </p:sp>
    </p:spTree>
  </p:cSld>
  <p:clrMapOvr>
    <a:masterClrMapping/>
  </p:clrMapOvr>
  <p:transition advTm="1000">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4D8D37F-46AE-4CE4-B8B7-2ACA69C03931}" type="datetimeFigureOut">
              <a:rPr lang="zh-CN" altLang="en-US" smtClean="0"/>
              <a:pPr/>
              <a:t>2023/6/14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pPr/>
              <a:t>‹#›</a:t>
            </a:fld>
            <a:endParaRPr lang="zh-CN" altLang="en-US"/>
          </a:p>
        </p:txBody>
      </p:sp>
    </p:spTree>
  </p:cSld>
  <p:clrMapOvr>
    <a:masterClrMapping/>
  </p:clrMapOvr>
  <p:transition advTm="1000">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4D8D37F-46AE-4CE4-B8B7-2ACA69C03931}" type="datetimeFigureOut">
              <a:rPr lang="zh-CN" altLang="en-US" smtClean="0"/>
              <a:pPr/>
              <a:t>2023/6/14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pPr/>
              <a:t>‹#›</a:t>
            </a:fld>
            <a:endParaRPr lang="zh-CN" altLang="en-US"/>
          </a:p>
        </p:txBody>
      </p:sp>
    </p:spTree>
  </p:cSld>
  <p:clrMapOvr>
    <a:masterClrMapping/>
  </p:clrMapOvr>
  <p:transition advTm="1000">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4D8D37F-46AE-4CE4-B8B7-2ACA69C03931}" type="datetimeFigureOut">
              <a:rPr lang="zh-CN" altLang="en-US" smtClean="0"/>
              <a:pPr/>
              <a:t>2023/6/14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pPr/>
              <a:t>‹#›</a:t>
            </a:fld>
            <a:endParaRPr lang="zh-CN" altLang="en-US"/>
          </a:p>
        </p:txBody>
      </p:sp>
      <p:sp>
        <p:nvSpPr>
          <p:cNvPr id="11" name="TextBox 9">
            <a:extLst>
              <a:ext uri="{FF2B5EF4-FFF2-40B4-BE49-F238E27FC236}">
                <a16:creationId xmlns:a16="http://schemas.microsoft.com/office/drawing/2014/main" id="{72C7F25B-0C3B-8C0C-D084-13529E27E5F0}"/>
              </a:ext>
            </a:extLst>
          </p:cNvPr>
          <p:cNvSpPr txBox="1"/>
          <p:nvPr userDrawn="1"/>
        </p:nvSpPr>
        <p:spPr>
          <a:xfrm>
            <a:off x="1602904" y="6319384"/>
            <a:ext cx="43204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2724747047"/>
      </p:ext>
    </p:extLst>
  </p:cSld>
  <p:clrMapOvr>
    <a:masterClrMapping/>
  </p:clrMapOvr>
  <p:transition advTm="1000">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4D8D37F-46AE-4CE4-B8B7-2ACA69C03931}" type="datetimeFigureOut">
              <a:rPr lang="zh-CN" altLang="en-US" smtClean="0"/>
              <a:pPr/>
              <a:t>2023/6/14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AEEBA8-9787-4325-A305-CC6A8C53B1D4}" type="slidenum">
              <a:rPr lang="zh-CN" altLang="en-US" smtClean="0"/>
              <a:pPr/>
              <a:t>‹#›</a:t>
            </a:fld>
            <a:endParaRPr lang="zh-CN" altLang="en-US"/>
          </a:p>
        </p:txBody>
      </p:sp>
    </p:spTree>
  </p:cSld>
  <p:clrMapOvr>
    <a:masterClrMapping/>
  </p:clrMapOvr>
  <p:transition advTm="1000">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D8D37F-46AE-4CE4-B8B7-2ACA69C03931}" type="datetimeFigureOut">
              <a:rPr lang="zh-CN" altLang="en-US" smtClean="0"/>
              <a:pPr/>
              <a:t>2023/6/14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AEEBA8-9787-4325-A305-CC6A8C53B1D4}" type="slidenum">
              <a:rPr lang="zh-CN" altLang="en-US" smtClean="0"/>
              <a:pPr/>
              <a:t>‹#›</a:t>
            </a:fld>
            <a:endParaRPr lang="zh-CN" altLang="en-US"/>
          </a:p>
        </p:txBody>
      </p:sp>
    </p:spTree>
  </p:cSld>
  <p:clrMapOvr>
    <a:masterClrMapping/>
  </p:clrMapOvr>
  <p:transition advTm="1000">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4D8D37F-46AE-4CE4-B8B7-2ACA69C03931}" type="datetimeFigureOut">
              <a:rPr lang="zh-CN" altLang="en-US" smtClean="0"/>
              <a:pPr/>
              <a:t>2023/6/14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pPr/>
              <a:t>‹#›</a:t>
            </a:fld>
            <a:endParaRPr lang="zh-CN" altLang="en-US"/>
          </a:p>
        </p:txBody>
      </p:sp>
    </p:spTree>
  </p:cSld>
  <p:clrMapOvr>
    <a:masterClrMapping/>
  </p:clrMapOvr>
  <p:transition advTm="1000">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8D37F-46AE-4CE4-B8B7-2ACA69C03931}" type="datetimeFigureOut">
              <a:rPr lang="zh-CN" altLang="en-US" smtClean="0"/>
              <a:pPr/>
              <a:t>2023/6/14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EEBA8-9787-4325-A305-CC6A8C53B1D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ransition advTm="1000">
    <p:dissolv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1768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22511" y="970334"/>
            <a:ext cx="11290853" cy="1754326"/>
          </a:xfrm>
          <a:prstGeom prst="rect">
            <a:avLst/>
          </a:prstGeom>
          <a:noFill/>
        </p:spPr>
        <p:txBody>
          <a:bodyPr wrap="square" rtlCol="0">
            <a:spAutoFit/>
          </a:bodyPr>
          <a:lstStyle/>
          <a:p>
            <a:r>
              <a:rPr lang="en-US" altLang="zh-CN" sz="3600" dirty="0" err="1"/>
              <a:t>DeepQueueNet</a:t>
            </a:r>
            <a:r>
              <a:rPr lang="en-US" altLang="zh-CN" sz="3600" dirty="0"/>
              <a:t>: Towards Scalable and Generalized Network Performance Estimation with Packet-level Visibility</a:t>
            </a:r>
            <a:endParaRPr lang="zh-CN" altLang="en-US" sz="3600" dirty="0">
              <a:solidFill>
                <a:srgbClr val="44546A"/>
              </a:solidFill>
              <a:cs typeface="+mn-ea"/>
              <a:sym typeface="+mn-lt"/>
            </a:endParaRPr>
          </a:p>
        </p:txBody>
      </p:sp>
      <p:cxnSp>
        <p:nvCxnSpPr>
          <p:cNvPr id="9" name="直接连接符 8"/>
          <p:cNvCxnSpPr/>
          <p:nvPr/>
        </p:nvCxnSpPr>
        <p:spPr>
          <a:xfrm>
            <a:off x="969104" y="2824829"/>
            <a:ext cx="1122744" cy="0"/>
          </a:xfrm>
          <a:prstGeom prst="line">
            <a:avLst/>
          </a:prstGeom>
          <a:ln w="25400">
            <a:solidFill>
              <a:srgbClr val="44546A"/>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124D8FE3-559A-4371-B1B6-E9A1E8146842}"/>
              </a:ext>
            </a:extLst>
          </p:cNvPr>
          <p:cNvGrpSpPr/>
          <p:nvPr/>
        </p:nvGrpSpPr>
        <p:grpSpPr>
          <a:xfrm>
            <a:off x="969104" y="5100143"/>
            <a:ext cx="2747575" cy="461665"/>
            <a:chOff x="948734" y="4020552"/>
            <a:chExt cx="2747575" cy="461665"/>
          </a:xfrm>
        </p:grpSpPr>
        <p:sp>
          <p:nvSpPr>
            <p:cNvPr id="28" name="文本框 27">
              <a:extLst>
                <a:ext uri="{FF2B5EF4-FFF2-40B4-BE49-F238E27FC236}">
                  <a16:creationId xmlns:a16="http://schemas.microsoft.com/office/drawing/2014/main" id="{AB47AFB2-C924-481B-8688-57B2735BAEAF}"/>
                </a:ext>
              </a:extLst>
            </p:cNvPr>
            <p:cNvSpPr txBox="1"/>
            <p:nvPr/>
          </p:nvSpPr>
          <p:spPr>
            <a:xfrm>
              <a:off x="948734" y="4020552"/>
              <a:ext cx="800219" cy="461665"/>
            </a:xfrm>
            <a:prstGeom prst="rect">
              <a:avLst/>
            </a:prstGeom>
            <a:noFill/>
          </p:spPr>
          <p:txBody>
            <a:bodyPr wrap="none" rtlCol="0">
              <a:spAutoFit/>
            </a:bodyPr>
            <a:lstStyle/>
            <a:p>
              <a:r>
                <a:rPr lang="zh-CN" altLang="en-US" sz="2400" dirty="0">
                  <a:solidFill>
                    <a:srgbClr val="44546A"/>
                  </a:solidFill>
                  <a:cs typeface="+mn-ea"/>
                  <a:sym typeface="+mn-lt"/>
                </a:rPr>
                <a:t>作者</a:t>
              </a:r>
            </a:p>
          </p:txBody>
        </p:sp>
        <p:cxnSp>
          <p:nvCxnSpPr>
            <p:cNvPr id="32" name="直接连接符 31">
              <a:extLst>
                <a:ext uri="{FF2B5EF4-FFF2-40B4-BE49-F238E27FC236}">
                  <a16:creationId xmlns:a16="http://schemas.microsoft.com/office/drawing/2014/main" id="{F6C65EB6-793D-460E-A7B0-965BFCE368D3}"/>
                </a:ext>
              </a:extLst>
            </p:cNvPr>
            <p:cNvCxnSpPr>
              <a:cxnSpLocks/>
            </p:cNvCxnSpPr>
            <p:nvPr/>
          </p:nvCxnSpPr>
          <p:spPr>
            <a:xfrm flipV="1">
              <a:off x="1718892" y="4399968"/>
              <a:ext cx="1977417" cy="1512"/>
            </a:xfrm>
            <a:prstGeom prst="line">
              <a:avLst/>
            </a:prstGeom>
            <a:ln w="19050">
              <a:solidFill>
                <a:srgbClr val="44546A"/>
              </a:solidFill>
              <a:prstDash val="soli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75DCE348-3621-48FD-9FD5-6410EC7D81E1}"/>
                </a:ext>
              </a:extLst>
            </p:cNvPr>
            <p:cNvSpPr txBox="1"/>
            <p:nvPr/>
          </p:nvSpPr>
          <p:spPr>
            <a:xfrm>
              <a:off x="1827963" y="4023518"/>
              <a:ext cx="1703250" cy="369332"/>
            </a:xfrm>
            <a:prstGeom prst="rect">
              <a:avLst/>
            </a:prstGeom>
            <a:noFill/>
          </p:spPr>
          <p:txBody>
            <a:bodyPr wrap="square" rtlCol="0">
              <a:spAutoFit/>
            </a:bodyPr>
            <a:lstStyle/>
            <a:p>
              <a:r>
                <a:rPr lang="zh-CN" altLang="en-US" dirty="0">
                  <a:solidFill>
                    <a:srgbClr val="44546A"/>
                  </a:solidFill>
                  <a:cs typeface="+mn-ea"/>
                  <a:sym typeface="+mn-lt"/>
                </a:rPr>
                <a:t>     王啸楠</a:t>
              </a:r>
            </a:p>
          </p:txBody>
        </p:sp>
      </p:grpSp>
      <p:grpSp>
        <p:nvGrpSpPr>
          <p:cNvPr id="37" name="组合 36">
            <a:extLst>
              <a:ext uri="{FF2B5EF4-FFF2-40B4-BE49-F238E27FC236}">
                <a16:creationId xmlns:a16="http://schemas.microsoft.com/office/drawing/2014/main" id="{BCE6B467-AFB8-420A-A2B2-F75861043AB0}"/>
              </a:ext>
            </a:extLst>
          </p:cNvPr>
          <p:cNvGrpSpPr/>
          <p:nvPr/>
        </p:nvGrpSpPr>
        <p:grpSpPr>
          <a:xfrm>
            <a:off x="976415" y="5666158"/>
            <a:ext cx="3082911" cy="482808"/>
            <a:chOff x="976415" y="5666158"/>
            <a:chExt cx="3082911" cy="482808"/>
          </a:xfrm>
        </p:grpSpPr>
        <p:sp>
          <p:nvSpPr>
            <p:cNvPr id="31" name="文本框 30">
              <a:extLst>
                <a:ext uri="{FF2B5EF4-FFF2-40B4-BE49-F238E27FC236}">
                  <a16:creationId xmlns:a16="http://schemas.microsoft.com/office/drawing/2014/main" id="{80C64B59-7041-45F3-9DE7-66121103CF81}"/>
                </a:ext>
              </a:extLst>
            </p:cNvPr>
            <p:cNvSpPr txBox="1"/>
            <p:nvPr/>
          </p:nvSpPr>
          <p:spPr>
            <a:xfrm>
              <a:off x="976415" y="5687301"/>
              <a:ext cx="803425" cy="461665"/>
            </a:xfrm>
            <a:prstGeom prst="rect">
              <a:avLst/>
            </a:prstGeom>
            <a:noFill/>
          </p:spPr>
          <p:txBody>
            <a:bodyPr wrap="none" rtlCol="0">
              <a:spAutoFit/>
            </a:bodyPr>
            <a:lstStyle/>
            <a:p>
              <a:r>
                <a:rPr lang="zh-CN" altLang="en-US" sz="2400" dirty="0">
                  <a:solidFill>
                    <a:srgbClr val="44546A"/>
                  </a:solidFill>
                  <a:cs typeface="+mn-ea"/>
                  <a:sym typeface="+mn-lt"/>
                </a:rPr>
                <a:t>时间</a:t>
              </a:r>
            </a:p>
          </p:txBody>
        </p:sp>
        <p:cxnSp>
          <p:nvCxnSpPr>
            <p:cNvPr id="35" name="直接连接符 34">
              <a:extLst>
                <a:ext uri="{FF2B5EF4-FFF2-40B4-BE49-F238E27FC236}">
                  <a16:creationId xmlns:a16="http://schemas.microsoft.com/office/drawing/2014/main" id="{5FC9EBA0-554D-49E0-AAD2-2F56882708A4}"/>
                </a:ext>
              </a:extLst>
            </p:cNvPr>
            <p:cNvCxnSpPr/>
            <p:nvPr/>
          </p:nvCxnSpPr>
          <p:spPr>
            <a:xfrm>
              <a:off x="1769324" y="6035490"/>
              <a:ext cx="2290002" cy="0"/>
            </a:xfrm>
            <a:prstGeom prst="line">
              <a:avLst/>
            </a:prstGeom>
            <a:ln w="19050">
              <a:solidFill>
                <a:srgbClr val="44546A"/>
              </a:solidFill>
              <a:prstDash val="solid"/>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9B5ACFB9-99E3-4164-B0C1-77B378433594}"/>
                </a:ext>
              </a:extLst>
            </p:cNvPr>
            <p:cNvSpPr txBox="1"/>
            <p:nvPr/>
          </p:nvSpPr>
          <p:spPr>
            <a:xfrm>
              <a:off x="1980923" y="5666158"/>
              <a:ext cx="1570660" cy="369332"/>
            </a:xfrm>
            <a:prstGeom prst="rect">
              <a:avLst/>
            </a:prstGeom>
            <a:noFill/>
          </p:spPr>
          <p:txBody>
            <a:bodyPr wrap="square" rtlCol="0">
              <a:spAutoFit/>
            </a:bodyPr>
            <a:lstStyle/>
            <a:p>
              <a:r>
                <a:rPr lang="en-US" altLang="zh-CN" dirty="0">
                  <a:solidFill>
                    <a:srgbClr val="44546A"/>
                  </a:solidFill>
                  <a:cs typeface="+mn-ea"/>
                  <a:sym typeface="+mn-lt"/>
                </a:rPr>
                <a:t>2023</a:t>
              </a:r>
              <a:r>
                <a:rPr lang="zh-CN" altLang="en-US" dirty="0">
                  <a:solidFill>
                    <a:srgbClr val="44546A"/>
                  </a:solidFill>
                  <a:cs typeface="+mn-ea"/>
                  <a:sym typeface="+mn-lt"/>
                </a:rPr>
                <a:t>年</a:t>
              </a:r>
              <a:r>
                <a:rPr lang="en-US" altLang="zh-CN" dirty="0">
                  <a:solidFill>
                    <a:srgbClr val="44546A"/>
                  </a:solidFill>
                  <a:cs typeface="+mn-ea"/>
                  <a:sym typeface="+mn-lt"/>
                </a:rPr>
                <a:t>06</a:t>
              </a:r>
              <a:r>
                <a:rPr lang="zh-CN" altLang="en-US" dirty="0">
                  <a:solidFill>
                    <a:srgbClr val="44546A"/>
                  </a:solidFill>
                  <a:cs typeface="+mn-ea"/>
                  <a:sym typeface="+mn-lt"/>
                </a:rPr>
                <a:t>月</a:t>
              </a:r>
            </a:p>
          </p:txBody>
        </p:sp>
      </p:grpSp>
      <p:sp>
        <p:nvSpPr>
          <p:cNvPr id="6" name="文本框 5">
            <a:extLst>
              <a:ext uri="{FF2B5EF4-FFF2-40B4-BE49-F238E27FC236}">
                <a16:creationId xmlns:a16="http://schemas.microsoft.com/office/drawing/2014/main" id="{148BD1D8-A884-2037-C750-DF14A083C950}"/>
              </a:ext>
            </a:extLst>
          </p:cNvPr>
          <p:cNvSpPr txBox="1"/>
          <p:nvPr/>
        </p:nvSpPr>
        <p:spPr>
          <a:xfrm>
            <a:off x="5269869" y="3778944"/>
            <a:ext cx="6629400" cy="646331"/>
          </a:xfrm>
          <a:prstGeom prst="rect">
            <a:avLst/>
          </a:prstGeom>
          <a:noFill/>
        </p:spPr>
        <p:txBody>
          <a:bodyPr wrap="square">
            <a:spAutoFit/>
          </a:bodyPr>
          <a:lstStyle/>
          <a:p>
            <a:pPr algn="r"/>
            <a:r>
              <a:rPr lang="en-US" altLang="zh-CN" dirty="0"/>
              <a:t>From</a:t>
            </a:r>
            <a:r>
              <a:rPr lang="zh-CN" altLang="en-US" dirty="0"/>
              <a:t> ACM SIGCOMM 2022 Conference (SIGCOMM ’22), August 22–26, 2022,Amsterdam, Netherlands. </a:t>
            </a:r>
          </a:p>
        </p:txBody>
      </p:sp>
      <p:sp>
        <p:nvSpPr>
          <p:cNvPr id="10" name="文本框 9">
            <a:extLst>
              <a:ext uri="{FF2B5EF4-FFF2-40B4-BE49-F238E27FC236}">
                <a16:creationId xmlns:a16="http://schemas.microsoft.com/office/drawing/2014/main" id="{DDE3CAC3-10E9-BF8B-030A-26CC1D8FDC8A}"/>
              </a:ext>
            </a:extLst>
          </p:cNvPr>
          <p:cNvSpPr txBox="1"/>
          <p:nvPr/>
        </p:nvSpPr>
        <p:spPr>
          <a:xfrm>
            <a:off x="4512158" y="2824829"/>
            <a:ext cx="7387111" cy="646331"/>
          </a:xfrm>
          <a:prstGeom prst="rect">
            <a:avLst/>
          </a:prstGeom>
          <a:noFill/>
        </p:spPr>
        <p:txBody>
          <a:bodyPr wrap="square">
            <a:spAutoFit/>
          </a:bodyPr>
          <a:lstStyle/>
          <a:p>
            <a:pPr algn="r"/>
            <a:r>
              <a:rPr lang="zh-CN" altLang="en-US" dirty="0"/>
              <a:t>Qingqing Yang, Xi Peng, Li Chen∗, Libin Liu#, Jingze Zhang†, </a:t>
            </a:r>
            <a:endParaRPr lang="en-US" altLang="zh-CN" dirty="0"/>
          </a:p>
          <a:p>
            <a:pPr algn="r"/>
            <a:r>
              <a:rPr lang="zh-CN" altLang="en-US" dirty="0"/>
              <a:t>Hong Xu†, Baochun Li‡, Gong Zhang</a:t>
            </a:r>
          </a:p>
        </p:txBody>
      </p:sp>
    </p:spTree>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anim calcmode="lin" valueType="num">
                                      <p:cBhvr>
                                        <p:cTn id="26" dur="1000" fill="hold"/>
                                        <p:tgtEl>
                                          <p:spTgt spid="37"/>
                                        </p:tgtEl>
                                        <p:attrNameLst>
                                          <p:attrName>ppt_x</p:attrName>
                                        </p:attrNameLst>
                                      </p:cBhvr>
                                      <p:tavLst>
                                        <p:tav tm="0">
                                          <p:val>
                                            <p:strVal val="#ppt_x"/>
                                          </p:val>
                                        </p:tav>
                                        <p:tav tm="100000">
                                          <p:val>
                                            <p:strVal val="#ppt_x"/>
                                          </p:val>
                                        </p:tav>
                                      </p:tavLst>
                                    </p:anim>
                                    <p:anim calcmode="lin" valueType="num">
                                      <p:cBhvr>
                                        <p:cTn id="27"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a:extLst>
              <a:ext uri="{FF2B5EF4-FFF2-40B4-BE49-F238E27FC236}">
                <a16:creationId xmlns:a16="http://schemas.microsoft.com/office/drawing/2014/main" id="{62C53F47-4474-4B9C-BF68-6399D577B64D}"/>
              </a:ext>
            </a:extLst>
          </p:cNvPr>
          <p:cNvGrpSpPr/>
          <p:nvPr/>
        </p:nvGrpSpPr>
        <p:grpSpPr>
          <a:xfrm>
            <a:off x="122182" y="84408"/>
            <a:ext cx="6325568" cy="947722"/>
            <a:chOff x="122182" y="84408"/>
            <a:chExt cx="6325568" cy="947722"/>
          </a:xfrm>
        </p:grpSpPr>
        <p:pic>
          <p:nvPicPr>
            <p:cNvPr id="44" name="图片 43">
              <a:extLst>
                <a:ext uri="{FF2B5EF4-FFF2-40B4-BE49-F238E27FC236}">
                  <a16:creationId xmlns:a16="http://schemas.microsoft.com/office/drawing/2014/main" id="{B32B77B0-EB17-4DAA-AAE9-02A12829BD8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45" name="Rectangle 47">
              <a:extLst>
                <a:ext uri="{FF2B5EF4-FFF2-40B4-BE49-F238E27FC236}">
                  <a16:creationId xmlns:a16="http://schemas.microsoft.com/office/drawing/2014/main" id="{31F0EA9C-CCC6-491D-9F4E-7BCAC851AACF}"/>
                </a:ext>
              </a:extLst>
            </p:cNvPr>
            <p:cNvSpPr/>
            <p:nvPr/>
          </p:nvSpPr>
          <p:spPr>
            <a:xfrm>
              <a:off x="475298" y="234743"/>
              <a:ext cx="531867" cy="492443"/>
            </a:xfrm>
            <a:prstGeom prst="rect">
              <a:avLst/>
            </a:prstGeom>
          </p:spPr>
          <p:txBody>
            <a:bodyPr wrap="square" lIns="0" tIns="0" rIns="0" bIns="0">
              <a:spAutoFit/>
            </a:bodyPr>
            <a:lstStyle/>
            <a:p>
              <a:pPr algn="dist"/>
              <a:r>
                <a:rPr lang="en-US" altLang="zh-CN" sz="3200" dirty="0">
                  <a:solidFill>
                    <a:srgbClr val="44546A"/>
                  </a:solidFill>
                  <a:cs typeface="+mn-ea"/>
                  <a:sym typeface="+mn-lt"/>
                </a:rPr>
                <a:t>02</a:t>
              </a:r>
              <a:endParaRPr lang="en-US" sz="3200" dirty="0">
                <a:solidFill>
                  <a:srgbClr val="44546A"/>
                </a:solidFill>
                <a:cs typeface="+mn-ea"/>
                <a:sym typeface="+mn-lt"/>
              </a:endParaRPr>
            </a:p>
          </p:txBody>
        </p:sp>
        <p:grpSp>
          <p:nvGrpSpPr>
            <p:cNvPr id="46" name="组合 45">
              <a:extLst>
                <a:ext uri="{FF2B5EF4-FFF2-40B4-BE49-F238E27FC236}">
                  <a16:creationId xmlns:a16="http://schemas.microsoft.com/office/drawing/2014/main" id="{6B1D8960-8ED2-44C0-9947-CE16D550D483}"/>
                </a:ext>
              </a:extLst>
            </p:cNvPr>
            <p:cNvGrpSpPr/>
            <p:nvPr/>
          </p:nvGrpSpPr>
          <p:grpSpPr>
            <a:xfrm>
              <a:off x="1467258" y="189315"/>
              <a:ext cx="4980492" cy="716904"/>
              <a:chOff x="1410987" y="179320"/>
              <a:chExt cx="4980492" cy="716904"/>
            </a:xfrm>
          </p:grpSpPr>
          <p:sp>
            <p:nvSpPr>
              <p:cNvPr id="47" name="Rectangle 47">
                <a:extLst>
                  <a:ext uri="{FF2B5EF4-FFF2-40B4-BE49-F238E27FC236}">
                    <a16:creationId xmlns:a16="http://schemas.microsoft.com/office/drawing/2014/main" id="{4CC1E61A-63A6-42C8-AD15-901CE2DE387B}"/>
                  </a:ext>
                </a:extLst>
              </p:cNvPr>
              <p:cNvSpPr/>
              <p:nvPr/>
            </p:nvSpPr>
            <p:spPr>
              <a:xfrm>
                <a:off x="1486748" y="179320"/>
                <a:ext cx="4904731" cy="384721"/>
              </a:xfrm>
              <a:prstGeom prst="rect">
                <a:avLst/>
              </a:prstGeom>
            </p:spPr>
            <p:txBody>
              <a:bodyPr wrap="square" lIns="0" tIns="0" rIns="0" bIns="0">
                <a:spAutoFit/>
              </a:bodyPr>
              <a:lstStyle/>
              <a:p>
                <a:r>
                  <a:rPr lang="en-US" altLang="zh-CN" sz="2500" dirty="0" err="1">
                    <a:solidFill>
                      <a:srgbClr val="44546A"/>
                    </a:solidFill>
                    <a:cs typeface="+mn-ea"/>
                    <a:sym typeface="+mn-lt"/>
                  </a:rPr>
                  <a:t>DeepQueueNet</a:t>
                </a:r>
                <a:r>
                  <a:rPr lang="zh-CN" altLang="en-US" sz="2500" dirty="0">
                    <a:solidFill>
                      <a:srgbClr val="44546A"/>
                    </a:solidFill>
                    <a:cs typeface="+mn-ea"/>
                    <a:sym typeface="+mn-lt"/>
                  </a:rPr>
                  <a:t>创新点</a:t>
                </a:r>
                <a:endParaRPr lang="en-US" altLang="zh-CN" sz="2500" dirty="0">
                  <a:solidFill>
                    <a:srgbClr val="44546A"/>
                  </a:solidFill>
                  <a:cs typeface="+mn-ea"/>
                  <a:sym typeface="+mn-lt"/>
                </a:endParaRPr>
              </a:p>
            </p:txBody>
          </p:sp>
          <p:sp>
            <p:nvSpPr>
              <p:cNvPr id="48" name="矩形 47">
                <a:extLst>
                  <a:ext uri="{FF2B5EF4-FFF2-40B4-BE49-F238E27FC236}">
                    <a16:creationId xmlns:a16="http://schemas.microsoft.com/office/drawing/2014/main" id="{A4B17063-C317-4BF3-A9DB-E4B484D8874F}"/>
                  </a:ext>
                </a:extLst>
              </p:cNvPr>
              <p:cNvSpPr/>
              <p:nvPr/>
            </p:nvSpPr>
            <p:spPr>
              <a:xfrm>
                <a:off x="1410987" y="588447"/>
                <a:ext cx="3476721" cy="307777"/>
              </a:xfrm>
              <a:prstGeom prst="rect">
                <a:avLst/>
              </a:prstGeom>
            </p:spPr>
            <p:txBody>
              <a:bodyPr wrap="none">
                <a:spAutoFit/>
              </a:bodyPr>
              <a:lstStyle/>
              <a:p>
                <a:r>
                  <a:rPr lang="en-US" altLang="zh-CN" sz="1400" dirty="0">
                    <a:solidFill>
                      <a:srgbClr val="44546A"/>
                    </a:solidFill>
                    <a:cs typeface="+mn-ea"/>
                    <a:sym typeface="+mn-lt"/>
                  </a:rPr>
                  <a:t>Objective Summary Of Topic Selection</a:t>
                </a:r>
                <a:endParaRPr lang="zh-CN" altLang="en-US" sz="1400" dirty="0">
                  <a:solidFill>
                    <a:srgbClr val="44546A"/>
                  </a:solidFill>
                  <a:cs typeface="+mn-ea"/>
                  <a:sym typeface="+mn-lt"/>
                </a:endParaRPr>
              </a:p>
            </p:txBody>
          </p:sp>
        </p:grpSp>
      </p:grpSp>
      <p:sp>
        <p:nvSpPr>
          <p:cNvPr id="4" name="文本框 3">
            <a:extLst>
              <a:ext uri="{FF2B5EF4-FFF2-40B4-BE49-F238E27FC236}">
                <a16:creationId xmlns:a16="http://schemas.microsoft.com/office/drawing/2014/main" id="{DD2E8F99-DCCD-2E65-9657-8E8B5ECB51B5}"/>
              </a:ext>
            </a:extLst>
          </p:cNvPr>
          <p:cNvSpPr txBox="1"/>
          <p:nvPr/>
        </p:nvSpPr>
        <p:spPr>
          <a:xfrm>
            <a:off x="475298" y="1384787"/>
            <a:ext cx="10651949" cy="4524315"/>
          </a:xfrm>
          <a:prstGeom prst="rect">
            <a:avLst/>
          </a:prstGeom>
          <a:noFill/>
        </p:spPr>
        <p:txBody>
          <a:bodyPr wrap="square">
            <a:spAutoFit/>
          </a:bodyPr>
          <a:lstStyle/>
          <a:p>
            <a:r>
              <a:rPr lang="en-US" altLang="zh-CN" sz="2400" dirty="0">
                <a:solidFill>
                  <a:srgbClr val="000000"/>
                </a:solidFill>
                <a:latin typeface="ProximaVara-Roman"/>
              </a:rPr>
              <a:t>1</a:t>
            </a:r>
            <a:r>
              <a:rPr lang="zh-CN" altLang="en-US" sz="2400" dirty="0">
                <a:solidFill>
                  <a:srgbClr val="000000"/>
                </a:solidFill>
                <a:latin typeface="ProximaVara-Roman"/>
              </a:rPr>
              <a:t>、</a:t>
            </a:r>
            <a:r>
              <a:rPr lang="zh-CN" altLang="en-US" sz="2400" b="0" i="0" dirty="0">
                <a:solidFill>
                  <a:srgbClr val="000000"/>
                </a:solidFill>
                <a:effectLst/>
                <a:latin typeface="ProximaVara-Roman"/>
              </a:rPr>
              <a:t>使用现代网络的可靠队列论建模来确定仿真中哪些部分在数学上难以处理或计算成本高昂，将该部分用 </a:t>
            </a:r>
            <a:r>
              <a:rPr lang="en-US" altLang="zh-CN" sz="2400" b="0" i="0" dirty="0">
                <a:solidFill>
                  <a:srgbClr val="000000"/>
                </a:solidFill>
                <a:effectLst/>
                <a:latin typeface="ProximaVara-Roman"/>
              </a:rPr>
              <a:t>DNN </a:t>
            </a:r>
            <a:r>
              <a:rPr lang="zh-CN" altLang="en-US" sz="2400" b="0" i="0" dirty="0">
                <a:solidFill>
                  <a:srgbClr val="000000"/>
                </a:solidFill>
                <a:effectLst/>
                <a:latin typeface="ProximaVara-Roman"/>
              </a:rPr>
              <a:t>进行建模。</a:t>
            </a:r>
            <a:endParaRPr lang="en-US" altLang="zh-CN" sz="2400" dirty="0">
              <a:solidFill>
                <a:srgbClr val="000000"/>
              </a:solidFill>
              <a:latin typeface="ProximaVara-Roman"/>
            </a:endParaRPr>
          </a:p>
          <a:p>
            <a:endParaRPr lang="en-US" altLang="zh-CN" sz="2400" dirty="0">
              <a:solidFill>
                <a:srgbClr val="000000"/>
              </a:solidFill>
              <a:latin typeface="ProximaVara-Roman"/>
            </a:endParaRPr>
          </a:p>
          <a:p>
            <a:r>
              <a:rPr lang="en-US" altLang="zh-CN" sz="2400" dirty="0">
                <a:solidFill>
                  <a:srgbClr val="000000"/>
                </a:solidFill>
                <a:latin typeface="ProximaVara-Roman"/>
              </a:rPr>
              <a:t>2</a:t>
            </a:r>
            <a:r>
              <a:rPr lang="zh-CN" altLang="en-US" sz="2400" dirty="0">
                <a:solidFill>
                  <a:srgbClr val="000000"/>
                </a:solidFill>
                <a:latin typeface="ProximaVara-Roman"/>
              </a:rPr>
              <a:t>、</a:t>
            </a:r>
            <a:r>
              <a:rPr lang="zh-CN" altLang="en-US" sz="2400" b="0" i="0" dirty="0">
                <a:solidFill>
                  <a:srgbClr val="000000"/>
                </a:solidFill>
                <a:effectLst/>
                <a:latin typeface="微软雅黑" panose="020B0503020204020204" pitchFamily="34" charset="-122"/>
                <a:ea typeface="微软雅黑" panose="020B0503020204020204" pitchFamily="34" charset="-122"/>
              </a:rPr>
              <a:t>缩小</a:t>
            </a:r>
            <a:r>
              <a:rPr lang="en-US" altLang="zh-CN" sz="2400" b="0" i="0" dirty="0">
                <a:solidFill>
                  <a:srgbClr val="000000"/>
                </a:solidFill>
                <a:effectLst/>
                <a:latin typeface="微软雅黑" panose="020B0503020204020204" pitchFamily="34" charset="-122"/>
                <a:ea typeface="微软雅黑" panose="020B0503020204020204" pitchFamily="34" charset="-122"/>
              </a:rPr>
              <a:t>DNN</a:t>
            </a:r>
            <a:r>
              <a:rPr lang="zh-CN" altLang="en-US" sz="2400" b="0" i="0" dirty="0">
                <a:solidFill>
                  <a:srgbClr val="000000"/>
                </a:solidFill>
                <a:effectLst/>
                <a:latin typeface="微软雅黑" panose="020B0503020204020204" pitchFamily="34" charset="-122"/>
                <a:ea typeface="微软雅黑" panose="020B0503020204020204" pitchFamily="34" charset="-122"/>
              </a:rPr>
              <a:t>在</a:t>
            </a:r>
            <a:r>
              <a:rPr lang="en-US" altLang="zh-CN" sz="2400" b="0" i="0" dirty="0">
                <a:solidFill>
                  <a:srgbClr val="000000"/>
                </a:solidFill>
                <a:effectLst/>
                <a:latin typeface="微软雅黑" panose="020B0503020204020204" pitchFamily="34" charset="-122"/>
                <a:ea typeface="微软雅黑" panose="020B0503020204020204" pitchFamily="34" charset="-122"/>
              </a:rPr>
              <a:t>EPE</a:t>
            </a:r>
            <a:r>
              <a:rPr lang="zh-CN" altLang="en-US" sz="2400" b="0" i="0" dirty="0">
                <a:solidFill>
                  <a:srgbClr val="000000"/>
                </a:solidFill>
                <a:effectLst/>
                <a:latin typeface="微软雅黑" panose="020B0503020204020204" pitchFamily="34" charset="-122"/>
                <a:ea typeface="微软雅黑" panose="020B0503020204020204" pitchFamily="34" charset="-122"/>
              </a:rPr>
              <a:t>中的应</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r>
              <a:rPr lang="zh-CN" altLang="en-US" sz="2400" b="0" i="0" dirty="0">
                <a:solidFill>
                  <a:srgbClr val="000000"/>
                </a:solidFill>
                <a:effectLst/>
                <a:latin typeface="微软雅黑" panose="020B0503020204020204" pitchFamily="34" charset="-122"/>
                <a:ea typeface="微软雅黑" panose="020B0503020204020204" pitchFamily="34" charset="-122"/>
              </a:rPr>
              <a:t>用范围</a:t>
            </a:r>
            <a:r>
              <a:rPr lang="en-US" altLang="zh-CN" sz="2400" b="0" i="0" dirty="0">
                <a:solidFill>
                  <a:srgbClr val="000000"/>
                </a:solidFill>
                <a:effectLst/>
                <a:latin typeface="微软雅黑" panose="020B0503020204020204" pitchFamily="34" charset="-122"/>
                <a:ea typeface="微软雅黑" panose="020B0503020204020204" pitchFamily="34" charset="-122"/>
              </a:rPr>
              <a:t>——</a:t>
            </a:r>
            <a:r>
              <a:rPr lang="zh-CN" altLang="en-US" sz="2400" b="0" i="0" dirty="0">
                <a:solidFill>
                  <a:srgbClr val="000000"/>
                </a:solidFill>
                <a:effectLst/>
                <a:latin typeface="微软雅黑" panose="020B0503020204020204" pitchFamily="34" charset="-122"/>
                <a:ea typeface="微软雅黑" panose="020B0503020204020204" pitchFamily="34" charset="-122"/>
              </a:rPr>
              <a:t>从网络</a:t>
            </a:r>
            <a:r>
              <a:rPr lang="en-US" altLang="zh-CN" sz="2400" b="0" i="0" dirty="0">
                <a:solidFill>
                  <a:srgbClr val="000000"/>
                </a:solidFill>
                <a:effectLst/>
                <a:latin typeface="微软雅黑" panose="020B0503020204020204" pitchFamily="34" charset="-122"/>
                <a:ea typeface="微软雅黑" panose="020B0503020204020204" pitchFamily="34" charset="-122"/>
              </a:rPr>
              <a:t>/</a:t>
            </a:r>
            <a:r>
              <a:rPr lang="zh-CN" altLang="en-US" sz="2400" b="0" i="0" dirty="0">
                <a:solidFill>
                  <a:srgbClr val="000000"/>
                </a:solidFill>
                <a:effectLst/>
                <a:latin typeface="微软雅黑" panose="020B0503020204020204" pitchFamily="34" charset="-122"/>
                <a:ea typeface="微软雅黑" panose="020B0503020204020204" pitchFamily="34" charset="-122"/>
              </a:rPr>
              <a:t>集群</a:t>
            </a:r>
            <a:endParaRPr lang="en-US" altLang="zh-CN" sz="2400" b="0" i="0" dirty="0">
              <a:solidFill>
                <a:srgbClr val="000000"/>
              </a:solidFill>
              <a:effectLst/>
              <a:latin typeface="微软雅黑" panose="020B0503020204020204" pitchFamily="34" charset="-122"/>
              <a:ea typeface="微软雅黑" panose="020B0503020204020204" pitchFamily="34" charset="-122"/>
            </a:endParaRPr>
          </a:p>
          <a:p>
            <a:r>
              <a:rPr lang="zh-CN" altLang="en-US" sz="2400" b="0" i="0" dirty="0">
                <a:solidFill>
                  <a:srgbClr val="000000"/>
                </a:solidFill>
                <a:effectLst/>
                <a:latin typeface="微软雅黑" panose="020B0503020204020204" pitchFamily="34" charset="-122"/>
                <a:ea typeface="微软雅黑" panose="020B0503020204020204" pitchFamily="34" charset="-122"/>
              </a:rPr>
              <a:t>规模到设备规模：</a:t>
            </a:r>
            <a:r>
              <a:rPr lang="zh-CN" altLang="en-US" sz="2400" b="0" i="0" dirty="0">
                <a:solidFill>
                  <a:srgbClr val="000000"/>
                </a:solidFill>
                <a:effectLst/>
                <a:latin typeface="ProximaVara-Roman"/>
              </a:rPr>
              <a:t>连续仿真</a:t>
            </a:r>
            <a:endParaRPr lang="en-US" altLang="zh-CN" sz="2400" b="0" i="0" dirty="0">
              <a:solidFill>
                <a:srgbClr val="000000"/>
              </a:solidFill>
              <a:effectLst/>
              <a:latin typeface="ProximaVara-Roman"/>
            </a:endParaRPr>
          </a:p>
          <a:p>
            <a:r>
              <a:rPr lang="zh-CN" altLang="en-US" sz="2400" b="0" i="0" dirty="0">
                <a:solidFill>
                  <a:srgbClr val="000000"/>
                </a:solidFill>
                <a:effectLst/>
                <a:latin typeface="ProximaVara-Roman"/>
              </a:rPr>
              <a:t>技术与离散事件仿真相结合，</a:t>
            </a:r>
            <a:endParaRPr lang="en-US" altLang="zh-CN" sz="2400" b="0" i="0" dirty="0">
              <a:solidFill>
                <a:srgbClr val="000000"/>
              </a:solidFill>
              <a:effectLst/>
              <a:latin typeface="ProximaVara-Roman"/>
            </a:endParaRPr>
          </a:p>
          <a:p>
            <a:r>
              <a:rPr lang="zh-CN" altLang="en-US" sz="2400" b="0" i="0" dirty="0">
                <a:solidFill>
                  <a:srgbClr val="000000"/>
                </a:solidFill>
                <a:effectLst/>
                <a:latin typeface="ProximaVara-Roman"/>
              </a:rPr>
              <a:t>以实现高可扩展性，</a:t>
            </a:r>
            <a:endParaRPr lang="en-US" altLang="zh-CN" sz="2400" b="0" i="0" dirty="0">
              <a:solidFill>
                <a:srgbClr val="000000"/>
              </a:solidFill>
              <a:effectLst/>
              <a:latin typeface="ProximaVara-Roman"/>
            </a:endParaRPr>
          </a:p>
          <a:p>
            <a:r>
              <a:rPr lang="zh-CN" altLang="en-US" sz="2400" b="0" i="0" dirty="0">
                <a:solidFill>
                  <a:srgbClr val="000000"/>
                </a:solidFill>
                <a:effectLst/>
                <a:latin typeface="ProximaVara-Roman"/>
              </a:rPr>
              <a:t>包级别的可见性</a:t>
            </a:r>
            <a:r>
              <a:rPr lang="zh-CN" altLang="en-US" sz="2400" b="0" i="0" dirty="0">
                <a:solidFill>
                  <a:srgbClr val="000000"/>
                </a:solidFill>
                <a:effectLst/>
                <a:latin typeface="微软雅黑" panose="020B0503020204020204" pitchFamily="34" charset="-122"/>
                <a:ea typeface="微软雅黑" panose="020B0503020204020204" pitchFamily="34" charset="-122"/>
              </a:rPr>
              <a:t>。</a:t>
            </a:r>
            <a:endParaRPr lang="en-US" altLang="zh-CN" sz="2400" b="0" i="0" dirty="0">
              <a:solidFill>
                <a:srgbClr val="000000"/>
              </a:solidFill>
              <a:effectLst/>
              <a:latin typeface="ProximaVara-Roman"/>
            </a:endParaRPr>
          </a:p>
          <a:p>
            <a:endParaRPr lang="en-US" altLang="zh-CN" sz="2400" dirty="0">
              <a:solidFill>
                <a:srgbClr val="000000"/>
              </a:solidFill>
              <a:latin typeface="ProximaVara-Roman"/>
            </a:endParaRPr>
          </a:p>
          <a:p>
            <a:r>
              <a:rPr lang="en-US" altLang="zh-CN" sz="2400" dirty="0">
                <a:solidFill>
                  <a:srgbClr val="000000"/>
                </a:solidFill>
                <a:latin typeface="ProximaVara-Roman"/>
              </a:rPr>
              <a:t>3</a:t>
            </a:r>
            <a:r>
              <a:rPr lang="zh-CN" altLang="en-US" sz="2400" b="0" i="0" dirty="0">
                <a:solidFill>
                  <a:srgbClr val="000000"/>
                </a:solidFill>
                <a:effectLst/>
                <a:latin typeface="ProximaVara-Roman"/>
              </a:rPr>
              <a:t>、通过迭代重新排序算法 </a:t>
            </a:r>
            <a:r>
              <a:rPr lang="en-US" altLang="zh-CN" sz="2400" b="0" i="0" dirty="0">
                <a:solidFill>
                  <a:srgbClr val="000000"/>
                </a:solidFill>
                <a:effectLst/>
                <a:latin typeface="ProximaVara-Roman"/>
              </a:rPr>
              <a:t>(IRSA) </a:t>
            </a:r>
            <a:r>
              <a:rPr lang="zh-CN" altLang="en-US" sz="2400" b="0" i="0" dirty="0">
                <a:solidFill>
                  <a:srgbClr val="000000"/>
                </a:solidFill>
                <a:effectLst/>
                <a:latin typeface="ProximaVara-Roman"/>
              </a:rPr>
              <a:t>和统计错误校正 </a:t>
            </a:r>
            <a:r>
              <a:rPr lang="en-US" altLang="zh-CN" sz="2400" b="0" i="0" dirty="0">
                <a:solidFill>
                  <a:srgbClr val="000000"/>
                </a:solidFill>
                <a:effectLst/>
                <a:latin typeface="ProximaVara-Roman"/>
              </a:rPr>
              <a:t>(SEC) </a:t>
            </a:r>
            <a:r>
              <a:rPr lang="zh-CN" altLang="en-US" sz="2400" b="0" i="0" dirty="0">
                <a:solidFill>
                  <a:srgbClr val="000000"/>
                </a:solidFill>
                <a:effectLst/>
                <a:latin typeface="ProximaVara-Roman"/>
              </a:rPr>
              <a:t>来保证了拓扑、流量模式和流量管理机制的准确性和通用性。</a:t>
            </a:r>
            <a:endParaRPr lang="en-US" altLang="zh-CN" sz="2400" b="0" i="0" dirty="0">
              <a:solidFill>
                <a:srgbClr val="000000"/>
              </a:solidFill>
              <a:effectLst/>
              <a:latin typeface="ProximaVara-Roman"/>
            </a:endParaRPr>
          </a:p>
        </p:txBody>
      </p:sp>
      <p:pic>
        <p:nvPicPr>
          <p:cNvPr id="2" name="图片 1">
            <a:extLst>
              <a:ext uri="{FF2B5EF4-FFF2-40B4-BE49-F238E27FC236}">
                <a16:creationId xmlns:a16="http://schemas.microsoft.com/office/drawing/2014/main" id="{D7533325-A4B4-EAF5-B8DD-008D8B3285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2722" y="2179263"/>
            <a:ext cx="7318704" cy="2499474"/>
          </a:xfrm>
          <a:prstGeom prst="rect">
            <a:avLst/>
          </a:prstGeom>
        </p:spPr>
      </p:pic>
    </p:spTree>
    <p:extLst>
      <p:ext uri="{BB962C8B-B14F-4D97-AF65-F5344CB8AC3E}">
        <p14:creationId xmlns:p14="http://schemas.microsoft.com/office/powerpoint/2010/main" val="2681485145"/>
      </p:ext>
    </p:extLst>
  </p:cSld>
  <p:clrMapOvr>
    <a:masterClrMapping/>
  </p:clrMapOvr>
  <p:transition advTm="1000">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10C0CA-EAFA-4B00-B708-B0FFA2109377}"/>
              </a:ext>
            </a:extLst>
          </p:cNvPr>
          <p:cNvGrpSpPr/>
          <p:nvPr/>
        </p:nvGrpSpPr>
        <p:grpSpPr>
          <a:xfrm>
            <a:off x="0" y="58328"/>
            <a:ext cx="5075583" cy="947722"/>
            <a:chOff x="122182" y="84408"/>
            <a:chExt cx="5075583" cy="947722"/>
          </a:xfrm>
        </p:grpSpPr>
        <p:pic>
          <p:nvPicPr>
            <p:cNvPr id="27" name="图片 26">
              <a:extLst>
                <a:ext uri="{FF2B5EF4-FFF2-40B4-BE49-F238E27FC236}">
                  <a16:creationId xmlns:a16="http://schemas.microsoft.com/office/drawing/2014/main" id="{88D90E0F-544E-4471-A2CD-A5A13909EF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28" name="Rectangle 47">
              <a:extLst>
                <a:ext uri="{FF2B5EF4-FFF2-40B4-BE49-F238E27FC236}">
                  <a16:creationId xmlns:a16="http://schemas.microsoft.com/office/drawing/2014/main" id="{88476F49-A546-48F9-BEC4-F9E510D838C5}"/>
                </a:ext>
              </a:extLst>
            </p:cNvPr>
            <p:cNvSpPr/>
            <p:nvPr/>
          </p:nvSpPr>
          <p:spPr>
            <a:xfrm>
              <a:off x="475298" y="234743"/>
              <a:ext cx="534780" cy="492443"/>
            </a:xfrm>
            <a:prstGeom prst="rect">
              <a:avLst/>
            </a:prstGeom>
          </p:spPr>
          <p:txBody>
            <a:bodyPr wrap="square" lIns="0" tIns="0" rIns="0" bIns="0">
              <a:spAutoFit/>
            </a:bodyPr>
            <a:lstStyle/>
            <a:p>
              <a:pPr algn="dist"/>
              <a:r>
                <a:rPr lang="en-US" altLang="zh-CN" sz="3200" dirty="0">
                  <a:solidFill>
                    <a:srgbClr val="44546A"/>
                  </a:solidFill>
                  <a:cs typeface="+mn-ea"/>
                  <a:sym typeface="+mn-lt"/>
                </a:rPr>
                <a:t>02</a:t>
              </a:r>
              <a:endParaRPr lang="en-US" sz="3200" dirty="0">
                <a:solidFill>
                  <a:srgbClr val="44546A"/>
                </a:solidFill>
                <a:cs typeface="+mn-ea"/>
                <a:sym typeface="+mn-lt"/>
              </a:endParaRPr>
            </a:p>
          </p:txBody>
        </p:sp>
        <p:grpSp>
          <p:nvGrpSpPr>
            <p:cNvPr id="29" name="组合 28">
              <a:extLst>
                <a:ext uri="{FF2B5EF4-FFF2-40B4-BE49-F238E27FC236}">
                  <a16:creationId xmlns:a16="http://schemas.microsoft.com/office/drawing/2014/main" id="{E0BF508F-3DEC-4249-8A9A-7464AE36C153}"/>
                </a:ext>
              </a:extLst>
            </p:cNvPr>
            <p:cNvGrpSpPr/>
            <p:nvPr/>
          </p:nvGrpSpPr>
          <p:grpSpPr>
            <a:xfrm>
              <a:off x="1467258" y="189315"/>
              <a:ext cx="3730507" cy="716904"/>
              <a:chOff x="1410987" y="179320"/>
              <a:chExt cx="3730507" cy="716904"/>
            </a:xfrm>
          </p:grpSpPr>
          <p:sp>
            <p:nvSpPr>
              <p:cNvPr id="30" name="Rectangle 47">
                <a:extLst>
                  <a:ext uri="{FF2B5EF4-FFF2-40B4-BE49-F238E27FC236}">
                    <a16:creationId xmlns:a16="http://schemas.microsoft.com/office/drawing/2014/main" id="{472739D2-BAFA-457E-B4B5-5A9F3B25AA6D}"/>
                  </a:ext>
                </a:extLst>
              </p:cNvPr>
              <p:cNvSpPr/>
              <p:nvPr/>
            </p:nvSpPr>
            <p:spPr>
              <a:xfrm>
                <a:off x="1486748" y="179320"/>
                <a:ext cx="3654746" cy="384721"/>
              </a:xfrm>
              <a:prstGeom prst="rect">
                <a:avLst/>
              </a:prstGeom>
            </p:spPr>
            <p:txBody>
              <a:bodyPr wrap="square" lIns="0" tIns="0" rIns="0" bIns="0">
                <a:spAutoFit/>
              </a:bodyPr>
              <a:lstStyle/>
              <a:p>
                <a:r>
                  <a:rPr lang="en-US" altLang="zh-CN" sz="2500" dirty="0" err="1">
                    <a:solidFill>
                      <a:srgbClr val="44546A"/>
                    </a:solidFill>
                    <a:cs typeface="+mn-ea"/>
                    <a:sym typeface="+mn-lt"/>
                  </a:rPr>
                  <a:t>DeepQueueNet</a:t>
                </a:r>
                <a:r>
                  <a:rPr lang="zh-CN" altLang="en-US" sz="2500" dirty="0">
                    <a:solidFill>
                      <a:srgbClr val="44546A"/>
                    </a:solidFill>
                    <a:cs typeface="+mn-ea"/>
                    <a:sym typeface="+mn-lt"/>
                  </a:rPr>
                  <a:t>模型</a:t>
                </a:r>
                <a:endParaRPr lang="en-US" altLang="zh-CN" sz="2500" dirty="0">
                  <a:solidFill>
                    <a:srgbClr val="44546A"/>
                  </a:solidFill>
                  <a:cs typeface="+mn-ea"/>
                  <a:sym typeface="+mn-lt"/>
                </a:endParaRPr>
              </a:p>
            </p:txBody>
          </p:sp>
          <p:sp>
            <p:nvSpPr>
              <p:cNvPr id="31" name="矩形 30">
                <a:extLst>
                  <a:ext uri="{FF2B5EF4-FFF2-40B4-BE49-F238E27FC236}">
                    <a16:creationId xmlns:a16="http://schemas.microsoft.com/office/drawing/2014/main" id="{67358BB3-5E31-4225-830F-3C456DB52681}"/>
                  </a:ext>
                </a:extLst>
              </p:cNvPr>
              <p:cNvSpPr/>
              <p:nvPr/>
            </p:nvSpPr>
            <p:spPr>
              <a:xfrm>
                <a:off x="1410987" y="588447"/>
                <a:ext cx="2384820" cy="307777"/>
              </a:xfrm>
              <a:prstGeom prst="rect">
                <a:avLst/>
              </a:prstGeom>
            </p:spPr>
            <p:txBody>
              <a:bodyPr wrap="none">
                <a:spAutoFit/>
              </a:bodyPr>
              <a:lstStyle/>
              <a:p>
                <a:r>
                  <a:rPr lang="en-US" altLang="zh-CN" sz="1400" dirty="0">
                    <a:solidFill>
                      <a:srgbClr val="44546A"/>
                    </a:solidFill>
                    <a:cs typeface="+mn-ea"/>
                    <a:sym typeface="+mn-lt"/>
                  </a:rPr>
                  <a:t>Design Of Topic Selection</a:t>
                </a:r>
                <a:endParaRPr lang="zh-CN" altLang="en-US" sz="1400" dirty="0">
                  <a:solidFill>
                    <a:srgbClr val="44546A"/>
                  </a:solidFill>
                  <a:cs typeface="+mn-ea"/>
                  <a:sym typeface="+mn-lt"/>
                </a:endParaRPr>
              </a:p>
            </p:txBody>
          </p:sp>
        </p:grpSp>
      </p:grpSp>
      <p:pic>
        <p:nvPicPr>
          <p:cNvPr id="34" name="图片 33">
            <a:extLst>
              <a:ext uri="{FF2B5EF4-FFF2-40B4-BE49-F238E27FC236}">
                <a16:creationId xmlns:a16="http://schemas.microsoft.com/office/drawing/2014/main" id="{57BB2129-50EF-2197-6256-B16D66121B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896" y="1501229"/>
            <a:ext cx="11064863" cy="4132856"/>
          </a:xfrm>
          <a:prstGeom prst="rect">
            <a:avLst/>
          </a:prstGeom>
        </p:spPr>
      </p:pic>
    </p:spTree>
  </p:cSld>
  <p:clrMapOvr>
    <a:masterClrMapping/>
  </p:clrMapOvr>
  <p:transition advTm="1000">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10C0CA-EAFA-4B00-B708-B0FFA2109377}"/>
              </a:ext>
            </a:extLst>
          </p:cNvPr>
          <p:cNvGrpSpPr/>
          <p:nvPr/>
        </p:nvGrpSpPr>
        <p:grpSpPr>
          <a:xfrm>
            <a:off x="0" y="58328"/>
            <a:ext cx="8097078" cy="947722"/>
            <a:chOff x="122182" y="84408"/>
            <a:chExt cx="4797287" cy="947722"/>
          </a:xfrm>
        </p:grpSpPr>
        <p:pic>
          <p:nvPicPr>
            <p:cNvPr id="27" name="图片 26">
              <a:extLst>
                <a:ext uri="{FF2B5EF4-FFF2-40B4-BE49-F238E27FC236}">
                  <a16:creationId xmlns:a16="http://schemas.microsoft.com/office/drawing/2014/main" id="{88D90E0F-544E-4471-A2CD-A5A13909EF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965738" cy="947722"/>
            </a:xfrm>
            <a:prstGeom prst="rect">
              <a:avLst/>
            </a:prstGeom>
          </p:spPr>
        </p:pic>
        <p:sp>
          <p:nvSpPr>
            <p:cNvPr id="28" name="Rectangle 47">
              <a:extLst>
                <a:ext uri="{FF2B5EF4-FFF2-40B4-BE49-F238E27FC236}">
                  <a16:creationId xmlns:a16="http://schemas.microsoft.com/office/drawing/2014/main" id="{88476F49-A546-48F9-BEC4-F9E510D838C5}"/>
                </a:ext>
              </a:extLst>
            </p:cNvPr>
            <p:cNvSpPr/>
            <p:nvPr/>
          </p:nvSpPr>
          <p:spPr>
            <a:xfrm>
              <a:off x="475298" y="234743"/>
              <a:ext cx="353522" cy="492443"/>
            </a:xfrm>
            <a:prstGeom prst="rect">
              <a:avLst/>
            </a:prstGeom>
          </p:spPr>
          <p:txBody>
            <a:bodyPr wrap="square" lIns="0" tIns="0" rIns="0" bIns="0">
              <a:spAutoFit/>
            </a:bodyPr>
            <a:lstStyle/>
            <a:p>
              <a:pPr algn="dist"/>
              <a:r>
                <a:rPr lang="en-US" altLang="zh-CN" sz="3200" dirty="0">
                  <a:solidFill>
                    <a:srgbClr val="44546A"/>
                  </a:solidFill>
                  <a:cs typeface="+mn-ea"/>
                  <a:sym typeface="+mn-lt"/>
                </a:rPr>
                <a:t>02</a:t>
              </a:r>
              <a:endParaRPr lang="en-US" sz="3200" dirty="0">
                <a:solidFill>
                  <a:srgbClr val="44546A"/>
                </a:solidFill>
                <a:cs typeface="+mn-ea"/>
                <a:sym typeface="+mn-lt"/>
              </a:endParaRPr>
            </a:p>
          </p:txBody>
        </p:sp>
        <p:grpSp>
          <p:nvGrpSpPr>
            <p:cNvPr id="29" name="组合 28">
              <a:extLst>
                <a:ext uri="{FF2B5EF4-FFF2-40B4-BE49-F238E27FC236}">
                  <a16:creationId xmlns:a16="http://schemas.microsoft.com/office/drawing/2014/main" id="{E0BF508F-3DEC-4249-8A9A-7464AE36C153}"/>
                </a:ext>
              </a:extLst>
            </p:cNvPr>
            <p:cNvGrpSpPr/>
            <p:nvPr/>
          </p:nvGrpSpPr>
          <p:grpSpPr>
            <a:xfrm>
              <a:off x="1467258" y="189315"/>
              <a:ext cx="3452211" cy="716904"/>
              <a:chOff x="1410987" y="179320"/>
              <a:chExt cx="3452211" cy="716904"/>
            </a:xfrm>
          </p:grpSpPr>
          <p:sp>
            <p:nvSpPr>
              <p:cNvPr id="30" name="Rectangle 47">
                <a:extLst>
                  <a:ext uri="{FF2B5EF4-FFF2-40B4-BE49-F238E27FC236}">
                    <a16:creationId xmlns:a16="http://schemas.microsoft.com/office/drawing/2014/main" id="{472739D2-BAFA-457E-B4B5-5A9F3B25AA6D}"/>
                  </a:ext>
                </a:extLst>
              </p:cNvPr>
              <p:cNvSpPr/>
              <p:nvPr/>
            </p:nvSpPr>
            <p:spPr>
              <a:xfrm>
                <a:off x="1486748" y="179320"/>
                <a:ext cx="3376450" cy="384721"/>
              </a:xfrm>
              <a:prstGeom prst="rect">
                <a:avLst/>
              </a:prstGeom>
            </p:spPr>
            <p:txBody>
              <a:bodyPr wrap="square" lIns="0" tIns="0" rIns="0" bIns="0">
                <a:spAutoFit/>
              </a:bodyPr>
              <a:lstStyle/>
              <a:p>
                <a:r>
                  <a:rPr lang="en-US" altLang="zh-CN" sz="2500" dirty="0" err="1">
                    <a:solidFill>
                      <a:srgbClr val="44546A"/>
                    </a:solidFill>
                    <a:cs typeface="+mn-ea"/>
                    <a:sym typeface="+mn-lt"/>
                  </a:rPr>
                  <a:t>DeepQueueNet</a:t>
                </a:r>
                <a:r>
                  <a:rPr lang="en-US" altLang="zh-CN" sz="2500" dirty="0">
                    <a:solidFill>
                      <a:srgbClr val="44546A"/>
                    </a:solidFill>
                    <a:cs typeface="+mn-ea"/>
                    <a:sym typeface="+mn-lt"/>
                  </a:rPr>
                  <a:t>——</a:t>
                </a:r>
                <a:r>
                  <a:rPr lang="zh-CN" altLang="en-US" sz="2500" dirty="0">
                    <a:solidFill>
                      <a:srgbClr val="44546A"/>
                    </a:solidFill>
                    <a:cs typeface="+mn-ea"/>
                    <a:sym typeface="+mn-lt"/>
                  </a:rPr>
                  <a:t>数据包流建模</a:t>
                </a:r>
                <a:endParaRPr lang="en-US" altLang="zh-CN" sz="2500" dirty="0">
                  <a:solidFill>
                    <a:srgbClr val="44546A"/>
                  </a:solidFill>
                  <a:cs typeface="+mn-ea"/>
                  <a:sym typeface="+mn-lt"/>
                </a:endParaRPr>
              </a:p>
            </p:txBody>
          </p:sp>
          <p:sp>
            <p:nvSpPr>
              <p:cNvPr id="31" name="矩形 30">
                <a:extLst>
                  <a:ext uri="{FF2B5EF4-FFF2-40B4-BE49-F238E27FC236}">
                    <a16:creationId xmlns:a16="http://schemas.microsoft.com/office/drawing/2014/main" id="{67358BB3-5E31-4225-830F-3C456DB52681}"/>
                  </a:ext>
                </a:extLst>
              </p:cNvPr>
              <p:cNvSpPr/>
              <p:nvPr/>
            </p:nvSpPr>
            <p:spPr>
              <a:xfrm>
                <a:off x="1410987" y="588447"/>
                <a:ext cx="1667808" cy="307777"/>
              </a:xfrm>
              <a:prstGeom prst="rect">
                <a:avLst/>
              </a:prstGeom>
            </p:spPr>
            <p:txBody>
              <a:bodyPr wrap="none">
                <a:spAutoFit/>
              </a:bodyPr>
              <a:lstStyle/>
              <a:p>
                <a:r>
                  <a:rPr lang="en-US" altLang="zh-CN" sz="1400" dirty="0">
                    <a:solidFill>
                      <a:srgbClr val="44546A"/>
                    </a:solidFill>
                    <a:cs typeface="+mn-ea"/>
                    <a:sym typeface="+mn-lt"/>
                  </a:rPr>
                  <a:t>packet-level forwarding model</a:t>
                </a:r>
                <a:endParaRPr lang="zh-CN" altLang="en-US" sz="1400" dirty="0">
                  <a:solidFill>
                    <a:srgbClr val="44546A"/>
                  </a:solidFill>
                  <a:cs typeface="+mn-ea"/>
                  <a:sym typeface="+mn-lt"/>
                </a:endParaRPr>
              </a:p>
            </p:txBody>
          </p:sp>
        </p:grpSp>
      </p:grpSp>
      <p:pic>
        <p:nvPicPr>
          <p:cNvPr id="7" name="图片 6">
            <a:extLst>
              <a:ext uri="{FF2B5EF4-FFF2-40B4-BE49-F238E27FC236}">
                <a16:creationId xmlns:a16="http://schemas.microsoft.com/office/drawing/2014/main" id="{CE772385-69E0-8402-EB75-478700C0F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803" y="2274419"/>
            <a:ext cx="3593356" cy="711752"/>
          </a:xfrm>
          <a:prstGeom prst="rect">
            <a:avLst/>
          </a:prstGeom>
        </p:spPr>
      </p:pic>
      <p:sp>
        <p:nvSpPr>
          <p:cNvPr id="9" name="文本框 8">
            <a:extLst>
              <a:ext uri="{FF2B5EF4-FFF2-40B4-BE49-F238E27FC236}">
                <a16:creationId xmlns:a16="http://schemas.microsoft.com/office/drawing/2014/main" id="{C3C512C4-7384-9E09-9889-B0851EC23EF5}"/>
              </a:ext>
            </a:extLst>
          </p:cNvPr>
          <p:cNvSpPr txBox="1"/>
          <p:nvPr/>
        </p:nvSpPr>
        <p:spPr>
          <a:xfrm>
            <a:off x="1111257" y="1405847"/>
            <a:ext cx="3376449" cy="369332"/>
          </a:xfrm>
          <a:prstGeom prst="rect">
            <a:avLst/>
          </a:prstGeom>
          <a:noFill/>
        </p:spPr>
        <p:txBody>
          <a:bodyPr wrap="square">
            <a:spAutoFit/>
          </a:bodyPr>
          <a:lstStyle/>
          <a:p>
            <a:r>
              <a:rPr lang="zh-CN" altLang="en-US" dirty="0"/>
              <a:t>𝑝=&lt;pid,fid,len,trp</a:t>
            </a:r>
            <a:r>
              <a:rPr lang="en-US" altLang="zh-CN" dirty="0"/>
              <a:t>,</a:t>
            </a:r>
            <a:r>
              <a:rPr lang="en-US" altLang="zh-CN" dirty="0" err="1">
                <a:solidFill>
                  <a:srgbClr val="FF0000"/>
                </a:solidFill>
              </a:rPr>
              <a:t>int_port</a:t>
            </a:r>
            <a:r>
              <a:rPr lang="zh-CN" altLang="en-US" dirty="0"/>
              <a:t>&gt;</a:t>
            </a:r>
            <a:endParaRPr lang="en-US" altLang="zh-CN" dirty="0"/>
          </a:p>
        </p:txBody>
      </p:sp>
      <p:sp>
        <p:nvSpPr>
          <p:cNvPr id="11" name="文本框 10">
            <a:extLst>
              <a:ext uri="{FF2B5EF4-FFF2-40B4-BE49-F238E27FC236}">
                <a16:creationId xmlns:a16="http://schemas.microsoft.com/office/drawing/2014/main" id="{BCC217ED-8D8D-A422-AF8E-FEDF57AA705A}"/>
              </a:ext>
            </a:extLst>
          </p:cNvPr>
          <p:cNvSpPr txBox="1"/>
          <p:nvPr/>
        </p:nvSpPr>
        <p:spPr>
          <a:xfrm>
            <a:off x="1009124" y="2027842"/>
            <a:ext cx="2544418" cy="369332"/>
          </a:xfrm>
          <a:prstGeom prst="rect">
            <a:avLst/>
          </a:prstGeom>
          <a:noFill/>
        </p:spPr>
        <p:txBody>
          <a:bodyPr wrap="square">
            <a:spAutoFit/>
          </a:bodyPr>
          <a:lstStyle/>
          <a:p>
            <a:r>
              <a:rPr lang="zh-CN" altLang="en-US" dirty="0"/>
              <a:t>数据包的到达队列时间</a:t>
            </a:r>
            <a:endParaRPr dirty="0"/>
          </a:p>
        </p:txBody>
      </p:sp>
      <p:pic>
        <p:nvPicPr>
          <p:cNvPr id="13" name="图片 12">
            <a:extLst>
              <a:ext uri="{FF2B5EF4-FFF2-40B4-BE49-F238E27FC236}">
                <a16:creationId xmlns:a16="http://schemas.microsoft.com/office/drawing/2014/main" id="{2708D2C5-6552-02D8-5ACC-4F1BDD49E6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350" y="3515675"/>
            <a:ext cx="4036944" cy="822255"/>
          </a:xfrm>
          <a:prstGeom prst="rect">
            <a:avLst/>
          </a:prstGeom>
        </p:spPr>
      </p:pic>
      <p:sp>
        <p:nvSpPr>
          <p:cNvPr id="14" name="文本框 13">
            <a:extLst>
              <a:ext uri="{FF2B5EF4-FFF2-40B4-BE49-F238E27FC236}">
                <a16:creationId xmlns:a16="http://schemas.microsoft.com/office/drawing/2014/main" id="{567B14B0-52BC-9374-0439-9C7D3A3C6818}"/>
              </a:ext>
            </a:extLst>
          </p:cNvPr>
          <p:cNvSpPr txBox="1"/>
          <p:nvPr/>
        </p:nvSpPr>
        <p:spPr>
          <a:xfrm>
            <a:off x="1009124" y="3029425"/>
            <a:ext cx="2544418" cy="369332"/>
          </a:xfrm>
          <a:prstGeom prst="rect">
            <a:avLst/>
          </a:prstGeom>
          <a:noFill/>
        </p:spPr>
        <p:txBody>
          <a:bodyPr wrap="square" rtlCol="0">
            <a:spAutoFit/>
          </a:bodyPr>
          <a:lstStyle/>
          <a:p>
            <a:r>
              <a:rPr lang="zh-CN" altLang="en-US" dirty="0"/>
              <a:t>数据包传输时延</a:t>
            </a:r>
          </a:p>
        </p:txBody>
      </p:sp>
      <p:pic>
        <p:nvPicPr>
          <p:cNvPr id="4" name="图片 3">
            <a:extLst>
              <a:ext uri="{FF2B5EF4-FFF2-40B4-BE49-F238E27FC236}">
                <a16:creationId xmlns:a16="http://schemas.microsoft.com/office/drawing/2014/main" id="{8554035C-6606-7A83-A028-9F1DBA1F51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7706" y="832676"/>
            <a:ext cx="7657188" cy="3077787"/>
          </a:xfrm>
          <a:prstGeom prst="rect">
            <a:avLst/>
          </a:prstGeom>
        </p:spPr>
      </p:pic>
      <p:sp>
        <p:nvSpPr>
          <p:cNvPr id="5" name="文本框 4">
            <a:extLst>
              <a:ext uri="{FF2B5EF4-FFF2-40B4-BE49-F238E27FC236}">
                <a16:creationId xmlns:a16="http://schemas.microsoft.com/office/drawing/2014/main" id="{C44FC217-9634-EA37-3623-5E6ADEC7D78F}"/>
              </a:ext>
            </a:extLst>
          </p:cNvPr>
          <p:cNvSpPr txBox="1"/>
          <p:nvPr/>
        </p:nvSpPr>
        <p:spPr>
          <a:xfrm>
            <a:off x="1009124" y="986883"/>
            <a:ext cx="2544418" cy="369332"/>
          </a:xfrm>
          <a:prstGeom prst="rect">
            <a:avLst/>
          </a:prstGeom>
          <a:noFill/>
        </p:spPr>
        <p:txBody>
          <a:bodyPr wrap="square">
            <a:spAutoFit/>
          </a:bodyPr>
          <a:lstStyle/>
          <a:p>
            <a:r>
              <a:rPr lang="zh-CN" altLang="en-US" dirty="0"/>
              <a:t>数据包建模</a:t>
            </a:r>
            <a:endParaRPr dirty="0"/>
          </a:p>
        </p:txBody>
      </p:sp>
      <p:sp>
        <p:nvSpPr>
          <p:cNvPr id="6" name="文本框 5">
            <a:extLst>
              <a:ext uri="{FF2B5EF4-FFF2-40B4-BE49-F238E27FC236}">
                <a16:creationId xmlns:a16="http://schemas.microsoft.com/office/drawing/2014/main" id="{8D8CE504-9FA2-7A6E-E3F7-CBE85B888EF5}"/>
              </a:ext>
            </a:extLst>
          </p:cNvPr>
          <p:cNvSpPr txBox="1"/>
          <p:nvPr/>
        </p:nvSpPr>
        <p:spPr>
          <a:xfrm>
            <a:off x="7044091" y="4128992"/>
            <a:ext cx="2544418" cy="307777"/>
          </a:xfrm>
          <a:prstGeom prst="rect">
            <a:avLst/>
          </a:prstGeom>
          <a:noFill/>
        </p:spPr>
        <p:txBody>
          <a:bodyPr wrap="square" rtlCol="0">
            <a:spAutoFit/>
          </a:bodyPr>
          <a:lstStyle/>
          <a:p>
            <a:r>
              <a:rPr lang="zh-CN" altLang="en-US" sz="1400" dirty="0"/>
              <a:t>数据包传输模型</a:t>
            </a:r>
          </a:p>
        </p:txBody>
      </p:sp>
      <p:sp>
        <p:nvSpPr>
          <p:cNvPr id="8" name="文本框 7">
            <a:extLst>
              <a:ext uri="{FF2B5EF4-FFF2-40B4-BE49-F238E27FC236}">
                <a16:creationId xmlns:a16="http://schemas.microsoft.com/office/drawing/2014/main" id="{9F9E5840-0FD6-462E-851E-A5B9F1C908A7}"/>
              </a:ext>
            </a:extLst>
          </p:cNvPr>
          <p:cNvSpPr txBox="1"/>
          <p:nvPr/>
        </p:nvSpPr>
        <p:spPr>
          <a:xfrm>
            <a:off x="4998146" y="4848622"/>
            <a:ext cx="6636307" cy="646331"/>
          </a:xfrm>
          <a:prstGeom prst="rect">
            <a:avLst/>
          </a:prstGeom>
          <a:noFill/>
        </p:spPr>
        <p:txBody>
          <a:bodyPr wrap="square" rtlCol="0">
            <a:spAutoFit/>
          </a:bodyPr>
          <a:lstStyle/>
          <a:p>
            <a:r>
              <a:rPr lang="zh-CN" altLang="en-US" dirty="0"/>
              <a:t>张量</a:t>
            </a:r>
            <a:r>
              <a:rPr lang="en-US" altLang="zh-CN" dirty="0"/>
              <a:t>K*K*N K</a:t>
            </a:r>
            <a:r>
              <a:rPr lang="zh-CN" altLang="en-US" dirty="0"/>
              <a:t>代表的是端口数量，</a:t>
            </a:r>
            <a:r>
              <a:rPr lang="en-US" altLang="zh-CN" dirty="0"/>
              <a:t>N</a:t>
            </a:r>
            <a:r>
              <a:rPr lang="zh-CN" altLang="en-US" dirty="0"/>
              <a:t>代表的是数据包的数量</a:t>
            </a:r>
            <a:endParaRPr lang="en-US" altLang="zh-CN" dirty="0"/>
          </a:p>
          <a:p>
            <a:r>
              <a:rPr lang="en-US" altLang="zh-CN" dirty="0"/>
              <a:t>F(</a:t>
            </a:r>
            <a:r>
              <a:rPr lang="en-US" altLang="zh-CN" dirty="0" err="1"/>
              <a:t>i,j,k</a:t>
            </a:r>
            <a:r>
              <a:rPr lang="en-US" altLang="zh-CN" dirty="0"/>
              <a:t>)</a:t>
            </a:r>
            <a:r>
              <a:rPr lang="zh-CN" altLang="en-US" dirty="0"/>
              <a:t>表示从</a:t>
            </a:r>
            <a:r>
              <a:rPr lang="en-US" altLang="zh-CN" dirty="0" err="1"/>
              <a:t>i</a:t>
            </a:r>
            <a:r>
              <a:rPr lang="zh-CN" altLang="en-US" dirty="0"/>
              <a:t>口进</a:t>
            </a:r>
            <a:r>
              <a:rPr lang="en-US" altLang="zh-CN" dirty="0"/>
              <a:t>j</a:t>
            </a:r>
            <a:r>
              <a:rPr lang="zh-CN" altLang="en-US" dirty="0"/>
              <a:t>口出第</a:t>
            </a:r>
            <a:r>
              <a:rPr lang="en-US" altLang="zh-CN" dirty="0"/>
              <a:t>k</a:t>
            </a:r>
            <a:r>
              <a:rPr lang="zh-CN" altLang="en-US" dirty="0"/>
              <a:t>个</a:t>
            </a:r>
          </a:p>
        </p:txBody>
      </p:sp>
      <p:pic>
        <p:nvPicPr>
          <p:cNvPr id="12" name="图片 11">
            <a:extLst>
              <a:ext uri="{FF2B5EF4-FFF2-40B4-BE49-F238E27FC236}">
                <a16:creationId xmlns:a16="http://schemas.microsoft.com/office/drawing/2014/main" id="{CD0E699B-40FD-285F-9FCB-7C3F010E42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1694" y="4955297"/>
            <a:ext cx="3265067" cy="511054"/>
          </a:xfrm>
          <a:prstGeom prst="rect">
            <a:avLst/>
          </a:prstGeom>
        </p:spPr>
      </p:pic>
      <p:pic>
        <p:nvPicPr>
          <p:cNvPr id="16" name="图片 15">
            <a:extLst>
              <a:ext uri="{FF2B5EF4-FFF2-40B4-BE49-F238E27FC236}">
                <a16:creationId xmlns:a16="http://schemas.microsoft.com/office/drawing/2014/main" id="{DAC59CC7-8FB7-8162-FE59-243DED4EF9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5008" y="5908382"/>
            <a:ext cx="3339728" cy="597853"/>
          </a:xfrm>
          <a:prstGeom prst="rect">
            <a:avLst/>
          </a:prstGeom>
        </p:spPr>
      </p:pic>
      <p:sp>
        <p:nvSpPr>
          <p:cNvPr id="17" name="文本框 16">
            <a:extLst>
              <a:ext uri="{FF2B5EF4-FFF2-40B4-BE49-F238E27FC236}">
                <a16:creationId xmlns:a16="http://schemas.microsoft.com/office/drawing/2014/main" id="{01C5EDE5-7955-BE8A-6906-A1F5D25D2447}"/>
              </a:ext>
            </a:extLst>
          </p:cNvPr>
          <p:cNvSpPr txBox="1"/>
          <p:nvPr/>
        </p:nvSpPr>
        <p:spPr>
          <a:xfrm>
            <a:off x="1002803" y="4479290"/>
            <a:ext cx="2798134" cy="369332"/>
          </a:xfrm>
          <a:prstGeom prst="rect">
            <a:avLst/>
          </a:prstGeom>
          <a:noFill/>
        </p:spPr>
        <p:txBody>
          <a:bodyPr wrap="square" rtlCol="0">
            <a:spAutoFit/>
          </a:bodyPr>
          <a:lstStyle/>
          <a:p>
            <a:r>
              <a:rPr lang="zh-CN" altLang="en-US" dirty="0"/>
              <a:t>获取转发去向</a:t>
            </a:r>
          </a:p>
        </p:txBody>
      </p:sp>
      <p:sp>
        <p:nvSpPr>
          <p:cNvPr id="18" name="文本框 17">
            <a:extLst>
              <a:ext uri="{FF2B5EF4-FFF2-40B4-BE49-F238E27FC236}">
                <a16:creationId xmlns:a16="http://schemas.microsoft.com/office/drawing/2014/main" id="{1BF4F767-13A7-1174-43A6-95EE3BAFCBD5}"/>
              </a:ext>
            </a:extLst>
          </p:cNvPr>
          <p:cNvSpPr txBox="1"/>
          <p:nvPr/>
        </p:nvSpPr>
        <p:spPr>
          <a:xfrm>
            <a:off x="1002803" y="5534351"/>
            <a:ext cx="3484903" cy="369332"/>
          </a:xfrm>
          <a:prstGeom prst="rect">
            <a:avLst/>
          </a:prstGeom>
          <a:noFill/>
        </p:spPr>
        <p:txBody>
          <a:bodyPr wrap="square" rtlCol="0">
            <a:spAutoFit/>
          </a:bodyPr>
          <a:lstStyle/>
          <a:p>
            <a:r>
              <a:rPr lang="zh-CN" altLang="en-US" dirty="0"/>
              <a:t>预测数据包延迟并计算到达时间</a:t>
            </a:r>
          </a:p>
        </p:txBody>
      </p:sp>
    </p:spTree>
    <p:extLst>
      <p:ext uri="{BB962C8B-B14F-4D97-AF65-F5344CB8AC3E}">
        <p14:creationId xmlns:p14="http://schemas.microsoft.com/office/powerpoint/2010/main" val="3386275857"/>
      </p:ext>
    </p:extLst>
  </p:cSld>
  <p:clrMapOvr>
    <a:masterClrMapping/>
  </p:clrMapOvr>
  <p:transition advTm="1000">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10C0CA-EAFA-4B00-B708-B0FFA2109377}"/>
              </a:ext>
            </a:extLst>
          </p:cNvPr>
          <p:cNvGrpSpPr/>
          <p:nvPr/>
        </p:nvGrpSpPr>
        <p:grpSpPr>
          <a:xfrm>
            <a:off x="0" y="58328"/>
            <a:ext cx="8097078" cy="947722"/>
            <a:chOff x="122182" y="84408"/>
            <a:chExt cx="4797287" cy="947722"/>
          </a:xfrm>
        </p:grpSpPr>
        <p:pic>
          <p:nvPicPr>
            <p:cNvPr id="27" name="图片 26">
              <a:extLst>
                <a:ext uri="{FF2B5EF4-FFF2-40B4-BE49-F238E27FC236}">
                  <a16:creationId xmlns:a16="http://schemas.microsoft.com/office/drawing/2014/main" id="{88D90E0F-544E-4471-A2CD-A5A13909EF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965738" cy="947722"/>
            </a:xfrm>
            <a:prstGeom prst="rect">
              <a:avLst/>
            </a:prstGeom>
          </p:spPr>
        </p:pic>
        <p:sp>
          <p:nvSpPr>
            <p:cNvPr id="28" name="Rectangle 47">
              <a:extLst>
                <a:ext uri="{FF2B5EF4-FFF2-40B4-BE49-F238E27FC236}">
                  <a16:creationId xmlns:a16="http://schemas.microsoft.com/office/drawing/2014/main" id="{88476F49-A546-48F9-BEC4-F9E510D838C5}"/>
                </a:ext>
              </a:extLst>
            </p:cNvPr>
            <p:cNvSpPr/>
            <p:nvPr/>
          </p:nvSpPr>
          <p:spPr>
            <a:xfrm>
              <a:off x="475298" y="234743"/>
              <a:ext cx="353522" cy="492443"/>
            </a:xfrm>
            <a:prstGeom prst="rect">
              <a:avLst/>
            </a:prstGeom>
          </p:spPr>
          <p:txBody>
            <a:bodyPr wrap="square" lIns="0" tIns="0" rIns="0" bIns="0">
              <a:spAutoFit/>
            </a:bodyPr>
            <a:lstStyle/>
            <a:p>
              <a:pPr algn="dist"/>
              <a:r>
                <a:rPr lang="en-US" altLang="zh-CN" sz="3200" dirty="0">
                  <a:solidFill>
                    <a:srgbClr val="44546A"/>
                  </a:solidFill>
                  <a:cs typeface="+mn-ea"/>
                  <a:sym typeface="+mn-lt"/>
                </a:rPr>
                <a:t>02</a:t>
              </a:r>
              <a:endParaRPr lang="en-US" sz="3200" dirty="0">
                <a:solidFill>
                  <a:srgbClr val="44546A"/>
                </a:solidFill>
                <a:cs typeface="+mn-ea"/>
                <a:sym typeface="+mn-lt"/>
              </a:endParaRPr>
            </a:p>
          </p:txBody>
        </p:sp>
        <p:grpSp>
          <p:nvGrpSpPr>
            <p:cNvPr id="29" name="组合 28">
              <a:extLst>
                <a:ext uri="{FF2B5EF4-FFF2-40B4-BE49-F238E27FC236}">
                  <a16:creationId xmlns:a16="http://schemas.microsoft.com/office/drawing/2014/main" id="{E0BF508F-3DEC-4249-8A9A-7464AE36C153}"/>
                </a:ext>
              </a:extLst>
            </p:cNvPr>
            <p:cNvGrpSpPr/>
            <p:nvPr/>
          </p:nvGrpSpPr>
          <p:grpSpPr>
            <a:xfrm>
              <a:off x="1467258" y="189315"/>
              <a:ext cx="3452211" cy="716904"/>
              <a:chOff x="1410987" y="179320"/>
              <a:chExt cx="3452211" cy="716904"/>
            </a:xfrm>
          </p:grpSpPr>
          <p:sp>
            <p:nvSpPr>
              <p:cNvPr id="30" name="Rectangle 47">
                <a:extLst>
                  <a:ext uri="{FF2B5EF4-FFF2-40B4-BE49-F238E27FC236}">
                    <a16:creationId xmlns:a16="http://schemas.microsoft.com/office/drawing/2014/main" id="{472739D2-BAFA-457E-B4B5-5A9F3B25AA6D}"/>
                  </a:ext>
                </a:extLst>
              </p:cNvPr>
              <p:cNvSpPr/>
              <p:nvPr/>
            </p:nvSpPr>
            <p:spPr>
              <a:xfrm>
                <a:off x="1486748" y="179320"/>
                <a:ext cx="3376450" cy="384721"/>
              </a:xfrm>
              <a:prstGeom prst="rect">
                <a:avLst/>
              </a:prstGeom>
            </p:spPr>
            <p:txBody>
              <a:bodyPr wrap="square" lIns="0" tIns="0" rIns="0" bIns="0">
                <a:spAutoFit/>
              </a:bodyPr>
              <a:lstStyle/>
              <a:p>
                <a:r>
                  <a:rPr lang="en-US" altLang="zh-CN" sz="2500" dirty="0" err="1">
                    <a:solidFill>
                      <a:srgbClr val="44546A"/>
                    </a:solidFill>
                    <a:cs typeface="+mn-ea"/>
                    <a:sym typeface="+mn-lt"/>
                  </a:rPr>
                  <a:t>DeepQueueNet</a:t>
                </a:r>
                <a:r>
                  <a:rPr lang="en-US" altLang="zh-CN" sz="2500" dirty="0">
                    <a:solidFill>
                      <a:srgbClr val="44546A"/>
                    </a:solidFill>
                    <a:cs typeface="+mn-ea"/>
                    <a:sym typeface="+mn-lt"/>
                  </a:rPr>
                  <a:t>——PTM</a:t>
                </a:r>
              </a:p>
            </p:txBody>
          </p:sp>
          <p:sp>
            <p:nvSpPr>
              <p:cNvPr id="31" name="矩形 30">
                <a:extLst>
                  <a:ext uri="{FF2B5EF4-FFF2-40B4-BE49-F238E27FC236}">
                    <a16:creationId xmlns:a16="http://schemas.microsoft.com/office/drawing/2014/main" id="{67358BB3-5E31-4225-830F-3C456DB52681}"/>
                  </a:ext>
                </a:extLst>
              </p:cNvPr>
              <p:cNvSpPr/>
              <p:nvPr/>
            </p:nvSpPr>
            <p:spPr>
              <a:xfrm>
                <a:off x="1410987" y="588447"/>
                <a:ext cx="1269603" cy="307777"/>
              </a:xfrm>
              <a:prstGeom prst="rect">
                <a:avLst/>
              </a:prstGeom>
            </p:spPr>
            <p:txBody>
              <a:bodyPr wrap="none">
                <a:spAutoFit/>
              </a:bodyPr>
              <a:lstStyle/>
              <a:p>
                <a:r>
                  <a:rPr lang="en-US" altLang="zh-CN" sz="1400" dirty="0">
                    <a:solidFill>
                      <a:srgbClr val="44546A"/>
                    </a:solidFill>
                    <a:cs typeface="+mn-ea"/>
                    <a:sym typeface="+mn-lt"/>
                  </a:rPr>
                  <a:t>packet-level TM model</a:t>
                </a:r>
                <a:endParaRPr lang="zh-CN" altLang="en-US" sz="1400" dirty="0">
                  <a:solidFill>
                    <a:srgbClr val="44546A"/>
                  </a:solidFill>
                  <a:cs typeface="+mn-ea"/>
                  <a:sym typeface="+mn-lt"/>
                </a:endParaRPr>
              </a:p>
            </p:txBody>
          </p:sp>
        </p:grpSp>
      </p:grpSp>
      <p:sp>
        <p:nvSpPr>
          <p:cNvPr id="3" name="文本框 2">
            <a:extLst>
              <a:ext uri="{FF2B5EF4-FFF2-40B4-BE49-F238E27FC236}">
                <a16:creationId xmlns:a16="http://schemas.microsoft.com/office/drawing/2014/main" id="{0003E298-031F-6B2A-64E2-0AF9A8F76DEE}"/>
              </a:ext>
            </a:extLst>
          </p:cNvPr>
          <p:cNvSpPr txBox="1"/>
          <p:nvPr/>
        </p:nvSpPr>
        <p:spPr>
          <a:xfrm>
            <a:off x="894350" y="1443264"/>
            <a:ext cx="10529024" cy="646331"/>
          </a:xfrm>
          <a:prstGeom prst="rect">
            <a:avLst/>
          </a:prstGeom>
          <a:noFill/>
        </p:spPr>
        <p:txBody>
          <a:bodyPr wrap="square">
            <a:spAutoFit/>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PTM</a:t>
            </a:r>
            <a:r>
              <a:rPr lang="zh-CN" altLang="en-US" b="0" i="0" dirty="0">
                <a:solidFill>
                  <a:srgbClr val="000000"/>
                </a:solidFill>
                <a:effectLst/>
                <a:latin typeface="微软雅黑" panose="020B0503020204020204" pitchFamily="34" charset="-122"/>
                <a:ea typeface="微软雅黑" panose="020B0503020204020204" pitchFamily="34" charset="-122"/>
              </a:rPr>
              <a:t>应该预测添加到入口时间序列中的每个事件（分组）逗留时间的时间序列，这是一个</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sequence-to-sequence</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seq2seq</a:t>
            </a:r>
            <a:r>
              <a:rPr lang="zh-CN" altLang="en-US" b="0" i="0" dirty="0">
                <a:solidFill>
                  <a:srgbClr val="000000"/>
                </a:solidFill>
                <a:effectLst/>
                <a:latin typeface="微软雅黑" panose="020B0503020204020204" pitchFamily="34" charset="-122"/>
                <a:ea typeface="微软雅黑" panose="020B0503020204020204" pitchFamily="34" charset="-122"/>
              </a:rPr>
              <a:t>）处理任务。</a:t>
            </a:r>
          </a:p>
        </p:txBody>
      </p:sp>
      <p:pic>
        <p:nvPicPr>
          <p:cNvPr id="5" name="图片 4">
            <a:extLst>
              <a:ext uri="{FF2B5EF4-FFF2-40B4-BE49-F238E27FC236}">
                <a16:creationId xmlns:a16="http://schemas.microsoft.com/office/drawing/2014/main" id="{95BF4A21-9198-88B8-249F-37E860F49D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350" y="2367928"/>
            <a:ext cx="5201650" cy="3917710"/>
          </a:xfrm>
          <a:prstGeom prst="rect">
            <a:avLst/>
          </a:prstGeom>
        </p:spPr>
      </p:pic>
      <p:sp>
        <p:nvSpPr>
          <p:cNvPr id="7" name="文本框 6">
            <a:extLst>
              <a:ext uri="{FF2B5EF4-FFF2-40B4-BE49-F238E27FC236}">
                <a16:creationId xmlns:a16="http://schemas.microsoft.com/office/drawing/2014/main" id="{02DA1E0A-3FCF-855E-EC19-B8DA1DAE5931}"/>
              </a:ext>
            </a:extLst>
          </p:cNvPr>
          <p:cNvSpPr txBox="1"/>
          <p:nvPr/>
        </p:nvSpPr>
        <p:spPr>
          <a:xfrm>
            <a:off x="6096000" y="2295458"/>
            <a:ext cx="5618923" cy="2031325"/>
          </a:xfrm>
          <a:prstGeom prst="rect">
            <a:avLst/>
          </a:prstGeom>
          <a:noFill/>
        </p:spPr>
        <p:txBody>
          <a:bodyPr wrap="square">
            <a:spAutoFit/>
          </a:bodyPr>
          <a:lstStyle/>
          <a:p>
            <a:r>
              <a:rPr lang="en-US" altLang="zh-CN" dirty="0">
                <a:solidFill>
                  <a:srgbClr val="000000"/>
                </a:solidFill>
                <a:latin typeface="微软雅黑" panose="020B0503020204020204" pitchFamily="34" charset="-122"/>
                <a:ea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rPr>
              <a:t>、通过</a:t>
            </a:r>
            <a:r>
              <a:rPr lang="en-US" altLang="zh-CN" dirty="0">
                <a:solidFill>
                  <a:srgbClr val="000000"/>
                </a:solidFill>
                <a:latin typeface="微软雅黑" panose="020B0503020204020204" pitchFamily="34" charset="-122"/>
                <a:ea typeface="微软雅黑" panose="020B0503020204020204" pitchFamily="34" charset="-122"/>
              </a:rPr>
              <a:t>NS3</a:t>
            </a:r>
            <a:r>
              <a:rPr lang="zh-CN" altLang="en-US" dirty="0">
                <a:solidFill>
                  <a:srgbClr val="000000"/>
                </a:solidFill>
                <a:latin typeface="微软雅黑" panose="020B0503020204020204" pitchFamily="34" charset="-122"/>
                <a:ea typeface="微软雅黑" panose="020B0503020204020204" pitchFamily="34" charset="-122"/>
              </a:rPr>
              <a:t>模拟器来生成训练数据。</a:t>
            </a:r>
            <a:endParaRPr lang="zh-CN" altLang="en-US" dirty="0"/>
          </a:p>
          <a:p>
            <a:endParaRPr lang="en-US" altLang="zh-CN"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、用</a:t>
            </a:r>
            <a:r>
              <a:rPr lang="en-US" altLang="zh-CN" b="0" i="0" dirty="0">
                <a:solidFill>
                  <a:srgbClr val="000000"/>
                </a:solidFill>
                <a:effectLst/>
                <a:latin typeface="微软雅黑" panose="020B0503020204020204" pitchFamily="34" charset="-122"/>
                <a:ea typeface="微软雅黑" panose="020B0503020204020204" pitchFamily="34" charset="-122"/>
              </a:rPr>
              <a:t>DNN</a:t>
            </a:r>
            <a:r>
              <a:rPr lang="zh-CN" altLang="en-US" b="0" i="0" dirty="0">
                <a:solidFill>
                  <a:srgbClr val="000000"/>
                </a:solidFill>
                <a:effectLst/>
                <a:latin typeface="微软雅黑" panose="020B0503020204020204" pitchFamily="34" charset="-122"/>
                <a:ea typeface="微软雅黑" panose="020B0503020204020204" pitchFamily="34" charset="-122"/>
              </a:rPr>
              <a:t>作为</a:t>
            </a:r>
            <a:r>
              <a:rPr lang="en-US" altLang="zh-CN" b="0" i="0" dirty="0">
                <a:solidFill>
                  <a:srgbClr val="000000"/>
                </a:solidFill>
                <a:effectLst/>
                <a:latin typeface="微软雅黑" panose="020B0503020204020204" pitchFamily="34" charset="-122"/>
                <a:ea typeface="微软雅黑" panose="020B0503020204020204" pitchFamily="34" charset="-122"/>
              </a:rPr>
              <a:t>PTM</a:t>
            </a:r>
            <a:r>
              <a:rPr lang="zh-CN" altLang="en-US" b="0" i="0" dirty="0">
                <a:solidFill>
                  <a:srgbClr val="000000"/>
                </a:solidFill>
                <a:effectLst/>
                <a:latin typeface="微软雅黑" panose="020B0503020204020204" pitchFamily="34" charset="-122"/>
                <a:ea typeface="微软雅黑" panose="020B0503020204020204" pitchFamily="34" charset="-122"/>
              </a:rPr>
              <a:t>来封装网络设备的复杂</a:t>
            </a:r>
            <a:r>
              <a:rPr lang="en-US" altLang="zh-CN" b="0" i="0" dirty="0">
                <a:solidFill>
                  <a:srgbClr val="000000"/>
                </a:solidFill>
                <a:effectLst/>
                <a:latin typeface="微软雅黑" panose="020B0503020204020204" pitchFamily="34" charset="-122"/>
                <a:ea typeface="微软雅黑" panose="020B0503020204020204" pitchFamily="34" charset="-122"/>
              </a:rPr>
              <a:t>TM</a:t>
            </a:r>
            <a:r>
              <a:rPr lang="zh-CN" altLang="en-US" b="0" i="0" dirty="0">
                <a:solidFill>
                  <a:srgbClr val="000000"/>
                </a:solidFill>
                <a:effectLst/>
                <a:latin typeface="微软雅黑" panose="020B0503020204020204" pitchFamily="34" charset="-122"/>
                <a:ea typeface="微软雅黑" panose="020B0503020204020204" pitchFamily="34" charset="-122"/>
              </a:rPr>
              <a:t>机制。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solidFill>
                  <a:srgbClr val="000000"/>
                </a:solidFill>
                <a:latin typeface="微软雅黑" panose="020B0503020204020204" pitchFamily="34" charset="-122"/>
                <a:ea typeface="微软雅黑" panose="020B0503020204020204" pitchFamily="34" charset="-122"/>
              </a:rPr>
              <a:t>3</a:t>
            </a:r>
            <a:r>
              <a:rPr lang="zh-CN" altLang="en-US" dirty="0">
                <a:solidFill>
                  <a:srgbClr val="000000"/>
                </a:solidFill>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使用具有关注机制的</a:t>
            </a:r>
            <a:r>
              <a:rPr lang="en-US" altLang="zh-CN" b="0" i="0" dirty="0">
                <a:solidFill>
                  <a:srgbClr val="000000"/>
                </a:solidFill>
                <a:effectLst/>
                <a:latin typeface="微软雅黑" panose="020B0503020204020204" pitchFamily="34" charset="-122"/>
                <a:ea typeface="微软雅黑" panose="020B0503020204020204" pitchFamily="34" charset="-122"/>
              </a:rPr>
              <a:t>Transformer</a:t>
            </a:r>
            <a:r>
              <a:rPr lang="zh-CN" altLang="en-US" b="0" i="0" dirty="0">
                <a:solidFill>
                  <a:srgbClr val="000000"/>
                </a:solidFill>
                <a:effectLst/>
                <a:latin typeface="微软雅黑" panose="020B0503020204020204" pitchFamily="34" charset="-122"/>
                <a:ea typeface="微软雅黑" panose="020B0503020204020204" pitchFamily="34" charset="-122"/>
              </a:rPr>
              <a:t>架构来训练</a:t>
            </a:r>
            <a:r>
              <a:rPr lang="en-US" altLang="zh-CN" b="0" i="0" dirty="0">
                <a:solidFill>
                  <a:srgbClr val="000000"/>
                </a:solidFill>
                <a:effectLst/>
                <a:latin typeface="微软雅黑" panose="020B0503020204020204" pitchFamily="34" charset="-122"/>
                <a:ea typeface="微软雅黑" panose="020B0503020204020204" pitchFamily="34" charset="-122"/>
              </a:rPr>
              <a:t>PTM</a:t>
            </a:r>
            <a:r>
              <a:rPr lang="zh-CN" altLang="en-US" b="0" i="0" dirty="0">
                <a:solidFill>
                  <a:srgbClr val="000000"/>
                </a:solidFill>
                <a:effectLst/>
                <a:latin typeface="微软雅黑" panose="020B0503020204020204" pitchFamily="34" charset="-122"/>
                <a:ea typeface="微软雅黑" panose="020B0503020204020204" pitchFamily="34" charset="-122"/>
              </a:rPr>
              <a:t>，它预测了加入到入口时间序列中的每个事件（数据包）的时间序列的停留时间</a:t>
            </a:r>
            <a:endParaRPr lang="en-US" altLang="zh-CN" dirty="0">
              <a:solidFill>
                <a:srgbClr val="00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C1A3ED1A-F147-AB74-9B0D-71012A9AE8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3734" y="4654995"/>
            <a:ext cx="4667965" cy="1955406"/>
          </a:xfrm>
          <a:prstGeom prst="rect">
            <a:avLst/>
          </a:prstGeom>
        </p:spPr>
      </p:pic>
    </p:spTree>
    <p:extLst>
      <p:ext uri="{BB962C8B-B14F-4D97-AF65-F5344CB8AC3E}">
        <p14:creationId xmlns:p14="http://schemas.microsoft.com/office/powerpoint/2010/main" val="484011774"/>
      </p:ext>
    </p:extLst>
  </p:cSld>
  <p:clrMapOvr>
    <a:masterClrMapping/>
  </p:clrMapOvr>
  <p:transition advTm="1000">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10C0CA-EAFA-4B00-B708-B0FFA2109377}"/>
              </a:ext>
            </a:extLst>
          </p:cNvPr>
          <p:cNvGrpSpPr/>
          <p:nvPr/>
        </p:nvGrpSpPr>
        <p:grpSpPr>
          <a:xfrm>
            <a:off x="0" y="58328"/>
            <a:ext cx="8097078" cy="947722"/>
            <a:chOff x="122182" y="84408"/>
            <a:chExt cx="4797287" cy="947722"/>
          </a:xfrm>
        </p:grpSpPr>
        <p:pic>
          <p:nvPicPr>
            <p:cNvPr id="27" name="图片 26">
              <a:extLst>
                <a:ext uri="{FF2B5EF4-FFF2-40B4-BE49-F238E27FC236}">
                  <a16:creationId xmlns:a16="http://schemas.microsoft.com/office/drawing/2014/main" id="{88D90E0F-544E-4471-A2CD-A5A13909EF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965738" cy="947722"/>
            </a:xfrm>
            <a:prstGeom prst="rect">
              <a:avLst/>
            </a:prstGeom>
          </p:spPr>
        </p:pic>
        <p:sp>
          <p:nvSpPr>
            <p:cNvPr id="28" name="Rectangle 47">
              <a:extLst>
                <a:ext uri="{FF2B5EF4-FFF2-40B4-BE49-F238E27FC236}">
                  <a16:creationId xmlns:a16="http://schemas.microsoft.com/office/drawing/2014/main" id="{88476F49-A546-48F9-BEC4-F9E510D838C5}"/>
                </a:ext>
              </a:extLst>
            </p:cNvPr>
            <p:cNvSpPr/>
            <p:nvPr/>
          </p:nvSpPr>
          <p:spPr>
            <a:xfrm>
              <a:off x="475298" y="234743"/>
              <a:ext cx="353522" cy="492443"/>
            </a:xfrm>
            <a:prstGeom prst="rect">
              <a:avLst/>
            </a:prstGeom>
          </p:spPr>
          <p:txBody>
            <a:bodyPr wrap="square" lIns="0" tIns="0" rIns="0" bIns="0">
              <a:spAutoFit/>
            </a:bodyPr>
            <a:lstStyle/>
            <a:p>
              <a:pPr algn="dist"/>
              <a:r>
                <a:rPr lang="en-US" altLang="zh-CN" sz="3200" dirty="0">
                  <a:solidFill>
                    <a:srgbClr val="44546A"/>
                  </a:solidFill>
                  <a:cs typeface="+mn-ea"/>
                  <a:sym typeface="+mn-lt"/>
                </a:rPr>
                <a:t>02</a:t>
              </a:r>
              <a:endParaRPr lang="en-US" sz="3200" dirty="0">
                <a:solidFill>
                  <a:srgbClr val="44546A"/>
                </a:solidFill>
                <a:cs typeface="+mn-ea"/>
                <a:sym typeface="+mn-lt"/>
              </a:endParaRPr>
            </a:p>
          </p:txBody>
        </p:sp>
        <p:grpSp>
          <p:nvGrpSpPr>
            <p:cNvPr id="29" name="组合 28">
              <a:extLst>
                <a:ext uri="{FF2B5EF4-FFF2-40B4-BE49-F238E27FC236}">
                  <a16:creationId xmlns:a16="http://schemas.microsoft.com/office/drawing/2014/main" id="{E0BF508F-3DEC-4249-8A9A-7464AE36C153}"/>
                </a:ext>
              </a:extLst>
            </p:cNvPr>
            <p:cNvGrpSpPr/>
            <p:nvPr/>
          </p:nvGrpSpPr>
          <p:grpSpPr>
            <a:xfrm>
              <a:off x="1467258" y="189315"/>
              <a:ext cx="3452211" cy="716904"/>
              <a:chOff x="1410987" y="179320"/>
              <a:chExt cx="3452211" cy="716904"/>
            </a:xfrm>
          </p:grpSpPr>
          <p:sp>
            <p:nvSpPr>
              <p:cNvPr id="30" name="Rectangle 47">
                <a:extLst>
                  <a:ext uri="{FF2B5EF4-FFF2-40B4-BE49-F238E27FC236}">
                    <a16:creationId xmlns:a16="http://schemas.microsoft.com/office/drawing/2014/main" id="{472739D2-BAFA-457E-B4B5-5A9F3B25AA6D}"/>
                  </a:ext>
                </a:extLst>
              </p:cNvPr>
              <p:cNvSpPr/>
              <p:nvPr/>
            </p:nvSpPr>
            <p:spPr>
              <a:xfrm>
                <a:off x="1486748" y="179320"/>
                <a:ext cx="3376450" cy="384721"/>
              </a:xfrm>
              <a:prstGeom prst="rect">
                <a:avLst/>
              </a:prstGeom>
            </p:spPr>
            <p:txBody>
              <a:bodyPr wrap="square" lIns="0" tIns="0" rIns="0" bIns="0">
                <a:spAutoFit/>
              </a:bodyPr>
              <a:lstStyle/>
              <a:p>
                <a:r>
                  <a:rPr lang="en-US" altLang="zh-CN" sz="2500" dirty="0" err="1">
                    <a:solidFill>
                      <a:srgbClr val="44546A"/>
                    </a:solidFill>
                    <a:cs typeface="+mn-ea"/>
                    <a:sym typeface="+mn-lt"/>
                  </a:rPr>
                  <a:t>DeepQueueNet</a:t>
                </a:r>
                <a:r>
                  <a:rPr lang="en-US" altLang="zh-CN" sz="2500" dirty="0">
                    <a:solidFill>
                      <a:srgbClr val="44546A"/>
                    </a:solidFill>
                    <a:cs typeface="+mn-ea"/>
                    <a:sym typeface="+mn-lt"/>
                  </a:rPr>
                  <a:t>——IRSA</a:t>
                </a:r>
              </a:p>
            </p:txBody>
          </p:sp>
          <p:sp>
            <p:nvSpPr>
              <p:cNvPr id="31" name="矩形 30">
                <a:extLst>
                  <a:ext uri="{FF2B5EF4-FFF2-40B4-BE49-F238E27FC236}">
                    <a16:creationId xmlns:a16="http://schemas.microsoft.com/office/drawing/2014/main" id="{67358BB3-5E31-4225-830F-3C456DB52681}"/>
                  </a:ext>
                </a:extLst>
              </p:cNvPr>
              <p:cNvSpPr/>
              <p:nvPr/>
            </p:nvSpPr>
            <p:spPr>
              <a:xfrm>
                <a:off x="1410987" y="588447"/>
                <a:ext cx="1284951" cy="307777"/>
              </a:xfrm>
              <a:prstGeom prst="rect">
                <a:avLst/>
              </a:prstGeom>
            </p:spPr>
            <p:txBody>
              <a:bodyPr wrap="none">
                <a:spAutoFit/>
              </a:bodyPr>
              <a:lstStyle/>
              <a:p>
                <a:r>
                  <a:rPr lang="en-US" altLang="zh-CN" sz="1400" dirty="0">
                    <a:solidFill>
                      <a:srgbClr val="44546A"/>
                    </a:solidFill>
                    <a:cs typeface="+mn-ea"/>
                    <a:sym typeface="+mn-lt"/>
                  </a:rPr>
                  <a:t>iterative re-sequencing</a:t>
                </a:r>
                <a:endParaRPr lang="zh-CN" altLang="en-US" sz="1400" dirty="0">
                  <a:solidFill>
                    <a:srgbClr val="44546A"/>
                  </a:solidFill>
                  <a:cs typeface="+mn-ea"/>
                  <a:sym typeface="+mn-lt"/>
                </a:endParaRPr>
              </a:p>
            </p:txBody>
          </p:sp>
        </p:grpSp>
      </p:grpSp>
      <p:sp>
        <p:nvSpPr>
          <p:cNvPr id="22" name="文本框 21">
            <a:extLst>
              <a:ext uri="{FF2B5EF4-FFF2-40B4-BE49-F238E27FC236}">
                <a16:creationId xmlns:a16="http://schemas.microsoft.com/office/drawing/2014/main" id="{2D0FB340-06A7-4F02-4517-2A188080E22C}"/>
              </a:ext>
            </a:extLst>
          </p:cNvPr>
          <p:cNvSpPr txBox="1"/>
          <p:nvPr/>
        </p:nvSpPr>
        <p:spPr>
          <a:xfrm>
            <a:off x="894350" y="1475710"/>
            <a:ext cx="8567702" cy="369332"/>
          </a:xfrm>
          <a:prstGeom prst="rect">
            <a:avLst/>
          </a:prstGeom>
          <a:noFill/>
        </p:spPr>
        <p:txBody>
          <a:bodyPr wrap="square">
            <a:spAutoFit/>
          </a:bodyPr>
          <a:lstStyle/>
          <a:p>
            <a:r>
              <a:rPr lang="zh-CN" altLang="en-US" dirty="0"/>
              <a:t>定理：给定网络拓扑结构𝐺，其直径为𝑑，IRSA保证在𝑑迭代后收敛。</a:t>
            </a:r>
            <a:endParaRPr lang="en-US" altLang="zh-CN" dirty="0"/>
          </a:p>
        </p:txBody>
      </p:sp>
      <p:sp>
        <p:nvSpPr>
          <p:cNvPr id="24" name="文本框 23">
            <a:extLst>
              <a:ext uri="{FF2B5EF4-FFF2-40B4-BE49-F238E27FC236}">
                <a16:creationId xmlns:a16="http://schemas.microsoft.com/office/drawing/2014/main" id="{42710F8F-7E0F-EA39-B201-D1B5B846C67F}"/>
              </a:ext>
            </a:extLst>
          </p:cNvPr>
          <p:cNvSpPr txBox="1"/>
          <p:nvPr/>
        </p:nvSpPr>
        <p:spPr>
          <a:xfrm>
            <a:off x="894350" y="1933804"/>
            <a:ext cx="9062156" cy="646331"/>
          </a:xfrm>
          <a:prstGeom prst="rect">
            <a:avLst/>
          </a:prstGeom>
          <a:noFill/>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该定理：</a:t>
            </a:r>
            <a:r>
              <a:rPr lang="zh-CN" altLang="en-US" b="0" i="0" dirty="0">
                <a:solidFill>
                  <a:srgbClr val="000000"/>
                </a:solidFill>
                <a:effectLst/>
                <a:latin typeface="微软雅黑" panose="020B0503020204020204" pitchFamily="34" charset="-122"/>
                <a:ea typeface="微软雅黑" panose="020B0503020204020204" pitchFamily="34" charset="-122"/>
              </a:rPr>
              <a:t>提供了给定网络拓扑需要迭代次数的上限，这限制了</a:t>
            </a:r>
            <a:r>
              <a:rPr lang="en-US" altLang="zh-CN" b="0" i="0" dirty="0" err="1">
                <a:solidFill>
                  <a:srgbClr val="000000"/>
                </a:solidFill>
                <a:effectLst/>
                <a:latin typeface="微软雅黑" panose="020B0503020204020204" pitchFamily="34" charset="-122"/>
                <a:ea typeface="微软雅黑" panose="020B0503020204020204" pitchFamily="34" charset="-122"/>
              </a:rPr>
              <a:t>DeepQueueNet</a:t>
            </a:r>
            <a:r>
              <a:rPr lang="zh-CN" altLang="en-US" b="0" i="0" dirty="0">
                <a:solidFill>
                  <a:srgbClr val="000000"/>
                </a:solidFill>
                <a:effectLst/>
                <a:latin typeface="微软雅黑" panose="020B0503020204020204" pitchFamily="34" charset="-122"/>
                <a:ea typeface="微软雅黑" panose="020B0503020204020204" pitchFamily="34" charset="-122"/>
              </a:rPr>
              <a:t>的模拟完成时间</a:t>
            </a:r>
            <a:r>
              <a:rPr lang="zh-CN" altLang="en-US" dirty="0">
                <a:solidFill>
                  <a:srgbClr val="000000"/>
                </a:solidFill>
                <a:latin typeface="微软雅黑" panose="020B0503020204020204" pitchFamily="34" charset="-122"/>
                <a:ea typeface="微软雅黑" panose="020B0503020204020204" pitchFamily="34" charset="-122"/>
              </a:rPr>
              <a:t>但是，</a:t>
            </a:r>
            <a:r>
              <a:rPr lang="zh-CN" altLang="en-US" b="0" i="0" dirty="0">
                <a:solidFill>
                  <a:srgbClr val="000000"/>
                </a:solidFill>
                <a:effectLst/>
                <a:latin typeface="微软雅黑" panose="020B0503020204020204" pitchFamily="34" charset="-122"/>
                <a:ea typeface="微软雅黑" panose="020B0503020204020204" pitchFamily="34" charset="-122"/>
              </a:rPr>
              <a:t>在大多数情况下，</a:t>
            </a:r>
            <a:r>
              <a:rPr lang="en-US" altLang="zh-CN" b="0" i="0" dirty="0" err="1">
                <a:solidFill>
                  <a:srgbClr val="000000"/>
                </a:solidFill>
                <a:effectLst/>
                <a:latin typeface="微软雅黑" panose="020B0503020204020204" pitchFamily="34" charset="-122"/>
                <a:ea typeface="微软雅黑" panose="020B0503020204020204" pitchFamily="34" charset="-122"/>
              </a:rPr>
              <a:t>DeepQueueNet</a:t>
            </a:r>
            <a:r>
              <a:rPr lang="zh-CN" altLang="en-US" b="0" i="0" dirty="0">
                <a:solidFill>
                  <a:srgbClr val="000000"/>
                </a:solidFill>
                <a:effectLst/>
                <a:latin typeface="微软雅黑" panose="020B0503020204020204" pitchFamily="34" charset="-122"/>
                <a:ea typeface="微软雅黑" panose="020B0503020204020204" pitchFamily="34" charset="-122"/>
              </a:rPr>
              <a:t>只需要比上限更少的迭代就能完成。</a:t>
            </a:r>
            <a:endParaRPr lang="zh-CN" altLang="en-US" dirty="0"/>
          </a:p>
        </p:txBody>
      </p:sp>
      <p:pic>
        <p:nvPicPr>
          <p:cNvPr id="3" name="图片 2">
            <a:extLst>
              <a:ext uri="{FF2B5EF4-FFF2-40B4-BE49-F238E27FC236}">
                <a16:creationId xmlns:a16="http://schemas.microsoft.com/office/drawing/2014/main" id="{E4B33AF2-36B5-C140-426D-6EA962A7A84F}"/>
              </a:ext>
            </a:extLst>
          </p:cNvPr>
          <p:cNvPicPr>
            <a:picLocks noChangeAspect="1"/>
          </p:cNvPicPr>
          <p:nvPr/>
        </p:nvPicPr>
        <p:blipFill rotWithShape="1">
          <a:blip r:embed="rId4">
            <a:extLst>
              <a:ext uri="{28A0092B-C50C-407E-A947-70E740481C1C}">
                <a14:useLocalDpi xmlns:a14="http://schemas.microsoft.com/office/drawing/2010/main" val="0"/>
              </a:ext>
            </a:extLst>
          </a:blip>
          <a:srcRect t="39128" r="7103"/>
          <a:stretch/>
        </p:blipFill>
        <p:spPr>
          <a:xfrm>
            <a:off x="6701275" y="2938798"/>
            <a:ext cx="4435119" cy="2678136"/>
          </a:xfrm>
          <a:prstGeom prst="rect">
            <a:avLst/>
          </a:prstGeom>
        </p:spPr>
      </p:pic>
      <p:pic>
        <p:nvPicPr>
          <p:cNvPr id="5" name="图片 4">
            <a:extLst>
              <a:ext uri="{FF2B5EF4-FFF2-40B4-BE49-F238E27FC236}">
                <a16:creationId xmlns:a16="http://schemas.microsoft.com/office/drawing/2014/main" id="{CC3B6270-A985-411A-1F01-0314020D6B70}"/>
              </a:ext>
            </a:extLst>
          </p:cNvPr>
          <p:cNvPicPr>
            <a:picLocks noChangeAspect="1"/>
          </p:cNvPicPr>
          <p:nvPr/>
        </p:nvPicPr>
        <p:blipFill rotWithShape="1">
          <a:blip r:embed="rId4">
            <a:extLst>
              <a:ext uri="{28A0092B-C50C-407E-A947-70E740481C1C}">
                <a14:useLocalDpi xmlns:a14="http://schemas.microsoft.com/office/drawing/2010/main" val="0"/>
              </a:ext>
            </a:extLst>
          </a:blip>
          <a:srcRect t="1459" b="59883"/>
          <a:stretch/>
        </p:blipFill>
        <p:spPr>
          <a:xfrm>
            <a:off x="716536" y="3312122"/>
            <a:ext cx="4774190" cy="1700837"/>
          </a:xfrm>
          <a:prstGeom prst="rect">
            <a:avLst/>
          </a:prstGeom>
        </p:spPr>
      </p:pic>
    </p:spTree>
    <p:extLst>
      <p:ext uri="{BB962C8B-B14F-4D97-AF65-F5344CB8AC3E}">
        <p14:creationId xmlns:p14="http://schemas.microsoft.com/office/powerpoint/2010/main" val="2734723776"/>
      </p:ext>
    </p:extLst>
  </p:cSld>
  <p:clrMapOvr>
    <a:masterClrMapping/>
  </p:clrMapOvr>
  <p:transition advTm="1000">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10C0CA-EAFA-4B00-B708-B0FFA2109377}"/>
              </a:ext>
            </a:extLst>
          </p:cNvPr>
          <p:cNvGrpSpPr/>
          <p:nvPr/>
        </p:nvGrpSpPr>
        <p:grpSpPr>
          <a:xfrm>
            <a:off x="0" y="58328"/>
            <a:ext cx="8097078" cy="947722"/>
            <a:chOff x="122182" y="84408"/>
            <a:chExt cx="4797287" cy="947722"/>
          </a:xfrm>
        </p:grpSpPr>
        <p:pic>
          <p:nvPicPr>
            <p:cNvPr id="27" name="图片 26">
              <a:extLst>
                <a:ext uri="{FF2B5EF4-FFF2-40B4-BE49-F238E27FC236}">
                  <a16:creationId xmlns:a16="http://schemas.microsoft.com/office/drawing/2014/main" id="{88D90E0F-544E-4471-A2CD-A5A13909EF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965738" cy="947722"/>
            </a:xfrm>
            <a:prstGeom prst="rect">
              <a:avLst/>
            </a:prstGeom>
          </p:spPr>
        </p:pic>
        <p:sp>
          <p:nvSpPr>
            <p:cNvPr id="28" name="Rectangle 47">
              <a:extLst>
                <a:ext uri="{FF2B5EF4-FFF2-40B4-BE49-F238E27FC236}">
                  <a16:creationId xmlns:a16="http://schemas.microsoft.com/office/drawing/2014/main" id="{88476F49-A546-48F9-BEC4-F9E510D838C5}"/>
                </a:ext>
              </a:extLst>
            </p:cNvPr>
            <p:cNvSpPr/>
            <p:nvPr/>
          </p:nvSpPr>
          <p:spPr>
            <a:xfrm>
              <a:off x="475298" y="234743"/>
              <a:ext cx="353522" cy="492443"/>
            </a:xfrm>
            <a:prstGeom prst="rect">
              <a:avLst/>
            </a:prstGeom>
          </p:spPr>
          <p:txBody>
            <a:bodyPr wrap="square" lIns="0" tIns="0" rIns="0" bIns="0">
              <a:spAutoFit/>
            </a:bodyPr>
            <a:lstStyle/>
            <a:p>
              <a:pPr algn="dist"/>
              <a:r>
                <a:rPr lang="en-US" altLang="zh-CN" sz="3200" dirty="0">
                  <a:solidFill>
                    <a:srgbClr val="44546A"/>
                  </a:solidFill>
                  <a:cs typeface="+mn-ea"/>
                  <a:sym typeface="+mn-lt"/>
                </a:rPr>
                <a:t>02</a:t>
              </a:r>
              <a:endParaRPr lang="en-US" sz="3200" dirty="0">
                <a:solidFill>
                  <a:srgbClr val="44546A"/>
                </a:solidFill>
                <a:cs typeface="+mn-ea"/>
                <a:sym typeface="+mn-lt"/>
              </a:endParaRPr>
            </a:p>
          </p:txBody>
        </p:sp>
        <p:grpSp>
          <p:nvGrpSpPr>
            <p:cNvPr id="29" name="组合 28">
              <a:extLst>
                <a:ext uri="{FF2B5EF4-FFF2-40B4-BE49-F238E27FC236}">
                  <a16:creationId xmlns:a16="http://schemas.microsoft.com/office/drawing/2014/main" id="{E0BF508F-3DEC-4249-8A9A-7464AE36C153}"/>
                </a:ext>
              </a:extLst>
            </p:cNvPr>
            <p:cNvGrpSpPr/>
            <p:nvPr/>
          </p:nvGrpSpPr>
          <p:grpSpPr>
            <a:xfrm>
              <a:off x="1467258" y="189315"/>
              <a:ext cx="3452211" cy="716904"/>
              <a:chOff x="1410987" y="179320"/>
              <a:chExt cx="3452211" cy="716904"/>
            </a:xfrm>
          </p:grpSpPr>
          <p:sp>
            <p:nvSpPr>
              <p:cNvPr id="30" name="Rectangle 47">
                <a:extLst>
                  <a:ext uri="{FF2B5EF4-FFF2-40B4-BE49-F238E27FC236}">
                    <a16:creationId xmlns:a16="http://schemas.microsoft.com/office/drawing/2014/main" id="{472739D2-BAFA-457E-B4B5-5A9F3B25AA6D}"/>
                  </a:ext>
                </a:extLst>
              </p:cNvPr>
              <p:cNvSpPr/>
              <p:nvPr/>
            </p:nvSpPr>
            <p:spPr>
              <a:xfrm>
                <a:off x="1486748" y="179320"/>
                <a:ext cx="3376450" cy="384721"/>
              </a:xfrm>
              <a:prstGeom prst="rect">
                <a:avLst/>
              </a:prstGeom>
            </p:spPr>
            <p:txBody>
              <a:bodyPr wrap="square" lIns="0" tIns="0" rIns="0" bIns="0">
                <a:spAutoFit/>
              </a:bodyPr>
              <a:lstStyle/>
              <a:p>
                <a:r>
                  <a:rPr lang="en-US" altLang="zh-CN" sz="2500" dirty="0" err="1">
                    <a:solidFill>
                      <a:srgbClr val="44546A"/>
                    </a:solidFill>
                    <a:cs typeface="+mn-ea"/>
                    <a:sym typeface="+mn-lt"/>
                  </a:rPr>
                  <a:t>DeepQueueNet</a:t>
                </a:r>
                <a:r>
                  <a:rPr lang="en-US" altLang="zh-CN" sz="2500" dirty="0">
                    <a:solidFill>
                      <a:srgbClr val="44546A"/>
                    </a:solidFill>
                    <a:cs typeface="+mn-ea"/>
                    <a:sym typeface="+mn-lt"/>
                  </a:rPr>
                  <a:t>——SEC</a:t>
                </a:r>
              </a:p>
            </p:txBody>
          </p:sp>
          <p:sp>
            <p:nvSpPr>
              <p:cNvPr id="31" name="矩形 30">
                <a:extLst>
                  <a:ext uri="{FF2B5EF4-FFF2-40B4-BE49-F238E27FC236}">
                    <a16:creationId xmlns:a16="http://schemas.microsoft.com/office/drawing/2014/main" id="{67358BB3-5E31-4225-830F-3C456DB52681}"/>
                  </a:ext>
                </a:extLst>
              </p:cNvPr>
              <p:cNvSpPr/>
              <p:nvPr/>
            </p:nvSpPr>
            <p:spPr>
              <a:xfrm>
                <a:off x="1410987" y="588447"/>
                <a:ext cx="1284951" cy="307777"/>
              </a:xfrm>
              <a:prstGeom prst="rect">
                <a:avLst/>
              </a:prstGeom>
            </p:spPr>
            <p:txBody>
              <a:bodyPr wrap="none">
                <a:spAutoFit/>
              </a:bodyPr>
              <a:lstStyle/>
              <a:p>
                <a:r>
                  <a:rPr lang="en-US" altLang="zh-CN" sz="1400" dirty="0">
                    <a:solidFill>
                      <a:srgbClr val="44546A"/>
                    </a:solidFill>
                    <a:cs typeface="+mn-ea"/>
                    <a:sym typeface="+mn-lt"/>
                  </a:rPr>
                  <a:t>iterative re-sequencing</a:t>
                </a:r>
                <a:endParaRPr lang="zh-CN" altLang="en-US" sz="1400" dirty="0">
                  <a:solidFill>
                    <a:srgbClr val="44546A"/>
                  </a:solidFill>
                  <a:cs typeface="+mn-ea"/>
                  <a:sym typeface="+mn-lt"/>
                </a:endParaRPr>
              </a:p>
            </p:txBody>
          </p:sp>
        </p:grpSp>
      </p:grpSp>
      <p:sp>
        <p:nvSpPr>
          <p:cNvPr id="19" name="文本框 18">
            <a:extLst>
              <a:ext uri="{FF2B5EF4-FFF2-40B4-BE49-F238E27FC236}">
                <a16:creationId xmlns:a16="http://schemas.microsoft.com/office/drawing/2014/main" id="{FE909786-137A-5D61-0DB7-FE8F969568BC}"/>
              </a:ext>
            </a:extLst>
          </p:cNvPr>
          <p:cNvSpPr txBox="1"/>
          <p:nvPr/>
        </p:nvSpPr>
        <p:spPr>
          <a:xfrm>
            <a:off x="5748391" y="1410116"/>
            <a:ext cx="6028436" cy="1200329"/>
          </a:xfrm>
          <a:prstGeom prst="rect">
            <a:avLst/>
          </a:prstGeom>
          <a:noFill/>
        </p:spPr>
        <p:txBody>
          <a:bodyPr wrap="square" rtlCol="0">
            <a:spAutoFit/>
          </a:bodyPr>
          <a:lstStyle/>
          <a:p>
            <a:r>
              <a:rPr lang="zh-CN" altLang="en-US" dirty="0"/>
              <a:t>由于</a:t>
            </a:r>
            <a:r>
              <a:rPr lang="en-US" altLang="zh-CN" dirty="0"/>
              <a:t>PTM</a:t>
            </a:r>
            <a:r>
              <a:rPr lang="zh-CN" altLang="en-US" dirty="0"/>
              <a:t>固有的不确定性而有错误传输。一个优先级较低的数据包的停留时间取决于它在系统中时是否有数据包到达，这可以用一个随机变量来描绘，但绝不是一个确定的值。</a:t>
            </a:r>
            <a:r>
              <a:rPr lang="en-US" altLang="zh-CN" dirty="0"/>
              <a:t>PTM</a:t>
            </a:r>
            <a:r>
              <a:rPr lang="zh-CN" altLang="en-US" dirty="0"/>
              <a:t>后处理阶段完善了结果的出口数据包流。</a:t>
            </a:r>
          </a:p>
        </p:txBody>
      </p:sp>
      <p:sp>
        <p:nvSpPr>
          <p:cNvPr id="10" name="文本框 9">
            <a:extLst>
              <a:ext uri="{FF2B5EF4-FFF2-40B4-BE49-F238E27FC236}">
                <a16:creationId xmlns:a16="http://schemas.microsoft.com/office/drawing/2014/main" id="{1CEAA93A-9B2C-2A23-8291-CC1CCD809C88}"/>
              </a:ext>
            </a:extLst>
          </p:cNvPr>
          <p:cNvSpPr txBox="1"/>
          <p:nvPr/>
        </p:nvSpPr>
        <p:spPr>
          <a:xfrm>
            <a:off x="1916266" y="6202771"/>
            <a:ext cx="2544417" cy="307777"/>
          </a:xfrm>
          <a:prstGeom prst="rect">
            <a:avLst/>
          </a:prstGeom>
          <a:noFill/>
        </p:spPr>
        <p:txBody>
          <a:bodyPr wrap="square" rtlCol="0">
            <a:spAutoFit/>
          </a:bodyPr>
          <a:lstStyle/>
          <a:p>
            <a:r>
              <a:rPr lang="zh-CN" altLang="en-US" sz="1400" dirty="0"/>
              <a:t>预测停留时间与误差分布</a:t>
            </a:r>
          </a:p>
        </p:txBody>
      </p:sp>
      <p:pic>
        <p:nvPicPr>
          <p:cNvPr id="11" name="图片 10">
            <a:extLst>
              <a:ext uri="{FF2B5EF4-FFF2-40B4-BE49-F238E27FC236}">
                <a16:creationId xmlns:a16="http://schemas.microsoft.com/office/drawing/2014/main" id="{E23EB8CC-3098-AA97-2F4F-467EE764EF32}"/>
              </a:ext>
            </a:extLst>
          </p:cNvPr>
          <p:cNvPicPr>
            <a:picLocks noChangeAspect="1"/>
          </p:cNvPicPr>
          <p:nvPr/>
        </p:nvPicPr>
        <p:blipFill rotWithShape="1">
          <a:blip r:embed="rId4">
            <a:extLst>
              <a:ext uri="{28A0092B-C50C-407E-A947-70E740481C1C}">
                <a14:useLocalDpi xmlns:a14="http://schemas.microsoft.com/office/drawing/2010/main" val="0"/>
              </a:ext>
            </a:extLst>
          </a:blip>
          <a:srcRect r="8724" b="7347"/>
          <a:stretch/>
        </p:blipFill>
        <p:spPr>
          <a:xfrm>
            <a:off x="415174" y="1156385"/>
            <a:ext cx="5090682" cy="4714203"/>
          </a:xfrm>
          <a:prstGeom prst="rect">
            <a:avLst/>
          </a:prstGeom>
        </p:spPr>
      </p:pic>
      <p:sp>
        <p:nvSpPr>
          <p:cNvPr id="14" name="文本框 13">
            <a:extLst>
              <a:ext uri="{FF2B5EF4-FFF2-40B4-BE49-F238E27FC236}">
                <a16:creationId xmlns:a16="http://schemas.microsoft.com/office/drawing/2014/main" id="{C500C83F-0AD6-5D2F-DF80-CBB061F93961}"/>
              </a:ext>
            </a:extLst>
          </p:cNvPr>
          <p:cNvSpPr txBox="1"/>
          <p:nvPr/>
        </p:nvSpPr>
        <p:spPr>
          <a:xfrm>
            <a:off x="5768745" y="3005224"/>
            <a:ext cx="5525788" cy="2031325"/>
          </a:xfrm>
          <a:prstGeom prst="rect">
            <a:avLst/>
          </a:prstGeom>
          <a:noFill/>
        </p:spPr>
        <p:txBody>
          <a:bodyPr wrap="square">
            <a:spAutoFit/>
          </a:bodyPr>
          <a:lstStyle/>
          <a:p>
            <a:r>
              <a:rPr lang="zh-CN" altLang="en-US" dirty="0"/>
              <a:t>1、对于每个PTM，在其训练收敛后，收集每个停留时间预测的误差。</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2、使用DBSCAN算法将附近的滞留时间预测的误差聚类为仓。</a:t>
            </a:r>
            <a:endParaRPr lang="en-US" altLang="zh-CN" dirty="0"/>
          </a:p>
          <a:p>
            <a:pPr>
              <a:defRPr/>
            </a:pPr>
            <a:r>
              <a:rPr lang="zh-CN" altLang="en-US" dirty="0"/>
              <a:t>3、对于落入一个仓的停留时间预测，该仓的平均误差将从预测中减去。</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665288212"/>
      </p:ext>
    </p:extLst>
  </p:cSld>
  <p:clrMapOvr>
    <a:masterClrMapping/>
  </p:clrMapOvr>
  <p:transition advTm="1000">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10C0CA-EAFA-4B00-B708-B0FFA2109377}"/>
              </a:ext>
            </a:extLst>
          </p:cNvPr>
          <p:cNvGrpSpPr/>
          <p:nvPr/>
        </p:nvGrpSpPr>
        <p:grpSpPr>
          <a:xfrm>
            <a:off x="0" y="58328"/>
            <a:ext cx="8097078" cy="947722"/>
            <a:chOff x="122182" y="84408"/>
            <a:chExt cx="4797287" cy="947722"/>
          </a:xfrm>
        </p:grpSpPr>
        <p:pic>
          <p:nvPicPr>
            <p:cNvPr id="27" name="图片 26">
              <a:extLst>
                <a:ext uri="{FF2B5EF4-FFF2-40B4-BE49-F238E27FC236}">
                  <a16:creationId xmlns:a16="http://schemas.microsoft.com/office/drawing/2014/main" id="{88D90E0F-544E-4471-A2CD-A5A13909EF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965738" cy="947722"/>
            </a:xfrm>
            <a:prstGeom prst="rect">
              <a:avLst/>
            </a:prstGeom>
          </p:spPr>
        </p:pic>
        <p:sp>
          <p:nvSpPr>
            <p:cNvPr id="28" name="Rectangle 47">
              <a:extLst>
                <a:ext uri="{FF2B5EF4-FFF2-40B4-BE49-F238E27FC236}">
                  <a16:creationId xmlns:a16="http://schemas.microsoft.com/office/drawing/2014/main" id="{88476F49-A546-48F9-BEC4-F9E510D838C5}"/>
                </a:ext>
              </a:extLst>
            </p:cNvPr>
            <p:cNvSpPr/>
            <p:nvPr/>
          </p:nvSpPr>
          <p:spPr>
            <a:xfrm>
              <a:off x="475298" y="234743"/>
              <a:ext cx="353522" cy="492443"/>
            </a:xfrm>
            <a:prstGeom prst="rect">
              <a:avLst/>
            </a:prstGeom>
          </p:spPr>
          <p:txBody>
            <a:bodyPr wrap="square" lIns="0" tIns="0" rIns="0" bIns="0">
              <a:spAutoFit/>
            </a:bodyPr>
            <a:lstStyle/>
            <a:p>
              <a:pPr algn="dist"/>
              <a:r>
                <a:rPr lang="en-US" altLang="zh-CN" sz="3200" dirty="0">
                  <a:solidFill>
                    <a:srgbClr val="44546A"/>
                  </a:solidFill>
                  <a:cs typeface="+mn-ea"/>
                  <a:sym typeface="+mn-lt"/>
                </a:rPr>
                <a:t>02</a:t>
              </a:r>
              <a:endParaRPr lang="en-US" sz="3200" dirty="0">
                <a:solidFill>
                  <a:srgbClr val="44546A"/>
                </a:solidFill>
                <a:cs typeface="+mn-ea"/>
                <a:sym typeface="+mn-lt"/>
              </a:endParaRPr>
            </a:p>
          </p:txBody>
        </p:sp>
        <p:grpSp>
          <p:nvGrpSpPr>
            <p:cNvPr id="29" name="组合 28">
              <a:extLst>
                <a:ext uri="{FF2B5EF4-FFF2-40B4-BE49-F238E27FC236}">
                  <a16:creationId xmlns:a16="http://schemas.microsoft.com/office/drawing/2014/main" id="{E0BF508F-3DEC-4249-8A9A-7464AE36C153}"/>
                </a:ext>
              </a:extLst>
            </p:cNvPr>
            <p:cNvGrpSpPr/>
            <p:nvPr/>
          </p:nvGrpSpPr>
          <p:grpSpPr>
            <a:xfrm>
              <a:off x="1467258" y="189315"/>
              <a:ext cx="3452211" cy="716904"/>
              <a:chOff x="1410987" y="179320"/>
              <a:chExt cx="3452211" cy="716904"/>
            </a:xfrm>
          </p:grpSpPr>
          <p:sp>
            <p:nvSpPr>
              <p:cNvPr id="30" name="Rectangle 47">
                <a:extLst>
                  <a:ext uri="{FF2B5EF4-FFF2-40B4-BE49-F238E27FC236}">
                    <a16:creationId xmlns:a16="http://schemas.microsoft.com/office/drawing/2014/main" id="{472739D2-BAFA-457E-B4B5-5A9F3B25AA6D}"/>
                  </a:ext>
                </a:extLst>
              </p:cNvPr>
              <p:cNvSpPr/>
              <p:nvPr/>
            </p:nvSpPr>
            <p:spPr>
              <a:xfrm>
                <a:off x="1486748" y="179320"/>
                <a:ext cx="3376450" cy="384721"/>
              </a:xfrm>
              <a:prstGeom prst="rect">
                <a:avLst/>
              </a:prstGeom>
            </p:spPr>
            <p:txBody>
              <a:bodyPr wrap="square" lIns="0" tIns="0" rIns="0" bIns="0">
                <a:spAutoFit/>
              </a:bodyPr>
              <a:lstStyle/>
              <a:p>
                <a:r>
                  <a:rPr lang="en-US" altLang="zh-CN" sz="2500" dirty="0" err="1">
                    <a:solidFill>
                      <a:srgbClr val="44546A"/>
                    </a:solidFill>
                    <a:cs typeface="+mn-ea"/>
                    <a:sym typeface="+mn-lt"/>
                  </a:rPr>
                  <a:t>DeepQueueNet</a:t>
                </a:r>
                <a:r>
                  <a:rPr lang="en-US" altLang="zh-CN" sz="2500" dirty="0">
                    <a:solidFill>
                      <a:srgbClr val="44546A"/>
                    </a:solidFill>
                    <a:cs typeface="+mn-ea"/>
                    <a:sym typeface="+mn-lt"/>
                  </a:rPr>
                  <a:t>——</a:t>
                </a:r>
                <a:r>
                  <a:rPr lang="zh-CN" altLang="en-US" sz="2500" dirty="0">
                    <a:solidFill>
                      <a:srgbClr val="44546A"/>
                    </a:solidFill>
                    <a:cs typeface="+mn-ea"/>
                    <a:sym typeface="+mn-lt"/>
                  </a:rPr>
                  <a:t>结果评估</a:t>
                </a:r>
                <a:endParaRPr lang="en-US" altLang="zh-CN" sz="2500" dirty="0">
                  <a:solidFill>
                    <a:srgbClr val="44546A"/>
                  </a:solidFill>
                  <a:cs typeface="+mn-ea"/>
                  <a:sym typeface="+mn-lt"/>
                </a:endParaRPr>
              </a:p>
            </p:txBody>
          </p:sp>
          <p:sp>
            <p:nvSpPr>
              <p:cNvPr id="31" name="矩形 30">
                <a:extLst>
                  <a:ext uri="{FF2B5EF4-FFF2-40B4-BE49-F238E27FC236}">
                    <a16:creationId xmlns:a16="http://schemas.microsoft.com/office/drawing/2014/main" id="{67358BB3-5E31-4225-830F-3C456DB52681}"/>
                  </a:ext>
                </a:extLst>
              </p:cNvPr>
              <p:cNvSpPr/>
              <p:nvPr/>
            </p:nvSpPr>
            <p:spPr>
              <a:xfrm>
                <a:off x="1410987" y="588447"/>
                <a:ext cx="419592" cy="307777"/>
              </a:xfrm>
              <a:prstGeom prst="rect">
                <a:avLst/>
              </a:prstGeom>
            </p:spPr>
            <p:txBody>
              <a:bodyPr wrap="none">
                <a:spAutoFit/>
              </a:bodyPr>
              <a:lstStyle/>
              <a:p>
                <a:r>
                  <a:rPr lang="en-US" altLang="zh-CN" sz="1400" dirty="0">
                    <a:solidFill>
                      <a:srgbClr val="44546A"/>
                    </a:solidFill>
                    <a:cs typeface="+mn-ea"/>
                    <a:sym typeface="+mn-lt"/>
                  </a:rPr>
                  <a:t>Result</a:t>
                </a:r>
                <a:endParaRPr lang="zh-CN" altLang="en-US" sz="1400" dirty="0">
                  <a:solidFill>
                    <a:srgbClr val="44546A"/>
                  </a:solidFill>
                  <a:cs typeface="+mn-ea"/>
                  <a:sym typeface="+mn-lt"/>
                </a:endParaRPr>
              </a:p>
            </p:txBody>
          </p:sp>
        </p:grpSp>
      </p:grpSp>
      <p:sp>
        <p:nvSpPr>
          <p:cNvPr id="14" name="文本框 13">
            <a:extLst>
              <a:ext uri="{FF2B5EF4-FFF2-40B4-BE49-F238E27FC236}">
                <a16:creationId xmlns:a16="http://schemas.microsoft.com/office/drawing/2014/main" id="{9AEFF997-14B4-68B9-9409-7EA571CE6FA9}"/>
              </a:ext>
            </a:extLst>
          </p:cNvPr>
          <p:cNvSpPr txBox="1"/>
          <p:nvPr/>
        </p:nvSpPr>
        <p:spPr>
          <a:xfrm>
            <a:off x="4457115" y="5977861"/>
            <a:ext cx="4625009" cy="307777"/>
          </a:xfrm>
          <a:prstGeom prst="rect">
            <a:avLst/>
          </a:prstGeom>
          <a:noFill/>
        </p:spPr>
        <p:txBody>
          <a:bodyPr wrap="square" rtlCol="0">
            <a:spAutoFit/>
          </a:bodyPr>
          <a:lstStyle/>
          <a:p>
            <a:r>
              <a:rPr lang="zh-CN" altLang="en-US" sz="1400" dirty="0"/>
              <a:t>几种情况下的性能分析</a:t>
            </a:r>
          </a:p>
        </p:txBody>
      </p:sp>
      <p:pic>
        <p:nvPicPr>
          <p:cNvPr id="8" name="图片 7">
            <a:extLst>
              <a:ext uri="{FF2B5EF4-FFF2-40B4-BE49-F238E27FC236}">
                <a16:creationId xmlns:a16="http://schemas.microsoft.com/office/drawing/2014/main" id="{98EC9D08-554D-6CEA-495C-A8CCF2242D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1504" y="3074025"/>
            <a:ext cx="8239125" cy="2505075"/>
          </a:xfrm>
          <a:prstGeom prst="rect">
            <a:avLst/>
          </a:prstGeom>
        </p:spPr>
      </p:pic>
      <p:pic>
        <p:nvPicPr>
          <p:cNvPr id="12" name="图片 11">
            <a:extLst>
              <a:ext uri="{FF2B5EF4-FFF2-40B4-BE49-F238E27FC236}">
                <a16:creationId xmlns:a16="http://schemas.microsoft.com/office/drawing/2014/main" id="{504C0D7B-AE3B-D881-8336-7033276FA8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005" y="940425"/>
            <a:ext cx="11068050" cy="2133600"/>
          </a:xfrm>
          <a:prstGeom prst="rect">
            <a:avLst/>
          </a:prstGeom>
        </p:spPr>
      </p:pic>
    </p:spTree>
    <p:extLst>
      <p:ext uri="{BB962C8B-B14F-4D97-AF65-F5344CB8AC3E}">
        <p14:creationId xmlns:p14="http://schemas.microsoft.com/office/powerpoint/2010/main" val="3059551322"/>
      </p:ext>
    </p:extLst>
  </p:cSld>
  <p:clrMapOvr>
    <a:masterClrMapping/>
  </p:clrMapOvr>
  <p:transition advTm="1000">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10C0CA-EAFA-4B00-B708-B0FFA2109377}"/>
              </a:ext>
            </a:extLst>
          </p:cNvPr>
          <p:cNvGrpSpPr/>
          <p:nvPr/>
        </p:nvGrpSpPr>
        <p:grpSpPr>
          <a:xfrm>
            <a:off x="0" y="92101"/>
            <a:ext cx="8097078" cy="947722"/>
            <a:chOff x="122182" y="84408"/>
            <a:chExt cx="4797287" cy="947722"/>
          </a:xfrm>
        </p:grpSpPr>
        <p:pic>
          <p:nvPicPr>
            <p:cNvPr id="27" name="图片 26">
              <a:extLst>
                <a:ext uri="{FF2B5EF4-FFF2-40B4-BE49-F238E27FC236}">
                  <a16:creationId xmlns:a16="http://schemas.microsoft.com/office/drawing/2014/main" id="{88D90E0F-544E-4471-A2CD-A5A13909EF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965738" cy="947722"/>
            </a:xfrm>
            <a:prstGeom prst="rect">
              <a:avLst/>
            </a:prstGeom>
          </p:spPr>
        </p:pic>
        <p:sp>
          <p:nvSpPr>
            <p:cNvPr id="28" name="Rectangle 47">
              <a:extLst>
                <a:ext uri="{FF2B5EF4-FFF2-40B4-BE49-F238E27FC236}">
                  <a16:creationId xmlns:a16="http://schemas.microsoft.com/office/drawing/2014/main" id="{88476F49-A546-48F9-BEC4-F9E510D838C5}"/>
                </a:ext>
              </a:extLst>
            </p:cNvPr>
            <p:cNvSpPr/>
            <p:nvPr/>
          </p:nvSpPr>
          <p:spPr>
            <a:xfrm>
              <a:off x="475298" y="234743"/>
              <a:ext cx="353522" cy="492443"/>
            </a:xfrm>
            <a:prstGeom prst="rect">
              <a:avLst/>
            </a:prstGeom>
          </p:spPr>
          <p:txBody>
            <a:bodyPr wrap="square" lIns="0" tIns="0" rIns="0" bIns="0">
              <a:spAutoFit/>
            </a:bodyPr>
            <a:lstStyle/>
            <a:p>
              <a:pPr algn="dist"/>
              <a:r>
                <a:rPr lang="en-US" altLang="zh-CN" sz="3200" dirty="0">
                  <a:solidFill>
                    <a:srgbClr val="44546A"/>
                  </a:solidFill>
                  <a:cs typeface="+mn-ea"/>
                  <a:sym typeface="+mn-lt"/>
                </a:rPr>
                <a:t>02</a:t>
              </a:r>
              <a:endParaRPr lang="en-US" sz="3200" dirty="0">
                <a:solidFill>
                  <a:srgbClr val="44546A"/>
                </a:solidFill>
                <a:cs typeface="+mn-ea"/>
                <a:sym typeface="+mn-lt"/>
              </a:endParaRPr>
            </a:p>
          </p:txBody>
        </p:sp>
        <p:grpSp>
          <p:nvGrpSpPr>
            <p:cNvPr id="29" name="组合 28">
              <a:extLst>
                <a:ext uri="{FF2B5EF4-FFF2-40B4-BE49-F238E27FC236}">
                  <a16:creationId xmlns:a16="http://schemas.microsoft.com/office/drawing/2014/main" id="{E0BF508F-3DEC-4249-8A9A-7464AE36C153}"/>
                </a:ext>
              </a:extLst>
            </p:cNvPr>
            <p:cNvGrpSpPr/>
            <p:nvPr/>
          </p:nvGrpSpPr>
          <p:grpSpPr>
            <a:xfrm>
              <a:off x="1467258" y="189315"/>
              <a:ext cx="3452211" cy="716904"/>
              <a:chOff x="1410987" y="179320"/>
              <a:chExt cx="3452211" cy="716904"/>
            </a:xfrm>
          </p:grpSpPr>
          <p:sp>
            <p:nvSpPr>
              <p:cNvPr id="30" name="Rectangle 47">
                <a:extLst>
                  <a:ext uri="{FF2B5EF4-FFF2-40B4-BE49-F238E27FC236}">
                    <a16:creationId xmlns:a16="http://schemas.microsoft.com/office/drawing/2014/main" id="{472739D2-BAFA-457E-B4B5-5A9F3B25AA6D}"/>
                  </a:ext>
                </a:extLst>
              </p:cNvPr>
              <p:cNvSpPr/>
              <p:nvPr/>
            </p:nvSpPr>
            <p:spPr>
              <a:xfrm>
                <a:off x="1486748" y="179320"/>
                <a:ext cx="3376450" cy="384721"/>
              </a:xfrm>
              <a:prstGeom prst="rect">
                <a:avLst/>
              </a:prstGeom>
            </p:spPr>
            <p:txBody>
              <a:bodyPr wrap="square" lIns="0" tIns="0" rIns="0" bIns="0">
                <a:spAutoFit/>
              </a:bodyPr>
              <a:lstStyle/>
              <a:p>
                <a:r>
                  <a:rPr lang="en-US" altLang="zh-CN" sz="2500" dirty="0" err="1">
                    <a:solidFill>
                      <a:srgbClr val="44546A"/>
                    </a:solidFill>
                    <a:cs typeface="+mn-ea"/>
                    <a:sym typeface="+mn-lt"/>
                  </a:rPr>
                  <a:t>DeepQueueNet</a:t>
                </a:r>
                <a:r>
                  <a:rPr lang="en-US" altLang="zh-CN" sz="2500" dirty="0">
                    <a:solidFill>
                      <a:srgbClr val="44546A"/>
                    </a:solidFill>
                    <a:cs typeface="+mn-ea"/>
                    <a:sym typeface="+mn-lt"/>
                  </a:rPr>
                  <a:t>——</a:t>
                </a:r>
                <a:r>
                  <a:rPr lang="zh-CN" altLang="en-US" sz="2400" dirty="0">
                    <a:solidFill>
                      <a:srgbClr val="44546A"/>
                    </a:solidFill>
                    <a:cs typeface="+mn-ea"/>
                    <a:sym typeface="+mn-lt"/>
                  </a:rPr>
                  <a:t>对比贝叶斯</a:t>
                </a:r>
                <a:endParaRPr lang="en-US" altLang="zh-CN" sz="2500" dirty="0">
                  <a:solidFill>
                    <a:srgbClr val="44546A"/>
                  </a:solidFill>
                  <a:cs typeface="+mn-ea"/>
                  <a:sym typeface="+mn-lt"/>
                </a:endParaRPr>
              </a:p>
            </p:txBody>
          </p:sp>
          <p:sp>
            <p:nvSpPr>
              <p:cNvPr id="31" name="矩形 30">
                <a:extLst>
                  <a:ext uri="{FF2B5EF4-FFF2-40B4-BE49-F238E27FC236}">
                    <a16:creationId xmlns:a16="http://schemas.microsoft.com/office/drawing/2014/main" id="{67358BB3-5E31-4225-830F-3C456DB52681}"/>
                  </a:ext>
                </a:extLst>
              </p:cNvPr>
              <p:cNvSpPr/>
              <p:nvPr/>
            </p:nvSpPr>
            <p:spPr>
              <a:xfrm>
                <a:off x="1410987" y="588447"/>
                <a:ext cx="1066171" cy="307777"/>
              </a:xfrm>
              <a:prstGeom prst="rect">
                <a:avLst/>
              </a:prstGeom>
            </p:spPr>
            <p:txBody>
              <a:bodyPr wrap="none">
                <a:spAutoFit/>
              </a:bodyPr>
              <a:lstStyle/>
              <a:p>
                <a:r>
                  <a:rPr lang="en-US" altLang="zh-CN" sz="1400" dirty="0">
                    <a:solidFill>
                      <a:srgbClr val="44546A"/>
                    </a:solidFill>
                    <a:cs typeface="+mn-ea"/>
                    <a:sym typeface="+mn-lt"/>
                  </a:rPr>
                  <a:t>Future expectation</a:t>
                </a:r>
                <a:endParaRPr lang="zh-CN" altLang="en-US" sz="1400" dirty="0">
                  <a:solidFill>
                    <a:srgbClr val="44546A"/>
                  </a:solidFill>
                  <a:cs typeface="+mn-ea"/>
                  <a:sym typeface="+mn-lt"/>
                </a:endParaRPr>
              </a:p>
            </p:txBody>
          </p:sp>
        </p:grpSp>
      </p:grpSp>
      <p:graphicFrame>
        <p:nvGraphicFramePr>
          <p:cNvPr id="3" name="表格 2">
            <a:extLst>
              <a:ext uri="{FF2B5EF4-FFF2-40B4-BE49-F238E27FC236}">
                <a16:creationId xmlns:a16="http://schemas.microsoft.com/office/drawing/2014/main" id="{AD29380B-9433-7BBE-B3ED-7C43CDE1EADF}"/>
              </a:ext>
            </a:extLst>
          </p:cNvPr>
          <p:cNvGraphicFramePr>
            <a:graphicFrameLocks noGrp="1"/>
          </p:cNvGraphicFramePr>
          <p:nvPr>
            <p:extLst>
              <p:ext uri="{D42A27DB-BD31-4B8C-83A1-F6EECF244321}">
                <p14:modId xmlns:p14="http://schemas.microsoft.com/office/powerpoint/2010/main" val="4281649002"/>
              </p:ext>
            </p:extLst>
          </p:nvPr>
        </p:nvGraphicFramePr>
        <p:xfrm>
          <a:off x="767443" y="1302370"/>
          <a:ext cx="10842171" cy="4335238"/>
        </p:xfrm>
        <a:graphic>
          <a:graphicData uri="http://schemas.openxmlformats.org/drawingml/2006/table">
            <a:tbl>
              <a:tblPr firstRow="1" bandRow="1">
                <a:tableStyleId>{5C22544A-7EE6-4342-B048-85BDC9FD1C3A}</a:tableStyleId>
              </a:tblPr>
              <a:tblGrid>
                <a:gridCol w="5326702">
                  <a:extLst>
                    <a:ext uri="{9D8B030D-6E8A-4147-A177-3AD203B41FA5}">
                      <a16:colId xmlns:a16="http://schemas.microsoft.com/office/drawing/2014/main" val="633117018"/>
                    </a:ext>
                  </a:extLst>
                </a:gridCol>
                <a:gridCol w="5515469">
                  <a:extLst>
                    <a:ext uri="{9D8B030D-6E8A-4147-A177-3AD203B41FA5}">
                      <a16:colId xmlns:a16="http://schemas.microsoft.com/office/drawing/2014/main" val="478131105"/>
                    </a:ext>
                  </a:extLst>
                </a:gridCol>
              </a:tblGrid>
              <a:tr h="479170">
                <a:tc>
                  <a:txBody>
                    <a:bodyPr/>
                    <a:lstStyle/>
                    <a:p>
                      <a:pPr algn="ctr"/>
                      <a:r>
                        <a:rPr lang="en-US" altLang="zh-CN"/>
                        <a:t>DeepQueueNet</a:t>
                      </a:r>
                      <a:endParaRPr lang="zh-CN" altLang="en-US" dirty="0"/>
                    </a:p>
                  </a:txBody>
                  <a:tcPr anchor="ctr" anchorCtr="1">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a:t>贝叶斯</a:t>
                      </a:r>
                      <a:endParaRPr lang="zh-CN" altLang="en-US" dirty="0"/>
                    </a:p>
                  </a:txBody>
                  <a:tcPr anchor="ctr" anchorCtr="1">
                    <a:solidFill>
                      <a:schemeClr val="accent1">
                        <a:lumMod val="50000"/>
                      </a:schemeClr>
                    </a:solidFill>
                  </a:tcPr>
                </a:tc>
                <a:extLst>
                  <a:ext uri="{0D108BD9-81ED-4DB2-BD59-A6C34878D82A}">
                    <a16:rowId xmlns:a16="http://schemas.microsoft.com/office/drawing/2014/main" val="558961774"/>
                  </a:ext>
                </a:extLst>
              </a:tr>
              <a:tr h="7167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mn-lt"/>
                          <a:ea typeface="+mn-ea"/>
                          <a:cs typeface="+mn-cs"/>
                        </a:rPr>
                        <a:t>基于可扩展和通用连续仿真技术与离散事件仿真相结合的模型。</a:t>
                      </a:r>
                      <a:r>
                        <a:rPr lang="zh-CN" altLang="en-US" dirty="0"/>
                        <a:t>判断的是数据包流的痕迹所以结果可以溯源</a:t>
                      </a:r>
                    </a:p>
                  </a:txBody>
                  <a:tcPr anchor="ctr" anchorCtr="1">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mn-lt"/>
                          <a:ea typeface="+mn-ea"/>
                          <a:cs typeface="+mn-cs"/>
                        </a:rPr>
                        <a:t>使用概率模型来建模网络状态，并利用历史数据来推断网络状态的概率分布。因此结果可以溯源</a:t>
                      </a:r>
                      <a:endParaRPr lang="zh-CN" altLang="en-US" dirty="0"/>
                    </a:p>
                  </a:txBody>
                  <a:tcPr anchor="ctr" anchorCtr="1">
                    <a:solidFill>
                      <a:schemeClr val="bg2">
                        <a:lumMod val="90000"/>
                      </a:schemeClr>
                    </a:solidFill>
                  </a:tcPr>
                </a:tc>
                <a:extLst>
                  <a:ext uri="{0D108BD9-81ED-4DB2-BD59-A6C34878D82A}">
                    <a16:rowId xmlns:a16="http://schemas.microsoft.com/office/drawing/2014/main" val="948050876"/>
                  </a:ext>
                </a:extLst>
              </a:tr>
              <a:tr h="752654">
                <a:tc>
                  <a:txBody>
                    <a:bodyPr/>
                    <a:lstStyle/>
                    <a:p>
                      <a:r>
                        <a:rPr lang="en-US" altLang="zh-CN" sz="1800" b="0" i="0" kern="1200" dirty="0" err="1">
                          <a:solidFill>
                            <a:schemeClr val="dk1"/>
                          </a:solidFill>
                          <a:effectLst/>
                          <a:latin typeface="+mn-lt"/>
                          <a:ea typeface="+mn-ea"/>
                          <a:cs typeface="+mn-cs"/>
                        </a:rPr>
                        <a:t>DeepQueueNet</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可用于解决网络性能估计问题，例如容量规划、拓扑设计和参数</a:t>
                      </a:r>
                      <a:r>
                        <a:rPr lang="zh-CN" altLang="en-US" sz="1800" b="0" i="0" kern="1200">
                          <a:solidFill>
                            <a:schemeClr val="dk1"/>
                          </a:solidFill>
                          <a:effectLst/>
                          <a:latin typeface="+mn-lt"/>
                          <a:ea typeface="+mn-ea"/>
                          <a:cs typeface="+mn-cs"/>
                        </a:rPr>
                        <a:t>调整。允许</a:t>
                      </a:r>
                      <a:r>
                        <a:rPr lang="zh-CN" altLang="en-US" sz="1800" b="0" i="0" kern="1200" dirty="0">
                          <a:solidFill>
                            <a:schemeClr val="dk1"/>
                          </a:solidFill>
                          <a:effectLst/>
                          <a:latin typeface="+mn-lt"/>
                          <a:ea typeface="+mn-ea"/>
                          <a:cs typeface="+mn-cs"/>
                        </a:rPr>
                        <a:t>对数据包流进行详细分析，从而帮助网络运营商识别和解决网络问题。</a:t>
                      </a:r>
                      <a:endParaRPr lang="zh-CN" altLang="en-US" dirty="0"/>
                    </a:p>
                  </a:txBody>
                  <a:tcPr anchor="ctr" anchorCtr="1">
                    <a:solidFill>
                      <a:schemeClr val="bg2">
                        <a:lumMod val="90000"/>
                      </a:schemeClr>
                    </a:solidFill>
                  </a:tcPr>
                </a:tc>
                <a:tc>
                  <a:txBody>
                    <a:bodyPr/>
                    <a:lstStyle/>
                    <a:p>
                      <a:r>
                        <a:rPr lang="zh-CN" altLang="en-US" sz="1800" b="0" i="0" kern="1200" dirty="0">
                          <a:solidFill>
                            <a:schemeClr val="dk1"/>
                          </a:solidFill>
                          <a:effectLst/>
                          <a:latin typeface="+mn-lt"/>
                          <a:ea typeface="+mn-ea"/>
                          <a:cs typeface="+mn-cs"/>
                        </a:rPr>
                        <a:t>适用于网络性能评估和故障诊断等多种场景，可以用于优化带宽利用率、缓解网络延迟等问题</a:t>
                      </a:r>
                      <a:endParaRPr lang="zh-CN" altLang="en-US" dirty="0"/>
                    </a:p>
                  </a:txBody>
                  <a:tcPr anchor="ctr" anchorCtr="1">
                    <a:solidFill>
                      <a:schemeClr val="bg2">
                        <a:lumMod val="90000"/>
                      </a:schemeClr>
                    </a:solidFill>
                  </a:tcPr>
                </a:tc>
                <a:extLst>
                  <a:ext uri="{0D108BD9-81ED-4DB2-BD59-A6C34878D82A}">
                    <a16:rowId xmlns:a16="http://schemas.microsoft.com/office/drawing/2014/main" val="1596018794"/>
                  </a:ext>
                </a:extLst>
              </a:tr>
              <a:tr h="838548">
                <a:tc>
                  <a:txBody>
                    <a:bodyPr/>
                    <a:lstStyle/>
                    <a:p>
                      <a:r>
                        <a:rPr lang="zh-CN" altLang="en-US" sz="1800" b="0" i="0" kern="1200" dirty="0">
                          <a:solidFill>
                            <a:schemeClr val="dk1"/>
                          </a:solidFill>
                          <a:effectLst/>
                          <a:latin typeface="+mn-lt"/>
                          <a:ea typeface="+mn-ea"/>
                          <a:cs typeface="+mn-cs"/>
                        </a:rPr>
                        <a:t>需要大量数据来训练模型，只要有足够和准确的训练数据，它支持任意拓扑和设备流量管理机制</a:t>
                      </a:r>
                      <a:endParaRPr lang="zh-CN" altLang="en-US" dirty="0"/>
                    </a:p>
                  </a:txBody>
                  <a:tcPr anchor="ctr" anchorCtr="1">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mn-lt"/>
                          <a:ea typeface="+mn-ea"/>
                          <a:cs typeface="+mn-cs"/>
                        </a:rPr>
                        <a:t>性能分析需要的数据量较少，但需要尽可能真实反映网络状态，才能更好地对网络</a:t>
                      </a:r>
                      <a:r>
                        <a:rPr lang="zh-CN" altLang="en-US" sz="1800" b="0" i="0" kern="1200">
                          <a:solidFill>
                            <a:schemeClr val="dk1"/>
                          </a:solidFill>
                          <a:effectLst/>
                          <a:latin typeface="+mn-lt"/>
                          <a:ea typeface="+mn-ea"/>
                          <a:cs typeface="+mn-cs"/>
                        </a:rPr>
                        <a:t>进行评估。数据量大时空复杂度高</a:t>
                      </a:r>
                      <a:endParaRPr lang="zh-CN" altLang="en-US" dirty="0"/>
                    </a:p>
                  </a:txBody>
                  <a:tcPr anchor="ctr" anchorCtr="1">
                    <a:solidFill>
                      <a:schemeClr val="bg2">
                        <a:lumMod val="90000"/>
                      </a:schemeClr>
                    </a:solidFill>
                  </a:tcPr>
                </a:tc>
                <a:extLst>
                  <a:ext uri="{0D108BD9-81ED-4DB2-BD59-A6C34878D82A}">
                    <a16:rowId xmlns:a16="http://schemas.microsoft.com/office/drawing/2014/main" val="3422221951"/>
                  </a:ext>
                </a:extLst>
              </a:tr>
              <a:tr h="838548">
                <a:tc>
                  <a:txBody>
                    <a:bodyPr/>
                    <a:lstStyle/>
                    <a:p>
                      <a:r>
                        <a:rPr lang="zh-CN" altLang="en-US" sz="1800" b="0" i="0" kern="1200" dirty="0">
                          <a:solidFill>
                            <a:schemeClr val="dk1"/>
                          </a:solidFill>
                          <a:effectLst/>
                          <a:latin typeface="+mn-lt"/>
                          <a:ea typeface="+mn-ea"/>
                          <a:cs typeface="+mn-cs"/>
                        </a:rPr>
                        <a:t>对网络达到稳定时的性能分布更感兴趣。</a:t>
                      </a:r>
                      <a:endParaRPr lang="zh-CN" altLang="en-US" dirty="0"/>
                    </a:p>
                  </a:txBody>
                  <a:tcPr anchor="ctr" anchorCtr="1">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mn-lt"/>
                          <a:ea typeface="+mn-ea"/>
                          <a:cs typeface="+mn-cs"/>
                        </a:rPr>
                        <a:t>对于瞬态也适用</a:t>
                      </a:r>
                      <a:endParaRPr lang="zh-CN" altLang="en-US" dirty="0"/>
                    </a:p>
                  </a:txBody>
                  <a:tcPr anchor="ctr" anchorCtr="1">
                    <a:solidFill>
                      <a:schemeClr val="bg2">
                        <a:lumMod val="90000"/>
                      </a:schemeClr>
                    </a:solidFill>
                  </a:tcPr>
                </a:tc>
                <a:extLst>
                  <a:ext uri="{0D108BD9-81ED-4DB2-BD59-A6C34878D82A}">
                    <a16:rowId xmlns:a16="http://schemas.microsoft.com/office/drawing/2014/main" val="758784192"/>
                  </a:ext>
                </a:extLst>
              </a:tr>
            </a:tbl>
          </a:graphicData>
        </a:graphic>
      </p:graphicFrame>
    </p:spTree>
    <p:extLst>
      <p:ext uri="{BB962C8B-B14F-4D97-AF65-F5344CB8AC3E}">
        <p14:creationId xmlns:p14="http://schemas.microsoft.com/office/powerpoint/2010/main" val="2364562587"/>
      </p:ext>
    </p:extLst>
  </p:cSld>
  <p:clrMapOvr>
    <a:masterClrMapping/>
  </p:clrMapOvr>
  <p:transition advTm="1000">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7"/>
          <p:cNvSpPr/>
          <p:nvPr/>
        </p:nvSpPr>
        <p:spPr>
          <a:xfrm>
            <a:off x="3369209" y="2884440"/>
            <a:ext cx="1122743" cy="1107996"/>
          </a:xfrm>
          <a:prstGeom prst="rect">
            <a:avLst/>
          </a:prstGeom>
        </p:spPr>
        <p:txBody>
          <a:bodyPr wrap="square" lIns="0" tIns="0" rIns="0" bIns="0">
            <a:spAutoFit/>
          </a:bodyPr>
          <a:lstStyle/>
          <a:p>
            <a:pPr algn="dist"/>
            <a:r>
              <a:rPr lang="en-US" altLang="zh-CN" sz="7200" dirty="0">
                <a:solidFill>
                  <a:srgbClr val="44546A"/>
                </a:solidFill>
                <a:cs typeface="+mn-ea"/>
                <a:sym typeface="+mn-lt"/>
              </a:rPr>
              <a:t>03</a:t>
            </a:r>
            <a:endParaRPr lang="en-US" sz="7200" dirty="0">
              <a:solidFill>
                <a:srgbClr val="44546A"/>
              </a:solidFill>
              <a:cs typeface="+mn-ea"/>
              <a:sym typeface="+mn-lt"/>
            </a:endParaRPr>
          </a:p>
        </p:txBody>
      </p:sp>
      <p:sp>
        <p:nvSpPr>
          <p:cNvPr id="5" name="Rectangle 47"/>
          <p:cNvSpPr/>
          <p:nvPr/>
        </p:nvSpPr>
        <p:spPr>
          <a:xfrm>
            <a:off x="6683975" y="3107937"/>
            <a:ext cx="3085793" cy="430887"/>
          </a:xfrm>
          <a:prstGeom prst="rect">
            <a:avLst/>
          </a:prstGeom>
        </p:spPr>
        <p:txBody>
          <a:bodyPr wrap="square" lIns="0" tIns="0" rIns="0" bIns="0">
            <a:spAutoFit/>
          </a:bodyPr>
          <a:lstStyle/>
          <a:p>
            <a:r>
              <a:rPr lang="zh-CN" altLang="en-US" sz="2800" dirty="0">
                <a:solidFill>
                  <a:srgbClr val="44546A"/>
                </a:solidFill>
                <a:cs typeface="+mn-ea"/>
                <a:sym typeface="+mn-lt"/>
              </a:rPr>
              <a:t>我的想法</a:t>
            </a:r>
            <a:endParaRPr lang="en-US" altLang="zh-CN" sz="2800" dirty="0">
              <a:solidFill>
                <a:srgbClr val="44546A"/>
              </a:solidFill>
              <a:cs typeface="+mn-ea"/>
              <a:sym typeface="+mn-lt"/>
            </a:endParaRPr>
          </a:p>
        </p:txBody>
      </p:sp>
      <p:sp>
        <p:nvSpPr>
          <p:cNvPr id="2" name="矩形 1">
            <a:extLst>
              <a:ext uri="{FF2B5EF4-FFF2-40B4-BE49-F238E27FC236}">
                <a16:creationId xmlns:a16="http://schemas.microsoft.com/office/drawing/2014/main" id="{6E8B2B48-DED6-4407-AA0B-30966EB715D7}"/>
              </a:ext>
            </a:extLst>
          </p:cNvPr>
          <p:cNvSpPr/>
          <p:nvPr/>
        </p:nvSpPr>
        <p:spPr>
          <a:xfrm>
            <a:off x="6594403" y="2403116"/>
            <a:ext cx="2072683" cy="553998"/>
          </a:xfrm>
          <a:prstGeom prst="rect">
            <a:avLst/>
          </a:prstGeom>
        </p:spPr>
        <p:txBody>
          <a:bodyPr wrap="none">
            <a:spAutoFit/>
          </a:bodyPr>
          <a:lstStyle/>
          <a:p>
            <a:r>
              <a:rPr lang="zh-CN" altLang="en-US" sz="3000" dirty="0">
                <a:solidFill>
                  <a:srgbClr val="44546A"/>
                </a:solidFill>
                <a:cs typeface="+mn-ea"/>
                <a:sym typeface="+mn-lt"/>
              </a:rPr>
              <a:t>Part </a:t>
            </a:r>
            <a:r>
              <a:rPr lang="en-US" altLang="zh-CN" sz="3000" dirty="0">
                <a:solidFill>
                  <a:srgbClr val="44546A"/>
                </a:solidFill>
                <a:cs typeface="+mn-ea"/>
                <a:sym typeface="+mn-lt"/>
              </a:rPr>
              <a:t>Three</a:t>
            </a:r>
            <a:endParaRPr lang="zh-CN" altLang="en-US" sz="3000" dirty="0">
              <a:solidFill>
                <a:srgbClr val="44546A"/>
              </a:solidFill>
              <a:cs typeface="+mn-ea"/>
              <a:sym typeface="+mn-lt"/>
            </a:endParaRPr>
          </a:p>
        </p:txBody>
      </p:sp>
      <p:cxnSp>
        <p:nvCxnSpPr>
          <p:cNvPr id="6" name="直接连接符 5">
            <a:extLst>
              <a:ext uri="{FF2B5EF4-FFF2-40B4-BE49-F238E27FC236}">
                <a16:creationId xmlns:a16="http://schemas.microsoft.com/office/drawing/2014/main" id="{177132C9-3E40-46CA-BDA1-3EC267D3142E}"/>
              </a:ext>
            </a:extLst>
          </p:cNvPr>
          <p:cNvCxnSpPr/>
          <p:nvPr/>
        </p:nvCxnSpPr>
        <p:spPr>
          <a:xfrm>
            <a:off x="6670912" y="3742509"/>
            <a:ext cx="1122744" cy="0"/>
          </a:xfrm>
          <a:prstGeom prst="line">
            <a:avLst/>
          </a:prstGeom>
          <a:ln w="25400">
            <a:solidFill>
              <a:srgbClr val="44546A"/>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5EF542B-38E7-4872-A430-9D4FEA5BAB4D}"/>
              </a:ext>
            </a:extLst>
          </p:cNvPr>
          <p:cNvSpPr/>
          <p:nvPr/>
        </p:nvSpPr>
        <p:spPr>
          <a:xfrm>
            <a:off x="6594403" y="3992436"/>
            <a:ext cx="2643051" cy="400110"/>
          </a:xfrm>
          <a:prstGeom prst="rect">
            <a:avLst/>
          </a:prstGeom>
        </p:spPr>
        <p:txBody>
          <a:bodyPr wrap="square">
            <a:spAutoFit/>
          </a:bodyPr>
          <a:lstStyle/>
          <a:p>
            <a:r>
              <a:rPr lang="en-US" altLang="zh-CN" sz="2000" dirty="0">
                <a:solidFill>
                  <a:srgbClr val="44546A"/>
                </a:solidFill>
                <a:cs typeface="+mn-ea"/>
                <a:sym typeface="+mn-lt"/>
              </a:rPr>
              <a:t>My thinking</a:t>
            </a:r>
            <a:endParaRPr lang="zh-CN" altLang="en-US" sz="2000" dirty="0">
              <a:solidFill>
                <a:srgbClr val="44546A"/>
              </a:solidFill>
              <a:cs typeface="+mn-ea"/>
              <a:sym typeface="+mn-lt"/>
            </a:endParaRPr>
          </a:p>
        </p:txBody>
      </p:sp>
    </p:spTree>
    <p:extLst>
      <p:ext uri="{BB962C8B-B14F-4D97-AF65-F5344CB8AC3E}">
        <p14:creationId xmlns:p14="http://schemas.microsoft.com/office/powerpoint/2010/main" val="211088531"/>
      </p:ext>
    </p:extLst>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2"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B710C0CA-EAFA-4B00-B708-B0FFA2109377}"/>
              </a:ext>
            </a:extLst>
          </p:cNvPr>
          <p:cNvGrpSpPr/>
          <p:nvPr/>
        </p:nvGrpSpPr>
        <p:grpSpPr>
          <a:xfrm>
            <a:off x="0" y="58328"/>
            <a:ext cx="8097078" cy="947722"/>
            <a:chOff x="122182" y="84408"/>
            <a:chExt cx="4797287" cy="947722"/>
          </a:xfrm>
        </p:grpSpPr>
        <p:pic>
          <p:nvPicPr>
            <p:cNvPr id="27" name="图片 26">
              <a:extLst>
                <a:ext uri="{FF2B5EF4-FFF2-40B4-BE49-F238E27FC236}">
                  <a16:creationId xmlns:a16="http://schemas.microsoft.com/office/drawing/2014/main" id="{88D90E0F-544E-4471-A2CD-A5A13909EF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965738" cy="947722"/>
            </a:xfrm>
            <a:prstGeom prst="rect">
              <a:avLst/>
            </a:prstGeom>
          </p:spPr>
        </p:pic>
        <p:sp>
          <p:nvSpPr>
            <p:cNvPr id="28" name="Rectangle 47">
              <a:extLst>
                <a:ext uri="{FF2B5EF4-FFF2-40B4-BE49-F238E27FC236}">
                  <a16:creationId xmlns:a16="http://schemas.microsoft.com/office/drawing/2014/main" id="{88476F49-A546-48F9-BEC4-F9E510D838C5}"/>
                </a:ext>
              </a:extLst>
            </p:cNvPr>
            <p:cNvSpPr/>
            <p:nvPr/>
          </p:nvSpPr>
          <p:spPr>
            <a:xfrm>
              <a:off x="475298" y="234743"/>
              <a:ext cx="353522" cy="492443"/>
            </a:xfrm>
            <a:prstGeom prst="rect">
              <a:avLst/>
            </a:prstGeom>
          </p:spPr>
          <p:txBody>
            <a:bodyPr wrap="square" lIns="0" tIns="0" rIns="0" bIns="0">
              <a:spAutoFit/>
            </a:bodyPr>
            <a:lstStyle/>
            <a:p>
              <a:pPr algn="dist"/>
              <a:r>
                <a:rPr lang="en-US" altLang="zh-CN" sz="3200" dirty="0">
                  <a:solidFill>
                    <a:srgbClr val="44546A"/>
                  </a:solidFill>
                  <a:cs typeface="+mn-ea"/>
                  <a:sym typeface="+mn-lt"/>
                </a:rPr>
                <a:t>02</a:t>
              </a:r>
              <a:endParaRPr lang="en-US" sz="3200" dirty="0">
                <a:solidFill>
                  <a:srgbClr val="44546A"/>
                </a:solidFill>
                <a:cs typeface="+mn-ea"/>
                <a:sym typeface="+mn-lt"/>
              </a:endParaRPr>
            </a:p>
          </p:txBody>
        </p:sp>
        <p:grpSp>
          <p:nvGrpSpPr>
            <p:cNvPr id="29" name="组合 28">
              <a:extLst>
                <a:ext uri="{FF2B5EF4-FFF2-40B4-BE49-F238E27FC236}">
                  <a16:creationId xmlns:a16="http://schemas.microsoft.com/office/drawing/2014/main" id="{E0BF508F-3DEC-4249-8A9A-7464AE36C153}"/>
                </a:ext>
              </a:extLst>
            </p:cNvPr>
            <p:cNvGrpSpPr/>
            <p:nvPr/>
          </p:nvGrpSpPr>
          <p:grpSpPr>
            <a:xfrm>
              <a:off x="1467258" y="189315"/>
              <a:ext cx="3452211" cy="716904"/>
              <a:chOff x="1410987" y="179320"/>
              <a:chExt cx="3452211" cy="716904"/>
            </a:xfrm>
          </p:grpSpPr>
          <p:sp>
            <p:nvSpPr>
              <p:cNvPr id="30" name="Rectangle 47">
                <a:extLst>
                  <a:ext uri="{FF2B5EF4-FFF2-40B4-BE49-F238E27FC236}">
                    <a16:creationId xmlns:a16="http://schemas.microsoft.com/office/drawing/2014/main" id="{472739D2-BAFA-457E-B4B5-5A9F3B25AA6D}"/>
                  </a:ext>
                </a:extLst>
              </p:cNvPr>
              <p:cNvSpPr/>
              <p:nvPr/>
            </p:nvSpPr>
            <p:spPr>
              <a:xfrm>
                <a:off x="1486748" y="179320"/>
                <a:ext cx="3376450" cy="384721"/>
              </a:xfrm>
              <a:prstGeom prst="rect">
                <a:avLst/>
              </a:prstGeom>
            </p:spPr>
            <p:txBody>
              <a:bodyPr wrap="square" lIns="0" tIns="0" rIns="0" bIns="0">
                <a:spAutoFit/>
              </a:bodyPr>
              <a:lstStyle/>
              <a:p>
                <a:r>
                  <a:rPr lang="en-US" altLang="zh-CN" sz="2500" dirty="0" err="1">
                    <a:solidFill>
                      <a:srgbClr val="44546A"/>
                    </a:solidFill>
                    <a:cs typeface="+mn-ea"/>
                    <a:sym typeface="+mn-lt"/>
                  </a:rPr>
                  <a:t>DeepQueueNet</a:t>
                </a:r>
                <a:r>
                  <a:rPr lang="en-US" altLang="zh-CN" sz="2500" dirty="0">
                    <a:solidFill>
                      <a:srgbClr val="44546A"/>
                    </a:solidFill>
                    <a:cs typeface="+mn-ea"/>
                    <a:sym typeface="+mn-lt"/>
                  </a:rPr>
                  <a:t>——</a:t>
                </a:r>
                <a:r>
                  <a:rPr lang="zh-CN" altLang="en-US" sz="2500" dirty="0">
                    <a:solidFill>
                      <a:srgbClr val="44546A"/>
                    </a:solidFill>
                    <a:cs typeface="+mn-ea"/>
                    <a:sym typeface="+mn-lt"/>
                  </a:rPr>
                  <a:t>我的想法</a:t>
                </a:r>
                <a:endParaRPr lang="en-US" altLang="zh-CN" sz="2500" dirty="0">
                  <a:solidFill>
                    <a:srgbClr val="44546A"/>
                  </a:solidFill>
                  <a:cs typeface="+mn-ea"/>
                  <a:sym typeface="+mn-lt"/>
                </a:endParaRPr>
              </a:p>
            </p:txBody>
          </p:sp>
          <p:sp>
            <p:nvSpPr>
              <p:cNvPr id="31" name="矩形 30">
                <a:extLst>
                  <a:ext uri="{FF2B5EF4-FFF2-40B4-BE49-F238E27FC236}">
                    <a16:creationId xmlns:a16="http://schemas.microsoft.com/office/drawing/2014/main" id="{67358BB3-5E31-4225-830F-3C456DB52681}"/>
                  </a:ext>
                </a:extLst>
              </p:cNvPr>
              <p:cNvSpPr/>
              <p:nvPr/>
            </p:nvSpPr>
            <p:spPr>
              <a:xfrm>
                <a:off x="1410987" y="588447"/>
                <a:ext cx="1284951" cy="307777"/>
              </a:xfrm>
              <a:prstGeom prst="rect">
                <a:avLst/>
              </a:prstGeom>
            </p:spPr>
            <p:txBody>
              <a:bodyPr wrap="none">
                <a:spAutoFit/>
              </a:bodyPr>
              <a:lstStyle/>
              <a:p>
                <a:r>
                  <a:rPr lang="en-US" altLang="zh-CN" sz="1400" dirty="0">
                    <a:solidFill>
                      <a:srgbClr val="44546A"/>
                    </a:solidFill>
                    <a:cs typeface="+mn-ea"/>
                    <a:sym typeface="+mn-lt"/>
                  </a:rPr>
                  <a:t>iterative re-sequencing</a:t>
                </a:r>
                <a:endParaRPr lang="zh-CN" altLang="en-US" sz="1400" dirty="0">
                  <a:solidFill>
                    <a:srgbClr val="44546A"/>
                  </a:solidFill>
                  <a:cs typeface="+mn-ea"/>
                  <a:sym typeface="+mn-lt"/>
                </a:endParaRPr>
              </a:p>
            </p:txBody>
          </p:sp>
        </p:grpSp>
      </p:grpSp>
      <p:sp>
        <p:nvSpPr>
          <p:cNvPr id="3" name="文本框 2">
            <a:extLst>
              <a:ext uri="{FF2B5EF4-FFF2-40B4-BE49-F238E27FC236}">
                <a16:creationId xmlns:a16="http://schemas.microsoft.com/office/drawing/2014/main" id="{FE3A3831-1438-54A2-7DC9-F8F7B6AC5CB3}"/>
              </a:ext>
            </a:extLst>
          </p:cNvPr>
          <p:cNvSpPr txBox="1"/>
          <p:nvPr/>
        </p:nvSpPr>
        <p:spPr>
          <a:xfrm>
            <a:off x="894349" y="1360438"/>
            <a:ext cx="10502993" cy="1477328"/>
          </a:xfrm>
          <a:prstGeom prst="rect">
            <a:avLst/>
          </a:prstGeom>
          <a:noFill/>
        </p:spPr>
        <p:txBody>
          <a:bodyPr wrap="square">
            <a:spAutoFit/>
          </a:bodyPr>
          <a:lstStyle/>
          <a:p>
            <a:pPr marL="285750" indent="-285750" algn="l">
              <a:buFont typeface="Wingdings" panose="05000000000000000000" pitchFamily="2" charset="2"/>
              <a:buChar char="Ø"/>
            </a:pPr>
            <a:r>
              <a:rPr lang="zh-CN" altLang="en-US" b="0" i="0" dirty="0">
                <a:solidFill>
                  <a:srgbClr val="333333"/>
                </a:solidFill>
                <a:effectLst/>
                <a:latin typeface="-apple-system"/>
              </a:rPr>
              <a:t>在贝叶斯建模中，通常需要获取大量、高质量的样本来训练和优化模型。但有时候获取样本面临一些限制，例如有些样本可能不太容易获得、成本高昂或者存在标注噪声等等，这会对贝叶斯建模的准确性产生影响</a:t>
            </a:r>
            <a:r>
              <a:rPr lang="zh-CN" altLang="en-US" dirty="0">
                <a:solidFill>
                  <a:srgbClr val="333333"/>
                </a:solidFill>
                <a:latin typeface="-apple-system"/>
              </a:rPr>
              <a:t>，</a:t>
            </a:r>
            <a:r>
              <a:rPr lang="zh-CN" altLang="en-US" b="0" i="0" dirty="0">
                <a:solidFill>
                  <a:srgbClr val="333333"/>
                </a:solidFill>
                <a:effectLst/>
                <a:latin typeface="-apple-system"/>
              </a:rPr>
              <a:t>可以通过使用深度神经网络来辅助提取样本，以增加训练数据的多样性和质量。具体来说，深度神经网络可以用于预测样本的特征或者标签，然后利用预测结果生成一些新的、高质量的样本。</a:t>
            </a:r>
          </a:p>
        </p:txBody>
      </p:sp>
      <p:sp>
        <p:nvSpPr>
          <p:cNvPr id="5" name="文本框 4">
            <a:extLst>
              <a:ext uri="{FF2B5EF4-FFF2-40B4-BE49-F238E27FC236}">
                <a16:creationId xmlns:a16="http://schemas.microsoft.com/office/drawing/2014/main" id="{F9BFB492-423C-AA3A-A54D-4E41969E0999}"/>
              </a:ext>
            </a:extLst>
          </p:cNvPr>
          <p:cNvSpPr txBox="1"/>
          <p:nvPr/>
        </p:nvSpPr>
        <p:spPr>
          <a:xfrm>
            <a:off x="815007" y="3105834"/>
            <a:ext cx="10714384" cy="646331"/>
          </a:xfrm>
          <a:prstGeom prst="rect">
            <a:avLst/>
          </a:prstGeom>
          <a:noFill/>
        </p:spPr>
        <p:txBody>
          <a:bodyPr wrap="square">
            <a:spAutoFit/>
          </a:bodyPr>
          <a:lstStyle/>
          <a:p>
            <a:pPr marL="342900" indent="-342900">
              <a:buFont typeface="Wingdings" panose="05000000000000000000" pitchFamily="2" charset="2"/>
              <a:buChar char="Ø"/>
            </a:pPr>
            <a:r>
              <a:rPr lang="zh-CN" altLang="en-US" dirty="0">
                <a:solidFill>
                  <a:srgbClr val="333333"/>
                </a:solidFill>
                <a:latin typeface="-apple-system"/>
              </a:rPr>
              <a:t>由</a:t>
            </a:r>
            <a:r>
              <a:rPr lang="en-US" altLang="zh-CN" dirty="0">
                <a:solidFill>
                  <a:srgbClr val="333333"/>
                </a:solidFill>
                <a:latin typeface="-apple-system"/>
              </a:rPr>
              <a:t>SEC</a:t>
            </a:r>
            <a:r>
              <a:rPr lang="zh-CN" altLang="en-US" dirty="0">
                <a:solidFill>
                  <a:srgbClr val="333333"/>
                </a:solidFill>
                <a:latin typeface="-apple-system"/>
              </a:rPr>
              <a:t>受到启发，</a:t>
            </a:r>
            <a:r>
              <a:rPr lang="en-US" altLang="zh-CN" dirty="0">
                <a:solidFill>
                  <a:srgbClr val="333333"/>
                </a:solidFill>
                <a:latin typeface="-apple-system"/>
              </a:rPr>
              <a:t>DBSCAN</a:t>
            </a:r>
            <a:r>
              <a:rPr lang="zh-CN" altLang="en-US" dirty="0">
                <a:solidFill>
                  <a:srgbClr val="333333"/>
                </a:solidFill>
                <a:latin typeface="-apple-system"/>
              </a:rPr>
              <a:t>可以使用来聚类从而获取平均误差，然后贝叶斯获取结果之后减去通过使用不同聚类而得到的结果来减少误差。</a:t>
            </a:r>
          </a:p>
        </p:txBody>
      </p:sp>
    </p:spTree>
    <p:extLst>
      <p:ext uri="{BB962C8B-B14F-4D97-AF65-F5344CB8AC3E}">
        <p14:creationId xmlns:p14="http://schemas.microsoft.com/office/powerpoint/2010/main" val="859608385"/>
      </p:ext>
    </p:extLst>
  </p:cSld>
  <p:clrMapOvr>
    <a:masterClrMapping/>
  </p:clrMapOvr>
  <p:transition advTm="1000">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404569" y="426507"/>
            <a:ext cx="2116184" cy="1107996"/>
          </a:xfrm>
          <a:prstGeom prst="rect">
            <a:avLst/>
          </a:prstGeom>
          <a:noFill/>
        </p:spPr>
        <p:txBody>
          <a:bodyPr wrap="square" rtlCol="0">
            <a:spAutoFit/>
          </a:bodyPr>
          <a:lstStyle/>
          <a:p>
            <a:pPr algn="dist"/>
            <a:r>
              <a:rPr lang="en-US" altLang="zh-CN" sz="6600" b="1" dirty="0">
                <a:solidFill>
                  <a:srgbClr val="44546A"/>
                </a:solidFill>
                <a:cs typeface="+mn-ea"/>
                <a:sym typeface="+mn-lt"/>
              </a:rPr>
              <a:t> </a:t>
            </a:r>
            <a:r>
              <a:rPr lang="zh-CN" altLang="en-US" sz="6600" b="1" dirty="0">
                <a:solidFill>
                  <a:srgbClr val="44546A"/>
                </a:solidFill>
                <a:cs typeface="+mn-ea"/>
                <a:sym typeface="+mn-lt"/>
              </a:rPr>
              <a:t>目录</a:t>
            </a:r>
          </a:p>
        </p:txBody>
      </p:sp>
      <p:sp>
        <p:nvSpPr>
          <p:cNvPr id="23" name="矩形 22">
            <a:extLst>
              <a:ext uri="{FF2B5EF4-FFF2-40B4-BE49-F238E27FC236}">
                <a16:creationId xmlns:a16="http://schemas.microsoft.com/office/drawing/2014/main" id="{23B75229-98B8-4AFD-BA12-7D9E02608E20}"/>
              </a:ext>
            </a:extLst>
          </p:cNvPr>
          <p:cNvSpPr/>
          <p:nvPr/>
        </p:nvSpPr>
        <p:spPr>
          <a:xfrm>
            <a:off x="4245666" y="3683000"/>
            <a:ext cx="502061" cy="400110"/>
          </a:xfrm>
          <a:prstGeom prst="rect">
            <a:avLst/>
          </a:prstGeom>
        </p:spPr>
        <p:txBody>
          <a:bodyPr wrap="none">
            <a:spAutoFit/>
          </a:bodyPr>
          <a:lstStyle/>
          <a:p>
            <a:pPr algn="dist"/>
            <a:r>
              <a:rPr lang="en-US" altLang="zh-CN" sz="2000" b="1" dirty="0">
                <a:solidFill>
                  <a:srgbClr val="44546A"/>
                </a:solidFill>
                <a:cs typeface="+mn-ea"/>
                <a:sym typeface="+mn-lt"/>
              </a:rPr>
              <a:t>02</a:t>
            </a:r>
          </a:p>
        </p:txBody>
      </p:sp>
      <p:sp>
        <p:nvSpPr>
          <p:cNvPr id="25" name="矩形 24">
            <a:extLst>
              <a:ext uri="{FF2B5EF4-FFF2-40B4-BE49-F238E27FC236}">
                <a16:creationId xmlns:a16="http://schemas.microsoft.com/office/drawing/2014/main" id="{BF8B4F04-C1A6-4713-BF8C-BC67DD8C30AB}"/>
              </a:ext>
            </a:extLst>
          </p:cNvPr>
          <p:cNvSpPr/>
          <p:nvPr/>
        </p:nvSpPr>
        <p:spPr>
          <a:xfrm>
            <a:off x="4245667" y="4762765"/>
            <a:ext cx="502061" cy="400110"/>
          </a:xfrm>
          <a:prstGeom prst="rect">
            <a:avLst/>
          </a:prstGeom>
        </p:spPr>
        <p:txBody>
          <a:bodyPr wrap="none">
            <a:spAutoFit/>
          </a:bodyPr>
          <a:lstStyle/>
          <a:p>
            <a:pPr algn="dist"/>
            <a:r>
              <a:rPr lang="en-US" altLang="zh-CN" sz="2000" b="1" dirty="0">
                <a:solidFill>
                  <a:srgbClr val="44546A"/>
                </a:solidFill>
                <a:cs typeface="+mn-ea"/>
                <a:sym typeface="+mn-lt"/>
              </a:rPr>
              <a:t>03</a:t>
            </a:r>
          </a:p>
        </p:txBody>
      </p:sp>
      <p:sp>
        <p:nvSpPr>
          <p:cNvPr id="32" name="Rectangle 47">
            <a:extLst>
              <a:ext uri="{FF2B5EF4-FFF2-40B4-BE49-F238E27FC236}">
                <a16:creationId xmlns:a16="http://schemas.microsoft.com/office/drawing/2014/main" id="{C45E41C3-D2BD-447A-80A9-F0D6C29A0211}"/>
              </a:ext>
            </a:extLst>
          </p:cNvPr>
          <p:cNvSpPr/>
          <p:nvPr/>
        </p:nvSpPr>
        <p:spPr>
          <a:xfrm>
            <a:off x="4992489" y="2491623"/>
            <a:ext cx="3085793" cy="719877"/>
          </a:xfrm>
          <a:prstGeom prst="rect">
            <a:avLst/>
          </a:prstGeom>
        </p:spPr>
        <p:txBody>
          <a:bodyPr wrap="square" lIns="0" tIns="0" rIns="0" bIns="0">
            <a:spAutoFit/>
          </a:bodyPr>
          <a:lstStyle/>
          <a:p>
            <a:pPr>
              <a:lnSpc>
                <a:spcPct val="120000"/>
              </a:lnSpc>
            </a:pPr>
            <a:r>
              <a:rPr lang="zh-CN" altLang="en-US" sz="2800" dirty="0">
                <a:solidFill>
                  <a:srgbClr val="44546A"/>
                </a:solidFill>
                <a:cs typeface="+mn-ea"/>
                <a:sym typeface="+mn-lt"/>
              </a:rPr>
              <a:t>研究背景</a:t>
            </a:r>
            <a:endParaRPr lang="en-US" altLang="zh-CN" sz="2800" dirty="0">
              <a:solidFill>
                <a:srgbClr val="44546A"/>
              </a:solidFill>
              <a:cs typeface="+mn-ea"/>
              <a:sym typeface="+mn-lt"/>
            </a:endParaRPr>
          </a:p>
          <a:p>
            <a:pPr>
              <a:lnSpc>
                <a:spcPct val="120000"/>
              </a:lnSpc>
            </a:pPr>
            <a:r>
              <a:rPr lang="en-US" sz="1200" dirty="0">
                <a:solidFill>
                  <a:srgbClr val="44546A"/>
                </a:solidFill>
                <a:cs typeface="+mn-ea"/>
                <a:sym typeface="+mn-lt"/>
              </a:rPr>
              <a:t>Research Background</a:t>
            </a:r>
          </a:p>
        </p:txBody>
      </p:sp>
      <p:sp>
        <p:nvSpPr>
          <p:cNvPr id="33" name="Rectangle 47">
            <a:extLst>
              <a:ext uri="{FF2B5EF4-FFF2-40B4-BE49-F238E27FC236}">
                <a16:creationId xmlns:a16="http://schemas.microsoft.com/office/drawing/2014/main" id="{E2BE62EA-EACA-4F9C-9C52-51B605FEF52C}"/>
              </a:ext>
            </a:extLst>
          </p:cNvPr>
          <p:cNvSpPr/>
          <p:nvPr/>
        </p:nvSpPr>
        <p:spPr>
          <a:xfrm>
            <a:off x="4992490" y="3683000"/>
            <a:ext cx="3085793" cy="633700"/>
          </a:xfrm>
          <a:prstGeom prst="rect">
            <a:avLst/>
          </a:prstGeom>
        </p:spPr>
        <p:txBody>
          <a:bodyPr wrap="square" lIns="0" tIns="0" rIns="0" bIns="0">
            <a:spAutoFit/>
          </a:bodyPr>
          <a:lstStyle/>
          <a:p>
            <a:r>
              <a:rPr lang="zh-CN" altLang="en-US" sz="2800" dirty="0">
                <a:solidFill>
                  <a:srgbClr val="44546A"/>
                </a:solidFill>
                <a:cs typeface="+mn-ea"/>
                <a:sym typeface="+mn-lt"/>
              </a:rPr>
              <a:t>研究现状及成果</a:t>
            </a:r>
            <a:endParaRPr lang="en-US" altLang="zh-CN" sz="2800" dirty="0">
              <a:solidFill>
                <a:srgbClr val="44546A"/>
              </a:solidFill>
              <a:cs typeface="+mn-ea"/>
              <a:sym typeface="+mn-lt"/>
            </a:endParaRPr>
          </a:p>
          <a:p>
            <a:pPr>
              <a:lnSpc>
                <a:spcPct val="120000"/>
              </a:lnSpc>
            </a:pPr>
            <a:r>
              <a:rPr lang="en-US" sz="1200" dirty="0">
                <a:solidFill>
                  <a:srgbClr val="44546A"/>
                </a:solidFill>
                <a:cs typeface="+mn-ea"/>
                <a:sym typeface="+mn-lt"/>
              </a:rPr>
              <a:t>Research Status And Achievements</a:t>
            </a:r>
          </a:p>
        </p:txBody>
      </p:sp>
      <p:sp>
        <p:nvSpPr>
          <p:cNvPr id="35" name="Rectangle 47">
            <a:extLst>
              <a:ext uri="{FF2B5EF4-FFF2-40B4-BE49-F238E27FC236}">
                <a16:creationId xmlns:a16="http://schemas.microsoft.com/office/drawing/2014/main" id="{24010E40-06DE-48AD-8186-630CEAF58108}"/>
              </a:ext>
            </a:extLst>
          </p:cNvPr>
          <p:cNvSpPr/>
          <p:nvPr/>
        </p:nvSpPr>
        <p:spPr>
          <a:xfrm>
            <a:off x="4992491" y="4726807"/>
            <a:ext cx="3085793" cy="615553"/>
          </a:xfrm>
          <a:prstGeom prst="rect">
            <a:avLst/>
          </a:prstGeom>
        </p:spPr>
        <p:txBody>
          <a:bodyPr wrap="square" lIns="0" tIns="0" rIns="0" bIns="0">
            <a:spAutoFit/>
          </a:bodyPr>
          <a:lstStyle/>
          <a:p>
            <a:r>
              <a:rPr lang="zh-CN" altLang="en-US" sz="2800" dirty="0">
                <a:solidFill>
                  <a:srgbClr val="44546A"/>
                </a:solidFill>
                <a:cs typeface="+mn-ea"/>
                <a:sym typeface="+mn-lt"/>
              </a:rPr>
              <a:t>我的想法</a:t>
            </a:r>
            <a:endParaRPr lang="en-US" altLang="zh-CN" sz="2800" dirty="0">
              <a:solidFill>
                <a:srgbClr val="44546A"/>
              </a:solidFill>
              <a:cs typeface="+mn-ea"/>
              <a:sym typeface="+mn-lt"/>
            </a:endParaRPr>
          </a:p>
          <a:p>
            <a:r>
              <a:rPr lang="en-US" sz="1200">
                <a:solidFill>
                  <a:srgbClr val="44546A"/>
                </a:solidFill>
                <a:cs typeface="+mn-ea"/>
                <a:sym typeface="+mn-lt"/>
              </a:rPr>
              <a:t>M</a:t>
            </a:r>
            <a:r>
              <a:rPr lang="en-US" altLang="zh-CN" sz="1200">
                <a:solidFill>
                  <a:srgbClr val="44546A"/>
                </a:solidFill>
                <a:cs typeface="+mn-ea"/>
                <a:sym typeface="+mn-lt"/>
              </a:rPr>
              <a:t>y thinking</a:t>
            </a:r>
            <a:endParaRPr lang="en-US" sz="1200" dirty="0">
              <a:solidFill>
                <a:srgbClr val="44546A"/>
              </a:solidFill>
              <a:cs typeface="+mn-ea"/>
              <a:sym typeface="+mn-lt"/>
            </a:endParaRPr>
          </a:p>
        </p:txBody>
      </p:sp>
      <p:sp>
        <p:nvSpPr>
          <p:cNvPr id="2" name="矩形 1">
            <a:extLst>
              <a:ext uri="{FF2B5EF4-FFF2-40B4-BE49-F238E27FC236}">
                <a16:creationId xmlns:a16="http://schemas.microsoft.com/office/drawing/2014/main" id="{C63A05ED-EA46-027B-3C7D-6DD31F15E4E2}"/>
              </a:ext>
            </a:extLst>
          </p:cNvPr>
          <p:cNvSpPr/>
          <p:nvPr/>
        </p:nvSpPr>
        <p:spPr>
          <a:xfrm>
            <a:off x="4245666" y="2712725"/>
            <a:ext cx="502061" cy="400110"/>
          </a:xfrm>
          <a:prstGeom prst="rect">
            <a:avLst/>
          </a:prstGeom>
        </p:spPr>
        <p:txBody>
          <a:bodyPr wrap="none">
            <a:spAutoFit/>
          </a:bodyPr>
          <a:lstStyle/>
          <a:p>
            <a:pPr algn="dist"/>
            <a:r>
              <a:rPr lang="en-US" altLang="zh-CN" sz="2000" b="1" dirty="0">
                <a:solidFill>
                  <a:srgbClr val="44546A"/>
                </a:solidFill>
                <a:cs typeface="+mn-ea"/>
                <a:sym typeface="+mn-lt"/>
              </a:rPr>
              <a:t>01</a:t>
            </a:r>
          </a:p>
        </p:txBody>
      </p:sp>
    </p:spTree>
    <p:extLst>
      <p:ext uri="{BB962C8B-B14F-4D97-AF65-F5344CB8AC3E}">
        <p14:creationId xmlns:p14="http://schemas.microsoft.com/office/powerpoint/2010/main" val="4026450377"/>
      </p:ext>
    </p:extLst>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1000"/>
                                        <p:tgtEl>
                                          <p:spTgt spid="32"/>
                                        </p:tgtEl>
                                      </p:cBhvr>
                                    </p:animEffect>
                                    <p:anim calcmode="lin" valueType="num">
                                      <p:cBhvr>
                                        <p:cTn id="14" dur="1000" fill="hold"/>
                                        <p:tgtEl>
                                          <p:spTgt spid="32"/>
                                        </p:tgtEl>
                                        <p:attrNameLst>
                                          <p:attrName>ppt_x</p:attrName>
                                        </p:attrNameLst>
                                      </p:cBhvr>
                                      <p:tavLst>
                                        <p:tav tm="0">
                                          <p:val>
                                            <p:strVal val="#ppt_x"/>
                                          </p:val>
                                        </p:tav>
                                        <p:tav tm="100000">
                                          <p:val>
                                            <p:strVal val="#ppt_x"/>
                                          </p:val>
                                        </p:tav>
                                      </p:tavLst>
                                    </p:anim>
                                    <p:anim calcmode="lin" valueType="num">
                                      <p:cBhvr>
                                        <p:cTn id="15" dur="1000" fill="hold"/>
                                        <p:tgtEl>
                                          <p:spTgt spid="3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1000"/>
                                        <p:tgtEl>
                                          <p:spTgt spid="35"/>
                                        </p:tgtEl>
                                      </p:cBhvr>
                                    </p:animEffect>
                                    <p:anim calcmode="lin" valueType="num">
                                      <p:cBhvr>
                                        <p:cTn id="26" dur="1000" fill="hold"/>
                                        <p:tgtEl>
                                          <p:spTgt spid="35"/>
                                        </p:tgtEl>
                                        <p:attrNameLst>
                                          <p:attrName>ppt_x</p:attrName>
                                        </p:attrNameLst>
                                      </p:cBhvr>
                                      <p:tavLst>
                                        <p:tav tm="0">
                                          <p:val>
                                            <p:strVal val="#ppt_x"/>
                                          </p:val>
                                        </p:tav>
                                        <p:tav tm="100000">
                                          <p:val>
                                            <p:strVal val="#ppt_x"/>
                                          </p:val>
                                        </p:tav>
                                      </p:tavLst>
                                    </p:anim>
                                    <p:anim calcmode="lin" valueType="num">
                                      <p:cBhvr>
                                        <p:cTn id="27"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9">
            <a:extLst>
              <a:ext uri="{FF2B5EF4-FFF2-40B4-BE49-F238E27FC236}">
                <a16:creationId xmlns:a16="http://schemas.microsoft.com/office/drawing/2014/main" id="{612BC86C-0FE0-4A70-E3A4-A346B50D8D97}"/>
              </a:ext>
            </a:extLst>
          </p:cNvPr>
          <p:cNvSpPr txBox="1"/>
          <p:nvPr/>
        </p:nvSpPr>
        <p:spPr>
          <a:xfrm>
            <a:off x="9076206" y="5506524"/>
            <a:ext cx="453651"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sp>
        <p:nvSpPr>
          <p:cNvPr id="7" name="文本框 6"/>
          <p:cNvSpPr txBox="1"/>
          <p:nvPr/>
        </p:nvSpPr>
        <p:spPr>
          <a:xfrm>
            <a:off x="948734" y="2522472"/>
            <a:ext cx="6125306" cy="769441"/>
          </a:xfrm>
          <a:prstGeom prst="rect">
            <a:avLst/>
          </a:prstGeom>
          <a:noFill/>
        </p:spPr>
        <p:txBody>
          <a:bodyPr wrap="square" rtlCol="0">
            <a:spAutoFit/>
          </a:bodyPr>
          <a:lstStyle/>
          <a:p>
            <a:pPr algn="dist"/>
            <a:r>
              <a:rPr lang="zh-CN" altLang="en-US" sz="4400" dirty="0">
                <a:solidFill>
                  <a:srgbClr val="44546A"/>
                </a:solidFill>
                <a:cs typeface="+mn-ea"/>
                <a:sym typeface="+mn-lt"/>
              </a:rPr>
              <a:t>感谢您的倾听</a:t>
            </a:r>
          </a:p>
        </p:txBody>
      </p:sp>
      <p:cxnSp>
        <p:nvCxnSpPr>
          <p:cNvPr id="9" name="直接连接符 8"/>
          <p:cNvCxnSpPr/>
          <p:nvPr/>
        </p:nvCxnSpPr>
        <p:spPr>
          <a:xfrm>
            <a:off x="1041332" y="3429000"/>
            <a:ext cx="1122744" cy="0"/>
          </a:xfrm>
          <a:prstGeom prst="line">
            <a:avLst/>
          </a:prstGeom>
          <a:ln w="25400">
            <a:solidFill>
              <a:srgbClr val="44546A"/>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124D8FE3-559A-4371-B1B6-E9A1E8146842}"/>
              </a:ext>
            </a:extLst>
          </p:cNvPr>
          <p:cNvGrpSpPr/>
          <p:nvPr/>
        </p:nvGrpSpPr>
        <p:grpSpPr>
          <a:xfrm>
            <a:off x="921165" y="5020161"/>
            <a:ext cx="3090222" cy="461665"/>
            <a:chOff x="948734" y="4020552"/>
            <a:chExt cx="3090222" cy="461665"/>
          </a:xfrm>
        </p:grpSpPr>
        <p:sp>
          <p:nvSpPr>
            <p:cNvPr id="28" name="文本框 27">
              <a:extLst>
                <a:ext uri="{FF2B5EF4-FFF2-40B4-BE49-F238E27FC236}">
                  <a16:creationId xmlns:a16="http://schemas.microsoft.com/office/drawing/2014/main" id="{AB47AFB2-C924-481B-8688-57B2735BAEAF}"/>
                </a:ext>
              </a:extLst>
            </p:cNvPr>
            <p:cNvSpPr txBox="1"/>
            <p:nvPr/>
          </p:nvSpPr>
          <p:spPr>
            <a:xfrm>
              <a:off x="948734" y="4020552"/>
              <a:ext cx="800219" cy="461665"/>
            </a:xfrm>
            <a:prstGeom prst="rect">
              <a:avLst/>
            </a:prstGeom>
            <a:noFill/>
          </p:spPr>
          <p:txBody>
            <a:bodyPr wrap="none" rtlCol="0">
              <a:spAutoFit/>
            </a:bodyPr>
            <a:lstStyle/>
            <a:p>
              <a:r>
                <a:rPr lang="zh-CN" altLang="en-US" sz="2400" dirty="0">
                  <a:solidFill>
                    <a:srgbClr val="44546A"/>
                  </a:solidFill>
                  <a:cs typeface="+mn-ea"/>
                  <a:sym typeface="+mn-lt"/>
                </a:rPr>
                <a:t>作者</a:t>
              </a:r>
            </a:p>
          </p:txBody>
        </p:sp>
        <p:cxnSp>
          <p:nvCxnSpPr>
            <p:cNvPr id="32" name="直接连接符 31">
              <a:extLst>
                <a:ext uri="{FF2B5EF4-FFF2-40B4-BE49-F238E27FC236}">
                  <a16:creationId xmlns:a16="http://schemas.microsoft.com/office/drawing/2014/main" id="{F6C65EB6-793D-460E-A7B0-965BFCE368D3}"/>
                </a:ext>
              </a:extLst>
            </p:cNvPr>
            <p:cNvCxnSpPr>
              <a:cxnSpLocks/>
            </p:cNvCxnSpPr>
            <p:nvPr/>
          </p:nvCxnSpPr>
          <p:spPr>
            <a:xfrm flipV="1">
              <a:off x="2061539" y="4397474"/>
              <a:ext cx="1977417" cy="1512"/>
            </a:xfrm>
            <a:prstGeom prst="line">
              <a:avLst/>
            </a:prstGeom>
            <a:ln w="19050">
              <a:solidFill>
                <a:srgbClr val="44546A"/>
              </a:solidFill>
              <a:prstDash val="soli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75DCE348-3621-48FD-9FD5-6410EC7D81E1}"/>
                </a:ext>
              </a:extLst>
            </p:cNvPr>
            <p:cNvSpPr txBox="1"/>
            <p:nvPr/>
          </p:nvSpPr>
          <p:spPr>
            <a:xfrm>
              <a:off x="2205162" y="4023193"/>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44546A"/>
                  </a:solidFill>
                  <a:effectLst/>
                  <a:uLnTx/>
                  <a:uFillTx/>
                  <a:cs typeface="+mn-ea"/>
                  <a:sym typeface="+mn-lt"/>
                </a:rPr>
                <a:t>王啸楠</a:t>
              </a:r>
            </a:p>
          </p:txBody>
        </p:sp>
      </p:grpSp>
      <p:grpSp>
        <p:nvGrpSpPr>
          <p:cNvPr id="37" name="组合 36">
            <a:extLst>
              <a:ext uri="{FF2B5EF4-FFF2-40B4-BE49-F238E27FC236}">
                <a16:creationId xmlns:a16="http://schemas.microsoft.com/office/drawing/2014/main" id="{BCE6B467-AFB8-420A-A2B2-F75861043AB0}"/>
              </a:ext>
            </a:extLst>
          </p:cNvPr>
          <p:cNvGrpSpPr/>
          <p:nvPr/>
        </p:nvGrpSpPr>
        <p:grpSpPr>
          <a:xfrm>
            <a:off x="976415" y="5666381"/>
            <a:ext cx="3082911" cy="482585"/>
            <a:chOff x="976415" y="5666381"/>
            <a:chExt cx="3082911" cy="482585"/>
          </a:xfrm>
        </p:grpSpPr>
        <p:sp>
          <p:nvSpPr>
            <p:cNvPr id="31" name="文本框 30">
              <a:extLst>
                <a:ext uri="{FF2B5EF4-FFF2-40B4-BE49-F238E27FC236}">
                  <a16:creationId xmlns:a16="http://schemas.microsoft.com/office/drawing/2014/main" id="{80C64B59-7041-45F3-9DE7-66121103CF81}"/>
                </a:ext>
              </a:extLst>
            </p:cNvPr>
            <p:cNvSpPr txBox="1"/>
            <p:nvPr/>
          </p:nvSpPr>
          <p:spPr>
            <a:xfrm>
              <a:off x="976415" y="5687301"/>
              <a:ext cx="8034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4546A"/>
                  </a:solidFill>
                  <a:effectLst/>
                  <a:uLnTx/>
                  <a:uFillTx/>
                  <a:cs typeface="+mn-ea"/>
                  <a:sym typeface="+mn-lt"/>
                </a:rPr>
                <a:t>时间</a:t>
              </a:r>
            </a:p>
          </p:txBody>
        </p:sp>
        <p:cxnSp>
          <p:nvCxnSpPr>
            <p:cNvPr id="35" name="直接连接符 34">
              <a:extLst>
                <a:ext uri="{FF2B5EF4-FFF2-40B4-BE49-F238E27FC236}">
                  <a16:creationId xmlns:a16="http://schemas.microsoft.com/office/drawing/2014/main" id="{5FC9EBA0-554D-49E0-AAD2-2F56882708A4}"/>
                </a:ext>
              </a:extLst>
            </p:cNvPr>
            <p:cNvCxnSpPr/>
            <p:nvPr/>
          </p:nvCxnSpPr>
          <p:spPr>
            <a:xfrm>
              <a:off x="1769324" y="6035490"/>
              <a:ext cx="2290002" cy="0"/>
            </a:xfrm>
            <a:prstGeom prst="line">
              <a:avLst/>
            </a:prstGeom>
            <a:ln w="19050">
              <a:solidFill>
                <a:srgbClr val="44546A"/>
              </a:solidFill>
              <a:prstDash val="solid"/>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9B5ACFB9-99E3-4164-B0C1-77B378433594}"/>
                </a:ext>
              </a:extLst>
            </p:cNvPr>
            <p:cNvSpPr txBox="1"/>
            <p:nvPr/>
          </p:nvSpPr>
          <p:spPr>
            <a:xfrm>
              <a:off x="2208264" y="5666381"/>
              <a:ext cx="14542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546A"/>
                  </a:solidFill>
                  <a:effectLst/>
                  <a:uLnTx/>
                  <a:uFillTx/>
                  <a:cs typeface="+mn-ea"/>
                  <a:sym typeface="+mn-lt"/>
                </a:rPr>
                <a:t>2023</a:t>
              </a:r>
              <a:r>
                <a:rPr kumimoji="0" lang="zh-CN" altLang="en-US" sz="1800" b="0" i="0" u="none" strike="noStrike" kern="1200" cap="none" spc="0" normalizeH="0" baseline="0" noProof="0" dirty="0">
                  <a:ln>
                    <a:noFill/>
                  </a:ln>
                  <a:solidFill>
                    <a:srgbClr val="44546A"/>
                  </a:solidFill>
                  <a:effectLst/>
                  <a:uLnTx/>
                  <a:uFillTx/>
                  <a:cs typeface="+mn-ea"/>
                  <a:sym typeface="+mn-lt"/>
                </a:rPr>
                <a:t>年</a:t>
              </a:r>
              <a:r>
                <a:rPr kumimoji="0" lang="en-US" altLang="zh-CN" sz="1800" b="0" i="0" u="none" strike="noStrike" kern="1200" cap="none" spc="0" normalizeH="0" baseline="0" noProof="0" dirty="0">
                  <a:ln>
                    <a:noFill/>
                  </a:ln>
                  <a:solidFill>
                    <a:srgbClr val="44546A"/>
                  </a:solidFill>
                  <a:effectLst/>
                  <a:uLnTx/>
                  <a:uFillTx/>
                  <a:cs typeface="+mn-ea"/>
                  <a:sym typeface="+mn-lt"/>
                </a:rPr>
                <a:t>06</a:t>
              </a:r>
              <a:r>
                <a:rPr kumimoji="0" lang="zh-CN" altLang="en-US" sz="1800" b="0" i="0" u="none" strike="noStrike" kern="1200" cap="none" spc="0" normalizeH="0" baseline="0" noProof="0" dirty="0">
                  <a:ln>
                    <a:noFill/>
                  </a:ln>
                  <a:solidFill>
                    <a:srgbClr val="44546A"/>
                  </a:solidFill>
                  <a:effectLst/>
                  <a:uLnTx/>
                  <a:uFillTx/>
                  <a:cs typeface="+mn-ea"/>
                  <a:sym typeface="+mn-lt"/>
                </a:rPr>
                <a:t>月</a:t>
              </a:r>
            </a:p>
          </p:txBody>
        </p:sp>
      </p:grpSp>
    </p:spTree>
    <p:extLst>
      <p:ext uri="{BB962C8B-B14F-4D97-AF65-F5344CB8AC3E}">
        <p14:creationId xmlns:p14="http://schemas.microsoft.com/office/powerpoint/2010/main" val="1346701510"/>
      </p:ext>
    </p:extLst>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anim calcmode="lin" valueType="num">
                                      <p:cBhvr>
                                        <p:cTn id="26" dur="1000" fill="hold"/>
                                        <p:tgtEl>
                                          <p:spTgt spid="37"/>
                                        </p:tgtEl>
                                        <p:attrNameLst>
                                          <p:attrName>ppt_x</p:attrName>
                                        </p:attrNameLst>
                                      </p:cBhvr>
                                      <p:tavLst>
                                        <p:tav tm="0">
                                          <p:val>
                                            <p:strVal val="#ppt_x"/>
                                          </p:val>
                                        </p:tav>
                                        <p:tav tm="100000">
                                          <p:val>
                                            <p:strVal val="#ppt_x"/>
                                          </p:val>
                                        </p:tav>
                                      </p:tavLst>
                                    </p:anim>
                                    <p:anim calcmode="lin" valueType="num">
                                      <p:cBhvr>
                                        <p:cTn id="27"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7"/>
          <p:cNvSpPr/>
          <p:nvPr/>
        </p:nvSpPr>
        <p:spPr>
          <a:xfrm>
            <a:off x="3369209" y="2884440"/>
            <a:ext cx="1122743" cy="1107996"/>
          </a:xfrm>
          <a:prstGeom prst="rect">
            <a:avLst/>
          </a:prstGeom>
        </p:spPr>
        <p:txBody>
          <a:bodyPr wrap="square" lIns="0" tIns="0" rIns="0" bIns="0">
            <a:spAutoFit/>
          </a:bodyPr>
          <a:lstStyle/>
          <a:p>
            <a:pPr algn="dist"/>
            <a:r>
              <a:rPr lang="en-US" altLang="zh-CN" sz="7200" dirty="0">
                <a:solidFill>
                  <a:srgbClr val="44546A"/>
                </a:solidFill>
                <a:cs typeface="+mn-ea"/>
                <a:sym typeface="+mn-lt"/>
              </a:rPr>
              <a:t>01</a:t>
            </a:r>
            <a:endParaRPr lang="en-US" sz="7200" dirty="0">
              <a:solidFill>
                <a:srgbClr val="44546A"/>
              </a:solidFill>
              <a:cs typeface="+mn-ea"/>
              <a:sym typeface="+mn-lt"/>
            </a:endParaRPr>
          </a:p>
        </p:txBody>
      </p:sp>
      <p:sp>
        <p:nvSpPr>
          <p:cNvPr id="5" name="Rectangle 47"/>
          <p:cNvSpPr/>
          <p:nvPr/>
        </p:nvSpPr>
        <p:spPr>
          <a:xfrm>
            <a:off x="6683975" y="3107937"/>
            <a:ext cx="3085793" cy="473271"/>
          </a:xfrm>
          <a:prstGeom prst="rect">
            <a:avLst/>
          </a:prstGeom>
        </p:spPr>
        <p:txBody>
          <a:bodyPr wrap="square" lIns="0" tIns="0" rIns="0" bIns="0">
            <a:spAutoFit/>
          </a:bodyPr>
          <a:lstStyle/>
          <a:p>
            <a:pPr>
              <a:lnSpc>
                <a:spcPct val="120000"/>
              </a:lnSpc>
            </a:pPr>
            <a:r>
              <a:rPr lang="zh-CN" altLang="en-US" sz="2800" dirty="0">
                <a:solidFill>
                  <a:srgbClr val="44546A"/>
                </a:solidFill>
                <a:cs typeface="+mn-ea"/>
                <a:sym typeface="+mn-lt"/>
              </a:rPr>
              <a:t>研究背景</a:t>
            </a:r>
            <a:endParaRPr lang="en-US" altLang="zh-CN" sz="2800" dirty="0">
              <a:solidFill>
                <a:srgbClr val="44546A"/>
              </a:solidFill>
              <a:cs typeface="+mn-ea"/>
              <a:sym typeface="+mn-lt"/>
            </a:endParaRPr>
          </a:p>
        </p:txBody>
      </p:sp>
      <p:sp>
        <p:nvSpPr>
          <p:cNvPr id="2" name="矩形 1">
            <a:extLst>
              <a:ext uri="{FF2B5EF4-FFF2-40B4-BE49-F238E27FC236}">
                <a16:creationId xmlns:a16="http://schemas.microsoft.com/office/drawing/2014/main" id="{6E8B2B48-DED6-4407-AA0B-30966EB715D7}"/>
              </a:ext>
            </a:extLst>
          </p:cNvPr>
          <p:cNvSpPr/>
          <p:nvPr/>
        </p:nvSpPr>
        <p:spPr>
          <a:xfrm>
            <a:off x="6594403" y="2403116"/>
            <a:ext cx="1805623" cy="553998"/>
          </a:xfrm>
          <a:prstGeom prst="rect">
            <a:avLst/>
          </a:prstGeom>
        </p:spPr>
        <p:txBody>
          <a:bodyPr wrap="none">
            <a:spAutoFit/>
          </a:bodyPr>
          <a:lstStyle/>
          <a:p>
            <a:r>
              <a:rPr lang="zh-CN" altLang="en-US" sz="3000" dirty="0">
                <a:solidFill>
                  <a:srgbClr val="44546A"/>
                </a:solidFill>
                <a:cs typeface="+mn-ea"/>
                <a:sym typeface="+mn-lt"/>
              </a:rPr>
              <a:t>Part One</a:t>
            </a:r>
          </a:p>
        </p:txBody>
      </p:sp>
      <p:cxnSp>
        <p:nvCxnSpPr>
          <p:cNvPr id="6" name="直接连接符 5">
            <a:extLst>
              <a:ext uri="{FF2B5EF4-FFF2-40B4-BE49-F238E27FC236}">
                <a16:creationId xmlns:a16="http://schemas.microsoft.com/office/drawing/2014/main" id="{177132C9-3E40-46CA-BDA1-3EC267D3142E}"/>
              </a:ext>
            </a:extLst>
          </p:cNvPr>
          <p:cNvCxnSpPr/>
          <p:nvPr/>
        </p:nvCxnSpPr>
        <p:spPr>
          <a:xfrm>
            <a:off x="6670912" y="3742509"/>
            <a:ext cx="1122744" cy="0"/>
          </a:xfrm>
          <a:prstGeom prst="line">
            <a:avLst/>
          </a:prstGeom>
          <a:ln w="25400">
            <a:solidFill>
              <a:srgbClr val="44546A"/>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5EF542B-38E7-4872-A430-9D4FEA5BAB4D}"/>
              </a:ext>
            </a:extLst>
          </p:cNvPr>
          <p:cNvSpPr/>
          <p:nvPr/>
        </p:nvSpPr>
        <p:spPr>
          <a:xfrm>
            <a:off x="6594403" y="3992436"/>
            <a:ext cx="3175365" cy="400110"/>
          </a:xfrm>
          <a:prstGeom prst="rect">
            <a:avLst/>
          </a:prstGeom>
        </p:spPr>
        <p:txBody>
          <a:bodyPr wrap="square">
            <a:spAutoFit/>
          </a:bodyPr>
          <a:lstStyle/>
          <a:p>
            <a:r>
              <a:rPr lang="zh-CN" altLang="en-US" sz="2000" dirty="0">
                <a:solidFill>
                  <a:srgbClr val="44546A"/>
                </a:solidFill>
                <a:cs typeface="+mn-ea"/>
                <a:sym typeface="+mn-lt"/>
              </a:rPr>
              <a:t>Research Background</a:t>
            </a:r>
          </a:p>
        </p:txBody>
      </p:sp>
    </p:spTree>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2"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58ADEF8A-F80D-4C76-80F3-7692540C1302}"/>
              </a:ext>
            </a:extLst>
          </p:cNvPr>
          <p:cNvGrpSpPr/>
          <p:nvPr/>
        </p:nvGrpSpPr>
        <p:grpSpPr>
          <a:xfrm>
            <a:off x="161938" y="30832"/>
            <a:ext cx="6673295" cy="1135220"/>
            <a:chOff x="122182" y="84408"/>
            <a:chExt cx="4253916" cy="1135220"/>
          </a:xfrm>
        </p:grpSpPr>
        <p:pic>
          <p:nvPicPr>
            <p:cNvPr id="3" name="图片 2">
              <a:extLst>
                <a:ext uri="{FF2B5EF4-FFF2-40B4-BE49-F238E27FC236}">
                  <a16:creationId xmlns:a16="http://schemas.microsoft.com/office/drawing/2014/main" id="{E848801E-EFF8-4A1A-8B58-2A1D96FAAFF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7" name="Rectangle 47"/>
            <p:cNvSpPr/>
            <p:nvPr/>
          </p:nvSpPr>
          <p:spPr>
            <a:xfrm>
              <a:off x="475299" y="234743"/>
              <a:ext cx="413640" cy="984885"/>
            </a:xfrm>
            <a:prstGeom prst="rect">
              <a:avLst/>
            </a:prstGeom>
          </p:spPr>
          <p:txBody>
            <a:bodyPr wrap="square" lIns="0" tIns="0" rIns="0" bIns="0">
              <a:spAutoFit/>
            </a:bodyPr>
            <a:lstStyle/>
            <a:p>
              <a:pPr algn="dist"/>
              <a:r>
                <a:rPr lang="en-US" altLang="zh-CN" sz="3200" dirty="0">
                  <a:solidFill>
                    <a:srgbClr val="44546A"/>
                  </a:solidFill>
                  <a:cs typeface="+mn-ea"/>
                  <a:sym typeface="+mn-lt"/>
                </a:rPr>
                <a:t>01</a:t>
              </a:r>
              <a:endParaRPr lang="en-US" sz="3200" dirty="0">
                <a:solidFill>
                  <a:srgbClr val="44546A"/>
                </a:solidFill>
                <a:cs typeface="+mn-ea"/>
                <a:sym typeface="+mn-lt"/>
              </a:endParaRPr>
            </a:p>
          </p:txBody>
        </p:sp>
        <p:grpSp>
          <p:nvGrpSpPr>
            <p:cNvPr id="13" name="组合 12">
              <a:extLst>
                <a:ext uri="{FF2B5EF4-FFF2-40B4-BE49-F238E27FC236}">
                  <a16:creationId xmlns:a16="http://schemas.microsoft.com/office/drawing/2014/main" id="{0E9B6B80-51A3-4658-99BA-BD97461683E4}"/>
                </a:ext>
              </a:extLst>
            </p:cNvPr>
            <p:cNvGrpSpPr/>
            <p:nvPr/>
          </p:nvGrpSpPr>
          <p:grpSpPr>
            <a:xfrm>
              <a:off x="1467258" y="189315"/>
              <a:ext cx="2908840" cy="848822"/>
              <a:chOff x="1410987" y="179320"/>
              <a:chExt cx="2908840" cy="848822"/>
            </a:xfrm>
          </p:grpSpPr>
          <p:sp>
            <p:nvSpPr>
              <p:cNvPr id="6" name="Rectangle 47"/>
              <p:cNvSpPr/>
              <p:nvPr/>
            </p:nvSpPr>
            <p:spPr>
              <a:xfrm>
                <a:off x="1486748" y="179320"/>
                <a:ext cx="2833079" cy="848822"/>
              </a:xfrm>
              <a:prstGeom prst="rect">
                <a:avLst/>
              </a:prstGeom>
            </p:spPr>
            <p:txBody>
              <a:bodyPr wrap="square" lIns="0" tIns="0" rIns="0" bIns="0">
                <a:spAutoFit/>
              </a:bodyPr>
              <a:lstStyle/>
              <a:p>
                <a:pPr>
                  <a:lnSpc>
                    <a:spcPct val="120000"/>
                  </a:lnSpc>
                </a:pPr>
                <a:r>
                  <a:rPr lang="zh-CN" altLang="en-US" sz="2400" dirty="0">
                    <a:solidFill>
                      <a:srgbClr val="44546A"/>
                    </a:solidFill>
                    <a:cs typeface="+mn-ea"/>
                    <a:sym typeface="+mn-lt"/>
                  </a:rPr>
                  <a:t>研究背景</a:t>
                </a:r>
                <a:r>
                  <a:rPr lang="en-US" altLang="zh-CN" sz="2400" dirty="0">
                    <a:solidFill>
                      <a:srgbClr val="44546A"/>
                    </a:solidFill>
                    <a:cs typeface="+mn-ea"/>
                    <a:sym typeface="+mn-lt"/>
                  </a:rPr>
                  <a:t>——</a:t>
                </a:r>
                <a:r>
                  <a:rPr lang="zh-CN" altLang="en-US" sz="2400" dirty="0">
                    <a:solidFill>
                      <a:srgbClr val="44546A"/>
                    </a:solidFill>
                    <a:cs typeface="+mn-ea"/>
                    <a:sym typeface="+mn-lt"/>
                  </a:rPr>
                  <a:t>传统的</a:t>
                </a:r>
                <a:r>
                  <a:rPr lang="en-US" altLang="zh-CN" sz="2400" dirty="0">
                    <a:solidFill>
                      <a:srgbClr val="44546A"/>
                    </a:solidFill>
                    <a:cs typeface="+mn-ea"/>
                    <a:sym typeface="+mn-lt"/>
                  </a:rPr>
                  <a:t>DES</a:t>
                </a:r>
              </a:p>
            </p:txBody>
          </p:sp>
          <p:sp>
            <p:nvSpPr>
              <p:cNvPr id="5" name="矩形 4">
                <a:extLst>
                  <a:ext uri="{FF2B5EF4-FFF2-40B4-BE49-F238E27FC236}">
                    <a16:creationId xmlns:a16="http://schemas.microsoft.com/office/drawing/2014/main" id="{7055BEC4-C279-4EEE-8F46-677F109F3924}"/>
                  </a:ext>
                </a:extLst>
              </p:cNvPr>
              <p:cNvSpPr/>
              <p:nvPr/>
            </p:nvSpPr>
            <p:spPr>
              <a:xfrm>
                <a:off x="1410987" y="588447"/>
                <a:ext cx="1294876" cy="307777"/>
              </a:xfrm>
              <a:prstGeom prst="rect">
                <a:avLst/>
              </a:prstGeom>
            </p:spPr>
            <p:txBody>
              <a:bodyPr wrap="none">
                <a:spAutoFit/>
              </a:bodyPr>
              <a:lstStyle/>
              <a:p>
                <a:r>
                  <a:rPr lang="zh-CN" altLang="en-US" sz="1400" dirty="0">
                    <a:solidFill>
                      <a:srgbClr val="44546A"/>
                    </a:solidFill>
                    <a:cs typeface="+mn-ea"/>
                    <a:sym typeface="+mn-lt"/>
                  </a:rPr>
                  <a:t>Research Background</a:t>
                </a:r>
              </a:p>
            </p:txBody>
          </p:sp>
        </p:grpSp>
      </p:grpSp>
      <p:pic>
        <p:nvPicPr>
          <p:cNvPr id="4" name="图片 3">
            <a:extLst>
              <a:ext uri="{FF2B5EF4-FFF2-40B4-BE49-F238E27FC236}">
                <a16:creationId xmlns:a16="http://schemas.microsoft.com/office/drawing/2014/main" id="{D0F2CA26-0E02-0ADD-261F-1BCAC7F88EEE}"/>
              </a:ext>
            </a:extLst>
          </p:cNvPr>
          <p:cNvPicPr>
            <a:picLocks noChangeAspect="1"/>
          </p:cNvPicPr>
          <p:nvPr/>
        </p:nvPicPr>
        <p:blipFill rotWithShape="1">
          <a:blip r:embed="rId4">
            <a:extLst>
              <a:ext uri="{28A0092B-C50C-407E-A947-70E740481C1C}">
                <a14:useLocalDpi xmlns:a14="http://schemas.microsoft.com/office/drawing/2010/main" val="0"/>
              </a:ext>
            </a:extLst>
          </a:blip>
          <a:srcRect l="28787" b="-1112"/>
          <a:stretch/>
        </p:blipFill>
        <p:spPr>
          <a:xfrm>
            <a:off x="921065" y="1316388"/>
            <a:ext cx="3889474" cy="2978920"/>
          </a:xfrm>
          <a:prstGeom prst="rect">
            <a:avLst/>
          </a:prstGeom>
          <a:ln w="12700">
            <a:solidFill>
              <a:schemeClr val="tx1"/>
            </a:solidFill>
          </a:ln>
        </p:spPr>
      </p:pic>
      <p:graphicFrame>
        <p:nvGraphicFramePr>
          <p:cNvPr id="15" name="表格 15">
            <a:extLst>
              <a:ext uri="{FF2B5EF4-FFF2-40B4-BE49-F238E27FC236}">
                <a16:creationId xmlns:a16="http://schemas.microsoft.com/office/drawing/2014/main" id="{D04FF94A-03C7-23DB-1956-273E6038D5F1}"/>
              </a:ext>
            </a:extLst>
          </p:cNvPr>
          <p:cNvGraphicFramePr>
            <a:graphicFrameLocks noGrp="1"/>
          </p:cNvGraphicFramePr>
          <p:nvPr>
            <p:extLst>
              <p:ext uri="{D42A27DB-BD31-4B8C-83A1-F6EECF244321}">
                <p14:modId xmlns:p14="http://schemas.microsoft.com/office/powerpoint/2010/main" val="3684350826"/>
              </p:ext>
            </p:extLst>
          </p:nvPr>
        </p:nvGraphicFramePr>
        <p:xfrm>
          <a:off x="5635468" y="1294306"/>
          <a:ext cx="5019280" cy="3032369"/>
        </p:xfrm>
        <a:graphic>
          <a:graphicData uri="http://schemas.openxmlformats.org/drawingml/2006/table">
            <a:tbl>
              <a:tblPr firstRow="1" bandRow="1">
                <a:tableStyleId>{5C22544A-7EE6-4342-B048-85BDC9FD1C3A}</a:tableStyleId>
              </a:tblPr>
              <a:tblGrid>
                <a:gridCol w="1878514">
                  <a:extLst>
                    <a:ext uri="{9D8B030D-6E8A-4147-A177-3AD203B41FA5}">
                      <a16:colId xmlns:a16="http://schemas.microsoft.com/office/drawing/2014/main" val="4254090927"/>
                    </a:ext>
                  </a:extLst>
                </a:gridCol>
                <a:gridCol w="1283350">
                  <a:extLst>
                    <a:ext uri="{9D8B030D-6E8A-4147-A177-3AD203B41FA5}">
                      <a16:colId xmlns:a16="http://schemas.microsoft.com/office/drawing/2014/main" val="2535961789"/>
                    </a:ext>
                  </a:extLst>
                </a:gridCol>
                <a:gridCol w="1857416">
                  <a:extLst>
                    <a:ext uri="{9D8B030D-6E8A-4147-A177-3AD203B41FA5}">
                      <a16:colId xmlns:a16="http://schemas.microsoft.com/office/drawing/2014/main" val="3148619970"/>
                    </a:ext>
                  </a:extLst>
                </a:gridCol>
              </a:tblGrid>
              <a:tr h="591925">
                <a:tc>
                  <a:txBody>
                    <a:bodyPr/>
                    <a:lstStyle/>
                    <a:p>
                      <a:pPr algn="ctr"/>
                      <a:r>
                        <a:rPr lang="zh-CN" altLang="en-US" dirty="0"/>
                        <a:t>路径</a:t>
                      </a:r>
                    </a:p>
                  </a:txBody>
                  <a:tcPr>
                    <a:solidFill>
                      <a:schemeClr val="tx1">
                        <a:lumMod val="50000"/>
                        <a:lumOff val="50000"/>
                      </a:schemeClr>
                    </a:solidFill>
                  </a:tcPr>
                </a:tc>
                <a:tc>
                  <a:txBody>
                    <a:bodyPr/>
                    <a:lstStyle/>
                    <a:p>
                      <a:pPr algn="ctr"/>
                      <a:r>
                        <a:rPr lang="zh-CN" altLang="en-US" dirty="0"/>
                        <a:t>开始时间</a:t>
                      </a:r>
                    </a:p>
                  </a:txBody>
                  <a:tcPr>
                    <a:solidFill>
                      <a:schemeClr val="tx1">
                        <a:lumMod val="50000"/>
                        <a:lumOff val="50000"/>
                      </a:schemeClr>
                    </a:solidFill>
                  </a:tcPr>
                </a:tc>
                <a:tc>
                  <a:txBody>
                    <a:bodyPr/>
                    <a:lstStyle/>
                    <a:p>
                      <a:pPr algn="ctr"/>
                      <a:r>
                        <a:rPr lang="zh-CN" altLang="en-US" dirty="0"/>
                        <a:t>结束时间</a:t>
                      </a:r>
                    </a:p>
                  </a:txBody>
                  <a:tcPr>
                    <a:solidFill>
                      <a:schemeClr val="tx1">
                        <a:lumMod val="50000"/>
                        <a:lumOff val="50000"/>
                      </a:schemeClr>
                    </a:solidFill>
                  </a:tcPr>
                </a:tc>
                <a:extLst>
                  <a:ext uri="{0D108BD9-81ED-4DB2-BD59-A6C34878D82A}">
                    <a16:rowId xmlns:a16="http://schemas.microsoft.com/office/drawing/2014/main" val="1878430526"/>
                  </a:ext>
                </a:extLst>
              </a:tr>
              <a:tr h="490330">
                <a:tc>
                  <a:txBody>
                    <a:bodyPr/>
                    <a:lstStyle/>
                    <a:p>
                      <a:pPr algn="ctr"/>
                      <a:r>
                        <a:rPr lang="en-US" altLang="zh-CN" dirty="0"/>
                        <a:t>A-&gt;</a:t>
                      </a:r>
                      <a:r>
                        <a:rPr lang="zh-CN" altLang="en-US" dirty="0"/>
                        <a:t>主机</a:t>
                      </a:r>
                    </a:p>
                  </a:txBody>
                  <a:tcPr>
                    <a:solidFill>
                      <a:schemeClr val="bg2"/>
                    </a:solidFill>
                  </a:tcPr>
                </a:tc>
                <a:tc>
                  <a:txBody>
                    <a:bodyPr/>
                    <a:lstStyle/>
                    <a:p>
                      <a:pPr algn="ctr"/>
                      <a:r>
                        <a:rPr lang="en-US" altLang="zh-CN" dirty="0"/>
                        <a:t>12</a:t>
                      </a:r>
                      <a:endParaRPr lang="zh-CN" altLang="en-US" dirty="0"/>
                    </a:p>
                  </a:txBody>
                  <a:tcPr>
                    <a:solidFill>
                      <a:schemeClr val="bg2"/>
                    </a:solidFill>
                  </a:tcPr>
                </a:tc>
                <a:tc>
                  <a:txBody>
                    <a:bodyPr/>
                    <a:lstStyle/>
                    <a:p>
                      <a:pPr algn="ctr"/>
                      <a:r>
                        <a:rPr lang="en-US" altLang="zh-CN" dirty="0"/>
                        <a:t>14</a:t>
                      </a:r>
                      <a:endParaRPr lang="zh-CN" altLang="en-US" dirty="0"/>
                    </a:p>
                  </a:txBody>
                  <a:tcPr>
                    <a:solidFill>
                      <a:schemeClr val="bg2"/>
                    </a:solidFill>
                  </a:tcPr>
                </a:tc>
                <a:extLst>
                  <a:ext uri="{0D108BD9-81ED-4DB2-BD59-A6C34878D82A}">
                    <a16:rowId xmlns:a16="http://schemas.microsoft.com/office/drawing/2014/main" val="875271211"/>
                  </a:ext>
                </a:extLst>
              </a:tr>
              <a:tr h="742822">
                <a:tc>
                  <a:txBody>
                    <a:bodyPr/>
                    <a:lstStyle/>
                    <a:p>
                      <a:pPr algn="ctr"/>
                      <a:r>
                        <a:rPr lang="en-US" altLang="zh-CN" dirty="0"/>
                        <a:t>B-&gt;A-&gt;</a:t>
                      </a:r>
                      <a:r>
                        <a:rPr lang="zh-CN" altLang="en-US" dirty="0"/>
                        <a:t>主机</a:t>
                      </a:r>
                    </a:p>
                  </a:txBody>
                  <a:tcPr>
                    <a:solidFill>
                      <a:schemeClr val="bg2"/>
                    </a:solidFill>
                  </a:tcPr>
                </a:tc>
                <a:tc>
                  <a:txBody>
                    <a:bodyPr/>
                    <a:lstStyle/>
                    <a:p>
                      <a:pPr algn="ctr"/>
                      <a:r>
                        <a:rPr lang="en-US" altLang="zh-CN" dirty="0"/>
                        <a:t>14</a:t>
                      </a:r>
                      <a:endParaRPr lang="zh-CN" altLang="en-US" dirty="0"/>
                    </a:p>
                  </a:txBody>
                  <a:tcPr>
                    <a:solidFill>
                      <a:schemeClr val="bg2"/>
                    </a:solidFill>
                  </a:tcPr>
                </a:tc>
                <a:tc>
                  <a:txBody>
                    <a:bodyPr/>
                    <a:lstStyle/>
                    <a:p>
                      <a:pPr algn="ctr"/>
                      <a:r>
                        <a:rPr lang="en-US" altLang="zh-CN" dirty="0"/>
                        <a:t>16</a:t>
                      </a:r>
                      <a:endParaRPr lang="zh-CN" altLang="en-US" dirty="0"/>
                    </a:p>
                  </a:txBody>
                  <a:tcPr>
                    <a:solidFill>
                      <a:schemeClr val="bg2"/>
                    </a:solidFill>
                  </a:tcPr>
                </a:tc>
                <a:extLst>
                  <a:ext uri="{0D108BD9-81ED-4DB2-BD59-A6C34878D82A}">
                    <a16:rowId xmlns:a16="http://schemas.microsoft.com/office/drawing/2014/main" val="1017177872"/>
                  </a:ext>
                </a:extLst>
              </a:tr>
              <a:tr h="742822">
                <a:tc>
                  <a:txBody>
                    <a:bodyPr/>
                    <a:lstStyle/>
                    <a:p>
                      <a:pPr algn="ctr"/>
                      <a:r>
                        <a:rPr lang="en-US" altLang="zh-CN" dirty="0"/>
                        <a:t>B-&gt;C-&gt;</a:t>
                      </a:r>
                      <a:r>
                        <a:rPr lang="zh-CN" altLang="en-US" dirty="0"/>
                        <a:t>主机</a:t>
                      </a:r>
                    </a:p>
                  </a:txBody>
                  <a:tcPr>
                    <a:solidFill>
                      <a:schemeClr val="bg2"/>
                    </a:solidFill>
                  </a:tcPr>
                </a:tc>
                <a:tc>
                  <a:txBody>
                    <a:bodyPr/>
                    <a:lstStyle/>
                    <a:p>
                      <a:pPr algn="ctr"/>
                      <a:r>
                        <a:rPr lang="en-US" altLang="zh-CN" dirty="0"/>
                        <a:t>16</a:t>
                      </a:r>
                      <a:endParaRPr lang="zh-CN" altLang="en-US" dirty="0"/>
                    </a:p>
                  </a:txBody>
                  <a:tcPr>
                    <a:solidFill>
                      <a:schemeClr val="bg2"/>
                    </a:solidFill>
                  </a:tcPr>
                </a:tc>
                <a:tc>
                  <a:txBody>
                    <a:bodyPr/>
                    <a:lstStyle/>
                    <a:p>
                      <a:pPr algn="ctr"/>
                      <a:r>
                        <a:rPr lang="en-US" altLang="zh-CN" dirty="0"/>
                        <a:t>20</a:t>
                      </a:r>
                      <a:endParaRPr lang="zh-CN" altLang="en-US" dirty="0"/>
                    </a:p>
                  </a:txBody>
                  <a:tcPr>
                    <a:solidFill>
                      <a:schemeClr val="bg2"/>
                    </a:solidFill>
                  </a:tcPr>
                </a:tc>
                <a:extLst>
                  <a:ext uri="{0D108BD9-81ED-4DB2-BD59-A6C34878D82A}">
                    <a16:rowId xmlns:a16="http://schemas.microsoft.com/office/drawing/2014/main" val="1866922070"/>
                  </a:ext>
                </a:extLst>
              </a:tr>
              <a:tr h="464470">
                <a:tc>
                  <a:txBody>
                    <a:bodyPr/>
                    <a:lstStyle/>
                    <a:p>
                      <a:pPr algn="ctr"/>
                      <a:r>
                        <a:rPr lang="en-US" altLang="zh-CN" dirty="0"/>
                        <a:t>C-&gt;</a:t>
                      </a:r>
                      <a:r>
                        <a:rPr lang="zh-CN" altLang="en-US" dirty="0"/>
                        <a:t>主机</a:t>
                      </a:r>
                    </a:p>
                  </a:txBody>
                  <a:tcPr>
                    <a:solidFill>
                      <a:schemeClr val="bg2"/>
                    </a:solidFill>
                  </a:tcPr>
                </a:tc>
                <a:tc>
                  <a:txBody>
                    <a:bodyPr/>
                    <a:lstStyle/>
                    <a:p>
                      <a:pPr algn="ctr"/>
                      <a:r>
                        <a:rPr lang="en-US" altLang="zh-CN" dirty="0"/>
                        <a:t>20</a:t>
                      </a:r>
                      <a:endParaRPr lang="zh-CN" altLang="en-US" dirty="0"/>
                    </a:p>
                  </a:txBody>
                  <a:tcPr>
                    <a:solidFill>
                      <a:schemeClr val="bg2"/>
                    </a:solidFill>
                  </a:tcPr>
                </a:tc>
                <a:tc>
                  <a:txBody>
                    <a:bodyPr/>
                    <a:lstStyle/>
                    <a:p>
                      <a:pPr algn="ctr"/>
                      <a:r>
                        <a:rPr lang="en-US" altLang="zh-CN" dirty="0"/>
                        <a:t>24</a:t>
                      </a:r>
                      <a:endParaRPr lang="zh-CN" altLang="en-US" dirty="0"/>
                    </a:p>
                  </a:txBody>
                  <a:tcPr>
                    <a:solidFill>
                      <a:schemeClr val="bg2"/>
                    </a:solidFill>
                  </a:tcPr>
                </a:tc>
                <a:extLst>
                  <a:ext uri="{0D108BD9-81ED-4DB2-BD59-A6C34878D82A}">
                    <a16:rowId xmlns:a16="http://schemas.microsoft.com/office/drawing/2014/main" val="1732066216"/>
                  </a:ext>
                </a:extLst>
              </a:tr>
            </a:tbl>
          </a:graphicData>
        </a:graphic>
      </p:graphicFrame>
      <p:sp>
        <p:nvSpPr>
          <p:cNvPr id="16" name="文本框 15">
            <a:extLst>
              <a:ext uri="{FF2B5EF4-FFF2-40B4-BE49-F238E27FC236}">
                <a16:creationId xmlns:a16="http://schemas.microsoft.com/office/drawing/2014/main" id="{A91EF7A5-6ABD-61AC-9EC6-96A31983CE88}"/>
              </a:ext>
            </a:extLst>
          </p:cNvPr>
          <p:cNvSpPr txBox="1"/>
          <p:nvPr/>
        </p:nvSpPr>
        <p:spPr>
          <a:xfrm>
            <a:off x="1498787" y="4574387"/>
            <a:ext cx="3114261" cy="369332"/>
          </a:xfrm>
          <a:prstGeom prst="rect">
            <a:avLst/>
          </a:prstGeom>
          <a:noFill/>
        </p:spPr>
        <p:txBody>
          <a:bodyPr wrap="square" rtlCol="0">
            <a:spAutoFit/>
          </a:bodyPr>
          <a:lstStyle/>
          <a:p>
            <a:r>
              <a:rPr lang="zh-CN" altLang="en-US" dirty="0"/>
              <a:t>图</a:t>
            </a:r>
            <a:r>
              <a:rPr lang="en-US" altLang="zh-CN" dirty="0"/>
              <a:t>1 </a:t>
            </a:r>
            <a:r>
              <a:rPr lang="zh-CN" altLang="en-US" dirty="0"/>
              <a:t>模拟网络路由传播时延</a:t>
            </a:r>
          </a:p>
        </p:txBody>
      </p:sp>
      <p:sp>
        <p:nvSpPr>
          <p:cNvPr id="17" name="文本框 16">
            <a:extLst>
              <a:ext uri="{FF2B5EF4-FFF2-40B4-BE49-F238E27FC236}">
                <a16:creationId xmlns:a16="http://schemas.microsoft.com/office/drawing/2014/main" id="{55D9C61C-834C-F038-E450-5AC14D1DCCF3}"/>
              </a:ext>
            </a:extLst>
          </p:cNvPr>
          <p:cNvSpPr txBox="1"/>
          <p:nvPr/>
        </p:nvSpPr>
        <p:spPr>
          <a:xfrm>
            <a:off x="6995858" y="4574387"/>
            <a:ext cx="2888974" cy="369332"/>
          </a:xfrm>
          <a:prstGeom prst="rect">
            <a:avLst/>
          </a:prstGeom>
          <a:noFill/>
        </p:spPr>
        <p:txBody>
          <a:bodyPr wrap="square" rtlCol="0">
            <a:spAutoFit/>
          </a:bodyPr>
          <a:lstStyle/>
          <a:p>
            <a:r>
              <a:rPr lang="zh-CN" altLang="en-US" dirty="0"/>
              <a:t>表</a:t>
            </a:r>
            <a:r>
              <a:rPr lang="en-US" altLang="zh-CN" dirty="0"/>
              <a:t>1 </a:t>
            </a:r>
            <a:r>
              <a:rPr lang="zh-CN" altLang="en-US" dirty="0"/>
              <a:t>模拟四次信号传播</a:t>
            </a:r>
          </a:p>
        </p:txBody>
      </p:sp>
      <p:sp>
        <p:nvSpPr>
          <p:cNvPr id="18" name="文本框 17">
            <a:extLst>
              <a:ext uri="{FF2B5EF4-FFF2-40B4-BE49-F238E27FC236}">
                <a16:creationId xmlns:a16="http://schemas.microsoft.com/office/drawing/2014/main" id="{2657C56C-A91B-83B7-7D9F-2F84D1F0F177}"/>
              </a:ext>
            </a:extLst>
          </p:cNvPr>
          <p:cNvSpPr txBox="1"/>
          <p:nvPr/>
        </p:nvSpPr>
        <p:spPr>
          <a:xfrm>
            <a:off x="3679521" y="5293205"/>
            <a:ext cx="4245279" cy="461665"/>
          </a:xfrm>
          <a:prstGeom prst="rect">
            <a:avLst/>
          </a:prstGeom>
          <a:noFill/>
        </p:spPr>
        <p:txBody>
          <a:bodyPr wrap="square" rtlCol="0">
            <a:spAutoFit/>
          </a:bodyPr>
          <a:lstStyle/>
          <a:p>
            <a:r>
              <a:rPr lang="zh-CN" altLang="en-US" sz="2400" dirty="0"/>
              <a:t>平均时延为</a:t>
            </a:r>
            <a:r>
              <a:rPr lang="en-US" altLang="zh-CN" sz="2400" dirty="0"/>
              <a:t>(2+2+4+4)/4=3</a:t>
            </a:r>
            <a:endParaRPr lang="zh-CN" altLang="en-US" sz="2400" dirty="0"/>
          </a:p>
        </p:txBody>
      </p:sp>
    </p:spTree>
  </p:cSld>
  <p:clrMapOvr>
    <a:masterClrMapping/>
  </p:clrMapOvr>
  <p:transition advTm="1000">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0CB4024D-40B6-7FE2-C83E-408527285CBC}"/>
              </a:ext>
            </a:extLst>
          </p:cNvPr>
          <p:cNvGrpSpPr/>
          <p:nvPr/>
        </p:nvGrpSpPr>
        <p:grpSpPr>
          <a:xfrm>
            <a:off x="122181" y="84408"/>
            <a:ext cx="7797525" cy="1095243"/>
            <a:chOff x="122182" y="84408"/>
            <a:chExt cx="4253916" cy="1095243"/>
          </a:xfrm>
        </p:grpSpPr>
        <p:pic>
          <p:nvPicPr>
            <p:cNvPr id="14" name="图片 13">
              <a:extLst>
                <a:ext uri="{FF2B5EF4-FFF2-40B4-BE49-F238E27FC236}">
                  <a16:creationId xmlns:a16="http://schemas.microsoft.com/office/drawing/2014/main" id="{B8920A97-8361-04A3-7167-A912305F3FF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975714" cy="947722"/>
            </a:xfrm>
            <a:prstGeom prst="rect">
              <a:avLst/>
            </a:prstGeom>
          </p:spPr>
        </p:pic>
        <p:sp>
          <p:nvSpPr>
            <p:cNvPr id="15" name="Rectangle 47">
              <a:extLst>
                <a:ext uri="{FF2B5EF4-FFF2-40B4-BE49-F238E27FC236}">
                  <a16:creationId xmlns:a16="http://schemas.microsoft.com/office/drawing/2014/main" id="{6CEBF283-227E-453E-4A91-A1B8391A891E}"/>
                </a:ext>
              </a:extLst>
            </p:cNvPr>
            <p:cNvSpPr/>
            <p:nvPr/>
          </p:nvSpPr>
          <p:spPr>
            <a:xfrm>
              <a:off x="475299" y="234743"/>
              <a:ext cx="294995" cy="492443"/>
            </a:xfrm>
            <a:prstGeom prst="rect">
              <a:avLst/>
            </a:prstGeom>
          </p:spPr>
          <p:txBody>
            <a:bodyPr wrap="square" lIns="0" tIns="0" rIns="0" bIns="0">
              <a:spAutoFit/>
            </a:bodyPr>
            <a:lstStyle/>
            <a:p>
              <a:pPr algn="dist"/>
              <a:r>
                <a:rPr lang="en-US" altLang="zh-CN" sz="3200" dirty="0">
                  <a:solidFill>
                    <a:srgbClr val="44546A"/>
                  </a:solidFill>
                  <a:cs typeface="+mn-ea"/>
                  <a:sym typeface="+mn-lt"/>
                </a:rPr>
                <a:t>01</a:t>
              </a:r>
              <a:endParaRPr lang="en-US" sz="3200" dirty="0">
                <a:solidFill>
                  <a:srgbClr val="44546A"/>
                </a:solidFill>
                <a:cs typeface="+mn-ea"/>
                <a:sym typeface="+mn-lt"/>
              </a:endParaRPr>
            </a:p>
          </p:txBody>
        </p:sp>
        <p:grpSp>
          <p:nvGrpSpPr>
            <p:cNvPr id="16" name="组合 15">
              <a:extLst>
                <a:ext uri="{FF2B5EF4-FFF2-40B4-BE49-F238E27FC236}">
                  <a16:creationId xmlns:a16="http://schemas.microsoft.com/office/drawing/2014/main" id="{A1A7BB50-2332-67C3-A01B-EF27E1AE0339}"/>
                </a:ext>
              </a:extLst>
            </p:cNvPr>
            <p:cNvGrpSpPr/>
            <p:nvPr/>
          </p:nvGrpSpPr>
          <p:grpSpPr>
            <a:xfrm>
              <a:off x="1456389" y="189315"/>
              <a:ext cx="2919709" cy="990336"/>
              <a:chOff x="1400118" y="179320"/>
              <a:chExt cx="2919709" cy="990336"/>
            </a:xfrm>
          </p:grpSpPr>
          <p:sp>
            <p:nvSpPr>
              <p:cNvPr id="17" name="Rectangle 47">
                <a:extLst>
                  <a:ext uri="{FF2B5EF4-FFF2-40B4-BE49-F238E27FC236}">
                    <a16:creationId xmlns:a16="http://schemas.microsoft.com/office/drawing/2014/main" id="{49FFD12D-CA8A-14C2-9581-44C7F1E94BD3}"/>
                  </a:ext>
                </a:extLst>
              </p:cNvPr>
              <p:cNvSpPr/>
              <p:nvPr/>
            </p:nvSpPr>
            <p:spPr>
              <a:xfrm>
                <a:off x="1486748" y="179320"/>
                <a:ext cx="2833079" cy="990336"/>
              </a:xfrm>
              <a:prstGeom prst="rect">
                <a:avLst/>
              </a:prstGeom>
            </p:spPr>
            <p:txBody>
              <a:bodyPr wrap="square" lIns="0" tIns="0" rIns="0" bIns="0">
                <a:spAutoFit/>
              </a:bodyPr>
              <a:lstStyle/>
              <a:p>
                <a:pPr>
                  <a:lnSpc>
                    <a:spcPct val="120000"/>
                  </a:lnSpc>
                </a:pPr>
                <a:r>
                  <a:rPr lang="zh-CN" altLang="en-US" sz="2800" dirty="0">
                    <a:solidFill>
                      <a:srgbClr val="44546A"/>
                    </a:solidFill>
                    <a:cs typeface="+mn-ea"/>
                    <a:sym typeface="+mn-lt"/>
                  </a:rPr>
                  <a:t>研究背景</a:t>
                </a:r>
                <a:r>
                  <a:rPr lang="en-US" altLang="zh-CN" sz="2800" dirty="0">
                    <a:solidFill>
                      <a:srgbClr val="44546A"/>
                    </a:solidFill>
                    <a:cs typeface="+mn-ea"/>
                    <a:sym typeface="+mn-lt"/>
                  </a:rPr>
                  <a:t>——</a:t>
                </a:r>
                <a:r>
                  <a:rPr lang="zh-CN" altLang="en-US" sz="2800" dirty="0">
                    <a:solidFill>
                      <a:srgbClr val="44546A"/>
                    </a:solidFill>
                    <a:cs typeface="+mn-ea"/>
                    <a:sym typeface="+mn-lt"/>
                  </a:rPr>
                  <a:t>传统的</a:t>
                </a:r>
                <a:r>
                  <a:rPr lang="en-US" altLang="zh-CN" sz="2800" dirty="0">
                    <a:solidFill>
                      <a:srgbClr val="44546A"/>
                    </a:solidFill>
                    <a:cs typeface="+mn-ea"/>
                    <a:sym typeface="+mn-lt"/>
                  </a:rPr>
                  <a:t>DES</a:t>
                </a:r>
              </a:p>
            </p:txBody>
          </p:sp>
          <p:sp>
            <p:nvSpPr>
              <p:cNvPr id="18" name="矩形 17">
                <a:extLst>
                  <a:ext uri="{FF2B5EF4-FFF2-40B4-BE49-F238E27FC236}">
                    <a16:creationId xmlns:a16="http://schemas.microsoft.com/office/drawing/2014/main" id="{A0FC52FF-C40B-AC42-D9DA-A27EA954AFFE}"/>
                  </a:ext>
                </a:extLst>
              </p:cNvPr>
              <p:cNvSpPr/>
              <p:nvPr/>
            </p:nvSpPr>
            <p:spPr>
              <a:xfrm>
                <a:off x="1400118" y="674488"/>
                <a:ext cx="1108183" cy="307777"/>
              </a:xfrm>
              <a:prstGeom prst="rect">
                <a:avLst/>
              </a:prstGeom>
            </p:spPr>
            <p:txBody>
              <a:bodyPr wrap="none">
                <a:spAutoFit/>
              </a:bodyPr>
              <a:lstStyle/>
              <a:p>
                <a:r>
                  <a:rPr lang="zh-CN" altLang="en-US" sz="1400" dirty="0">
                    <a:solidFill>
                      <a:srgbClr val="44546A"/>
                    </a:solidFill>
                    <a:cs typeface="+mn-ea"/>
                    <a:sym typeface="+mn-lt"/>
                  </a:rPr>
                  <a:t>Research Background</a:t>
                </a:r>
              </a:p>
            </p:txBody>
          </p:sp>
        </p:grpSp>
      </p:grpSp>
      <p:graphicFrame>
        <p:nvGraphicFramePr>
          <p:cNvPr id="2" name="表格 2">
            <a:extLst>
              <a:ext uri="{FF2B5EF4-FFF2-40B4-BE49-F238E27FC236}">
                <a16:creationId xmlns:a16="http://schemas.microsoft.com/office/drawing/2014/main" id="{D8F92718-8A54-6DAD-4821-78A2BDF15640}"/>
              </a:ext>
            </a:extLst>
          </p:cNvPr>
          <p:cNvGraphicFramePr>
            <a:graphicFrameLocks noGrp="1"/>
          </p:cNvGraphicFramePr>
          <p:nvPr>
            <p:extLst>
              <p:ext uri="{D42A27DB-BD31-4B8C-83A1-F6EECF244321}">
                <p14:modId xmlns:p14="http://schemas.microsoft.com/office/powerpoint/2010/main" val="1422634734"/>
              </p:ext>
            </p:extLst>
          </p:nvPr>
        </p:nvGraphicFramePr>
        <p:xfrm>
          <a:off x="407708" y="1219628"/>
          <a:ext cx="11466240" cy="5207675"/>
        </p:xfrm>
        <a:graphic>
          <a:graphicData uri="http://schemas.openxmlformats.org/drawingml/2006/table">
            <a:tbl>
              <a:tblPr firstRow="1" bandRow="1">
                <a:tableStyleId>{5C22544A-7EE6-4342-B048-85BDC9FD1C3A}</a:tableStyleId>
              </a:tblPr>
              <a:tblGrid>
                <a:gridCol w="5733120">
                  <a:extLst>
                    <a:ext uri="{9D8B030D-6E8A-4147-A177-3AD203B41FA5}">
                      <a16:colId xmlns:a16="http://schemas.microsoft.com/office/drawing/2014/main" val="633117018"/>
                    </a:ext>
                  </a:extLst>
                </a:gridCol>
                <a:gridCol w="5733120">
                  <a:extLst>
                    <a:ext uri="{9D8B030D-6E8A-4147-A177-3AD203B41FA5}">
                      <a16:colId xmlns:a16="http://schemas.microsoft.com/office/drawing/2014/main" val="478131105"/>
                    </a:ext>
                  </a:extLst>
                </a:gridCol>
              </a:tblGrid>
              <a:tr h="527268">
                <a:tc>
                  <a:txBody>
                    <a:bodyPr/>
                    <a:lstStyle/>
                    <a:p>
                      <a:pPr algn="l"/>
                      <a:r>
                        <a:rPr lang="zh-CN" altLang="en-US" dirty="0"/>
                        <a:t>缺点</a:t>
                      </a:r>
                    </a:p>
                  </a:txBody>
                  <a:tcPr anchor="ctr" anchorCtr="1">
                    <a:solidFill>
                      <a:schemeClr val="accent1">
                        <a:lumMod val="50000"/>
                      </a:schemeClr>
                    </a:solidFill>
                  </a:tcPr>
                </a:tc>
                <a:tc>
                  <a:txBody>
                    <a:bodyPr/>
                    <a:lstStyle/>
                    <a:p>
                      <a:pPr algn="l"/>
                      <a:r>
                        <a:rPr lang="zh-CN" altLang="en-US" dirty="0"/>
                        <a:t>解决方式</a:t>
                      </a:r>
                    </a:p>
                  </a:txBody>
                  <a:tcPr anchor="ctr" anchorCtr="1">
                    <a:solidFill>
                      <a:schemeClr val="accent1">
                        <a:lumMod val="50000"/>
                      </a:schemeClr>
                    </a:solidFill>
                  </a:tcPr>
                </a:tc>
                <a:extLst>
                  <a:ext uri="{0D108BD9-81ED-4DB2-BD59-A6C34878D82A}">
                    <a16:rowId xmlns:a16="http://schemas.microsoft.com/office/drawing/2014/main" val="558961774"/>
                  </a:ext>
                </a:extLst>
              </a:tr>
              <a:tr h="16901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无法适应</a:t>
                      </a:r>
                      <a:r>
                        <a:rPr lang="zh-CN" altLang="en-US" sz="1800" b="0" i="0" dirty="0">
                          <a:solidFill>
                            <a:srgbClr val="000000"/>
                          </a:solidFill>
                          <a:effectLst/>
                          <a:latin typeface="微软雅黑" panose="020B0503020204020204" pitchFamily="34" charset="-122"/>
                          <a:ea typeface="微软雅黑" panose="020B0503020204020204" pitchFamily="34" charset="-122"/>
                        </a:rPr>
                        <a:t>现代网络规模的快速增长</a:t>
                      </a:r>
                      <a:r>
                        <a:rPr lang="zh-CN" altLang="en-US" sz="1800" dirty="0">
                          <a:solidFill>
                            <a:srgbClr val="000000"/>
                          </a:solidFill>
                          <a:latin typeface="微软雅黑" panose="020B0503020204020204" pitchFamily="34" charset="-122"/>
                          <a:ea typeface="微软雅黑" panose="020B0503020204020204" pitchFamily="34" charset="-122"/>
                        </a:rPr>
                        <a:t>，</a:t>
                      </a:r>
                      <a:r>
                        <a:rPr lang="zh-CN" altLang="en-US" sz="1800" b="0" i="0" dirty="0">
                          <a:solidFill>
                            <a:srgbClr val="000000"/>
                          </a:solidFill>
                          <a:effectLst/>
                          <a:latin typeface="ProximaVara-Roman"/>
                        </a:rPr>
                        <a:t>随着网络规模的增加，需要模拟的事件数量也会增加，从而导致计算复杂度和仿真时间显著增加。</a:t>
                      </a:r>
                      <a:endParaRPr lang="en-US" altLang="zh-CN" sz="1800" b="0" i="0" dirty="0">
                        <a:solidFill>
                          <a:srgbClr val="000000"/>
                        </a:solidFill>
                        <a:effectLst/>
                        <a:latin typeface="ProximaVara-Roman"/>
                      </a:endParaRPr>
                    </a:p>
                    <a:p>
                      <a:pPr algn="l"/>
                      <a:endParaRPr lang="zh-CN" altLang="en-US" dirty="0"/>
                    </a:p>
                  </a:txBody>
                  <a:tcPr anchor="ctr" anchorCtr="1">
                    <a:solidFill>
                      <a:schemeClr val="bg2">
                        <a:lumMod val="90000"/>
                      </a:schemeClr>
                    </a:solidFill>
                  </a:tcPr>
                </a:tc>
                <a:tc>
                  <a:txBody>
                    <a:bodyPr/>
                    <a:lstStyle/>
                    <a:p>
                      <a:pPr algn="l"/>
                      <a:endParaRPr lang="zh-CN" altLang="en-US" dirty="0"/>
                    </a:p>
                  </a:txBody>
                  <a:tcPr anchor="ctr" anchorCtr="1">
                    <a:solidFill>
                      <a:schemeClr val="bg2">
                        <a:lumMod val="90000"/>
                      </a:schemeClr>
                    </a:solidFill>
                  </a:tcPr>
                </a:tc>
                <a:extLst>
                  <a:ext uri="{0D108BD9-81ED-4DB2-BD59-A6C34878D82A}">
                    <a16:rowId xmlns:a16="http://schemas.microsoft.com/office/drawing/2014/main" val="948050876"/>
                  </a:ext>
                </a:extLst>
              </a:tr>
              <a:tr h="910079">
                <a:tc>
                  <a:txBody>
                    <a:bodyPr/>
                    <a:lstStyle/>
                    <a:p>
                      <a:pPr algn="l"/>
                      <a:r>
                        <a:rPr lang="zh-CN" altLang="en-US" sz="1800" dirty="0">
                          <a:solidFill>
                            <a:srgbClr val="000000"/>
                          </a:solidFill>
                          <a:latin typeface="ProximaVara-Roman"/>
                        </a:rPr>
                        <a:t>提供不了数据包级的数据可见性。</a:t>
                      </a:r>
                      <a:r>
                        <a:rPr lang="en-US" altLang="zh-CN" sz="1800" dirty="0">
                          <a:solidFill>
                            <a:srgbClr val="000000"/>
                          </a:solidFill>
                          <a:latin typeface="ProximaVara-Roman"/>
                        </a:rPr>
                        <a:t>DES</a:t>
                      </a:r>
                      <a:r>
                        <a:rPr lang="zh-CN" altLang="en-US" sz="1800" dirty="0">
                          <a:solidFill>
                            <a:srgbClr val="000000"/>
                          </a:solidFill>
                          <a:latin typeface="ProximaVara-Roman"/>
                        </a:rPr>
                        <a:t>按照顺序处理每个数据包，限制了深入了解模拟的能力。</a:t>
                      </a:r>
                      <a:endParaRPr lang="zh-CN" altLang="en-US" dirty="0"/>
                    </a:p>
                  </a:txBody>
                  <a:tcPr anchor="ctr" anchorCtr="1">
                    <a:solidFill>
                      <a:schemeClr val="bg2">
                        <a:lumMod val="90000"/>
                      </a:schemeClr>
                    </a:solidFill>
                  </a:tcPr>
                </a:tc>
                <a:tc>
                  <a:txBody>
                    <a:bodyPr/>
                    <a:lstStyle/>
                    <a:p>
                      <a:pPr algn="l"/>
                      <a:r>
                        <a:rPr lang="zh-CN" altLang="en-US" sz="1800" dirty="0">
                          <a:solidFill>
                            <a:srgbClr val="000000"/>
                          </a:solidFill>
                          <a:latin typeface="ProximaVara-Roman"/>
                        </a:rPr>
                        <a:t>通过合理设计事件对象的属性和方法，并使用全局变量等手段，可以实现事件之间的信息传递和数据共享</a:t>
                      </a:r>
                      <a:endParaRPr lang="zh-CN" altLang="en-US" dirty="0"/>
                    </a:p>
                  </a:txBody>
                  <a:tcPr anchor="ctr" anchorCtr="1">
                    <a:solidFill>
                      <a:schemeClr val="bg2">
                        <a:lumMod val="90000"/>
                      </a:schemeClr>
                    </a:solidFill>
                  </a:tcPr>
                </a:tc>
                <a:extLst>
                  <a:ext uri="{0D108BD9-81ED-4DB2-BD59-A6C34878D82A}">
                    <a16:rowId xmlns:a16="http://schemas.microsoft.com/office/drawing/2014/main" val="2775752216"/>
                  </a:ext>
                </a:extLst>
              </a:tr>
              <a:tr h="2080181">
                <a:tc>
                  <a:txBody>
                    <a:bodyPr/>
                    <a:lstStyle/>
                    <a:p>
                      <a:pPr algn="l"/>
                      <a:r>
                        <a:rPr lang="zh-CN" altLang="en-US" sz="1800" dirty="0">
                          <a:solidFill>
                            <a:srgbClr val="000000"/>
                          </a:solidFill>
                          <a:latin typeface="ProximaVara-Roman"/>
                        </a:rPr>
                        <a:t>在离散事件仿真中，系统是通过按照事件的发生时间进行排序来模拟系统行为的，而事件之间的顺序决定了它们之间的依赖关系，这些依赖关系可能会导致并行执行事件时出现资源竞争问题或者死锁等情况，从而降低模拟效率。</a:t>
                      </a:r>
                      <a:endParaRPr lang="zh-CN" altLang="en-US" dirty="0"/>
                    </a:p>
                  </a:txBody>
                  <a:tcPr anchor="ctr" anchorCtr="1">
                    <a:solidFill>
                      <a:schemeClr val="bg2">
                        <a:lumMod val="90000"/>
                      </a:schemeClr>
                    </a:solidFill>
                  </a:tcPr>
                </a:tc>
                <a:tc>
                  <a:txBody>
                    <a:bodyPr/>
                    <a:lstStyle/>
                    <a:p>
                      <a:pPr algn="l"/>
                      <a:r>
                        <a:rPr lang="zh-CN" altLang="en-US" sz="1800" dirty="0">
                          <a:solidFill>
                            <a:srgbClr val="000000"/>
                          </a:solidFill>
                          <a:latin typeface="ProximaVara-Roman"/>
                        </a:rPr>
                        <a:t>使用并行仿真算法对离散事件模拟进行优化，减少事件之间的依赖关系，并尽可能最大限度地利用多核处理器的并行计算能力，从而提高离散事件仿真的效率。此外，还可以考虑使用分布式仿真系统，在多个计算机上分布式处理事件，进一步提高仿真效率</a:t>
                      </a:r>
                      <a:endParaRPr lang="zh-CN" altLang="en-US" dirty="0"/>
                    </a:p>
                  </a:txBody>
                  <a:tcPr anchor="ctr" anchorCtr="1">
                    <a:solidFill>
                      <a:schemeClr val="bg2">
                        <a:lumMod val="90000"/>
                      </a:schemeClr>
                    </a:solidFill>
                  </a:tcPr>
                </a:tc>
                <a:extLst>
                  <a:ext uri="{0D108BD9-81ED-4DB2-BD59-A6C34878D82A}">
                    <a16:rowId xmlns:a16="http://schemas.microsoft.com/office/drawing/2014/main" val="1596018794"/>
                  </a:ext>
                </a:extLst>
              </a:tr>
            </a:tbl>
          </a:graphicData>
        </a:graphic>
      </p:graphicFrame>
    </p:spTree>
  </p:cSld>
  <p:clrMapOvr>
    <a:masterClrMapping/>
  </p:clrMapOvr>
  <p:transition advTm="1000">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 name="组合 367">
            <a:extLst>
              <a:ext uri="{FF2B5EF4-FFF2-40B4-BE49-F238E27FC236}">
                <a16:creationId xmlns:a16="http://schemas.microsoft.com/office/drawing/2014/main" id="{00014A18-B716-429D-A796-55604D495B26}"/>
              </a:ext>
            </a:extLst>
          </p:cNvPr>
          <p:cNvGrpSpPr/>
          <p:nvPr/>
        </p:nvGrpSpPr>
        <p:grpSpPr>
          <a:xfrm>
            <a:off x="122182" y="84408"/>
            <a:ext cx="6848461" cy="947722"/>
            <a:chOff x="122182" y="84408"/>
            <a:chExt cx="6848461" cy="947722"/>
          </a:xfrm>
        </p:grpSpPr>
        <p:pic>
          <p:nvPicPr>
            <p:cNvPr id="369" name="图片 368">
              <a:extLst>
                <a:ext uri="{FF2B5EF4-FFF2-40B4-BE49-F238E27FC236}">
                  <a16:creationId xmlns:a16="http://schemas.microsoft.com/office/drawing/2014/main" id="{917ADDC8-123D-4EC6-A52C-49A66E41B8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370" name="Rectangle 47">
              <a:extLst>
                <a:ext uri="{FF2B5EF4-FFF2-40B4-BE49-F238E27FC236}">
                  <a16:creationId xmlns:a16="http://schemas.microsoft.com/office/drawing/2014/main" id="{3D6AE84C-1C15-453E-8265-902E658D41BC}"/>
                </a:ext>
              </a:extLst>
            </p:cNvPr>
            <p:cNvSpPr/>
            <p:nvPr/>
          </p:nvSpPr>
          <p:spPr>
            <a:xfrm>
              <a:off x="475298" y="234743"/>
              <a:ext cx="548283" cy="492443"/>
            </a:xfrm>
            <a:prstGeom prst="rect">
              <a:avLst/>
            </a:prstGeom>
          </p:spPr>
          <p:txBody>
            <a:bodyPr wrap="square" lIns="0" tIns="0" rIns="0" bIns="0">
              <a:spAutoFit/>
            </a:bodyPr>
            <a:lstStyle/>
            <a:p>
              <a:pPr algn="dist"/>
              <a:r>
                <a:rPr lang="en-US" altLang="zh-CN" sz="3200" dirty="0">
                  <a:solidFill>
                    <a:srgbClr val="44546A"/>
                  </a:solidFill>
                  <a:cs typeface="+mn-ea"/>
                  <a:sym typeface="+mn-lt"/>
                </a:rPr>
                <a:t>01</a:t>
              </a:r>
              <a:endParaRPr lang="en-US" sz="3200" dirty="0">
                <a:solidFill>
                  <a:srgbClr val="44546A"/>
                </a:solidFill>
                <a:cs typeface="+mn-ea"/>
                <a:sym typeface="+mn-lt"/>
              </a:endParaRPr>
            </a:p>
          </p:txBody>
        </p:sp>
        <p:grpSp>
          <p:nvGrpSpPr>
            <p:cNvPr id="371" name="组合 370">
              <a:extLst>
                <a:ext uri="{FF2B5EF4-FFF2-40B4-BE49-F238E27FC236}">
                  <a16:creationId xmlns:a16="http://schemas.microsoft.com/office/drawing/2014/main" id="{467E7278-85E6-4117-9563-6D5E2A97B378}"/>
                </a:ext>
              </a:extLst>
            </p:cNvPr>
            <p:cNvGrpSpPr/>
            <p:nvPr/>
          </p:nvGrpSpPr>
          <p:grpSpPr>
            <a:xfrm>
              <a:off x="1467258" y="189315"/>
              <a:ext cx="5503385" cy="716904"/>
              <a:chOff x="1410987" y="179320"/>
              <a:chExt cx="5503385" cy="716904"/>
            </a:xfrm>
          </p:grpSpPr>
          <p:sp>
            <p:nvSpPr>
              <p:cNvPr id="372" name="Rectangle 47">
                <a:extLst>
                  <a:ext uri="{FF2B5EF4-FFF2-40B4-BE49-F238E27FC236}">
                    <a16:creationId xmlns:a16="http://schemas.microsoft.com/office/drawing/2014/main" id="{B6210A1D-A608-456E-8363-5CCF096C449B}"/>
                  </a:ext>
                </a:extLst>
              </p:cNvPr>
              <p:cNvSpPr/>
              <p:nvPr/>
            </p:nvSpPr>
            <p:spPr>
              <a:xfrm>
                <a:off x="1486748" y="179320"/>
                <a:ext cx="5427624" cy="473271"/>
              </a:xfrm>
              <a:prstGeom prst="rect">
                <a:avLst/>
              </a:prstGeom>
            </p:spPr>
            <p:txBody>
              <a:bodyPr wrap="square" lIns="0" tIns="0" rIns="0" bIns="0">
                <a:spAutoFit/>
              </a:bodyPr>
              <a:lstStyle/>
              <a:p>
                <a:pPr>
                  <a:lnSpc>
                    <a:spcPct val="120000"/>
                  </a:lnSpc>
                </a:pPr>
                <a:r>
                  <a:rPr lang="zh-CN" altLang="en-US" sz="2800" dirty="0">
                    <a:solidFill>
                      <a:srgbClr val="44546A"/>
                    </a:solidFill>
                    <a:cs typeface="+mn-ea"/>
                    <a:sym typeface="+mn-lt"/>
                  </a:rPr>
                  <a:t>研究背景</a:t>
                </a:r>
                <a:r>
                  <a:rPr lang="en-US" altLang="zh-CN" sz="2800" dirty="0">
                    <a:solidFill>
                      <a:srgbClr val="44546A"/>
                    </a:solidFill>
                    <a:cs typeface="+mn-ea"/>
                    <a:sym typeface="+mn-lt"/>
                  </a:rPr>
                  <a:t>——EPE</a:t>
                </a:r>
              </a:p>
            </p:txBody>
          </p:sp>
          <p:sp>
            <p:nvSpPr>
              <p:cNvPr id="373" name="矩形 372">
                <a:extLst>
                  <a:ext uri="{FF2B5EF4-FFF2-40B4-BE49-F238E27FC236}">
                    <a16:creationId xmlns:a16="http://schemas.microsoft.com/office/drawing/2014/main" id="{81C95D61-8CC3-4CBC-A47E-097DE3C9841E}"/>
                  </a:ext>
                </a:extLst>
              </p:cNvPr>
              <p:cNvSpPr/>
              <p:nvPr/>
            </p:nvSpPr>
            <p:spPr>
              <a:xfrm>
                <a:off x="1410987" y="588447"/>
                <a:ext cx="3444084" cy="307777"/>
              </a:xfrm>
              <a:prstGeom prst="rect">
                <a:avLst/>
              </a:prstGeom>
            </p:spPr>
            <p:txBody>
              <a:bodyPr wrap="none">
                <a:spAutoFit/>
              </a:bodyPr>
              <a:lstStyle/>
              <a:p>
                <a:r>
                  <a:rPr lang="en-US" altLang="zh-CN" sz="1400" dirty="0">
                    <a:solidFill>
                      <a:srgbClr val="44546A"/>
                    </a:solidFill>
                    <a:cs typeface="+mn-ea"/>
                    <a:sym typeface="+mn-lt"/>
                  </a:rPr>
                  <a:t>Research Status At Home And Abroad</a:t>
                </a:r>
                <a:endParaRPr lang="zh-CN" altLang="en-US" sz="1400" dirty="0">
                  <a:solidFill>
                    <a:srgbClr val="44546A"/>
                  </a:solidFill>
                  <a:cs typeface="+mn-ea"/>
                  <a:sym typeface="+mn-lt"/>
                </a:endParaRPr>
              </a:p>
            </p:txBody>
          </p:sp>
        </p:grpSp>
      </p:grpSp>
      <p:sp>
        <p:nvSpPr>
          <p:cNvPr id="5" name="文本框 4">
            <a:extLst>
              <a:ext uri="{FF2B5EF4-FFF2-40B4-BE49-F238E27FC236}">
                <a16:creationId xmlns:a16="http://schemas.microsoft.com/office/drawing/2014/main" id="{068BFCE8-EA44-0FAB-E8E6-A1115765C2F1}"/>
              </a:ext>
            </a:extLst>
          </p:cNvPr>
          <p:cNvSpPr txBox="1"/>
          <p:nvPr/>
        </p:nvSpPr>
        <p:spPr>
          <a:xfrm>
            <a:off x="682119" y="1512763"/>
            <a:ext cx="10224420" cy="646331"/>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EPE</a:t>
            </a:r>
            <a:r>
              <a:rPr lang="zh-CN" altLang="en-US" b="0" i="0" dirty="0">
                <a:solidFill>
                  <a:srgbClr val="000000"/>
                </a:solidFill>
                <a:effectLst/>
                <a:latin typeface="微软雅黑" panose="020B0503020204020204" pitchFamily="34" charset="-122"/>
                <a:ea typeface="微软雅黑" panose="020B0503020204020204" pitchFamily="34" charset="-122"/>
              </a:rPr>
              <a:t>将网络封装为深度神经网络（</a:t>
            </a:r>
            <a:r>
              <a:rPr lang="en-US" altLang="zh-CN" b="0" i="0" dirty="0">
                <a:solidFill>
                  <a:srgbClr val="000000"/>
                </a:solidFill>
                <a:effectLst/>
                <a:latin typeface="微软雅黑" panose="020B0503020204020204" pitchFamily="34" charset="-122"/>
                <a:ea typeface="微软雅黑" panose="020B0503020204020204" pitchFamily="34" charset="-122"/>
              </a:rPr>
              <a:t>DNN</a:t>
            </a:r>
            <a:r>
              <a:rPr lang="zh-CN" altLang="en-US" b="0" i="0" dirty="0">
                <a:solidFill>
                  <a:srgbClr val="000000"/>
                </a:solidFill>
                <a:effectLst/>
                <a:latin typeface="微软雅黑" panose="020B0503020204020204" pitchFamily="34" charset="-122"/>
                <a:ea typeface="微软雅黑" panose="020B0503020204020204" pitchFamily="34" charset="-122"/>
              </a:rPr>
              <a:t>）模型，该模型可以使用真实的流量跟踪以端到端的方式进行训练。</a:t>
            </a:r>
            <a:endParaRPr lang="zh-CN" altLang="en-US" dirty="0"/>
          </a:p>
        </p:txBody>
      </p:sp>
      <p:pic>
        <p:nvPicPr>
          <p:cNvPr id="2" name="图片 1">
            <a:extLst>
              <a:ext uri="{FF2B5EF4-FFF2-40B4-BE49-F238E27FC236}">
                <a16:creationId xmlns:a16="http://schemas.microsoft.com/office/drawing/2014/main" id="{44333E8F-793B-5B91-8EDF-A29EEEC029C6}"/>
              </a:ext>
            </a:extLst>
          </p:cNvPr>
          <p:cNvPicPr>
            <a:picLocks noChangeAspect="1"/>
          </p:cNvPicPr>
          <p:nvPr/>
        </p:nvPicPr>
        <p:blipFill rotWithShape="1">
          <a:blip r:embed="rId4">
            <a:extLst>
              <a:ext uri="{28A0092B-C50C-407E-A947-70E740481C1C}">
                <a14:useLocalDpi xmlns:a14="http://schemas.microsoft.com/office/drawing/2010/main" val="0"/>
              </a:ext>
            </a:extLst>
          </a:blip>
          <a:srcRect r="34135" b="1787"/>
          <a:stretch/>
        </p:blipFill>
        <p:spPr>
          <a:xfrm>
            <a:off x="1646234" y="2768496"/>
            <a:ext cx="4820431" cy="2454787"/>
          </a:xfrm>
          <a:prstGeom prst="rect">
            <a:avLst/>
          </a:prstGeom>
        </p:spPr>
      </p:pic>
      <p:pic>
        <p:nvPicPr>
          <p:cNvPr id="3" name="图片 2">
            <a:extLst>
              <a:ext uri="{FF2B5EF4-FFF2-40B4-BE49-F238E27FC236}">
                <a16:creationId xmlns:a16="http://schemas.microsoft.com/office/drawing/2014/main" id="{7B108875-270A-F55C-859E-9AB0A5CB81EF}"/>
              </a:ext>
            </a:extLst>
          </p:cNvPr>
          <p:cNvPicPr>
            <a:picLocks noChangeAspect="1"/>
          </p:cNvPicPr>
          <p:nvPr/>
        </p:nvPicPr>
        <p:blipFill rotWithShape="1">
          <a:blip r:embed="rId4">
            <a:extLst>
              <a:ext uri="{28A0092B-C50C-407E-A947-70E740481C1C}">
                <a14:useLocalDpi xmlns:a14="http://schemas.microsoft.com/office/drawing/2010/main" val="0"/>
              </a:ext>
            </a:extLst>
          </a:blip>
          <a:srcRect l="66534" r="21061" b="71987"/>
          <a:stretch/>
        </p:blipFill>
        <p:spPr>
          <a:xfrm>
            <a:off x="6970643" y="2416630"/>
            <a:ext cx="2959296" cy="2282277"/>
          </a:xfrm>
          <a:prstGeom prst="rect">
            <a:avLst/>
          </a:prstGeom>
        </p:spPr>
      </p:pic>
      <p:sp>
        <p:nvSpPr>
          <p:cNvPr id="4" name="文本框 3">
            <a:extLst>
              <a:ext uri="{FF2B5EF4-FFF2-40B4-BE49-F238E27FC236}">
                <a16:creationId xmlns:a16="http://schemas.microsoft.com/office/drawing/2014/main" id="{F9811353-0A25-71B6-397E-18B5FFB58222}"/>
              </a:ext>
            </a:extLst>
          </p:cNvPr>
          <p:cNvSpPr txBox="1"/>
          <p:nvPr/>
        </p:nvSpPr>
        <p:spPr>
          <a:xfrm>
            <a:off x="4256831" y="5524908"/>
            <a:ext cx="3315251" cy="307777"/>
          </a:xfrm>
          <a:prstGeom prst="rect">
            <a:avLst/>
          </a:prstGeom>
          <a:noFill/>
        </p:spPr>
        <p:txBody>
          <a:bodyPr wrap="square" rtlCol="0">
            <a:spAutoFit/>
          </a:bodyPr>
          <a:lstStyle/>
          <a:p>
            <a:r>
              <a:rPr lang="zh-CN" altLang="en-US" sz="1400" dirty="0"/>
              <a:t>目标网络的拓扑结构改为深度神经网络</a:t>
            </a:r>
          </a:p>
        </p:txBody>
      </p:sp>
    </p:spTree>
  </p:cSld>
  <p:clrMapOvr>
    <a:masterClrMapping/>
  </p:clrMapOvr>
  <p:transition advTm="1000">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 name="组合 367">
            <a:extLst>
              <a:ext uri="{FF2B5EF4-FFF2-40B4-BE49-F238E27FC236}">
                <a16:creationId xmlns:a16="http://schemas.microsoft.com/office/drawing/2014/main" id="{00014A18-B716-429D-A796-55604D495B26}"/>
              </a:ext>
            </a:extLst>
          </p:cNvPr>
          <p:cNvGrpSpPr/>
          <p:nvPr/>
        </p:nvGrpSpPr>
        <p:grpSpPr>
          <a:xfrm>
            <a:off x="122182" y="84408"/>
            <a:ext cx="6848461" cy="947722"/>
            <a:chOff x="122182" y="84408"/>
            <a:chExt cx="6848461" cy="947722"/>
          </a:xfrm>
        </p:grpSpPr>
        <p:pic>
          <p:nvPicPr>
            <p:cNvPr id="369" name="图片 368">
              <a:extLst>
                <a:ext uri="{FF2B5EF4-FFF2-40B4-BE49-F238E27FC236}">
                  <a16:creationId xmlns:a16="http://schemas.microsoft.com/office/drawing/2014/main" id="{917ADDC8-123D-4EC6-A52C-49A66E41B8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370" name="Rectangle 47">
              <a:extLst>
                <a:ext uri="{FF2B5EF4-FFF2-40B4-BE49-F238E27FC236}">
                  <a16:creationId xmlns:a16="http://schemas.microsoft.com/office/drawing/2014/main" id="{3D6AE84C-1C15-453E-8265-902E658D41BC}"/>
                </a:ext>
              </a:extLst>
            </p:cNvPr>
            <p:cNvSpPr/>
            <p:nvPr/>
          </p:nvSpPr>
          <p:spPr>
            <a:xfrm>
              <a:off x="475299" y="234743"/>
              <a:ext cx="602874" cy="492443"/>
            </a:xfrm>
            <a:prstGeom prst="rect">
              <a:avLst/>
            </a:prstGeom>
          </p:spPr>
          <p:txBody>
            <a:bodyPr wrap="square" lIns="0" tIns="0" rIns="0" bIns="0">
              <a:spAutoFit/>
            </a:bodyPr>
            <a:lstStyle/>
            <a:p>
              <a:pPr algn="dist"/>
              <a:r>
                <a:rPr lang="en-US" altLang="zh-CN" sz="3200" dirty="0">
                  <a:solidFill>
                    <a:srgbClr val="44546A"/>
                  </a:solidFill>
                  <a:cs typeface="+mn-ea"/>
                  <a:sym typeface="+mn-lt"/>
                </a:rPr>
                <a:t>01</a:t>
              </a:r>
              <a:endParaRPr lang="en-US" sz="3200" dirty="0">
                <a:solidFill>
                  <a:srgbClr val="44546A"/>
                </a:solidFill>
                <a:cs typeface="+mn-ea"/>
                <a:sym typeface="+mn-lt"/>
              </a:endParaRPr>
            </a:p>
          </p:txBody>
        </p:sp>
        <p:grpSp>
          <p:nvGrpSpPr>
            <p:cNvPr id="371" name="组合 370">
              <a:extLst>
                <a:ext uri="{FF2B5EF4-FFF2-40B4-BE49-F238E27FC236}">
                  <a16:creationId xmlns:a16="http://schemas.microsoft.com/office/drawing/2014/main" id="{467E7278-85E6-4117-9563-6D5E2A97B378}"/>
                </a:ext>
              </a:extLst>
            </p:cNvPr>
            <p:cNvGrpSpPr/>
            <p:nvPr/>
          </p:nvGrpSpPr>
          <p:grpSpPr>
            <a:xfrm>
              <a:off x="1467258" y="189315"/>
              <a:ext cx="5503385" cy="716904"/>
              <a:chOff x="1410987" y="179320"/>
              <a:chExt cx="5503385" cy="716904"/>
            </a:xfrm>
          </p:grpSpPr>
          <p:sp>
            <p:nvSpPr>
              <p:cNvPr id="372" name="Rectangle 47">
                <a:extLst>
                  <a:ext uri="{FF2B5EF4-FFF2-40B4-BE49-F238E27FC236}">
                    <a16:creationId xmlns:a16="http://schemas.microsoft.com/office/drawing/2014/main" id="{B6210A1D-A608-456E-8363-5CCF096C449B}"/>
                  </a:ext>
                </a:extLst>
              </p:cNvPr>
              <p:cNvSpPr/>
              <p:nvPr/>
            </p:nvSpPr>
            <p:spPr>
              <a:xfrm>
                <a:off x="1486748" y="179320"/>
                <a:ext cx="5427624" cy="473271"/>
              </a:xfrm>
              <a:prstGeom prst="rect">
                <a:avLst/>
              </a:prstGeom>
            </p:spPr>
            <p:txBody>
              <a:bodyPr wrap="square" lIns="0" tIns="0" rIns="0" bIns="0">
                <a:spAutoFit/>
              </a:bodyPr>
              <a:lstStyle/>
              <a:p>
                <a:pPr>
                  <a:lnSpc>
                    <a:spcPct val="120000"/>
                  </a:lnSpc>
                </a:pPr>
                <a:r>
                  <a:rPr lang="zh-CN" altLang="en-US" sz="2800" dirty="0">
                    <a:solidFill>
                      <a:srgbClr val="44546A"/>
                    </a:solidFill>
                    <a:cs typeface="+mn-ea"/>
                    <a:sym typeface="+mn-lt"/>
                  </a:rPr>
                  <a:t>研究背景</a:t>
                </a:r>
                <a:r>
                  <a:rPr lang="en-US" altLang="zh-CN" sz="2800" dirty="0">
                    <a:solidFill>
                      <a:srgbClr val="44546A"/>
                    </a:solidFill>
                    <a:cs typeface="+mn-ea"/>
                    <a:sym typeface="+mn-lt"/>
                  </a:rPr>
                  <a:t>——EPE</a:t>
                </a:r>
              </a:p>
            </p:txBody>
          </p:sp>
          <p:sp>
            <p:nvSpPr>
              <p:cNvPr id="373" name="矩形 372">
                <a:extLst>
                  <a:ext uri="{FF2B5EF4-FFF2-40B4-BE49-F238E27FC236}">
                    <a16:creationId xmlns:a16="http://schemas.microsoft.com/office/drawing/2014/main" id="{81C95D61-8CC3-4CBC-A47E-097DE3C9841E}"/>
                  </a:ext>
                </a:extLst>
              </p:cNvPr>
              <p:cNvSpPr/>
              <p:nvPr/>
            </p:nvSpPr>
            <p:spPr>
              <a:xfrm>
                <a:off x="1410987" y="588447"/>
                <a:ext cx="3444084" cy="307777"/>
              </a:xfrm>
              <a:prstGeom prst="rect">
                <a:avLst/>
              </a:prstGeom>
            </p:spPr>
            <p:txBody>
              <a:bodyPr wrap="none">
                <a:spAutoFit/>
              </a:bodyPr>
              <a:lstStyle/>
              <a:p>
                <a:r>
                  <a:rPr lang="en-US" altLang="zh-CN" sz="1400" dirty="0">
                    <a:solidFill>
                      <a:srgbClr val="44546A"/>
                    </a:solidFill>
                    <a:cs typeface="+mn-ea"/>
                    <a:sym typeface="+mn-lt"/>
                  </a:rPr>
                  <a:t>Research Status At Home And Abroad</a:t>
                </a:r>
                <a:endParaRPr lang="zh-CN" altLang="en-US" sz="1400" dirty="0">
                  <a:solidFill>
                    <a:srgbClr val="44546A"/>
                  </a:solidFill>
                  <a:cs typeface="+mn-ea"/>
                  <a:sym typeface="+mn-lt"/>
                </a:endParaRPr>
              </a:p>
            </p:txBody>
          </p:sp>
        </p:grpSp>
      </p:grpSp>
      <p:graphicFrame>
        <p:nvGraphicFramePr>
          <p:cNvPr id="2" name="表格 2">
            <a:extLst>
              <a:ext uri="{FF2B5EF4-FFF2-40B4-BE49-F238E27FC236}">
                <a16:creationId xmlns:a16="http://schemas.microsoft.com/office/drawing/2014/main" id="{391F67D0-ADBD-BE24-CA2A-ED7C0F21242C}"/>
              </a:ext>
            </a:extLst>
          </p:cNvPr>
          <p:cNvGraphicFramePr>
            <a:graphicFrameLocks noGrp="1"/>
          </p:cNvGraphicFramePr>
          <p:nvPr>
            <p:extLst>
              <p:ext uri="{D42A27DB-BD31-4B8C-83A1-F6EECF244321}">
                <p14:modId xmlns:p14="http://schemas.microsoft.com/office/powerpoint/2010/main" val="862369811"/>
              </p:ext>
            </p:extLst>
          </p:nvPr>
        </p:nvGraphicFramePr>
        <p:xfrm>
          <a:off x="578678" y="1219628"/>
          <a:ext cx="11034644" cy="1824866"/>
        </p:xfrm>
        <a:graphic>
          <a:graphicData uri="http://schemas.openxmlformats.org/drawingml/2006/table">
            <a:tbl>
              <a:tblPr firstRow="1" bandRow="1">
                <a:tableStyleId>{5C22544A-7EE6-4342-B048-85BDC9FD1C3A}</a:tableStyleId>
              </a:tblPr>
              <a:tblGrid>
                <a:gridCol w="5508223">
                  <a:extLst>
                    <a:ext uri="{9D8B030D-6E8A-4147-A177-3AD203B41FA5}">
                      <a16:colId xmlns:a16="http://schemas.microsoft.com/office/drawing/2014/main" val="3635675380"/>
                    </a:ext>
                  </a:extLst>
                </a:gridCol>
                <a:gridCol w="5526421">
                  <a:extLst>
                    <a:ext uri="{9D8B030D-6E8A-4147-A177-3AD203B41FA5}">
                      <a16:colId xmlns:a16="http://schemas.microsoft.com/office/drawing/2014/main" val="3634374420"/>
                    </a:ext>
                  </a:extLst>
                </a:gridCol>
              </a:tblGrid>
              <a:tr h="524891">
                <a:tc>
                  <a:txBody>
                    <a:bodyPr/>
                    <a:lstStyle/>
                    <a:p>
                      <a:pPr algn="ctr"/>
                      <a:r>
                        <a:rPr lang="zh-CN" altLang="en-US" dirty="0"/>
                        <a:t>优势</a:t>
                      </a:r>
                    </a:p>
                  </a:txBody>
                  <a:tcPr>
                    <a:solidFill>
                      <a:schemeClr val="tx1">
                        <a:lumMod val="65000"/>
                        <a:lumOff val="35000"/>
                      </a:schemeClr>
                    </a:solidFill>
                  </a:tcPr>
                </a:tc>
                <a:tc>
                  <a:txBody>
                    <a:bodyPr/>
                    <a:lstStyle/>
                    <a:p>
                      <a:pPr algn="ctr"/>
                      <a:r>
                        <a:rPr lang="zh-CN" altLang="en-US" dirty="0"/>
                        <a:t>原因</a:t>
                      </a:r>
                    </a:p>
                  </a:txBody>
                  <a:tcPr>
                    <a:solidFill>
                      <a:schemeClr val="tx1">
                        <a:lumMod val="65000"/>
                        <a:lumOff val="35000"/>
                      </a:schemeClr>
                    </a:solidFill>
                  </a:tcPr>
                </a:tc>
                <a:extLst>
                  <a:ext uri="{0D108BD9-81ED-4DB2-BD59-A6C34878D82A}">
                    <a16:rowId xmlns:a16="http://schemas.microsoft.com/office/drawing/2014/main" val="2405807743"/>
                  </a:ext>
                </a:extLst>
              </a:tr>
              <a:tr h="775084">
                <a:tc>
                  <a:txBody>
                    <a:bodyPr/>
                    <a:lstStyle/>
                    <a:p>
                      <a:r>
                        <a:rPr lang="en-US" altLang="zh-CN" sz="1800" b="0" i="0" kern="1200" dirty="0">
                          <a:solidFill>
                            <a:schemeClr val="dk1"/>
                          </a:solidFill>
                          <a:effectLst/>
                          <a:latin typeface="+mn-lt"/>
                          <a:ea typeface="+mn-ea"/>
                          <a:cs typeface="+mn-cs"/>
                        </a:rPr>
                        <a:t>EPE</a:t>
                      </a:r>
                      <a:r>
                        <a:rPr lang="zh-CN" altLang="en-US" sz="1800" b="0" i="0" kern="1200" dirty="0">
                          <a:solidFill>
                            <a:schemeClr val="dk1"/>
                          </a:solidFill>
                          <a:effectLst/>
                          <a:latin typeface="+mn-lt"/>
                          <a:ea typeface="+mn-ea"/>
                          <a:cs typeface="+mn-cs"/>
                        </a:rPr>
                        <a:t>直接预测端到端性能指标，如往返时间（</a:t>
                      </a:r>
                      <a:r>
                        <a:rPr lang="en-US" altLang="zh-CN" sz="1800" b="0" i="0" kern="1200" dirty="0">
                          <a:solidFill>
                            <a:schemeClr val="dk1"/>
                          </a:solidFill>
                          <a:effectLst/>
                          <a:latin typeface="+mn-lt"/>
                          <a:ea typeface="+mn-ea"/>
                          <a:cs typeface="+mn-cs"/>
                        </a:rPr>
                        <a:t>RTT</a:t>
                      </a:r>
                      <a:r>
                        <a:rPr lang="zh-CN" altLang="en-US" sz="1800" b="0" i="0" kern="1200" dirty="0">
                          <a:solidFill>
                            <a:schemeClr val="dk1"/>
                          </a:solidFill>
                          <a:effectLst/>
                          <a:latin typeface="+mn-lt"/>
                          <a:ea typeface="+mn-ea"/>
                          <a:cs typeface="+mn-cs"/>
                        </a:rPr>
                        <a:t>）、流完成时间（</a:t>
                      </a:r>
                      <a:r>
                        <a:rPr lang="en-US" altLang="zh-CN" sz="1800" b="0" i="0" kern="1200" dirty="0">
                          <a:solidFill>
                            <a:schemeClr val="dk1"/>
                          </a:solidFill>
                          <a:effectLst/>
                          <a:latin typeface="+mn-lt"/>
                          <a:ea typeface="+mn-ea"/>
                          <a:cs typeface="+mn-cs"/>
                        </a:rPr>
                        <a:t>FCT</a:t>
                      </a:r>
                      <a:r>
                        <a:rPr lang="zh-CN" altLang="en-US" sz="1800" b="0" i="0" kern="1200" dirty="0">
                          <a:solidFill>
                            <a:schemeClr val="dk1"/>
                          </a:solidFill>
                          <a:effectLst/>
                          <a:latin typeface="+mn-lt"/>
                          <a:ea typeface="+mn-ea"/>
                          <a:cs typeface="+mn-cs"/>
                        </a:rPr>
                        <a:t>）和丢包率。</a:t>
                      </a:r>
                      <a:endParaRPr lang="zh-CN" altLang="en-US" dirty="0"/>
                    </a:p>
                  </a:txBody>
                  <a:tcPr anchor="ctr" anchorCtr="1">
                    <a:solidFill>
                      <a:schemeClr val="bg2"/>
                    </a:solidFill>
                  </a:tcPr>
                </a:tc>
                <a:tc>
                  <a:txBody>
                    <a:bodyPr/>
                    <a:lstStyle/>
                    <a:p>
                      <a:r>
                        <a:rPr lang="zh-CN" altLang="en-US" sz="1800" b="0" i="0" kern="1200" dirty="0">
                          <a:solidFill>
                            <a:schemeClr val="dk1"/>
                          </a:solidFill>
                          <a:effectLst/>
                          <a:latin typeface="+mn-lt"/>
                          <a:ea typeface="+mn-ea"/>
                          <a:cs typeface="+mn-cs"/>
                        </a:rPr>
                        <a:t>基于一些假设和模型，这些假设和模型可以帮助它对传输过程中的各种因素进行估计。</a:t>
                      </a:r>
                      <a:endParaRPr lang="zh-CN" altLang="en-US" dirty="0"/>
                    </a:p>
                  </a:txBody>
                  <a:tcPr anchor="ctr" anchorCtr="1">
                    <a:solidFill>
                      <a:schemeClr val="bg2"/>
                    </a:solidFill>
                  </a:tcPr>
                </a:tc>
                <a:extLst>
                  <a:ext uri="{0D108BD9-81ED-4DB2-BD59-A6C34878D82A}">
                    <a16:rowId xmlns:a16="http://schemas.microsoft.com/office/drawing/2014/main" val="654037404"/>
                  </a:ext>
                </a:extLst>
              </a:tr>
              <a:tr h="524891">
                <a:tc>
                  <a:txBody>
                    <a:bodyPr/>
                    <a:lstStyle/>
                    <a:p>
                      <a:r>
                        <a:rPr lang="zh-CN" altLang="en-US" dirty="0"/>
                        <a:t>性能更高</a:t>
                      </a:r>
                    </a:p>
                  </a:txBody>
                  <a:tcPr anchor="ctr" anchorCtr="1">
                    <a:solidFill>
                      <a:schemeClr val="bg2"/>
                    </a:solidFill>
                  </a:tcPr>
                </a:tc>
                <a:tc>
                  <a:txBody>
                    <a:bodyPr/>
                    <a:lstStyle/>
                    <a:p>
                      <a:r>
                        <a:rPr lang="zh-CN" altLang="en-US" dirty="0"/>
                        <a:t>在训练和推理更容易并行化</a:t>
                      </a:r>
                    </a:p>
                  </a:txBody>
                  <a:tcPr anchor="ctr" anchorCtr="1">
                    <a:solidFill>
                      <a:schemeClr val="bg2"/>
                    </a:solidFill>
                  </a:tcPr>
                </a:tc>
                <a:extLst>
                  <a:ext uri="{0D108BD9-81ED-4DB2-BD59-A6C34878D82A}">
                    <a16:rowId xmlns:a16="http://schemas.microsoft.com/office/drawing/2014/main" val="1401694556"/>
                  </a:ext>
                </a:extLst>
              </a:tr>
            </a:tbl>
          </a:graphicData>
        </a:graphic>
      </p:graphicFrame>
      <p:graphicFrame>
        <p:nvGraphicFramePr>
          <p:cNvPr id="8" name="表格 2">
            <a:extLst>
              <a:ext uri="{FF2B5EF4-FFF2-40B4-BE49-F238E27FC236}">
                <a16:creationId xmlns:a16="http://schemas.microsoft.com/office/drawing/2014/main" id="{3AF9D371-3BFD-AEA8-D416-85110810018F}"/>
              </a:ext>
            </a:extLst>
          </p:cNvPr>
          <p:cNvGraphicFramePr>
            <a:graphicFrameLocks noGrp="1"/>
          </p:cNvGraphicFramePr>
          <p:nvPr>
            <p:extLst>
              <p:ext uri="{D42A27DB-BD31-4B8C-83A1-F6EECF244321}">
                <p14:modId xmlns:p14="http://schemas.microsoft.com/office/powerpoint/2010/main" val="3201875894"/>
              </p:ext>
            </p:extLst>
          </p:nvPr>
        </p:nvGraphicFramePr>
        <p:xfrm>
          <a:off x="578678" y="3357000"/>
          <a:ext cx="11034644" cy="2180814"/>
        </p:xfrm>
        <a:graphic>
          <a:graphicData uri="http://schemas.openxmlformats.org/drawingml/2006/table">
            <a:tbl>
              <a:tblPr firstRow="1" bandRow="1">
                <a:tableStyleId>{5C22544A-7EE6-4342-B048-85BDC9FD1C3A}</a:tableStyleId>
              </a:tblPr>
              <a:tblGrid>
                <a:gridCol w="5517322">
                  <a:extLst>
                    <a:ext uri="{9D8B030D-6E8A-4147-A177-3AD203B41FA5}">
                      <a16:colId xmlns:a16="http://schemas.microsoft.com/office/drawing/2014/main" val="633117018"/>
                    </a:ext>
                  </a:extLst>
                </a:gridCol>
                <a:gridCol w="5517322">
                  <a:extLst>
                    <a:ext uri="{9D8B030D-6E8A-4147-A177-3AD203B41FA5}">
                      <a16:colId xmlns:a16="http://schemas.microsoft.com/office/drawing/2014/main" val="478131105"/>
                    </a:ext>
                  </a:extLst>
                </a:gridCol>
              </a:tblGrid>
              <a:tr h="277124">
                <a:tc>
                  <a:txBody>
                    <a:bodyPr/>
                    <a:lstStyle/>
                    <a:p>
                      <a:pPr algn="ctr"/>
                      <a:r>
                        <a:rPr lang="zh-CN" altLang="en-US" dirty="0"/>
                        <a:t>缺点</a:t>
                      </a:r>
                    </a:p>
                  </a:txBody>
                  <a:tcPr anchor="ctr" anchorCtr="1">
                    <a:solidFill>
                      <a:schemeClr val="accent1">
                        <a:lumMod val="50000"/>
                      </a:schemeClr>
                    </a:solidFill>
                  </a:tcPr>
                </a:tc>
                <a:tc>
                  <a:txBody>
                    <a:bodyPr/>
                    <a:lstStyle/>
                    <a:p>
                      <a:pPr algn="ctr"/>
                      <a:r>
                        <a:rPr lang="zh-CN" altLang="en-US" dirty="0"/>
                        <a:t>原因</a:t>
                      </a:r>
                    </a:p>
                  </a:txBody>
                  <a:tcPr anchor="ctr" anchorCtr="1">
                    <a:solidFill>
                      <a:schemeClr val="accent1">
                        <a:lumMod val="50000"/>
                      </a:schemeClr>
                    </a:solidFill>
                  </a:tcPr>
                </a:tc>
                <a:extLst>
                  <a:ext uri="{0D108BD9-81ED-4DB2-BD59-A6C34878D82A}">
                    <a16:rowId xmlns:a16="http://schemas.microsoft.com/office/drawing/2014/main" val="558961774"/>
                  </a:ext>
                </a:extLst>
              </a:tr>
              <a:tr h="900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并非普遍适用</a:t>
                      </a:r>
                      <a:endParaRPr lang="zh-CN" altLang="en-US" dirty="0"/>
                    </a:p>
                  </a:txBody>
                  <a:tcPr anchor="ctr" anchorCtr="1">
                    <a:solidFill>
                      <a:schemeClr val="bg2">
                        <a:lumMod val="90000"/>
                      </a:schemeClr>
                    </a:solidFill>
                  </a:tcPr>
                </a:tc>
                <a:tc>
                  <a:txBody>
                    <a:bodyPr/>
                    <a:lstStyle/>
                    <a:p>
                      <a:r>
                        <a:rPr lang="zh-CN" altLang="en-US" sz="1800" b="0" i="0" kern="1200" dirty="0">
                          <a:solidFill>
                            <a:schemeClr val="dk1"/>
                          </a:solidFill>
                          <a:effectLst/>
                          <a:latin typeface="+mn-lt"/>
                          <a:ea typeface="+mn-ea"/>
                          <a:cs typeface="+mn-cs"/>
                        </a:rPr>
                        <a:t>网络配置（拓扑结构、流量生成模型和设备流量管理（</a:t>
                      </a:r>
                      <a:r>
                        <a:rPr lang="en-US" altLang="zh-CN" sz="1800" b="0" i="0" kern="1200" dirty="0">
                          <a:solidFill>
                            <a:schemeClr val="dk1"/>
                          </a:solidFill>
                          <a:effectLst/>
                          <a:latin typeface="+mn-lt"/>
                          <a:ea typeface="+mn-ea"/>
                          <a:cs typeface="+mn-cs"/>
                        </a:rPr>
                        <a:t>TM</a:t>
                      </a:r>
                      <a:r>
                        <a:rPr lang="zh-CN" altLang="en-US" sz="1800" b="0" i="0" kern="1200" dirty="0">
                          <a:solidFill>
                            <a:schemeClr val="dk1"/>
                          </a:solidFill>
                          <a:effectLst/>
                          <a:latin typeface="+mn-lt"/>
                          <a:ea typeface="+mn-ea"/>
                          <a:cs typeface="+mn-cs"/>
                        </a:rPr>
                        <a:t>）机制）发生变化时，需要重新收集数据。</a:t>
                      </a:r>
                      <a:endParaRPr lang="zh-CN" altLang="en-US" dirty="0"/>
                    </a:p>
                  </a:txBody>
                  <a:tcPr anchor="ctr" anchorCtr="1">
                    <a:solidFill>
                      <a:schemeClr val="bg2">
                        <a:lumMod val="90000"/>
                      </a:schemeClr>
                    </a:solidFill>
                  </a:tcPr>
                </a:tc>
                <a:extLst>
                  <a:ext uri="{0D108BD9-81ED-4DB2-BD59-A6C34878D82A}">
                    <a16:rowId xmlns:a16="http://schemas.microsoft.com/office/drawing/2014/main" val="948050876"/>
                  </a:ext>
                </a:extLst>
              </a:tr>
              <a:tr h="0">
                <a:tc>
                  <a:txBody>
                    <a:bodyPr/>
                    <a:lstStyle/>
                    <a:p>
                      <a:r>
                        <a:rPr lang="zh-CN" altLang="en-US" sz="1800" dirty="0">
                          <a:solidFill>
                            <a:srgbClr val="000000"/>
                          </a:solidFill>
                          <a:latin typeface="ProximaVara-Roman"/>
                        </a:rPr>
                        <a:t>无法提供数据包级别的可见性</a:t>
                      </a:r>
                      <a:endParaRPr lang="zh-CN" altLang="en-US" dirty="0"/>
                    </a:p>
                  </a:txBody>
                  <a:tcPr anchor="ctr" anchorCtr="1">
                    <a:solidFill>
                      <a:schemeClr val="bg2">
                        <a:lumMod val="90000"/>
                      </a:schemeClr>
                    </a:solidFill>
                  </a:tcPr>
                </a:tc>
                <a:tc>
                  <a:txBody>
                    <a:bodyPr/>
                    <a:lstStyle/>
                    <a:p>
                      <a:r>
                        <a:rPr lang="zh-CN" altLang="en-US" sz="1800" b="0" i="0" kern="1200" dirty="0">
                          <a:solidFill>
                            <a:schemeClr val="dk1"/>
                          </a:solidFill>
                          <a:effectLst/>
                          <a:latin typeface="+mn-lt"/>
                          <a:ea typeface="+mn-ea"/>
                          <a:cs typeface="+mn-cs"/>
                        </a:rPr>
                        <a:t>从网络事实的嵌入中学习到了一种映射到预定性能指标的方法。它们缺乏能够将最终的性能指标与流量特征、拓扑结构或设备配置相连接的能力。</a:t>
                      </a:r>
                      <a:endParaRPr lang="zh-CN" altLang="en-US" dirty="0"/>
                    </a:p>
                  </a:txBody>
                  <a:tcPr anchor="ctr" anchorCtr="1">
                    <a:solidFill>
                      <a:schemeClr val="bg2">
                        <a:lumMod val="90000"/>
                      </a:schemeClr>
                    </a:solidFill>
                  </a:tcPr>
                </a:tc>
                <a:extLst>
                  <a:ext uri="{0D108BD9-81ED-4DB2-BD59-A6C34878D82A}">
                    <a16:rowId xmlns:a16="http://schemas.microsoft.com/office/drawing/2014/main" val="1596018794"/>
                  </a:ext>
                </a:extLst>
              </a:tr>
            </a:tbl>
          </a:graphicData>
        </a:graphic>
      </p:graphicFrame>
    </p:spTree>
    <p:extLst>
      <p:ext uri="{BB962C8B-B14F-4D97-AF65-F5344CB8AC3E}">
        <p14:creationId xmlns:p14="http://schemas.microsoft.com/office/powerpoint/2010/main" val="2343453025"/>
      </p:ext>
    </p:extLst>
  </p:cSld>
  <p:clrMapOvr>
    <a:masterClrMapping/>
  </p:clrMapOvr>
  <p:transition advTm="1000">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19"/>
          <p:cNvSpPr/>
          <p:nvPr/>
        </p:nvSpPr>
        <p:spPr>
          <a:xfrm>
            <a:off x="4862681" y="2884521"/>
            <a:ext cx="2259019" cy="2236715"/>
          </a:xfrm>
          <a:prstGeom prst="ellipse">
            <a:avLst/>
          </a:prstGeom>
          <a:solidFill>
            <a:srgbClr val="35669B">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dirty="0">
              <a:cs typeface="+mn-ea"/>
              <a:sym typeface="+mn-lt"/>
            </a:endParaRPr>
          </a:p>
        </p:txBody>
      </p:sp>
      <p:grpSp>
        <p:nvGrpSpPr>
          <p:cNvPr id="8" name="组合 7"/>
          <p:cNvGrpSpPr/>
          <p:nvPr/>
        </p:nvGrpSpPr>
        <p:grpSpPr>
          <a:xfrm>
            <a:off x="5042785" y="2594954"/>
            <a:ext cx="2418483" cy="2515367"/>
            <a:chOff x="4721608" y="1835707"/>
            <a:chExt cx="1879634" cy="1954931"/>
          </a:xfrm>
          <a:solidFill>
            <a:srgbClr val="44546A">
              <a:alpha val="39000"/>
            </a:srgbClr>
          </a:solidFill>
        </p:grpSpPr>
        <p:sp>
          <p:nvSpPr>
            <p:cNvPr id="10" name="圆角矩形 19"/>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cs typeface="+mn-ea"/>
                <a:sym typeface="+mn-lt"/>
              </a:endParaRPr>
            </a:p>
          </p:txBody>
        </p:sp>
        <p:sp>
          <p:nvSpPr>
            <p:cNvPr id="11" name="圆角矩形 20"/>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dirty="0">
                <a:cs typeface="+mn-ea"/>
                <a:sym typeface="+mn-lt"/>
              </a:endParaRPr>
            </a:p>
          </p:txBody>
        </p:sp>
      </p:grpSp>
      <p:sp>
        <p:nvSpPr>
          <p:cNvPr id="12" name="矩形 11"/>
          <p:cNvSpPr/>
          <p:nvPr/>
        </p:nvSpPr>
        <p:spPr>
          <a:xfrm>
            <a:off x="5122284" y="3612799"/>
            <a:ext cx="2115639" cy="584773"/>
          </a:xfrm>
          <a:prstGeom prst="rect">
            <a:avLst/>
          </a:prstGeom>
        </p:spPr>
        <p:txBody>
          <a:bodyPr wrap="square" lIns="91438" tIns="45719" rIns="91438" bIns="45719">
            <a:spAutoFit/>
          </a:bodyPr>
          <a:lstStyle/>
          <a:p>
            <a:r>
              <a:rPr lang="en-US" altLang="zh-CN" sz="3200" dirty="0" err="1">
                <a:solidFill>
                  <a:srgbClr val="44546A"/>
                </a:solidFill>
                <a:cs typeface="+mn-ea"/>
                <a:sym typeface="+mn-lt"/>
              </a:rPr>
              <a:t>MimicNet</a:t>
            </a:r>
            <a:endParaRPr lang="en-US" altLang="zh-CN" sz="3200" dirty="0">
              <a:solidFill>
                <a:srgbClr val="44546A"/>
              </a:solidFill>
              <a:cs typeface="+mn-ea"/>
              <a:sym typeface="+mn-lt"/>
            </a:endParaRPr>
          </a:p>
        </p:txBody>
      </p:sp>
      <p:sp>
        <p:nvSpPr>
          <p:cNvPr id="13" name="圆角矩形 12"/>
          <p:cNvSpPr/>
          <p:nvPr/>
        </p:nvSpPr>
        <p:spPr>
          <a:xfrm rot="10800000" flipV="1">
            <a:off x="784904" y="1905739"/>
            <a:ext cx="272237" cy="276076"/>
          </a:xfrm>
          <a:prstGeom prst="roundRect">
            <a:avLst>
              <a:gd name="adj" fmla="val 5039"/>
            </a:avLst>
          </a:prstGeom>
          <a:solidFill>
            <a:srgbClr val="44546A"/>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cs typeface="+mn-ea"/>
              <a:sym typeface="+mn-lt"/>
            </a:endParaRPr>
          </a:p>
        </p:txBody>
      </p:sp>
      <p:sp>
        <p:nvSpPr>
          <p:cNvPr id="14" name="文本框 13"/>
          <p:cNvSpPr txBox="1"/>
          <p:nvPr/>
        </p:nvSpPr>
        <p:spPr>
          <a:xfrm>
            <a:off x="1209269" y="1874037"/>
            <a:ext cx="877159" cy="417356"/>
          </a:xfrm>
          <a:prstGeom prst="rect">
            <a:avLst/>
          </a:prstGeom>
          <a:noFill/>
        </p:spPr>
        <p:txBody>
          <a:bodyPr wrap="none" lIns="91438" tIns="45719" rIns="91438" bIns="45719" rtlCol="0">
            <a:spAutoFit/>
          </a:bodyPr>
          <a:lstStyle/>
          <a:p>
            <a:pPr>
              <a:lnSpc>
                <a:spcPct val="130000"/>
              </a:lnSpc>
            </a:pPr>
            <a:r>
              <a:rPr lang="zh-CN" altLang="en-US" dirty="0">
                <a:solidFill>
                  <a:srgbClr val="44546A"/>
                </a:solidFill>
                <a:cs typeface="+mn-ea"/>
                <a:sym typeface="+mn-lt"/>
              </a:rPr>
              <a:t>可见性</a:t>
            </a:r>
          </a:p>
        </p:txBody>
      </p:sp>
      <p:cxnSp>
        <p:nvCxnSpPr>
          <p:cNvPr id="15" name="直接连接符 14"/>
          <p:cNvCxnSpPr/>
          <p:nvPr/>
        </p:nvCxnSpPr>
        <p:spPr>
          <a:xfrm>
            <a:off x="1297640" y="22427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213763" y="2320651"/>
            <a:ext cx="3532695" cy="663256"/>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cs typeface="+mn-ea"/>
              </a:rPr>
              <a:t>采用</a:t>
            </a:r>
            <a:r>
              <a:rPr lang="en-US" altLang="zh-CN" sz="1500" dirty="0">
                <a:solidFill>
                  <a:schemeClr val="bg2">
                    <a:lumMod val="50000"/>
                  </a:schemeClr>
                </a:solidFill>
                <a:cs typeface="+mn-ea"/>
              </a:rPr>
              <a:t>DES</a:t>
            </a:r>
            <a:r>
              <a:rPr lang="zh-CN" altLang="en-US" sz="1500" dirty="0">
                <a:solidFill>
                  <a:schemeClr val="bg2">
                    <a:lumMod val="50000"/>
                  </a:schemeClr>
                </a:solidFill>
                <a:cs typeface="+mn-ea"/>
              </a:rPr>
              <a:t>为更大网络的子集（集群）快速生成准确的数据。</a:t>
            </a:r>
            <a:endParaRPr lang="en-US" altLang="zh-CN" sz="1500" dirty="0">
              <a:solidFill>
                <a:schemeClr val="bg2">
                  <a:lumMod val="50000"/>
                </a:schemeClr>
              </a:solidFill>
              <a:cs typeface="+mn-ea"/>
              <a:sym typeface="+mn-lt"/>
            </a:endParaRPr>
          </a:p>
        </p:txBody>
      </p:sp>
      <p:sp>
        <p:nvSpPr>
          <p:cNvPr id="17" name="圆角矩形 16"/>
          <p:cNvSpPr/>
          <p:nvPr/>
        </p:nvSpPr>
        <p:spPr>
          <a:xfrm rot="10800000" flipV="1">
            <a:off x="784902" y="4044607"/>
            <a:ext cx="272237" cy="276076"/>
          </a:xfrm>
          <a:prstGeom prst="roundRect">
            <a:avLst>
              <a:gd name="adj" fmla="val 5039"/>
            </a:avLst>
          </a:prstGeom>
          <a:solidFill>
            <a:srgbClr val="44546A"/>
          </a:solidFill>
          <a:ln>
            <a:solidFill>
              <a:srgbClr val="7F7F7F"/>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cs typeface="+mn-ea"/>
              <a:sym typeface="+mn-lt"/>
            </a:endParaRPr>
          </a:p>
        </p:txBody>
      </p:sp>
      <p:sp>
        <p:nvSpPr>
          <p:cNvPr id="18" name="文本框 17"/>
          <p:cNvSpPr txBox="1"/>
          <p:nvPr/>
        </p:nvSpPr>
        <p:spPr>
          <a:xfrm>
            <a:off x="1209266" y="4012905"/>
            <a:ext cx="1107992" cy="417356"/>
          </a:xfrm>
          <a:prstGeom prst="rect">
            <a:avLst/>
          </a:prstGeom>
          <a:noFill/>
        </p:spPr>
        <p:txBody>
          <a:bodyPr wrap="none" lIns="91438" tIns="45719" rIns="91438" bIns="45719" rtlCol="0">
            <a:spAutoFit/>
          </a:bodyPr>
          <a:lstStyle/>
          <a:p>
            <a:pPr>
              <a:lnSpc>
                <a:spcPct val="130000"/>
              </a:lnSpc>
            </a:pPr>
            <a:r>
              <a:rPr lang="zh-CN" altLang="en-US" dirty="0">
                <a:solidFill>
                  <a:srgbClr val="44546A"/>
                </a:solidFill>
                <a:cs typeface="+mn-ea"/>
                <a:sym typeface="+mn-lt"/>
              </a:rPr>
              <a:t>可扩展性</a:t>
            </a:r>
          </a:p>
        </p:txBody>
      </p:sp>
      <p:cxnSp>
        <p:nvCxnSpPr>
          <p:cNvPr id="19" name="直接连接符 18"/>
          <p:cNvCxnSpPr/>
          <p:nvPr/>
        </p:nvCxnSpPr>
        <p:spPr>
          <a:xfrm>
            <a:off x="1297637" y="43816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213760" y="4459517"/>
            <a:ext cx="3532696" cy="663256"/>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cs typeface="+mn-ea"/>
                <a:sym typeface="+mn-lt"/>
              </a:rPr>
              <a:t>我们可以通过加入</a:t>
            </a:r>
            <a:r>
              <a:rPr lang="en-US" altLang="zh-CN" sz="1500" dirty="0" err="1">
                <a:solidFill>
                  <a:schemeClr val="bg2">
                    <a:lumMod val="50000"/>
                  </a:schemeClr>
                </a:solidFill>
                <a:cs typeface="+mn-ea"/>
                <a:sym typeface="+mn-lt"/>
              </a:rPr>
              <a:t>minic</a:t>
            </a:r>
            <a:r>
              <a:rPr lang="zh-CN" altLang="en-US" sz="1500" dirty="0">
                <a:solidFill>
                  <a:schemeClr val="bg2">
                    <a:lumMod val="50000"/>
                  </a:schemeClr>
                </a:solidFill>
                <a:cs typeface="+mn-ea"/>
                <a:sym typeface="+mn-lt"/>
              </a:rPr>
              <a:t>的方式来扩展网络，但是并不具有普遍性。</a:t>
            </a:r>
            <a:endParaRPr lang="en-US" altLang="zh-CN" sz="1500" dirty="0">
              <a:solidFill>
                <a:schemeClr val="bg2">
                  <a:lumMod val="50000"/>
                </a:schemeClr>
              </a:solidFill>
              <a:cs typeface="+mn-ea"/>
              <a:sym typeface="+mn-lt"/>
            </a:endParaRPr>
          </a:p>
        </p:txBody>
      </p:sp>
      <p:sp>
        <p:nvSpPr>
          <p:cNvPr id="21" name="圆角矩形 20"/>
          <p:cNvSpPr/>
          <p:nvPr/>
        </p:nvSpPr>
        <p:spPr>
          <a:xfrm rot="10800000" flipV="1">
            <a:off x="11083920" y="1920667"/>
            <a:ext cx="272237" cy="276076"/>
          </a:xfrm>
          <a:prstGeom prst="roundRect">
            <a:avLst>
              <a:gd name="adj" fmla="val 5039"/>
            </a:avLst>
          </a:prstGeom>
          <a:solidFill>
            <a:srgbClr val="4454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cs typeface="+mn-ea"/>
              <a:sym typeface="+mn-lt"/>
            </a:endParaRPr>
          </a:p>
        </p:txBody>
      </p:sp>
      <p:sp>
        <p:nvSpPr>
          <p:cNvPr id="22" name="文本框 21"/>
          <p:cNvSpPr txBox="1"/>
          <p:nvPr/>
        </p:nvSpPr>
        <p:spPr>
          <a:xfrm>
            <a:off x="9679933" y="1874037"/>
            <a:ext cx="646327" cy="417356"/>
          </a:xfrm>
          <a:prstGeom prst="rect">
            <a:avLst/>
          </a:prstGeom>
          <a:noFill/>
        </p:spPr>
        <p:txBody>
          <a:bodyPr wrap="none" lIns="91438" tIns="45719" rIns="91438" bIns="45719" rtlCol="0">
            <a:spAutoFit/>
          </a:bodyPr>
          <a:lstStyle/>
          <a:p>
            <a:pPr>
              <a:lnSpc>
                <a:spcPct val="130000"/>
              </a:lnSpc>
            </a:pPr>
            <a:r>
              <a:rPr lang="zh-CN" altLang="en-US" dirty="0">
                <a:solidFill>
                  <a:srgbClr val="44546A"/>
                </a:solidFill>
                <a:cs typeface="+mn-ea"/>
                <a:sym typeface="+mn-lt"/>
              </a:rPr>
              <a:t>效率</a:t>
            </a:r>
          </a:p>
        </p:txBody>
      </p:sp>
      <p:cxnSp>
        <p:nvCxnSpPr>
          <p:cNvPr id="23" name="直接连接符 22"/>
          <p:cNvCxnSpPr/>
          <p:nvPr/>
        </p:nvCxnSpPr>
        <p:spPr>
          <a:xfrm>
            <a:off x="8627391" y="224276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577498" y="2320651"/>
            <a:ext cx="3532695" cy="963339"/>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cs typeface="+mn-ea"/>
                <a:sym typeface="+mn-lt"/>
              </a:rPr>
              <a:t>通过将过去的整体网络情况改为了关注其中的集群从而在一定程度上提高了性能评估的效率。</a:t>
            </a:r>
            <a:endParaRPr lang="en-US" altLang="zh-CN" sz="1500" dirty="0">
              <a:solidFill>
                <a:schemeClr val="bg2">
                  <a:lumMod val="50000"/>
                </a:schemeClr>
              </a:solidFill>
              <a:cs typeface="+mn-ea"/>
              <a:sym typeface="+mn-lt"/>
            </a:endParaRPr>
          </a:p>
        </p:txBody>
      </p:sp>
      <p:sp>
        <p:nvSpPr>
          <p:cNvPr id="25" name="圆角矩形 24"/>
          <p:cNvSpPr/>
          <p:nvPr/>
        </p:nvSpPr>
        <p:spPr>
          <a:xfrm rot="10800000" flipV="1">
            <a:off x="11083919" y="4059534"/>
            <a:ext cx="272237" cy="276076"/>
          </a:xfrm>
          <a:prstGeom prst="roundRect">
            <a:avLst>
              <a:gd name="adj" fmla="val 5039"/>
            </a:avLst>
          </a:prstGeom>
          <a:solidFill>
            <a:srgbClr val="44546A"/>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cs typeface="+mn-ea"/>
              <a:sym typeface="+mn-lt"/>
            </a:endParaRPr>
          </a:p>
        </p:txBody>
      </p:sp>
      <p:sp>
        <p:nvSpPr>
          <p:cNvPr id="26" name="文本框 25"/>
          <p:cNvSpPr txBox="1"/>
          <p:nvPr/>
        </p:nvSpPr>
        <p:spPr>
          <a:xfrm>
            <a:off x="9676303" y="4012905"/>
            <a:ext cx="946089" cy="417356"/>
          </a:xfrm>
          <a:prstGeom prst="rect">
            <a:avLst/>
          </a:prstGeom>
          <a:noFill/>
        </p:spPr>
        <p:txBody>
          <a:bodyPr wrap="none" lIns="91438" tIns="45719" rIns="91438" bIns="45719" rtlCol="0">
            <a:spAutoFit/>
          </a:bodyPr>
          <a:lstStyle/>
          <a:p>
            <a:pPr>
              <a:lnSpc>
                <a:spcPct val="130000"/>
              </a:lnSpc>
            </a:pPr>
            <a:r>
              <a:rPr lang="zh-CN" altLang="en-US" dirty="0">
                <a:solidFill>
                  <a:srgbClr val="44546A"/>
                </a:solidFill>
                <a:cs typeface="+mn-ea"/>
                <a:sym typeface="+mn-lt"/>
              </a:rPr>
              <a:t>适应性</a:t>
            </a:r>
            <a:r>
              <a:rPr lang="en-US" altLang="zh-CN" dirty="0">
                <a:solidFill>
                  <a:srgbClr val="44546A"/>
                </a:solidFill>
                <a:cs typeface="+mn-ea"/>
                <a:sym typeface="+mn-lt"/>
              </a:rPr>
              <a:t> </a:t>
            </a:r>
            <a:endParaRPr lang="zh-CN" altLang="en-US" dirty="0">
              <a:solidFill>
                <a:srgbClr val="44546A"/>
              </a:solidFill>
              <a:cs typeface="+mn-ea"/>
              <a:sym typeface="+mn-lt"/>
            </a:endParaRPr>
          </a:p>
        </p:txBody>
      </p:sp>
      <p:cxnSp>
        <p:nvCxnSpPr>
          <p:cNvPr id="27" name="直接连接符 26"/>
          <p:cNvCxnSpPr/>
          <p:nvPr/>
        </p:nvCxnSpPr>
        <p:spPr>
          <a:xfrm>
            <a:off x="8627391" y="4381631"/>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577498" y="4459517"/>
            <a:ext cx="3532695" cy="663256"/>
          </a:xfrm>
          <a:prstGeom prst="rect">
            <a:avLst/>
          </a:prstGeom>
        </p:spPr>
        <p:txBody>
          <a:bodyPr wrap="square" lIns="91438" tIns="45719" rIns="91438" bIns="45719">
            <a:spAutoFit/>
          </a:bodyPr>
          <a:lstStyle/>
          <a:p>
            <a:pPr>
              <a:lnSpc>
                <a:spcPct val="130000"/>
              </a:lnSpc>
            </a:pPr>
            <a:r>
              <a:rPr lang="zh-CN" altLang="en-US" sz="1500" dirty="0">
                <a:solidFill>
                  <a:schemeClr val="bg2">
                    <a:lumMod val="50000"/>
                  </a:schemeClr>
                </a:solidFill>
                <a:cs typeface="+mn-ea"/>
                <a:sym typeface="+mn-lt"/>
              </a:rPr>
              <a:t>当前的</a:t>
            </a:r>
            <a:r>
              <a:rPr lang="en-US" altLang="zh-CN" sz="1500" dirty="0" err="1">
                <a:solidFill>
                  <a:schemeClr val="bg2">
                    <a:lumMod val="50000"/>
                  </a:schemeClr>
                </a:solidFill>
                <a:cs typeface="+mn-ea"/>
                <a:sym typeface="+mn-lt"/>
              </a:rPr>
              <a:t>MinicNet</a:t>
            </a:r>
            <a:r>
              <a:rPr lang="zh-CN" altLang="en-US" sz="1500" dirty="0">
                <a:solidFill>
                  <a:schemeClr val="bg2">
                    <a:lumMod val="50000"/>
                  </a:schemeClr>
                </a:solidFill>
                <a:cs typeface="+mn-ea"/>
                <a:sym typeface="+mn-lt"/>
              </a:rPr>
              <a:t>只支持了</a:t>
            </a:r>
            <a:r>
              <a:rPr lang="en-US" altLang="zh-CN" sz="1500" dirty="0" err="1">
                <a:solidFill>
                  <a:schemeClr val="bg2">
                    <a:lumMod val="50000"/>
                  </a:schemeClr>
                </a:solidFill>
                <a:cs typeface="+mn-ea"/>
                <a:sym typeface="+mn-lt"/>
              </a:rPr>
              <a:t>FatTree</a:t>
            </a:r>
            <a:r>
              <a:rPr lang="zh-CN" altLang="en-US" sz="1500" dirty="0">
                <a:solidFill>
                  <a:schemeClr val="bg2">
                    <a:lumMod val="50000"/>
                  </a:schemeClr>
                </a:solidFill>
                <a:cs typeface="+mn-ea"/>
                <a:sym typeface="+mn-lt"/>
              </a:rPr>
              <a:t>网络架构</a:t>
            </a:r>
            <a:endParaRPr lang="en-US" altLang="zh-CN" sz="1500" dirty="0">
              <a:solidFill>
                <a:schemeClr val="bg2">
                  <a:lumMod val="50000"/>
                </a:schemeClr>
              </a:solidFill>
              <a:cs typeface="+mn-ea"/>
              <a:sym typeface="+mn-lt"/>
            </a:endParaRPr>
          </a:p>
        </p:txBody>
      </p:sp>
      <p:grpSp>
        <p:nvGrpSpPr>
          <p:cNvPr id="29" name="组合 28">
            <a:extLst>
              <a:ext uri="{FF2B5EF4-FFF2-40B4-BE49-F238E27FC236}">
                <a16:creationId xmlns:a16="http://schemas.microsoft.com/office/drawing/2014/main" id="{69770771-BD8A-472E-AF44-485FA3B64FC3}"/>
              </a:ext>
            </a:extLst>
          </p:cNvPr>
          <p:cNvGrpSpPr/>
          <p:nvPr/>
        </p:nvGrpSpPr>
        <p:grpSpPr>
          <a:xfrm>
            <a:off x="122182" y="84408"/>
            <a:ext cx="4817373" cy="947722"/>
            <a:chOff x="122182" y="84408"/>
            <a:chExt cx="4817373" cy="947722"/>
          </a:xfrm>
        </p:grpSpPr>
        <p:pic>
          <p:nvPicPr>
            <p:cNvPr id="30" name="图片 29">
              <a:extLst>
                <a:ext uri="{FF2B5EF4-FFF2-40B4-BE49-F238E27FC236}">
                  <a16:creationId xmlns:a16="http://schemas.microsoft.com/office/drawing/2014/main" id="{304E9A6A-D51F-49D2-825B-B257D5E9103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31" name="Rectangle 47">
              <a:extLst>
                <a:ext uri="{FF2B5EF4-FFF2-40B4-BE49-F238E27FC236}">
                  <a16:creationId xmlns:a16="http://schemas.microsoft.com/office/drawing/2014/main" id="{F6F05725-09D8-44E3-9955-4DE6EF6845EE}"/>
                </a:ext>
              </a:extLst>
            </p:cNvPr>
            <p:cNvSpPr/>
            <p:nvPr/>
          </p:nvSpPr>
          <p:spPr>
            <a:xfrm>
              <a:off x="475298" y="234743"/>
              <a:ext cx="581841" cy="492443"/>
            </a:xfrm>
            <a:prstGeom prst="rect">
              <a:avLst/>
            </a:prstGeom>
          </p:spPr>
          <p:txBody>
            <a:bodyPr wrap="square" lIns="0" tIns="0" rIns="0" bIns="0">
              <a:spAutoFit/>
            </a:bodyPr>
            <a:lstStyle/>
            <a:p>
              <a:pPr algn="dist"/>
              <a:r>
                <a:rPr lang="en-US" altLang="zh-CN" sz="3200" dirty="0">
                  <a:solidFill>
                    <a:srgbClr val="44546A"/>
                  </a:solidFill>
                  <a:cs typeface="+mn-ea"/>
                  <a:sym typeface="+mn-lt"/>
                </a:rPr>
                <a:t>02</a:t>
              </a:r>
              <a:endParaRPr lang="en-US" sz="3200" dirty="0">
                <a:solidFill>
                  <a:srgbClr val="44546A"/>
                </a:solidFill>
                <a:cs typeface="+mn-ea"/>
                <a:sym typeface="+mn-lt"/>
              </a:endParaRPr>
            </a:p>
          </p:txBody>
        </p:sp>
        <p:grpSp>
          <p:nvGrpSpPr>
            <p:cNvPr id="32" name="组合 31">
              <a:extLst>
                <a:ext uri="{FF2B5EF4-FFF2-40B4-BE49-F238E27FC236}">
                  <a16:creationId xmlns:a16="http://schemas.microsoft.com/office/drawing/2014/main" id="{D20606C6-3EB8-4919-A7E6-7DF0D9A0A78C}"/>
                </a:ext>
              </a:extLst>
            </p:cNvPr>
            <p:cNvGrpSpPr/>
            <p:nvPr/>
          </p:nvGrpSpPr>
          <p:grpSpPr>
            <a:xfrm>
              <a:off x="1467258" y="189315"/>
              <a:ext cx="3472297" cy="716904"/>
              <a:chOff x="1410987" y="179320"/>
              <a:chExt cx="3472297" cy="716904"/>
            </a:xfrm>
          </p:grpSpPr>
          <p:sp>
            <p:nvSpPr>
              <p:cNvPr id="33" name="Rectangle 47">
                <a:extLst>
                  <a:ext uri="{FF2B5EF4-FFF2-40B4-BE49-F238E27FC236}">
                    <a16:creationId xmlns:a16="http://schemas.microsoft.com/office/drawing/2014/main" id="{6F6B148D-F542-4F61-A888-F4F6B8874BEF}"/>
                  </a:ext>
                </a:extLst>
              </p:cNvPr>
              <p:cNvSpPr/>
              <p:nvPr/>
            </p:nvSpPr>
            <p:spPr>
              <a:xfrm>
                <a:off x="1486748" y="179320"/>
                <a:ext cx="2833079" cy="384721"/>
              </a:xfrm>
              <a:prstGeom prst="rect">
                <a:avLst/>
              </a:prstGeom>
            </p:spPr>
            <p:txBody>
              <a:bodyPr wrap="square" lIns="0" tIns="0" rIns="0" bIns="0">
                <a:spAutoFit/>
              </a:bodyPr>
              <a:lstStyle/>
              <a:p>
                <a:r>
                  <a:rPr lang="en-US" altLang="zh-CN" sz="2500" dirty="0" err="1">
                    <a:solidFill>
                      <a:srgbClr val="44546A"/>
                    </a:solidFill>
                    <a:cs typeface="+mn-ea"/>
                    <a:sym typeface="+mn-lt"/>
                  </a:rPr>
                  <a:t>MimicNet</a:t>
                </a:r>
                <a:endParaRPr lang="en-US" altLang="zh-CN" sz="2500" dirty="0">
                  <a:solidFill>
                    <a:srgbClr val="44546A"/>
                  </a:solidFill>
                  <a:cs typeface="+mn-ea"/>
                  <a:sym typeface="+mn-lt"/>
                </a:endParaRPr>
              </a:p>
            </p:txBody>
          </p:sp>
          <p:sp>
            <p:nvSpPr>
              <p:cNvPr id="34" name="矩形 33">
                <a:extLst>
                  <a:ext uri="{FF2B5EF4-FFF2-40B4-BE49-F238E27FC236}">
                    <a16:creationId xmlns:a16="http://schemas.microsoft.com/office/drawing/2014/main" id="{C5452E3C-58EC-4910-9575-0782B8DC6CB0}"/>
                  </a:ext>
                </a:extLst>
              </p:cNvPr>
              <p:cNvSpPr/>
              <p:nvPr/>
            </p:nvSpPr>
            <p:spPr>
              <a:xfrm>
                <a:off x="1410987" y="588447"/>
                <a:ext cx="3472297" cy="307777"/>
              </a:xfrm>
              <a:prstGeom prst="rect">
                <a:avLst/>
              </a:prstGeom>
            </p:spPr>
            <p:txBody>
              <a:bodyPr wrap="none">
                <a:spAutoFit/>
              </a:bodyPr>
              <a:lstStyle/>
              <a:p>
                <a:r>
                  <a:rPr lang="en-US" altLang="zh-CN" sz="1400" dirty="0">
                    <a:solidFill>
                      <a:srgbClr val="44546A"/>
                    </a:solidFill>
                    <a:cs typeface="+mn-ea"/>
                    <a:sym typeface="+mn-lt"/>
                  </a:rPr>
                  <a:t>Current Description Of Topic Selection</a:t>
                </a:r>
                <a:endParaRPr lang="zh-CN" altLang="en-US" sz="1400" dirty="0">
                  <a:solidFill>
                    <a:srgbClr val="44546A"/>
                  </a:solidFill>
                  <a:cs typeface="+mn-ea"/>
                  <a:sym typeface="+mn-lt"/>
                </a:endParaRPr>
              </a:p>
            </p:txBody>
          </p:sp>
        </p:grpSp>
      </p:grpSp>
    </p:spTree>
  </p:cSld>
  <p:clrMapOvr>
    <a:masterClrMapping/>
  </p:clrMapOvr>
  <p:transition advTm="1000">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7"/>
          <p:cNvSpPr/>
          <p:nvPr/>
        </p:nvSpPr>
        <p:spPr>
          <a:xfrm>
            <a:off x="3369210" y="2884440"/>
            <a:ext cx="1456790" cy="1107996"/>
          </a:xfrm>
          <a:prstGeom prst="rect">
            <a:avLst/>
          </a:prstGeom>
        </p:spPr>
        <p:txBody>
          <a:bodyPr wrap="square" lIns="0" tIns="0" rIns="0" bIns="0">
            <a:spAutoFit/>
          </a:bodyPr>
          <a:lstStyle/>
          <a:p>
            <a:pPr algn="dist"/>
            <a:r>
              <a:rPr lang="en-US" altLang="zh-CN" sz="7200" dirty="0">
                <a:solidFill>
                  <a:srgbClr val="44546A"/>
                </a:solidFill>
                <a:cs typeface="+mn-ea"/>
                <a:sym typeface="+mn-lt"/>
              </a:rPr>
              <a:t>02</a:t>
            </a:r>
            <a:endParaRPr lang="en-US" sz="7200" dirty="0">
              <a:solidFill>
                <a:srgbClr val="44546A"/>
              </a:solidFill>
              <a:cs typeface="+mn-ea"/>
              <a:sym typeface="+mn-lt"/>
            </a:endParaRPr>
          </a:p>
        </p:txBody>
      </p:sp>
      <p:sp>
        <p:nvSpPr>
          <p:cNvPr id="5" name="Rectangle 47"/>
          <p:cNvSpPr/>
          <p:nvPr/>
        </p:nvSpPr>
        <p:spPr>
          <a:xfrm>
            <a:off x="6683975" y="3107937"/>
            <a:ext cx="3085793" cy="430887"/>
          </a:xfrm>
          <a:prstGeom prst="rect">
            <a:avLst/>
          </a:prstGeom>
        </p:spPr>
        <p:txBody>
          <a:bodyPr wrap="square" lIns="0" tIns="0" rIns="0" bIns="0">
            <a:spAutoFit/>
          </a:bodyPr>
          <a:lstStyle/>
          <a:p>
            <a:r>
              <a:rPr lang="zh-CN" altLang="en-US" sz="2800" dirty="0">
                <a:solidFill>
                  <a:srgbClr val="44546A"/>
                </a:solidFill>
                <a:cs typeface="+mn-ea"/>
                <a:sym typeface="+mn-lt"/>
              </a:rPr>
              <a:t>研究现状及成果</a:t>
            </a:r>
            <a:endParaRPr lang="en-US" altLang="zh-CN" sz="2800" dirty="0">
              <a:solidFill>
                <a:srgbClr val="44546A"/>
              </a:solidFill>
              <a:cs typeface="+mn-ea"/>
              <a:sym typeface="+mn-lt"/>
            </a:endParaRPr>
          </a:p>
        </p:txBody>
      </p:sp>
      <p:sp>
        <p:nvSpPr>
          <p:cNvPr id="2" name="矩形 1">
            <a:extLst>
              <a:ext uri="{FF2B5EF4-FFF2-40B4-BE49-F238E27FC236}">
                <a16:creationId xmlns:a16="http://schemas.microsoft.com/office/drawing/2014/main" id="{6E8B2B48-DED6-4407-AA0B-30966EB715D7}"/>
              </a:ext>
            </a:extLst>
          </p:cNvPr>
          <p:cNvSpPr/>
          <p:nvPr/>
        </p:nvSpPr>
        <p:spPr>
          <a:xfrm>
            <a:off x="6594403" y="2403116"/>
            <a:ext cx="1781578" cy="553998"/>
          </a:xfrm>
          <a:prstGeom prst="rect">
            <a:avLst/>
          </a:prstGeom>
        </p:spPr>
        <p:txBody>
          <a:bodyPr wrap="none">
            <a:spAutoFit/>
          </a:bodyPr>
          <a:lstStyle/>
          <a:p>
            <a:r>
              <a:rPr lang="zh-CN" altLang="en-US" sz="3000" dirty="0">
                <a:solidFill>
                  <a:srgbClr val="44546A"/>
                </a:solidFill>
                <a:cs typeface="+mn-ea"/>
                <a:sym typeface="+mn-lt"/>
              </a:rPr>
              <a:t>Part </a:t>
            </a:r>
            <a:r>
              <a:rPr lang="en-US" altLang="zh-CN" sz="3000" dirty="0">
                <a:solidFill>
                  <a:srgbClr val="44546A"/>
                </a:solidFill>
                <a:cs typeface="+mn-ea"/>
                <a:sym typeface="+mn-lt"/>
              </a:rPr>
              <a:t>Two</a:t>
            </a:r>
            <a:endParaRPr lang="zh-CN" altLang="en-US" sz="3000" dirty="0">
              <a:solidFill>
                <a:srgbClr val="44546A"/>
              </a:solidFill>
              <a:cs typeface="+mn-ea"/>
              <a:sym typeface="+mn-lt"/>
            </a:endParaRPr>
          </a:p>
        </p:txBody>
      </p:sp>
      <p:cxnSp>
        <p:nvCxnSpPr>
          <p:cNvPr id="6" name="直接连接符 5">
            <a:extLst>
              <a:ext uri="{FF2B5EF4-FFF2-40B4-BE49-F238E27FC236}">
                <a16:creationId xmlns:a16="http://schemas.microsoft.com/office/drawing/2014/main" id="{177132C9-3E40-46CA-BDA1-3EC267D3142E}"/>
              </a:ext>
            </a:extLst>
          </p:cNvPr>
          <p:cNvCxnSpPr/>
          <p:nvPr/>
        </p:nvCxnSpPr>
        <p:spPr>
          <a:xfrm>
            <a:off x="6670912" y="3742509"/>
            <a:ext cx="1122744" cy="0"/>
          </a:xfrm>
          <a:prstGeom prst="line">
            <a:avLst/>
          </a:prstGeom>
          <a:ln w="25400">
            <a:solidFill>
              <a:srgbClr val="44546A"/>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45EF542B-38E7-4872-A430-9D4FEA5BAB4D}"/>
              </a:ext>
            </a:extLst>
          </p:cNvPr>
          <p:cNvSpPr/>
          <p:nvPr/>
        </p:nvSpPr>
        <p:spPr>
          <a:xfrm>
            <a:off x="6594403" y="3992436"/>
            <a:ext cx="2643051" cy="707886"/>
          </a:xfrm>
          <a:prstGeom prst="rect">
            <a:avLst/>
          </a:prstGeom>
        </p:spPr>
        <p:txBody>
          <a:bodyPr wrap="square">
            <a:spAutoFit/>
          </a:bodyPr>
          <a:lstStyle/>
          <a:p>
            <a:r>
              <a:rPr lang="en-US" altLang="zh-CN" sz="2000" dirty="0">
                <a:solidFill>
                  <a:srgbClr val="44546A"/>
                </a:solidFill>
                <a:cs typeface="+mn-ea"/>
                <a:sym typeface="+mn-lt"/>
              </a:rPr>
              <a:t>Research Status And Achievements</a:t>
            </a:r>
            <a:endParaRPr lang="zh-CN" altLang="en-US" sz="2000" dirty="0">
              <a:solidFill>
                <a:srgbClr val="44546A"/>
              </a:solidFill>
              <a:cs typeface="+mn-ea"/>
              <a:sym typeface="+mn-lt"/>
            </a:endParaRPr>
          </a:p>
        </p:txBody>
      </p:sp>
    </p:spTree>
    <p:extLst>
      <p:ext uri="{BB962C8B-B14F-4D97-AF65-F5344CB8AC3E}">
        <p14:creationId xmlns:p14="http://schemas.microsoft.com/office/powerpoint/2010/main" val="890708930"/>
      </p:ext>
    </p:extLst>
  </p:cSld>
  <p:clrMapOvr>
    <a:masterClrMapping/>
  </p:clrMapOvr>
  <p:transition advTm="1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2"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极简线条立体答辩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3j2zrdwo">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2006</TotalTime>
  <Words>3265</Words>
  <Application>Microsoft Office PowerPoint</Application>
  <PresentationFormat>宽屏</PresentationFormat>
  <Paragraphs>248</Paragraphs>
  <Slides>20</Slides>
  <Notes>20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20</vt:i4>
      </vt:variant>
    </vt:vector>
  </HeadingPairs>
  <TitlesOfParts>
    <vt:vector size="28" baseType="lpstr">
      <vt:lpstr>-apple-system</vt:lpstr>
      <vt:lpstr>ProximaVara-Roman</vt:lpstr>
      <vt:lpstr>微软雅黑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极简点线立体答辩</dc:title>
  <dc:creator>第一PPT</dc:creator>
  <cp:keywords>www.1ppt.com</cp:keywords>
  <dc:description>www.1ppt.com</dc:description>
  <cp:lastModifiedBy>啸楠</cp:lastModifiedBy>
  <cp:revision>510</cp:revision>
  <dcterms:created xsi:type="dcterms:W3CDTF">2017-03-10T15:18:00Z</dcterms:created>
  <dcterms:modified xsi:type="dcterms:W3CDTF">2023-06-14T07:58:08Z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