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3360" r:id="rId3"/>
    <p:sldId id="3255" r:id="rId5"/>
    <p:sldId id="3326" r:id="rId6"/>
    <p:sldId id="3327" r:id="rId7"/>
    <p:sldId id="3349" r:id="rId8"/>
    <p:sldId id="3350" r:id="rId9"/>
    <p:sldId id="3391" r:id="rId10"/>
    <p:sldId id="3329" r:id="rId11"/>
    <p:sldId id="3402" r:id="rId12"/>
    <p:sldId id="3403" r:id="rId13"/>
    <p:sldId id="3401"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92"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7278" autoAdjust="0"/>
  </p:normalViewPr>
  <p:slideViewPr>
    <p:cSldViewPr snapToGrid="0" showGuides="1">
      <p:cViewPr varScale="1">
        <p:scale>
          <a:sx n="76" d="100"/>
          <a:sy n="76" d="100"/>
        </p:scale>
        <p:origin x="778" y="58"/>
      </p:cViewPr>
      <p:guideLst>
        <p:guide orient="horz" pos="2392"/>
        <p:guide pos="37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用于离线强化学习的评论家引导决策转换器</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F2328"/>
                </a:solidFill>
                <a:latin typeface="Times New Roman" panose="02020603050405020304" pitchFamily="18" charset="0"/>
                <a:cs typeface="Times New Roman" panose="02020603050405020304" pitchFamily="18" charset="0"/>
                <a:sym typeface="+mn-ea"/>
              </a:rPr>
              <a:t>根据目标的回报来学习每个状态的动作分布</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为了改进模型的训练效果，我们引入了一个非对称的损失函数。这种损失函数根据样本的回报和批评者的预测误差，动态调整对不同样本的关注程度。具体来说，通过一个可调节的参数 </a:t>
            </a:r>
            <a:endParaRPr lang="zh-CN" altLang="en-US" dirty="0"/>
          </a:p>
          <a:p>
            <a:r>
              <a:rPr lang="zh-CN" altLang="en-US" dirty="0"/>
              <a:t>𝜏我们可以控制损失函数对高回报和低回报样本的不同关注度。</a:t>
            </a:r>
            <a:endParaRPr lang="zh-CN" altLang="en-US" dirty="0"/>
          </a:p>
          <a:p>
            <a:r>
              <a:rPr lang="zh-CN" altLang="en-US" dirty="0"/>
              <a:t>通过调整</a:t>
            </a:r>
            <a:r>
              <a:rPr lang="zh-CN" altLang="en-US" dirty="0">
                <a:sym typeface="+mn-ea"/>
              </a:rPr>
              <a:t>𝜏</a:t>
            </a:r>
            <a:r>
              <a:rPr lang="zh-CN" altLang="en-US" dirty="0"/>
              <a:t>的值，我们能够根据数据集的特点和质量调整模型的训练策略。这种方法使得批评者模型能够在高质量和低质量数据上都表现良好，从而提升整体的学习效果和策略的表现。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这种方法通过使用批评者的反馈来指导智能体的动作选择。其核心思想是将期待回报与目标回报进行比较，鼓励选择那些预期回报高于目标回报的动作。</a:t>
            </a:r>
            <a:r>
              <a:rPr lang="en-US" altLang="zh-CN" dirty="0"/>
              <a:t>		</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1.xml"/><Relationship Id="rId2" Type="http://schemas.openxmlformats.org/officeDocument/2006/relationships/tags" Target="../tags/tag10.xml"/><Relationship Id="rId13" Type="http://schemas.openxmlformats.org/officeDocument/2006/relationships/notesSlide" Target="../notesSlides/notesSlide5.xml"/><Relationship Id="rId12" Type="http://schemas.openxmlformats.org/officeDocument/2006/relationships/slideLayout" Target="../slideLayouts/slideLayout7.xml"/><Relationship Id="rId11" Type="http://schemas.openxmlformats.org/officeDocument/2006/relationships/tags" Target="../tags/tag12.xml"/><Relationship Id="rId10" Type="http://schemas.openxmlformats.org/officeDocument/2006/relationships/image" Target="../media/image11.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tags" Target="../tags/tag14.xml"/><Relationship Id="rId2" Type="http://schemas.openxmlformats.org/officeDocument/2006/relationships/tags" Target="../tags/tag13.xml"/><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dirty="0">
                <a:latin typeface="+mj-ea"/>
                <a:ea typeface="+mj-ea"/>
              </a:rPr>
              <a:t> </a:t>
            </a:r>
            <a:r>
              <a:rPr lang="en-GB" altLang="zh-CN" sz="2800" b="1" dirty="0">
                <a:latin typeface="+mj-ea"/>
                <a:ea typeface="+mj-ea"/>
              </a:rPr>
              <a:t>      </a:t>
            </a:r>
            <a:r>
              <a:rPr lang="en-US" altLang="en-GB" sz="2800" b="1" dirty="0">
                <a:latin typeface="+mj-ea"/>
                <a:ea typeface="+mj-ea"/>
              </a:rPr>
              <a:t>                  </a:t>
            </a:r>
            <a:r>
              <a:rPr lang="en-GB" altLang="zh-CN" sz="2800" b="1" dirty="0">
                <a:latin typeface="+mj-ea"/>
                <a:ea typeface="+mj-ea"/>
              </a:rPr>
              <a:t> </a:t>
            </a:r>
            <a:r>
              <a:rPr lang="en-US" altLang="en-GB" sz="2800" b="1" dirty="0">
                <a:latin typeface="+mj-ea"/>
                <a:ea typeface="+mj-ea"/>
              </a:rPr>
              <a:t>        </a:t>
            </a:r>
            <a:r>
              <a:rPr lang="en-GB" altLang="zh-CN" sz="2800" b="1" dirty="0">
                <a:latin typeface="+mj-ea"/>
                <a:ea typeface="+mj-ea"/>
              </a:rPr>
              <a:t>Critic-Guided Decision Transformer for Offline </a:t>
            </a:r>
            <a:endParaRPr lang="en-GB" altLang="zh-CN" sz="2800" b="1" dirty="0">
              <a:latin typeface="+mj-ea"/>
              <a:ea typeface="+mj-ea"/>
            </a:endParaRPr>
          </a:p>
          <a:p>
            <a:pPr algn="ctr"/>
            <a:r>
              <a:rPr lang="en-US" altLang="en-GB" sz="2800" b="1" dirty="0">
                <a:latin typeface="+mj-ea"/>
                <a:ea typeface="+mj-ea"/>
              </a:rPr>
              <a:t> </a:t>
            </a:r>
            <a:r>
              <a:rPr lang="en-GB" altLang="zh-CN" sz="2800" b="1" dirty="0">
                <a:latin typeface="+mj-ea"/>
                <a:ea typeface="+mj-ea"/>
              </a:rPr>
              <a:t>Reinforcement</a:t>
            </a:r>
            <a:r>
              <a:rPr lang="en-US" altLang="en-GB" sz="2800" b="1" dirty="0">
                <a:latin typeface="+mj-ea"/>
                <a:ea typeface="+mj-ea"/>
              </a:rPr>
              <a:t> </a:t>
            </a:r>
            <a:r>
              <a:rPr lang="en-GB" altLang="zh-CN" sz="2800" b="1" dirty="0">
                <a:latin typeface="+mj-ea"/>
                <a:ea typeface="+mj-ea"/>
              </a:rPr>
              <a:t>Learning</a:t>
            </a:r>
            <a:endParaRPr lang="en-GB" altLang="zh-CN" sz="2800" b="1" dirty="0">
              <a:latin typeface="+mj-ea"/>
              <a:ea typeface="+mj-ea"/>
            </a:endParaRPr>
          </a:p>
          <a:p>
            <a:pPr algn="r"/>
            <a:r>
              <a:rPr lang="en-US" altLang="zh-CN" sz="1600" b="1" dirty="0">
                <a:latin typeface="微软雅黑" panose="020B0503020204020204" pitchFamily="34" charset="-122"/>
                <a:ea typeface="微软雅黑" panose="020B0503020204020204" pitchFamily="34" charset="-122"/>
              </a:rPr>
              <a:t>-- AAAI-24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汇报人：费文龙</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2024.07. 31</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1168395" y="2062602"/>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3" name="图片 2"/>
          <p:cNvPicPr>
            <a:picLocks noChangeAspect="1"/>
          </p:cNvPicPr>
          <p:nvPr/>
        </p:nvPicPr>
        <p:blipFill>
          <a:blip r:embed="rId4"/>
          <a:stretch>
            <a:fillRect/>
          </a:stretch>
        </p:blipFill>
        <p:spPr>
          <a:xfrm>
            <a:off x="737870" y="4625340"/>
            <a:ext cx="7872730" cy="1012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43560" y="778828"/>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183005" y="70485"/>
            <a:ext cx="747141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总结</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sp>
        <p:nvSpPr>
          <p:cNvPr id="7" name="矩形: 圆角 1"/>
          <p:cNvSpPr/>
          <p:nvPr/>
        </p:nvSpPr>
        <p:spPr>
          <a:xfrm>
            <a:off x="687567" y="1024300"/>
            <a:ext cx="10394961"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239135" y="1622425"/>
            <a:ext cx="4064000" cy="368300"/>
          </a:xfrm>
          <a:prstGeom prst="rect">
            <a:avLst/>
          </a:prstGeom>
          <a:noFill/>
        </p:spPr>
        <p:txBody>
          <a:bodyPr wrap="square" rtlCol="0">
            <a:spAutoFit/>
          </a:bodyPr>
          <a:p>
            <a:endParaRPr lang="zh-CN" altLang="en-US"/>
          </a:p>
        </p:txBody>
      </p:sp>
      <p:sp>
        <p:nvSpPr>
          <p:cNvPr id="6" name="文本框 5"/>
          <p:cNvSpPr txBox="1"/>
          <p:nvPr/>
        </p:nvSpPr>
        <p:spPr>
          <a:xfrm>
            <a:off x="851535" y="1622425"/>
            <a:ext cx="10034905" cy="829945"/>
          </a:xfrm>
          <a:prstGeom prst="rect">
            <a:avLst/>
          </a:prstGeom>
        </p:spPr>
        <p:txBody>
          <a:bodyPr wrap="square">
            <a:spAutoFit/>
          </a:bodyPr>
          <a:p>
            <a:r>
              <a:rPr sz="1600"/>
              <a:t>多智能体系统中</a:t>
            </a:r>
            <a:r>
              <a:rPr lang="zh-CN" sz="1600"/>
              <a:t>有很多</a:t>
            </a:r>
            <a:r>
              <a:rPr sz="1600"/>
              <a:t>的不确定性和复杂性。CGDT的critic-guided机制可以引导智能体选择最佳动作，提升策略表现。在计算卸载任务中，多个智能体需要协同决策，CGDT的策略优化方法能帮助智能体更准确地分配任务和调度资源，确保在动态环境中达到最佳性能。</a:t>
            </a:r>
            <a:endParaRPr sz="16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3" name="矩形: 圆角 1"/>
          <p:cNvSpPr/>
          <p:nvPr/>
        </p:nvSpPr>
        <p:spPr>
          <a:xfrm>
            <a:off x="379730" y="3085465"/>
            <a:ext cx="11032490" cy="7480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83540" y="3085465"/>
            <a:ext cx="11049635" cy="748030"/>
          </a:xfrm>
          <a:prstGeom prst="rect">
            <a:avLst/>
          </a:prstGeom>
          <a:noFill/>
        </p:spPr>
        <p:txBody>
          <a:bodyPr wrap="square" rtlCol="0">
            <a:noAutofit/>
          </a:bodyPr>
          <a:p>
            <a:r>
              <a:rPr lang="zh-CN" altLang="en-US" dirty="0">
                <a:solidFill>
                  <a:srgbClr val="1F2328"/>
                </a:solidFill>
              </a:rPr>
              <a:t>离线强化学习（</a:t>
            </a:r>
            <a:r>
              <a:rPr lang="zh-CN" altLang="en-US" dirty="0">
                <a:solidFill>
                  <a:srgbClr val="1F2328"/>
                </a:solidFill>
                <a:latin typeface="Times New Roman" panose="02020603050405020304" pitchFamily="18" charset="0"/>
                <a:cs typeface="Times New Roman" panose="02020603050405020304" pitchFamily="18" charset="0"/>
              </a:rPr>
              <a:t>Offline Reinforcement Learning</a:t>
            </a:r>
            <a:r>
              <a:rPr lang="zh-CN" altLang="en-US" dirty="0">
                <a:solidFill>
                  <a:srgbClr val="1F2328"/>
                </a:solidFill>
              </a:rPr>
              <a:t>）是一种强化学习方法，它利用已经收集到的经验数据进行学习，而不是通过与环境的交互来获取新数据。这种方法通常用于数据收集成本高或实时交互不实际的场景。</a:t>
            </a:r>
            <a:endParaRPr lang="zh-CN" altLang="en-US" dirty="0">
              <a:solidFill>
                <a:srgbClr val="1F2328"/>
              </a:solidFill>
            </a:endParaRPr>
          </a:p>
        </p:txBody>
      </p:sp>
      <p:sp>
        <p:nvSpPr>
          <p:cNvPr id="10" name="文本框 9"/>
          <p:cNvSpPr txBox="1"/>
          <p:nvPr/>
        </p:nvSpPr>
        <p:spPr>
          <a:xfrm>
            <a:off x="462280" y="4938395"/>
            <a:ext cx="11056620" cy="965200"/>
          </a:xfrm>
          <a:prstGeom prst="rect">
            <a:avLst/>
          </a:prstGeom>
        </p:spPr>
        <p:txBody>
          <a:bodyPr>
            <a:noAutofit/>
          </a:bodyPr>
          <a:p>
            <a:pPr indent="0" algn="just" defTabSz="266700" fontAlgn="auto">
              <a:spcAft>
                <a:spcPct val="0"/>
              </a:spcAft>
            </a:pPr>
            <a:r>
              <a:rPr lang="zh-CN" altLang="en-US" sz="1800" dirty="0">
                <a:solidFill>
                  <a:srgbClr val="1F2328"/>
                </a:solidFill>
                <a:latin typeface="Times New Roman" panose="02020603050405020304" pitchFamily="18" charset="0"/>
                <a:cs typeface="Times New Roman" panose="02020603050405020304" pitchFamily="18" charset="0"/>
              </a:rPr>
              <a:t>近年来，离线强化学习（RL）中的返回条件监督学习Return-Conditioned Supervised Learning (RCSL)方法得到了关注，它通过监督学习的方式，根据目标的回报来</a:t>
            </a:r>
            <a:r>
              <a:rPr lang="zh-CN" altLang="en-US" sz="1800" dirty="0">
                <a:solidFill>
                  <a:srgbClr val="1F2328"/>
                </a:solidFill>
                <a:latin typeface="Times New Roman" panose="02020603050405020304" pitchFamily="18" charset="0"/>
                <a:cs typeface="Times New Roman" panose="02020603050405020304" pitchFamily="18" charset="0"/>
              </a:rPr>
              <a:t>学习每个状态的动作分布。然而，现有的RCSL方法主要集中在确定性轨迹建模，忽视了状态转移的随机性和轨迹分布的多样性。</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sp>
        <p:nvSpPr>
          <p:cNvPr id="15" name="矩形: 圆角 1"/>
          <p:cNvSpPr/>
          <p:nvPr/>
        </p:nvSpPr>
        <p:spPr>
          <a:xfrm>
            <a:off x="461645" y="4938395"/>
            <a:ext cx="11057255" cy="898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83540" y="1199515"/>
            <a:ext cx="11031220" cy="645160"/>
          </a:xfrm>
          <a:prstGeom prst="rect">
            <a:avLst/>
          </a:prstGeom>
        </p:spPr>
        <p:txBody>
          <a:bodyPr wrap="square">
            <a:spAutoFit/>
          </a:bodyPr>
          <a:p>
            <a:pPr algn="l">
              <a:buClrTx/>
              <a:buSzTx/>
              <a:buFontTx/>
            </a:pPr>
            <a:r>
              <a:rPr lang="zh-CN" altLang="en-US" sz="1800" dirty="0">
                <a:solidFill>
                  <a:srgbClr val="1F2328"/>
                </a:solidFill>
                <a:latin typeface="Times New Roman" panose="02020603050405020304" pitchFamily="18" charset="0"/>
                <a:cs typeface="Times New Roman" panose="02020603050405020304" pitchFamily="18" charset="0"/>
              </a:rPr>
              <a:t>在强化学习（Reinforcement Learning, RL）领域，在线学习通常依赖于与环境的实时交互来更新策略。然而，在许多实际应用中，直接与环境进行交互既昂贵又不切实际。这使研究者们转向离线强化学习（Offline RL）</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sp>
        <p:nvSpPr>
          <p:cNvPr id="18" name="矩形: 圆角 1"/>
          <p:cNvSpPr/>
          <p:nvPr/>
        </p:nvSpPr>
        <p:spPr>
          <a:xfrm>
            <a:off x="383540" y="1124585"/>
            <a:ext cx="11031220" cy="8559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496506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动机及</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贡献</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660400" y="3762375"/>
            <a:ext cx="10368915" cy="1884680"/>
          </a:xfrm>
          <a:prstGeom prst="rect">
            <a:avLst/>
          </a:prstGeom>
          <a:noFill/>
        </p:spPr>
        <p:txBody>
          <a:bodyPr wrap="square" rtlCol="0" anchor="t">
            <a:noAutofit/>
          </a:bodyPr>
          <a:p>
            <a:pPr marL="285750" indent="-285750" algn="just">
              <a:buFont typeface="Wingdings" panose="05000000000000000000" pitchFamily="2" charset="2"/>
              <a:buChar char="l"/>
            </a:pPr>
            <a:r>
              <a:rPr lang="zh-CN" altLang="en-US" dirty="0">
                <a:solidFill>
                  <a:srgbClr val="1F2328"/>
                </a:solidFill>
                <a:latin typeface="Times New Roman" panose="02020603050405020304" pitchFamily="18" charset="0"/>
                <a:cs typeface="Times New Roman" panose="02020603050405020304" pitchFamily="18" charset="0"/>
              </a:rPr>
              <a:t>对 RCSL 在随机环境和拼接场景中的陷阱提供了直观的解释，这些陷阱是由于目标（期望）回报与操作的预期回报之间的不一致而引起的。</a:t>
            </a:r>
            <a:endParaRPr lang="zh-CN" altLang="en-US" dirty="0">
              <a:solidFill>
                <a:srgbClr val="1F2328"/>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l"/>
            </a:pPr>
            <a:r>
              <a:rPr lang="zh-CN" altLang="en-US" b="0" i="0" dirty="0">
                <a:solidFill>
                  <a:srgbClr val="1F2328"/>
                </a:solidFill>
                <a:latin typeface="Times New Roman" panose="02020603050405020304" pitchFamily="18" charset="0"/>
                <a:cs typeface="Times New Roman" panose="02020603050405020304" pitchFamily="18" charset="0"/>
              </a:rPr>
              <a:t>我们提出了一种新颖的方法，即批评家引导决策转换器（CGDT），它利用批评家来处理来自环境的随机性和来自次优数据的不确定性，同时保留对可变条件输入采取行动的能力。</a:t>
            </a:r>
            <a:endParaRPr lang="zh-CN" altLang="en-US" b="0" i="0" dirty="0">
              <a:solidFill>
                <a:srgbClr val="1F2328"/>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l"/>
            </a:pPr>
            <a:r>
              <a:rPr lang="zh-CN" altLang="en-US" b="0" i="0" dirty="0">
                <a:solidFill>
                  <a:srgbClr val="1F2328"/>
                </a:solidFill>
                <a:latin typeface="Times New Roman" panose="02020603050405020304" pitchFamily="18" charset="0"/>
                <a:cs typeface="Times New Roman" panose="02020603050405020304" pitchFamily="18" charset="0"/>
              </a:rPr>
              <a:t>我们在各种基准上评估我们的方法，</a:t>
            </a:r>
            <a:r>
              <a:rPr lang="zh-CN" altLang="en-US" b="0" i="0" dirty="0">
                <a:solidFill>
                  <a:srgbClr val="1F2328"/>
                </a:solidFill>
                <a:latin typeface="Times New Roman" panose="02020603050405020304" pitchFamily="18" charset="0"/>
                <a:cs typeface="Times New Roman" panose="02020603050405020304" pitchFamily="18" charset="0"/>
              </a:rPr>
              <a:t>在 D4RL 基准数据集，并分析批评家的使用如何处理随机性并有利于 CGDT。</a:t>
            </a:r>
            <a:endParaRPr lang="zh-CN" altLang="en-US" b="0" i="0" dirty="0">
              <a:solidFill>
                <a:srgbClr val="1F2328"/>
              </a:solidFill>
              <a:latin typeface="Times New Roman" panose="02020603050405020304" pitchFamily="18" charset="0"/>
              <a:cs typeface="Times New Roman" panose="02020603050405020304" pitchFamily="18" charset="0"/>
            </a:endParaRPr>
          </a:p>
        </p:txBody>
      </p:sp>
      <p:sp>
        <p:nvSpPr>
          <p:cNvPr id="3" name="矩形: 圆角 1"/>
          <p:cNvSpPr/>
          <p:nvPr/>
        </p:nvSpPr>
        <p:spPr>
          <a:xfrm>
            <a:off x="795655" y="1191260"/>
            <a:ext cx="11058525" cy="1289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51535" y="1191260"/>
            <a:ext cx="10945495" cy="1320165"/>
          </a:xfrm>
          <a:prstGeom prst="rect">
            <a:avLst/>
          </a:prstGeom>
        </p:spPr>
        <p:txBody>
          <a:bodyPr wrap="square">
            <a:noAutofit/>
          </a:bodyPr>
          <a:p>
            <a:pPr marL="0" algn="l">
              <a:buClrTx/>
              <a:buSzTx/>
              <a:buFontTx/>
            </a:pPr>
            <a:r>
              <a:rPr lang="zh-CN" altLang="en-US" sz="1800" b="0" i="0" dirty="0">
                <a:solidFill>
                  <a:srgbClr val="1F2328"/>
                </a:solidFill>
                <a:latin typeface="Times New Roman" panose="02020603050405020304" pitchFamily="18" charset="0"/>
                <a:cs typeface="Times New Roman" panose="02020603050405020304" pitchFamily="18" charset="0"/>
              </a:rPr>
              <a:t>为了解决 RCSL 的局限性，本文提出了一种称为 Critic-Guided Decision Transformer (CGDT) 的新方法。 该方法将基于价值的方法的长期回报的可预测性与决策转换器框架相结合。 通过利用价值函数（称为批评家）来指导策略训练，CGDT 确保行动的预期回报与指定的目标回报保持一致。 这种集成使 CGDT 能够有效地处理随机环境和拼接场景，同时仍然允许条件操作选择。</a:t>
            </a:r>
            <a:endParaRPr lang="zh-CN" altLang="en-US" sz="1800" b="0" i="0" dirty="0">
              <a:solidFill>
                <a:srgbClr val="1F2328"/>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91643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7" name="图片 6"/>
          <p:cNvPicPr>
            <a:picLocks noChangeAspect="1"/>
          </p:cNvPicPr>
          <p:nvPr/>
        </p:nvPicPr>
        <p:blipFill>
          <a:blip r:embed="rId5"/>
          <a:stretch>
            <a:fillRect/>
          </a:stretch>
        </p:blipFill>
        <p:spPr>
          <a:xfrm>
            <a:off x="5913755" y="2036445"/>
            <a:ext cx="5905500" cy="2784475"/>
          </a:xfrm>
          <a:prstGeom prst="rect">
            <a:avLst/>
          </a:prstGeom>
        </p:spPr>
      </p:pic>
      <p:sp>
        <p:nvSpPr>
          <p:cNvPr id="14" name="文本框 13"/>
          <p:cNvSpPr txBox="1"/>
          <p:nvPr/>
        </p:nvSpPr>
        <p:spPr>
          <a:xfrm>
            <a:off x="660400" y="950595"/>
            <a:ext cx="5013960" cy="2584450"/>
          </a:xfrm>
          <a:prstGeom prst="rect">
            <a:avLst/>
          </a:prstGeom>
          <a:noFill/>
        </p:spPr>
        <p:txBody>
          <a:bodyPr wrap="square" rtlCol="0">
            <a:spAutoFit/>
          </a:bodyPr>
          <a:p>
            <a:pPr indent="0" algn="just">
              <a:buClrTx/>
              <a:buSzTx/>
              <a:buFont typeface="Wingdings" panose="05000000000000000000" pitchFamily="2" charset="2"/>
              <a:buNone/>
            </a:pPr>
            <a:r>
              <a:rPr lang="zh-CN" altLang="en-US" dirty="0">
                <a:solidFill>
                  <a:srgbClr val="1F2328"/>
                </a:solidFill>
                <a:latin typeface="Times New Roman" panose="02020603050405020304" pitchFamily="18" charset="0"/>
                <a:cs typeface="Times New Roman" panose="02020603050405020304" pitchFamily="18" charset="0"/>
              </a:rPr>
              <a:t>RCSL:</a:t>
            </a:r>
            <a:endParaRPr lang="zh-CN" altLang="en-US" dirty="0">
              <a:solidFill>
                <a:srgbClr val="1F2328"/>
              </a:solidFill>
              <a:latin typeface="Times New Roman" panose="02020603050405020304" pitchFamily="18" charset="0"/>
              <a:cs typeface="Times New Roman" panose="02020603050405020304" pitchFamily="18" charset="0"/>
            </a:endParaRPr>
          </a:p>
          <a:p>
            <a:pPr indent="0" algn="just">
              <a:buClrTx/>
              <a:buSzTx/>
              <a:buFont typeface="Wingdings" panose="05000000000000000000" pitchFamily="2" charset="2"/>
              <a:buNone/>
            </a:pPr>
            <a:r>
              <a:rPr lang="zh-CN" altLang="en-US" dirty="0">
                <a:solidFill>
                  <a:srgbClr val="1F2328"/>
                </a:solidFill>
                <a:latin typeface="Times New Roman" panose="02020603050405020304" pitchFamily="18" charset="0"/>
                <a:cs typeface="Times New Roman" panose="02020603050405020304" pitchFamily="18" charset="0"/>
              </a:rPr>
              <a:t>选择动作a</a:t>
            </a:r>
            <a:r>
              <a:rPr lang="zh-CN" altLang="en-US" baseline="-25000" dirty="0">
                <a:solidFill>
                  <a:srgbClr val="1F2328"/>
                </a:solidFill>
                <a:latin typeface="Times New Roman" panose="02020603050405020304" pitchFamily="18" charset="0"/>
                <a:cs typeface="Times New Roman" panose="02020603050405020304" pitchFamily="18" charset="0"/>
              </a:rPr>
              <a:t>1</a:t>
            </a:r>
            <a:r>
              <a:rPr lang="zh-CN" altLang="en-US" dirty="0">
                <a:solidFill>
                  <a:srgbClr val="1F2328"/>
                </a:solidFill>
                <a:latin typeface="Times New Roman" panose="02020603050405020304" pitchFamily="18" charset="0"/>
                <a:cs typeface="Times New Roman" panose="02020603050405020304" pitchFamily="18" charset="0"/>
              </a:rPr>
              <a:t>：</a:t>
            </a:r>
            <a:endParaRPr lang="zh-CN" altLang="en-US" dirty="0">
              <a:solidFill>
                <a:srgbClr val="1F2328"/>
              </a:solidFill>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pitchFamily="2" charset="2"/>
              <a:buChar char="l"/>
            </a:pPr>
            <a:r>
              <a:rPr lang="zh-CN" altLang="en-US" dirty="0">
                <a:solidFill>
                  <a:srgbClr val="1F2328"/>
                </a:solidFill>
                <a:latin typeface="Times New Roman" panose="02020603050405020304" pitchFamily="18" charset="0"/>
                <a:cs typeface="Times New Roman" panose="02020603050405020304" pitchFamily="18" charset="0"/>
              </a:rPr>
              <a:t>基于目标回报R = 100，RCSL选择动作a</a:t>
            </a:r>
            <a:r>
              <a:rPr lang="zh-CN" altLang="en-US" baseline="-25000" dirty="0">
                <a:solidFill>
                  <a:srgbClr val="1F2328"/>
                </a:solidFill>
                <a:latin typeface="Times New Roman" panose="02020603050405020304" pitchFamily="18" charset="0"/>
                <a:cs typeface="Times New Roman" panose="02020603050405020304" pitchFamily="18" charset="0"/>
              </a:rPr>
              <a:t>1</a:t>
            </a:r>
            <a:r>
              <a:rPr lang="zh-CN" altLang="en-US" dirty="0">
                <a:solidFill>
                  <a:srgbClr val="1F2328"/>
                </a:solidFill>
                <a:latin typeface="Times New Roman" panose="02020603050405020304" pitchFamily="18" charset="0"/>
                <a:cs typeface="Times New Roman" panose="02020603050405020304" pitchFamily="18" charset="0"/>
              </a:rPr>
              <a:t>。</a:t>
            </a:r>
            <a:endParaRPr lang="zh-CN" altLang="en-US" dirty="0">
              <a:solidFill>
                <a:srgbClr val="1F2328"/>
              </a:solidFill>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pitchFamily="2" charset="2"/>
              <a:buChar char="l"/>
            </a:pPr>
            <a:r>
              <a:rPr dirty="0">
                <a:solidFill>
                  <a:srgbClr val="1F2328"/>
                </a:solidFill>
                <a:latin typeface="Times New Roman" panose="02020603050405020304" pitchFamily="18" charset="0"/>
                <a:cs typeface="Times New Roman" panose="02020603050405020304" pitchFamily="18" charset="0"/>
              </a:rPr>
              <a:t>RCSL对个体轨迹进行建模，而不考虑转移概率。 因此，它可能会选择次优动作 a</a:t>
            </a:r>
            <a:r>
              <a:rPr baseline="-25000" dirty="0">
                <a:solidFill>
                  <a:srgbClr val="1F2328"/>
                </a:solidFill>
                <a:latin typeface="Times New Roman" panose="02020603050405020304" pitchFamily="18" charset="0"/>
                <a:cs typeface="Times New Roman" panose="02020603050405020304" pitchFamily="18" charset="0"/>
              </a:rPr>
              <a:t>1</a:t>
            </a:r>
            <a:r>
              <a:rPr dirty="0">
                <a:solidFill>
                  <a:srgbClr val="1F2328"/>
                </a:solidFill>
                <a:latin typeface="Times New Roman" panose="02020603050405020304" pitchFamily="18" charset="0"/>
                <a:cs typeface="Times New Roman" panose="02020603050405020304" pitchFamily="18" charset="0"/>
              </a:rPr>
              <a:t> 来实现 R = 100 的目标回报，尽管其概率较低</a:t>
            </a:r>
            <a:r>
              <a:rPr lang="zh-CN" dirty="0">
                <a:solidFill>
                  <a:srgbClr val="1F2328"/>
                </a:solidFill>
                <a:latin typeface="Times New Roman" panose="02020603050405020304" pitchFamily="18" charset="0"/>
                <a:cs typeface="Times New Roman" panose="02020603050405020304" pitchFamily="18" charset="0"/>
              </a:rPr>
              <a:t>，但是任然有概率能够达到</a:t>
            </a:r>
            <a:r>
              <a:rPr lang="en-US" altLang="zh-CN" dirty="0">
                <a:solidFill>
                  <a:srgbClr val="1F2328"/>
                </a:solidFill>
                <a:latin typeface="Times New Roman" panose="02020603050405020304" pitchFamily="18" charset="0"/>
                <a:cs typeface="Times New Roman" panose="02020603050405020304" pitchFamily="18" charset="0"/>
              </a:rPr>
              <a:t>100</a:t>
            </a:r>
            <a:r>
              <a:rPr lang="zh-CN" altLang="en-US" dirty="0">
                <a:solidFill>
                  <a:srgbClr val="1F2328"/>
                </a:solidFill>
                <a:latin typeface="Times New Roman" panose="02020603050405020304" pitchFamily="18" charset="0"/>
                <a:cs typeface="Times New Roman" panose="02020603050405020304" pitchFamily="18" charset="0"/>
              </a:rPr>
              <a:t>的回报</a:t>
            </a:r>
            <a:r>
              <a:rPr dirty="0">
                <a:solidFill>
                  <a:srgbClr val="1F2328"/>
                </a:solidFill>
                <a:latin typeface="Times New Roman" panose="02020603050405020304" pitchFamily="18" charset="0"/>
                <a:cs typeface="Times New Roman" panose="02020603050405020304" pitchFamily="18" charset="0"/>
              </a:rPr>
              <a:t>。</a:t>
            </a:r>
            <a:endParaRPr dirty="0">
              <a:solidFill>
                <a:srgbClr val="1F2328"/>
              </a:solidFill>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pitchFamily="2" charset="2"/>
              <a:buChar char="l"/>
            </a:pPr>
            <a:r>
              <a:rPr lang="zh-CN" dirty="0">
                <a:solidFill>
                  <a:srgbClr val="1F2328"/>
                </a:solidFill>
                <a:latin typeface="Times New Roman" panose="02020603050405020304" pitchFamily="18" charset="0"/>
                <a:cs typeface="Times New Roman" panose="02020603050405020304" pitchFamily="18" charset="0"/>
              </a:rPr>
              <a:t>因此</a:t>
            </a:r>
            <a:r>
              <a:rPr lang="en-US" altLang="zh-CN" dirty="0">
                <a:solidFill>
                  <a:srgbClr val="1F2328"/>
                </a:solidFill>
                <a:latin typeface="Times New Roman" panose="02020603050405020304" pitchFamily="18" charset="0"/>
                <a:cs typeface="Times New Roman" panose="02020603050405020304" pitchFamily="18" charset="0"/>
              </a:rPr>
              <a:t>RCSL</a:t>
            </a:r>
            <a:r>
              <a:rPr lang="zh-CN" altLang="en-US" dirty="0">
                <a:solidFill>
                  <a:srgbClr val="1F2328"/>
                </a:solidFill>
                <a:latin typeface="Times New Roman" panose="02020603050405020304" pitchFamily="18" charset="0"/>
                <a:cs typeface="Times New Roman" panose="02020603050405020304" pitchFamily="18" charset="0"/>
              </a:rPr>
              <a:t>虽然有时能够活得很好的效果，但往往充满了</a:t>
            </a:r>
            <a:r>
              <a:rPr lang="zh-CN" altLang="en-US" dirty="0">
                <a:solidFill>
                  <a:srgbClr val="1F2328"/>
                </a:solidFill>
                <a:latin typeface="Times New Roman" panose="02020603050405020304" pitchFamily="18" charset="0"/>
                <a:cs typeface="Times New Roman" panose="02020603050405020304" pitchFamily="18" charset="0"/>
              </a:rPr>
              <a:t>随机性。</a:t>
            </a:r>
            <a:endParaRPr lang="zh-CN" altLang="en-US" dirty="0">
              <a:solidFill>
                <a:srgbClr val="1F2328"/>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660400" y="4095750"/>
            <a:ext cx="5013325" cy="2030095"/>
          </a:xfrm>
          <a:prstGeom prst="rect">
            <a:avLst/>
          </a:prstGeom>
          <a:noFill/>
        </p:spPr>
        <p:txBody>
          <a:bodyPr wrap="square" rtlCol="0" anchor="t">
            <a:spAutoFit/>
          </a:bodyPr>
          <a:p>
            <a:pPr indent="0" algn="just">
              <a:buClrTx/>
              <a:buSzTx/>
              <a:buFont typeface="Wingdings" panose="05000000000000000000" pitchFamily="2" charset="2"/>
              <a:buNone/>
            </a:pPr>
            <a:r>
              <a:rPr lang="zh-CN" altLang="en-US" dirty="0">
                <a:solidFill>
                  <a:srgbClr val="1F2328"/>
                </a:solidFill>
                <a:latin typeface="Times New Roman" panose="02020603050405020304" pitchFamily="18" charset="0"/>
                <a:cs typeface="Times New Roman" panose="02020603050405020304" pitchFamily="18" charset="0"/>
                <a:sym typeface="+mn-ea"/>
              </a:rPr>
              <a:t>Value-Based:</a:t>
            </a:r>
            <a:endParaRPr lang="zh-CN" altLang="en-US" dirty="0">
              <a:solidFill>
                <a:srgbClr val="1F2328"/>
              </a:solidFill>
              <a:latin typeface="Times New Roman" panose="02020603050405020304" pitchFamily="18" charset="0"/>
              <a:cs typeface="Times New Roman" panose="02020603050405020304" pitchFamily="18" charset="0"/>
            </a:endParaRPr>
          </a:p>
          <a:p>
            <a:pPr indent="0" algn="just">
              <a:buClrTx/>
              <a:buSzTx/>
              <a:buFont typeface="Wingdings" panose="05000000000000000000" pitchFamily="2" charset="2"/>
              <a:buNone/>
            </a:pPr>
            <a:r>
              <a:rPr lang="zh-CN" altLang="en-US" dirty="0">
                <a:solidFill>
                  <a:srgbClr val="1F2328"/>
                </a:solidFill>
                <a:latin typeface="Times New Roman" panose="02020603050405020304" pitchFamily="18" charset="0"/>
                <a:cs typeface="Times New Roman" panose="02020603050405020304" pitchFamily="18" charset="0"/>
                <a:sym typeface="+mn-ea"/>
              </a:rPr>
              <a:t>选择动作a</a:t>
            </a:r>
            <a:r>
              <a:rPr lang="en-US" altLang="zh-CN" baseline="-25000" dirty="0">
                <a:solidFill>
                  <a:srgbClr val="1F2328"/>
                </a:solidFill>
                <a:latin typeface="Times New Roman" panose="02020603050405020304" pitchFamily="18" charset="0"/>
                <a:cs typeface="Times New Roman" panose="02020603050405020304" pitchFamily="18" charset="0"/>
                <a:sym typeface="+mn-ea"/>
              </a:rPr>
              <a:t>2</a:t>
            </a:r>
            <a:r>
              <a:rPr lang="zh-CN" altLang="en-US" dirty="0">
                <a:solidFill>
                  <a:srgbClr val="1F2328"/>
                </a:solidFill>
                <a:latin typeface="Times New Roman" panose="02020603050405020304" pitchFamily="18" charset="0"/>
                <a:cs typeface="Times New Roman" panose="02020603050405020304" pitchFamily="18" charset="0"/>
                <a:sym typeface="+mn-ea"/>
              </a:rPr>
              <a:t>：</a:t>
            </a:r>
            <a:endParaRPr lang="zh-CN" altLang="en-US" dirty="0">
              <a:solidFill>
                <a:srgbClr val="1F2328"/>
              </a:solidFill>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pitchFamily="2" charset="2"/>
              <a:buChar char="l"/>
            </a:pPr>
            <a:r>
              <a:rPr lang="zh-CN" altLang="en-US" dirty="0">
                <a:solidFill>
                  <a:srgbClr val="1F2328"/>
                </a:solidFill>
                <a:latin typeface="Times New Roman" panose="02020603050405020304" pitchFamily="18" charset="0"/>
                <a:cs typeface="Times New Roman" panose="02020603050405020304" pitchFamily="18" charset="0"/>
                <a:sym typeface="+mn-ea"/>
              </a:rPr>
              <a:t>基于目标回报R = 100，RCSL选择动作a</a:t>
            </a:r>
            <a:r>
              <a:rPr lang="zh-CN" altLang="en-US" baseline="-25000" dirty="0">
                <a:solidFill>
                  <a:srgbClr val="1F2328"/>
                </a:solidFill>
                <a:latin typeface="Times New Roman" panose="02020603050405020304" pitchFamily="18" charset="0"/>
                <a:cs typeface="Times New Roman" panose="02020603050405020304" pitchFamily="18" charset="0"/>
                <a:sym typeface="+mn-ea"/>
              </a:rPr>
              <a:t>1</a:t>
            </a:r>
            <a:r>
              <a:rPr lang="zh-CN" altLang="en-US" dirty="0">
                <a:solidFill>
                  <a:srgbClr val="1F2328"/>
                </a:solidFill>
                <a:latin typeface="Times New Roman" panose="02020603050405020304" pitchFamily="18" charset="0"/>
                <a:cs typeface="Times New Roman" panose="02020603050405020304" pitchFamily="18" charset="0"/>
                <a:sym typeface="+mn-ea"/>
              </a:rPr>
              <a:t>。</a:t>
            </a:r>
            <a:endParaRPr lang="zh-CN" altLang="en-US" dirty="0">
              <a:solidFill>
                <a:srgbClr val="1F2328"/>
              </a:solidFill>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pitchFamily="2" charset="2"/>
              <a:buChar char="l"/>
            </a:pPr>
            <a:r>
              <a:rPr lang="zh-CN" altLang="en-US" dirty="0">
                <a:solidFill>
                  <a:srgbClr val="1F2328"/>
                </a:solidFill>
                <a:latin typeface="Times New Roman" panose="02020603050405020304" pitchFamily="18" charset="0"/>
                <a:cs typeface="Times New Roman" panose="02020603050405020304" pitchFamily="18" charset="0"/>
                <a:sym typeface="+mn-ea"/>
              </a:rPr>
              <a:t>Value-Based</a:t>
            </a:r>
            <a:r>
              <a:rPr dirty="0">
                <a:solidFill>
                  <a:srgbClr val="1F2328"/>
                </a:solidFill>
                <a:latin typeface="Times New Roman" panose="02020603050405020304" pitchFamily="18" charset="0"/>
                <a:cs typeface="Times New Roman" panose="02020603050405020304" pitchFamily="18" charset="0"/>
                <a:sym typeface="+mn-ea"/>
              </a:rPr>
              <a:t>基于价值的方法利用价值函数来估计多个轨迹上的预期回报，采取行动 a</a:t>
            </a:r>
            <a:r>
              <a:rPr baseline="-25000" dirty="0">
                <a:solidFill>
                  <a:srgbClr val="1F2328"/>
                </a:solidFill>
                <a:latin typeface="Times New Roman" panose="02020603050405020304" pitchFamily="18" charset="0"/>
                <a:cs typeface="Times New Roman" panose="02020603050405020304" pitchFamily="18" charset="0"/>
                <a:sym typeface="+mn-ea"/>
              </a:rPr>
              <a:t>2</a:t>
            </a:r>
            <a:r>
              <a:rPr dirty="0">
                <a:solidFill>
                  <a:srgbClr val="1F2328"/>
                </a:solidFill>
                <a:latin typeface="Times New Roman" panose="02020603050405020304" pitchFamily="18" charset="0"/>
                <a:cs typeface="Times New Roman" panose="02020603050405020304" pitchFamily="18" charset="0"/>
                <a:sym typeface="+mn-ea"/>
              </a:rPr>
              <a:t> 可以保证未来状态 s′ </a:t>
            </a:r>
            <a:r>
              <a:rPr baseline="-25000" dirty="0">
                <a:solidFill>
                  <a:srgbClr val="1F2328"/>
                </a:solidFill>
                <a:latin typeface="Times New Roman" panose="02020603050405020304" pitchFamily="18" charset="0"/>
                <a:cs typeface="Times New Roman" panose="02020603050405020304" pitchFamily="18" charset="0"/>
                <a:sym typeface="+mn-ea"/>
              </a:rPr>
              <a:t>2</a:t>
            </a:r>
            <a:r>
              <a:rPr dirty="0">
                <a:solidFill>
                  <a:srgbClr val="1F2328"/>
                </a:solidFill>
                <a:latin typeface="Times New Roman" panose="02020603050405020304" pitchFamily="18" charset="0"/>
                <a:cs typeface="Times New Roman" panose="02020603050405020304" pitchFamily="18" charset="0"/>
                <a:sym typeface="+mn-ea"/>
              </a:rPr>
              <a:t> 的回报为 R′</a:t>
            </a:r>
            <a:r>
              <a:rPr baseline="-25000" dirty="0">
                <a:solidFill>
                  <a:srgbClr val="1F2328"/>
                </a:solidFill>
                <a:latin typeface="Times New Roman" panose="02020603050405020304" pitchFamily="18" charset="0"/>
                <a:cs typeface="Times New Roman" panose="02020603050405020304" pitchFamily="18" charset="0"/>
                <a:sym typeface="+mn-ea"/>
              </a:rPr>
              <a:t> 2</a:t>
            </a:r>
            <a:r>
              <a:rPr dirty="0">
                <a:solidFill>
                  <a:srgbClr val="1F2328"/>
                </a:solidFill>
                <a:latin typeface="Times New Roman" panose="02020603050405020304" pitchFamily="18" charset="0"/>
                <a:cs typeface="Times New Roman" panose="02020603050405020304" pitchFamily="18" charset="0"/>
                <a:sym typeface="+mn-ea"/>
              </a:rPr>
              <a:t> = 10，使其成为最优选择。 </a:t>
            </a:r>
            <a:endParaRPr dirty="0">
              <a:solidFill>
                <a:srgbClr val="1F2328"/>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文本框 9"/>
          <p:cNvSpPr txBox="1"/>
          <p:nvPr/>
        </p:nvSpPr>
        <p:spPr>
          <a:xfrm>
            <a:off x="518160" y="1289685"/>
            <a:ext cx="10420985" cy="368300"/>
          </a:xfrm>
          <a:prstGeom prst="rect">
            <a:avLst/>
          </a:prstGeom>
        </p:spPr>
        <p:txBody>
          <a:bodyPr wrap="square">
            <a:spAutoFit/>
          </a:bodyPr>
          <a:p>
            <a:r>
              <a:rPr lang="zh-CN" altLang="en-US" sz="1800" dirty="0">
                <a:solidFill>
                  <a:srgbClr val="1F2328"/>
                </a:solidFill>
                <a:latin typeface="Times New Roman" panose="02020603050405020304" pitchFamily="18" charset="0"/>
                <a:cs typeface="Times New Roman" panose="02020603050405020304" pitchFamily="18" charset="0"/>
              </a:rPr>
              <a:t>在RCSL中，定义在时间t轨迹的回报为：</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pic>
        <p:nvPicPr>
          <p:cNvPr id="30" name="图片 29"/>
          <p:cNvPicPr>
            <a:picLocks noChangeAspect="1"/>
          </p:cNvPicPr>
          <p:nvPr/>
        </p:nvPicPr>
        <p:blipFill>
          <a:blip r:embed="rId4"/>
          <a:stretch>
            <a:fillRect/>
          </a:stretch>
        </p:blipFill>
        <p:spPr>
          <a:xfrm>
            <a:off x="4435475" y="1183640"/>
            <a:ext cx="1315720" cy="537210"/>
          </a:xfrm>
          <a:prstGeom prst="rect">
            <a:avLst/>
          </a:prstGeom>
        </p:spPr>
      </p:pic>
      <p:sp>
        <p:nvSpPr>
          <p:cNvPr id="2" name="文本框 1"/>
          <p:cNvSpPr txBox="1"/>
          <p:nvPr/>
        </p:nvSpPr>
        <p:spPr>
          <a:xfrm>
            <a:off x="518160" y="2143760"/>
            <a:ext cx="4819650" cy="922020"/>
          </a:xfrm>
          <a:prstGeom prst="rect">
            <a:avLst/>
          </a:prstGeom>
        </p:spPr>
        <p:txBody>
          <a:bodyPr wrap="square">
            <a:spAutoFit/>
          </a:bodyPr>
          <a:p>
            <a:pPr algn="l">
              <a:buClrTx/>
              <a:buSzTx/>
              <a:buFontTx/>
            </a:pPr>
            <a:r>
              <a:rPr lang="zh-CN" altLang="en-US" sz="1800" dirty="0">
                <a:solidFill>
                  <a:srgbClr val="1F2328"/>
                </a:solidFill>
                <a:latin typeface="Times New Roman" panose="02020603050405020304" pitchFamily="18" charset="0"/>
                <a:cs typeface="Times New Roman" panose="02020603050405020304" pitchFamily="18" charset="0"/>
              </a:rPr>
              <a:t>设 πθ表示由参数 θ表示的学习策略。</a:t>
            </a:r>
            <a:r>
              <a:rPr lang="zh-CN" altLang="en-US" sz="1800" b="1" dirty="0">
                <a:solidFill>
                  <a:schemeClr val="tx1"/>
                </a:solidFill>
                <a:latin typeface="Times New Roman" panose="02020603050405020304" pitchFamily="18" charset="0"/>
                <a:cs typeface="Times New Roman" panose="02020603050405020304" pitchFamily="18" charset="0"/>
              </a:rPr>
              <a:t>RCSL的目标通常是最小化经验负对数似然损失</a:t>
            </a:r>
            <a:r>
              <a:rPr lang="zh-CN" altLang="en-US" sz="1800" dirty="0">
                <a:solidFill>
                  <a:srgbClr val="1F2328"/>
                </a:solidFill>
                <a:latin typeface="Times New Roman" panose="02020603050405020304" pitchFamily="18" charset="0"/>
                <a:cs typeface="Times New Roman" panose="02020603050405020304" pitchFamily="18" charset="0"/>
              </a:rPr>
              <a:t>（NLL），其定义为：</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567690" y="3576320"/>
            <a:ext cx="4641850" cy="755650"/>
          </a:xfrm>
          <a:prstGeom prst="rect">
            <a:avLst/>
          </a:prstGeom>
        </p:spPr>
      </p:pic>
      <p:sp>
        <p:nvSpPr>
          <p:cNvPr id="4" name="文本框 3"/>
          <p:cNvSpPr txBox="1"/>
          <p:nvPr/>
        </p:nvSpPr>
        <p:spPr>
          <a:xfrm>
            <a:off x="518160" y="4978717"/>
            <a:ext cx="5080000" cy="337185"/>
          </a:xfrm>
          <a:prstGeom prst="rect">
            <a:avLst/>
          </a:prstGeom>
        </p:spPr>
        <p:txBody>
          <a:bodyPr>
            <a:spAutoFit/>
          </a:bodyPr>
          <a:p>
            <a:pPr marL="0" indent="0"/>
            <a:r>
              <a:rPr lang="zh-CN" altLang="en-US" sz="1600" b="0" i="0">
                <a:latin typeface="-apple-system"/>
                <a:ea typeface="-apple-system"/>
              </a:rPr>
              <a:t>在推理过程中通常选择为数据集中轨迹中的最大回报。</a:t>
            </a:r>
            <a:endParaRPr lang="zh-CN" altLang="en-US" sz="1600" b="0" i="0">
              <a:latin typeface="-apple-system"/>
              <a:ea typeface="-apple-system"/>
            </a:endParaRPr>
          </a:p>
        </p:txBody>
      </p:sp>
      <p:sp>
        <p:nvSpPr>
          <p:cNvPr id="28" name="矩形: 圆角 27"/>
          <p:cNvSpPr/>
          <p:nvPr/>
        </p:nvSpPr>
        <p:spPr>
          <a:xfrm>
            <a:off x="314325" y="988060"/>
            <a:ext cx="5492750" cy="550354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箭头: 下 27"/>
          <p:cNvSpPr/>
          <p:nvPr/>
        </p:nvSpPr>
        <p:spPr>
          <a:xfrm rot="16200000">
            <a:off x="6002020" y="3281045"/>
            <a:ext cx="264795" cy="6546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543040" y="1290002"/>
            <a:ext cx="5080000" cy="922020"/>
          </a:xfrm>
          <a:prstGeom prst="rect">
            <a:avLst/>
          </a:prstGeom>
        </p:spPr>
        <p:txBody>
          <a:bodyPr>
            <a:spAutoFit/>
          </a:bodyPr>
          <a:p>
            <a:pPr algn="l">
              <a:buClrTx/>
              <a:buSzTx/>
              <a:buFontTx/>
            </a:pPr>
            <a:r>
              <a:rPr lang="zh-CN" altLang="en-US" sz="1800" dirty="0">
                <a:solidFill>
                  <a:srgbClr val="1F2328"/>
                </a:solidFill>
                <a:latin typeface="Times New Roman" panose="02020603050405020304" pitchFamily="18" charset="0"/>
                <a:cs typeface="Times New Roman" panose="02020603050405020304" pitchFamily="18" charset="0"/>
              </a:rPr>
              <a:t>现实中，我们的数据质量可能不均衡，比如有些数据集很优质，有些轨迹较差。这种不均衡可能会影响模型的训练效果。</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543040" y="2389187"/>
            <a:ext cx="5080000" cy="645160"/>
          </a:xfrm>
          <a:prstGeom prst="rect">
            <a:avLst/>
          </a:prstGeom>
        </p:spPr>
        <p:txBody>
          <a:bodyPr>
            <a:spAutoFit/>
          </a:bodyPr>
          <a:p>
            <a:pPr marL="0" algn="l">
              <a:buClrTx/>
              <a:buSzTx/>
              <a:buFontTx/>
            </a:pPr>
            <a:r>
              <a:rPr lang="zh-CN" altLang="en-US" sz="1800" b="0" i="0" dirty="0">
                <a:solidFill>
                  <a:srgbClr val="1F2328"/>
                </a:solidFill>
                <a:latin typeface="Times New Roman" panose="02020603050405020304" pitchFamily="18" charset="0"/>
                <a:cs typeface="Times New Roman" panose="02020603050405020304" pitchFamily="18" charset="0"/>
              </a:rPr>
              <a:t>为了解决这个问题，引入了非对称 NLL 损失作为拟合批评者的目标：</a:t>
            </a:r>
            <a:endParaRPr lang="zh-CN" altLang="en-US" sz="1800" b="0" i="0" dirty="0">
              <a:solidFill>
                <a:srgbClr val="1F2328"/>
              </a:solidFill>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6"/>
          <a:stretch>
            <a:fillRect/>
          </a:stretch>
        </p:blipFill>
        <p:spPr>
          <a:xfrm>
            <a:off x="6717665" y="3009265"/>
            <a:ext cx="4730750" cy="476250"/>
          </a:xfrm>
          <a:prstGeom prst="rect">
            <a:avLst/>
          </a:prstGeom>
        </p:spPr>
      </p:pic>
      <p:sp>
        <p:nvSpPr>
          <p:cNvPr id="14" name="文本框 13"/>
          <p:cNvSpPr txBox="1"/>
          <p:nvPr/>
        </p:nvSpPr>
        <p:spPr>
          <a:xfrm>
            <a:off x="6150610" y="4662170"/>
            <a:ext cx="5955665" cy="2130425"/>
          </a:xfrm>
          <a:prstGeom prst="rect">
            <a:avLst/>
          </a:prstGeom>
          <a:noFill/>
        </p:spPr>
        <p:txBody>
          <a:bodyPr wrap="square" rtlCol="0">
            <a:noAutofit/>
          </a:bodyPr>
          <a:p>
            <a:r>
              <a:rPr lang="zh-CN" altLang="en-US"/>
              <a:t>当可调节</a:t>
            </a:r>
            <a:r>
              <a:rPr lang="zh-CN" altLang="en-US"/>
              <a:t>系数</a:t>
            </a:r>
            <a:r>
              <a:rPr lang="en-US" altLang="zh-CN"/>
              <a:t>             时，损失函数会倾向于拟合高回报（优质数据）的模型。</a:t>
            </a:r>
            <a:endParaRPr lang="en-US" altLang="zh-CN"/>
          </a:p>
          <a:p>
            <a:r>
              <a:rPr lang="zh-CN" altLang="en-US">
                <a:sym typeface="+mn-ea"/>
              </a:rPr>
              <a:t>当</a:t>
            </a:r>
            <a:r>
              <a:rPr lang="en-US" altLang="zh-CN">
                <a:sym typeface="+mn-ea"/>
              </a:rPr>
              <a:t>             时，损失函数会倾向拟合高回报（优质数据）的模型。</a:t>
            </a:r>
            <a:endParaRPr lang="en-US" altLang="zh-CN">
              <a:sym typeface="+mn-ea"/>
            </a:endParaRPr>
          </a:p>
          <a:p>
            <a:r>
              <a:rPr lang="zh-CN" altLang="en-US">
                <a:sym typeface="+mn-ea"/>
              </a:rPr>
              <a:t>当</a:t>
            </a:r>
            <a:r>
              <a:rPr lang="en-US" altLang="zh-CN">
                <a:sym typeface="+mn-ea"/>
              </a:rPr>
              <a:t>             时，损失函数等同于标准的负对数似然损失。</a:t>
            </a:r>
            <a:endParaRPr lang="en-US" altLang="zh-CN">
              <a:sym typeface="+mn-ea"/>
            </a:endParaRPr>
          </a:p>
          <a:p>
            <a:endParaRPr lang="en-US" altLang="zh-CN"/>
          </a:p>
        </p:txBody>
      </p:sp>
      <p:pic>
        <p:nvPicPr>
          <p:cNvPr id="15" name="图片 14"/>
          <p:cNvPicPr>
            <a:picLocks noChangeAspect="1"/>
          </p:cNvPicPr>
          <p:nvPr/>
        </p:nvPicPr>
        <p:blipFill>
          <a:blip r:embed="rId7"/>
          <a:stretch>
            <a:fillRect/>
          </a:stretch>
        </p:blipFill>
        <p:spPr>
          <a:xfrm>
            <a:off x="7628255" y="4716145"/>
            <a:ext cx="711200" cy="260350"/>
          </a:xfrm>
          <a:prstGeom prst="rect">
            <a:avLst/>
          </a:prstGeom>
        </p:spPr>
      </p:pic>
      <p:pic>
        <p:nvPicPr>
          <p:cNvPr id="18" name="图片 17"/>
          <p:cNvPicPr>
            <a:picLocks noChangeAspect="1"/>
          </p:cNvPicPr>
          <p:nvPr/>
        </p:nvPicPr>
        <p:blipFill>
          <a:blip r:embed="rId8"/>
          <a:stretch>
            <a:fillRect/>
          </a:stretch>
        </p:blipFill>
        <p:spPr>
          <a:xfrm>
            <a:off x="6461125" y="5308600"/>
            <a:ext cx="730250" cy="222250"/>
          </a:xfrm>
          <a:prstGeom prst="rect">
            <a:avLst/>
          </a:prstGeom>
        </p:spPr>
      </p:pic>
      <p:pic>
        <p:nvPicPr>
          <p:cNvPr id="19" name="图片 18"/>
          <p:cNvPicPr>
            <a:picLocks noChangeAspect="1"/>
          </p:cNvPicPr>
          <p:nvPr/>
        </p:nvPicPr>
        <p:blipFill>
          <a:blip r:embed="rId9"/>
          <a:stretch>
            <a:fillRect/>
          </a:stretch>
        </p:blipFill>
        <p:spPr>
          <a:xfrm>
            <a:off x="6461125" y="5770245"/>
            <a:ext cx="781050" cy="336550"/>
          </a:xfrm>
          <a:prstGeom prst="rect">
            <a:avLst/>
          </a:prstGeom>
        </p:spPr>
      </p:pic>
      <p:pic>
        <p:nvPicPr>
          <p:cNvPr id="20" name="图片 19"/>
          <p:cNvPicPr>
            <a:picLocks noChangeAspect="1"/>
          </p:cNvPicPr>
          <p:nvPr/>
        </p:nvPicPr>
        <p:blipFill>
          <a:blip r:embed="rId10"/>
          <a:stretch>
            <a:fillRect/>
          </a:stretch>
        </p:blipFill>
        <p:spPr>
          <a:xfrm>
            <a:off x="8282305" y="3925570"/>
            <a:ext cx="1403350" cy="736600"/>
          </a:xfrm>
          <a:prstGeom prst="rect">
            <a:avLst/>
          </a:prstGeom>
        </p:spPr>
      </p:pic>
      <p:sp>
        <p:nvSpPr>
          <p:cNvPr id="21" name="文本框 20"/>
          <p:cNvSpPr txBox="1"/>
          <p:nvPr/>
        </p:nvSpPr>
        <p:spPr>
          <a:xfrm>
            <a:off x="6461125" y="3476307"/>
            <a:ext cx="5080000" cy="645160"/>
          </a:xfrm>
          <a:prstGeom prst="rect">
            <a:avLst/>
          </a:prstGeom>
        </p:spPr>
        <p:txBody>
          <a:bodyPr>
            <a:spAutoFit/>
          </a:bodyPr>
          <a:p>
            <a:pPr algn="l">
              <a:buClrTx/>
              <a:buSzTx/>
              <a:buFontTx/>
            </a:pPr>
            <a:r>
              <a:rPr lang="zh-CN" altLang="en-US" sz="1800" dirty="0">
                <a:solidFill>
                  <a:srgbClr val="1F2328"/>
                </a:solidFill>
                <a:latin typeface="Times New Roman" panose="02020603050405020304" pitchFamily="18" charset="0"/>
                <a:cs typeface="Times New Roman" panose="02020603050405020304" pitchFamily="18" charset="0"/>
              </a:rPr>
              <a:t>变量 u 的值表示回报 Rt相对于批评者预测的均值 μ的标准化偏差。</a:t>
            </a:r>
            <a:endParaRPr lang="zh-CN" altLang="en-US" sz="1800" dirty="0">
              <a:solidFill>
                <a:srgbClr val="1F2328"/>
              </a:solidFill>
              <a:latin typeface="Times New Roman" panose="02020603050405020304" pitchFamily="18" charset="0"/>
              <a:cs typeface="Times New Roman" panose="02020603050405020304" pitchFamily="18" charset="0"/>
            </a:endParaRPr>
          </a:p>
        </p:txBody>
      </p:sp>
      <p:sp>
        <p:nvSpPr>
          <p:cNvPr id="24" name="标题占位符 1"/>
          <p:cNvSpPr txBox="1"/>
          <p:nvPr>
            <p:custDataLst>
              <p:tags r:id="rId11"/>
            </p:custDataLst>
          </p:nvPr>
        </p:nvSpPr>
        <p:spPr>
          <a:xfrm>
            <a:off x="1056005" y="70485"/>
            <a:ext cx="362902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spc="300" noProof="0" dirty="0">
                <a:ln>
                  <a:noFill/>
                </a:ln>
                <a:effectLst/>
                <a:uLnTx/>
                <a:uFillTx/>
                <a:latin typeface="Arial" panose="020B0604020202020204"/>
                <a:ea typeface="微软雅黑" panose="020B0503020204020204" pitchFamily="34" charset="-122"/>
                <a:cs typeface="+mn-cs"/>
                <a:sym typeface="+mn-ea"/>
              </a:rPr>
              <a:t>Method</a:t>
            </a:r>
            <a:endParaRPr lang="en-US" altLang="zh-CN" sz="2400" b="1" spc="300" noProof="0" dirty="0">
              <a:ln>
                <a:noFill/>
              </a:ln>
              <a:effectLst/>
              <a:uLnTx/>
              <a:uFillTx/>
              <a:latin typeface="Arial" panose="020B0604020202020204"/>
              <a:ea typeface="微软雅黑" panose="020B0503020204020204" pitchFamily="34" charset="-122"/>
              <a:cs typeface="+mn-c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660400" y="1299845"/>
            <a:ext cx="10858500" cy="922020"/>
          </a:xfrm>
          <a:prstGeom prst="rect">
            <a:avLst/>
          </a:prstGeom>
        </p:spPr>
        <p:txBody>
          <a:bodyPr wrap="square">
            <a:spAutoFit/>
          </a:bodyPr>
          <a:p>
            <a:pPr algn="l">
              <a:buClrTx/>
              <a:buSzTx/>
              <a:buFontTx/>
            </a:pPr>
            <a:r>
              <a:rPr lang="zh-CN" altLang="en-US" sz="1800" dirty="0">
                <a:solidFill>
                  <a:srgbClr val="1F2328"/>
                </a:solidFill>
                <a:latin typeface="Times New Roman" panose="02020603050405020304" pitchFamily="18" charset="0"/>
                <a:cs typeface="Times New Roman" panose="02020603050405020304" pitchFamily="18" charset="0"/>
              </a:rPr>
              <a:t>鼓励智能体选择预期回报高于目标回报的乐观动作，它基于</a:t>
            </a:r>
            <a:r>
              <a:rPr lang="zh-CN" altLang="en-US" sz="1800" dirty="0">
                <a:solidFill>
                  <a:srgbClr val="1F2328"/>
                </a:solidFill>
                <a:latin typeface="Times New Roman" panose="02020603050405020304" pitchFamily="18" charset="0"/>
                <a:cs typeface="Times New Roman" panose="02020603050405020304" pitchFamily="18" charset="0"/>
              </a:rPr>
              <a:t>期望回归（Expectile Regression），这是一种变体的均值回归，通常用于估计随机变量的统计量。</a:t>
            </a:r>
            <a:r>
              <a:rPr lang="zh-CN" altLang="en-US" sz="1800" b="1" dirty="0">
                <a:solidFill>
                  <a:srgbClr val="1F2328"/>
                </a:solidFill>
                <a:latin typeface="Times New Roman" panose="02020603050405020304" pitchFamily="18" charset="0"/>
                <a:cs typeface="Times New Roman" panose="02020603050405020304" pitchFamily="18" charset="0"/>
              </a:rPr>
              <a:t>使得回归模型在学习过程中能够根据非对称性参数 </a:t>
            </a:r>
            <a:endParaRPr lang="zh-CN" altLang="en-US" sz="1800" b="1" dirty="0">
              <a:solidFill>
                <a:srgbClr val="1F2328"/>
              </a:solidFill>
              <a:latin typeface="Times New Roman" panose="02020603050405020304" pitchFamily="18" charset="0"/>
              <a:cs typeface="Times New Roman" panose="02020603050405020304" pitchFamily="18" charset="0"/>
            </a:endParaRPr>
          </a:p>
          <a:p>
            <a:pPr algn="l">
              <a:buClrTx/>
              <a:buSzTx/>
              <a:buFontTx/>
            </a:pPr>
            <a:r>
              <a:rPr lang="zh-CN" altLang="en-US" sz="1800" b="1" dirty="0">
                <a:solidFill>
                  <a:srgbClr val="1F2328"/>
                </a:solidFill>
                <a:latin typeface="Times New Roman" panose="02020603050405020304" pitchFamily="18" charset="0"/>
                <a:cs typeface="Times New Roman" panose="02020603050405020304" pitchFamily="18" charset="0"/>
              </a:rPr>
              <a:t>𝜏𝑝调整对高回报和低回报样本的关注度。</a:t>
            </a:r>
            <a:endParaRPr lang="zh-CN" altLang="en-US" sz="1800" b="1" dirty="0">
              <a:solidFill>
                <a:srgbClr val="1F2328"/>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3862070" y="2703830"/>
            <a:ext cx="3742055" cy="539750"/>
          </a:xfrm>
          <a:prstGeom prst="rect">
            <a:avLst/>
          </a:prstGeom>
        </p:spPr>
      </p:pic>
      <p:pic>
        <p:nvPicPr>
          <p:cNvPr id="5" name="图片 4"/>
          <p:cNvPicPr>
            <a:picLocks noChangeAspect="1"/>
          </p:cNvPicPr>
          <p:nvPr/>
        </p:nvPicPr>
        <p:blipFill>
          <a:blip r:embed="rId5"/>
          <a:stretch>
            <a:fillRect/>
          </a:stretch>
        </p:blipFill>
        <p:spPr>
          <a:xfrm>
            <a:off x="7002145" y="3534410"/>
            <a:ext cx="889000" cy="387350"/>
          </a:xfrm>
          <a:prstGeom prst="rect">
            <a:avLst/>
          </a:prstGeom>
        </p:spPr>
      </p:pic>
      <p:sp>
        <p:nvSpPr>
          <p:cNvPr id="17" name="矩形: 圆角 16"/>
          <p:cNvSpPr/>
          <p:nvPr/>
        </p:nvSpPr>
        <p:spPr>
          <a:xfrm>
            <a:off x="6720205" y="2795270"/>
            <a:ext cx="281940" cy="46037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p:cNvCxnSpPr>
            <a:endCxn id="5" idx="0"/>
          </p:cNvCxnSpPr>
          <p:nvPr/>
        </p:nvCxnSpPr>
        <p:spPr>
          <a:xfrm>
            <a:off x="6979920" y="3243580"/>
            <a:ext cx="466725" cy="2908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383030" y="3718560"/>
            <a:ext cx="3411855" cy="6451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R t：实际的回报。</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𝜇𝑡：批评者预测的当前状态和动作的回报均值。</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𝜎𝑡：批评者预测的回报标准差。</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6"/>
          <a:stretch>
            <a:fillRect/>
          </a:stretch>
        </p:blipFill>
        <p:spPr>
          <a:xfrm>
            <a:off x="8263255" y="3961130"/>
            <a:ext cx="3003550" cy="882650"/>
          </a:xfrm>
          <a:prstGeom prst="rect">
            <a:avLst/>
          </a:prstGeom>
        </p:spPr>
      </p:pic>
      <p:sp>
        <p:nvSpPr>
          <p:cNvPr id="10" name="文本框 9"/>
          <p:cNvSpPr txBox="1"/>
          <p:nvPr/>
        </p:nvSpPr>
        <p:spPr>
          <a:xfrm>
            <a:off x="5974715" y="3565525"/>
            <a:ext cx="1238250" cy="337185"/>
          </a:xfrm>
          <a:prstGeom prst="rect">
            <a:avLst/>
          </a:prstGeom>
        </p:spPr>
        <p:txBody>
          <a:bodyPr wrap="square">
            <a:spAutoFit/>
          </a:bodyPr>
          <a:p>
            <a:r>
              <a:rPr lang="zh-CN" altLang="en-US" sz="1600"/>
              <a:t>标准化回报 </a:t>
            </a:r>
            <a:endParaRPr lang="en-US" altLang="zh-CN" sz="1600"/>
          </a:p>
        </p:txBody>
      </p:sp>
      <p:sp>
        <p:nvSpPr>
          <p:cNvPr id="11" name="文本框 10"/>
          <p:cNvSpPr txBox="1"/>
          <p:nvPr/>
        </p:nvSpPr>
        <p:spPr>
          <a:xfrm>
            <a:off x="2238375" y="4747895"/>
            <a:ext cx="4064000" cy="368300"/>
          </a:xfrm>
          <a:prstGeom prst="rect">
            <a:avLst/>
          </a:prstGeom>
          <a:noFill/>
        </p:spPr>
        <p:txBody>
          <a:bodyPr wrap="square" rtlCol="0">
            <a:spAutoFit/>
          </a:bodyPr>
          <a:p>
            <a:r>
              <a:rPr lang="zh-CN" altLang="en-US"/>
              <a:t>当</a:t>
            </a:r>
            <a:r>
              <a:rPr lang="en-US" altLang="zh-CN"/>
              <a:t>u&gt;0</a:t>
            </a:r>
            <a:r>
              <a:rPr lang="zh-CN" altLang="en-US"/>
              <a:t>时：</a:t>
            </a:r>
            <a:endParaRPr lang="zh-CN" altLang="en-US"/>
          </a:p>
        </p:txBody>
      </p:sp>
      <p:pic>
        <p:nvPicPr>
          <p:cNvPr id="12" name="图片 11"/>
          <p:cNvPicPr>
            <a:picLocks noChangeAspect="1"/>
          </p:cNvPicPr>
          <p:nvPr/>
        </p:nvPicPr>
        <p:blipFill>
          <a:blip r:embed="rId7"/>
          <a:stretch>
            <a:fillRect/>
          </a:stretch>
        </p:blipFill>
        <p:spPr>
          <a:xfrm>
            <a:off x="2478405" y="5186680"/>
            <a:ext cx="5892800" cy="311150"/>
          </a:xfrm>
          <a:prstGeom prst="rect">
            <a:avLst/>
          </a:prstGeom>
        </p:spPr>
      </p:pic>
      <p:sp>
        <p:nvSpPr>
          <p:cNvPr id="13" name="标题占位符 1"/>
          <p:cNvSpPr txBox="1"/>
          <p:nvPr>
            <p:custDataLst>
              <p:tags r:id="rId8"/>
            </p:custDataLst>
          </p:nvPr>
        </p:nvSpPr>
        <p:spPr>
          <a:xfrm>
            <a:off x="1056005" y="70485"/>
            <a:ext cx="362902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spc="300" noProof="0" dirty="0">
                <a:ln>
                  <a:noFill/>
                </a:ln>
                <a:effectLst/>
                <a:uLnTx/>
                <a:uFillTx/>
                <a:latin typeface="Arial" panose="020B0604020202020204"/>
                <a:ea typeface="微软雅黑" panose="020B0503020204020204" pitchFamily="34" charset="-122"/>
                <a:cs typeface="+mn-cs"/>
                <a:sym typeface="+mn-ea"/>
              </a:rPr>
              <a:t>Method</a:t>
            </a:r>
            <a:endParaRPr lang="en-US" altLang="zh-CN" sz="2400" b="1" spc="300" noProof="0" dirty="0">
              <a:ln>
                <a:noFill/>
              </a:ln>
              <a:effectLst/>
              <a:uLnTx/>
              <a:uFillTx/>
              <a:latin typeface="Arial" panose="020B0604020202020204"/>
              <a:ea typeface="微软雅黑" panose="020B0503020204020204" pitchFamily="34" charset="-122"/>
              <a:cs typeface="+mn-c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362902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spc="300" noProof="0" dirty="0">
                <a:ln>
                  <a:noFill/>
                </a:ln>
                <a:effectLst/>
                <a:uLnTx/>
                <a:uFillTx/>
                <a:latin typeface="Arial" panose="020B0604020202020204"/>
                <a:ea typeface="微软雅黑" panose="020B0503020204020204" pitchFamily="34" charset="-122"/>
                <a:cs typeface="+mn-cs"/>
                <a:sym typeface="+mn-ea"/>
              </a:rPr>
              <a:t>Method</a:t>
            </a:r>
            <a:endParaRPr lang="en-US" altLang="zh-CN" sz="2400" b="1" spc="300" noProof="0" dirty="0">
              <a:ln>
                <a:noFill/>
              </a:ln>
              <a:effectLst/>
              <a:uLnTx/>
              <a:uFillTx/>
              <a:latin typeface="Arial" panose="020B0604020202020204"/>
              <a:ea typeface="微软雅黑" panose="020B0503020204020204" pitchFamily="34" charset="-122"/>
              <a:cs typeface="+mn-cs"/>
              <a:sym typeface="+mn-ea"/>
            </a:endParaRPr>
          </a:p>
        </p:txBody>
      </p:sp>
      <p:pic>
        <p:nvPicPr>
          <p:cNvPr id="2" name="图片 1"/>
          <p:cNvPicPr>
            <a:picLocks noChangeAspect="1"/>
          </p:cNvPicPr>
          <p:nvPr/>
        </p:nvPicPr>
        <p:blipFill>
          <a:blip r:embed="rId5"/>
          <a:stretch>
            <a:fillRect/>
          </a:stretch>
        </p:blipFill>
        <p:spPr>
          <a:xfrm>
            <a:off x="958215" y="867410"/>
            <a:ext cx="4221480" cy="5401310"/>
          </a:xfrm>
          <a:prstGeom prst="rect">
            <a:avLst/>
          </a:prstGeom>
        </p:spPr>
      </p:pic>
      <p:sp>
        <p:nvSpPr>
          <p:cNvPr id="17" name="矩形: 圆角 16"/>
          <p:cNvSpPr/>
          <p:nvPr/>
        </p:nvSpPr>
        <p:spPr>
          <a:xfrm>
            <a:off x="958215" y="1153795"/>
            <a:ext cx="4221480" cy="50355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3" name="直接箭头连接符 2"/>
          <p:cNvCxnSpPr>
            <a:endCxn id="5" idx="1"/>
          </p:cNvCxnSpPr>
          <p:nvPr/>
        </p:nvCxnSpPr>
        <p:spPr>
          <a:xfrm flipV="1">
            <a:off x="5272405" y="1473835"/>
            <a:ext cx="2306320" cy="57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7578725" y="1289685"/>
            <a:ext cx="1111250" cy="368300"/>
          </a:xfrm>
          <a:prstGeom prst="rect">
            <a:avLst/>
          </a:prstGeom>
          <a:noFill/>
        </p:spPr>
        <p:txBody>
          <a:bodyPr wrap="square" rtlCol="0">
            <a:spAutoFit/>
          </a:bodyPr>
          <a:p>
            <a:r>
              <a:rPr lang="zh-CN" altLang="en-US"/>
              <a:t>输入</a:t>
            </a:r>
            <a:r>
              <a:rPr lang="zh-CN" altLang="en-US"/>
              <a:t>参数</a:t>
            </a:r>
            <a:endParaRPr lang="zh-CN" altLang="en-US"/>
          </a:p>
        </p:txBody>
      </p:sp>
      <p:sp>
        <p:nvSpPr>
          <p:cNvPr id="6" name="矩形: 圆角 16"/>
          <p:cNvSpPr/>
          <p:nvPr/>
        </p:nvSpPr>
        <p:spPr>
          <a:xfrm>
            <a:off x="958215" y="1784350"/>
            <a:ext cx="4221480" cy="142303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a:off x="5318760" y="2781935"/>
            <a:ext cx="224790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7625080" y="2285365"/>
            <a:ext cx="3452495" cy="922020"/>
          </a:xfrm>
          <a:prstGeom prst="rect">
            <a:avLst/>
          </a:prstGeom>
        </p:spPr>
        <p:txBody>
          <a:bodyPr wrap="square">
            <a:spAutoFit/>
          </a:bodyPr>
          <a:p>
            <a:r>
              <a:rPr lang="zh-CN" altLang="en-US" sz="1800"/>
              <a:t>这一部分的目标是训练批评者模型 Q</a:t>
            </a:r>
            <a:r>
              <a:rPr lang="zh-CN" altLang="en-US" sz="1800" baseline="-25000"/>
              <a:t>ϕ</a:t>
            </a:r>
            <a:r>
              <a:rPr lang="zh-CN" altLang="en-US" sz="1800"/>
              <a:t>，使其能够有效地估计给定状态和动作的回报</a:t>
            </a:r>
            <a:endParaRPr lang="zh-CN" altLang="en-US" sz="1800"/>
          </a:p>
        </p:txBody>
      </p:sp>
      <p:sp>
        <p:nvSpPr>
          <p:cNvPr id="9" name="矩形: 圆角 16"/>
          <p:cNvSpPr/>
          <p:nvPr/>
        </p:nvSpPr>
        <p:spPr>
          <a:xfrm>
            <a:off x="958215" y="3248025"/>
            <a:ext cx="4221480" cy="244221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578725" y="4434840"/>
            <a:ext cx="4361815" cy="368300"/>
          </a:xfrm>
          <a:prstGeom prst="rect">
            <a:avLst/>
          </a:prstGeom>
          <a:noFill/>
        </p:spPr>
        <p:txBody>
          <a:bodyPr wrap="square" rtlCol="0">
            <a:spAutoFit/>
          </a:bodyPr>
          <a:p>
            <a:r>
              <a:rPr lang="zh-CN" altLang="en-US"/>
              <a:t>基于训练好的批评者模型优化策略 𝜋</a:t>
            </a:r>
            <a:r>
              <a:rPr lang="zh-CN" altLang="en-US" baseline="-25000"/>
              <a:t>𝜃</a:t>
            </a:r>
            <a:endParaRPr lang="zh-CN" altLang="en-US" baseline="-25000"/>
          </a:p>
        </p:txBody>
      </p:sp>
      <p:cxnSp>
        <p:nvCxnSpPr>
          <p:cNvPr id="11" name="直接箭头连接符 10"/>
          <p:cNvCxnSpPr/>
          <p:nvPr/>
        </p:nvCxnSpPr>
        <p:spPr>
          <a:xfrm>
            <a:off x="5179695" y="4618990"/>
            <a:ext cx="230632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a:off x="5179695" y="5405120"/>
            <a:ext cx="230632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7578725" y="5236845"/>
            <a:ext cx="3688715" cy="368300"/>
          </a:xfrm>
          <a:prstGeom prst="rect">
            <a:avLst/>
          </a:prstGeom>
        </p:spPr>
        <p:txBody>
          <a:bodyPr wrap="square">
            <a:spAutoFit/>
          </a:bodyPr>
          <a:p>
            <a:r>
              <a:rPr lang="zh-CN" altLang="en-US" sz="1800"/>
              <a:t>动作回归损失，批评者指导损失</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43560" y="778828"/>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69737"/>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183005" y="70485"/>
            <a:ext cx="747141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实验结果</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pic>
        <p:nvPicPr>
          <p:cNvPr id="4" name="图片 3"/>
          <p:cNvPicPr>
            <a:picLocks noChangeAspect="1"/>
          </p:cNvPicPr>
          <p:nvPr/>
        </p:nvPicPr>
        <p:blipFill>
          <a:blip r:embed="rId5"/>
          <a:stretch>
            <a:fillRect/>
          </a:stretch>
        </p:blipFill>
        <p:spPr>
          <a:xfrm>
            <a:off x="757555" y="2804795"/>
            <a:ext cx="10194290" cy="3454400"/>
          </a:xfrm>
          <a:prstGeom prst="rect">
            <a:avLst/>
          </a:prstGeom>
        </p:spPr>
      </p:pic>
      <p:sp>
        <p:nvSpPr>
          <p:cNvPr id="2" name="文本框 1"/>
          <p:cNvSpPr txBox="1"/>
          <p:nvPr/>
        </p:nvSpPr>
        <p:spPr>
          <a:xfrm>
            <a:off x="435610" y="1130618"/>
            <a:ext cx="5080000" cy="368300"/>
          </a:xfrm>
          <a:prstGeom prst="rect">
            <a:avLst/>
          </a:prstGeom>
        </p:spPr>
        <p:txBody>
          <a:bodyPr>
            <a:spAutoFit/>
          </a:bodyPr>
          <a:p>
            <a:pPr marL="0" algn="l">
              <a:buClrTx/>
              <a:buSzTx/>
              <a:buFontTx/>
            </a:pPr>
            <a:r>
              <a:rPr lang="zh-CN" altLang="en-US" sz="1800" b="0" i="0"/>
              <a:t>在 D4RL 数据集上进行了的实验：</a:t>
            </a:r>
            <a:endParaRPr lang="zh-CN" altLang="en-US" sz="1800" b="0" i="0"/>
          </a:p>
        </p:txBody>
      </p:sp>
      <p:sp>
        <p:nvSpPr>
          <p:cNvPr id="3" name="文本框 2"/>
          <p:cNvSpPr txBox="1"/>
          <p:nvPr/>
        </p:nvSpPr>
        <p:spPr>
          <a:xfrm>
            <a:off x="5083810" y="2350135"/>
            <a:ext cx="1802130" cy="337185"/>
          </a:xfrm>
          <a:prstGeom prst="rect">
            <a:avLst/>
          </a:prstGeom>
        </p:spPr>
        <p:txBody>
          <a:bodyPr wrap="square">
            <a:spAutoFit/>
          </a:bodyPr>
          <a:p>
            <a:r>
              <a:rPr lang="zh-CN" altLang="en-US" sz="1600"/>
              <a:t>常见的</a:t>
            </a:r>
            <a:r>
              <a:rPr lang="en-US" altLang="zh-CN" sz="1600"/>
              <a:t>RCSL </a:t>
            </a:r>
            <a:r>
              <a:rPr lang="zh-CN" altLang="en-US" sz="1600"/>
              <a:t>方法</a:t>
            </a:r>
            <a:endParaRPr lang="zh-CN" altLang="en-US" sz="1600"/>
          </a:p>
        </p:txBody>
      </p:sp>
      <p:sp>
        <p:nvSpPr>
          <p:cNvPr id="6" name="圆角矩形 5"/>
          <p:cNvSpPr/>
          <p:nvPr/>
        </p:nvSpPr>
        <p:spPr>
          <a:xfrm>
            <a:off x="4984115" y="2687320"/>
            <a:ext cx="2001520" cy="361251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圆角矩形 6"/>
          <p:cNvSpPr/>
          <p:nvPr/>
        </p:nvSpPr>
        <p:spPr>
          <a:xfrm>
            <a:off x="7075805" y="2687320"/>
            <a:ext cx="1429385" cy="361251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7242810" y="2350135"/>
            <a:ext cx="1031875" cy="337185"/>
          </a:xfrm>
          <a:prstGeom prst="rect">
            <a:avLst/>
          </a:prstGeom>
          <a:noFill/>
        </p:spPr>
        <p:txBody>
          <a:bodyPr wrap="square" rtlCol="0">
            <a:spAutoFit/>
          </a:bodyPr>
          <a:p>
            <a:r>
              <a:rPr lang="zh-CN" altLang="en-US" sz="1600"/>
              <a:t>值基算法</a:t>
            </a:r>
            <a:endParaRPr lang="zh-CN" altLang="en-US" sz="1600"/>
          </a:p>
        </p:txBody>
      </p:sp>
      <p:sp>
        <p:nvSpPr>
          <p:cNvPr id="10" name="圆角矩形 9"/>
          <p:cNvSpPr/>
          <p:nvPr/>
        </p:nvSpPr>
        <p:spPr>
          <a:xfrm>
            <a:off x="8595360" y="2687320"/>
            <a:ext cx="521335" cy="361251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8348345" y="2244090"/>
            <a:ext cx="1769745" cy="368300"/>
          </a:xfrm>
          <a:prstGeom prst="rect">
            <a:avLst/>
          </a:prstGeom>
          <a:noFill/>
        </p:spPr>
        <p:txBody>
          <a:bodyPr wrap="square" rtlCol="0">
            <a:spAutoFit/>
          </a:bodyPr>
          <a:p>
            <a:r>
              <a:rPr lang="zh-CN" altLang="en-US"/>
              <a:t>轨迹优化</a:t>
            </a:r>
            <a:r>
              <a:rPr lang="zh-CN" altLang="en-US"/>
              <a:t>算法</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43560" y="778828"/>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183005" y="70485"/>
            <a:ext cx="747141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实验结果</a:t>
            </a:r>
            <a:endParaRPr lang="zh-CN" altLang="en-US" sz="2400" b="1" spc="300" noProof="0" dirty="0">
              <a:ln>
                <a:noFill/>
              </a:ln>
              <a:effectLst/>
              <a:uLnTx/>
              <a:uFillTx/>
              <a:latin typeface="Arial" panose="020B0604020202020204"/>
              <a:ea typeface="微软雅黑" panose="020B0503020204020204" pitchFamily="34" charset="-122"/>
              <a:cs typeface="+mn-cs"/>
              <a:sym typeface="+mn-ea"/>
            </a:endParaRPr>
          </a:p>
        </p:txBody>
      </p:sp>
      <p:pic>
        <p:nvPicPr>
          <p:cNvPr id="3" name="图片 2"/>
          <p:cNvPicPr>
            <a:picLocks noChangeAspect="1"/>
          </p:cNvPicPr>
          <p:nvPr/>
        </p:nvPicPr>
        <p:blipFill>
          <a:blip r:embed="rId5"/>
          <a:srcRect b="13454"/>
          <a:stretch>
            <a:fillRect/>
          </a:stretch>
        </p:blipFill>
        <p:spPr>
          <a:xfrm>
            <a:off x="1321435" y="2443480"/>
            <a:ext cx="7734300" cy="3643630"/>
          </a:xfrm>
          <a:prstGeom prst="rect">
            <a:avLst/>
          </a:prstGeom>
        </p:spPr>
      </p:pic>
      <p:sp>
        <p:nvSpPr>
          <p:cNvPr id="5" name="文本框 4"/>
          <p:cNvSpPr txBox="1"/>
          <p:nvPr/>
        </p:nvSpPr>
        <p:spPr>
          <a:xfrm>
            <a:off x="1479550" y="1214120"/>
            <a:ext cx="9239250" cy="922020"/>
          </a:xfrm>
          <a:prstGeom prst="rect">
            <a:avLst/>
          </a:prstGeom>
        </p:spPr>
        <p:txBody>
          <a:bodyPr wrap="square">
            <a:spAutoFit/>
          </a:bodyPr>
          <a:p>
            <a:r>
              <a:rPr lang="zh-CN" altLang="en-US" sz="1800"/>
              <a:t>在指定目标回报条件下，DT（Decision Transformer）和CGDT（Critic-Guided Decision Transformer）实现的评价回报。虚线表示的是最优行为。可以观察到，CGDT比DT更紧密地遵循目标回报，这表明CGDT在表现上更</a:t>
            </a:r>
            <a:r>
              <a:rPr lang="zh-CN" altLang="en-US" sz="1800"/>
              <a:t>优。</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YTQ0MzBiNTIyNjFjOWIyOGZjOTM5MmU2Y2JhYTI4ODgifQ=="/>
  <p:tag name="KSO_WPP_MARK_KEY" val="fd36f17d-5434-465f-afe9-55547e8cda33"/>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2516</Words>
  <Application>WPS 演示</Application>
  <PresentationFormat>宽屏</PresentationFormat>
  <Paragraphs>162</Paragraphs>
  <Slides>11</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微软雅黑</vt:lpstr>
      <vt:lpstr>Arial</vt:lpstr>
      <vt:lpstr>Calibri</vt:lpstr>
      <vt:lpstr>Times New Roman</vt:lpstr>
      <vt:lpstr>等线</vt:lpstr>
      <vt:lpstr>-apple-system</vt:lpstr>
      <vt:lpstr>Segoe Print</vt:lpstr>
      <vt:lpstr>等线 Light</vt:lpstr>
      <vt:lpstr>Arial Unicode MS</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变成蓝色吧</cp:lastModifiedBy>
  <cp:revision>809</cp:revision>
  <dcterms:created xsi:type="dcterms:W3CDTF">2023-06-20T13:38:00Z</dcterms:created>
  <dcterms:modified xsi:type="dcterms:W3CDTF">2024-07-31T04:17:14Z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CF5D6E20C2824057BEF5F102E50BE146_13</vt:lpwstr>
  </property>
  <property fmtid="{D5CDD505-2E9C-101B-9397-08002B2CF9AE}" pid="3" name="KSOProductBuildVer">
    <vt:lpwstr>2052-12.1.0.17147</vt:lpwstr>
  </property>
</Properties>
</file>