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228" r:id="rId2"/>
    <p:sldId id="3231" r:id="rId3"/>
    <p:sldId id="3249" r:id="rId4"/>
    <p:sldId id="3251" r:id="rId5"/>
    <p:sldId id="3235" r:id="rId6"/>
    <p:sldId id="3254" r:id="rId7"/>
    <p:sldId id="3255" r:id="rId8"/>
    <p:sldId id="3245" r:id="rId9"/>
    <p:sldId id="324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4C41"/>
    <a:srgbClr val="9479DC"/>
    <a:srgbClr val="C79E21"/>
    <a:srgbClr val="4472C4"/>
    <a:srgbClr val="E6E6E6"/>
    <a:srgbClr val="FFF2CC"/>
    <a:srgbClr val="0070C0"/>
    <a:srgbClr val="9D80E9"/>
    <a:srgbClr val="7962B3"/>
    <a:srgbClr val="6452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74" autoAdjust="0"/>
    <p:restoredTop sz="73544" autoAdjust="0"/>
  </p:normalViewPr>
  <p:slideViewPr>
    <p:cSldViewPr snapToGrid="0">
      <p:cViewPr varScale="1">
        <p:scale>
          <a:sx n="73" d="100"/>
          <a:sy n="73" d="100"/>
        </p:scale>
        <p:origin x="678" y="7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F29E6-ADC9-1E49-B86F-6F73C4E3655D}" type="datetimeFigureOut">
              <a:rPr kumimoji="1" lang="zh-CN" altLang="en-US" smtClean="0"/>
              <a:t>2024/7/31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AD2CE4-F96D-2941-AC46-251D5DA83902}" type="slidenum">
              <a:rPr kumimoji="1" lang="zh-CN" altLang="en-US" smtClean="0"/>
              <a:t>‹#›</a:t>
            </a:fld>
            <a:endParaRPr kumimoji="1" lang="zh-CN" altLang="en-US"/>
          </a:p>
        </p:txBody>
      </p:sp>
    </p:spTree>
    <p:extLst>
      <p:ext uri="{BB962C8B-B14F-4D97-AF65-F5344CB8AC3E}">
        <p14:creationId xmlns:p14="http://schemas.microsoft.com/office/powerpoint/2010/main" val="3989047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highlight>
                  <a:srgbClr val="FFFFFF"/>
                </a:highlight>
                <a:latin typeface="-apple-system"/>
              </a:rPr>
              <a:t>猎鹰：为新兴地球观测星座提供快速且可扩展的数据传输</a:t>
            </a:r>
            <a:endParaRPr kumimoji="1" lang="zh-CN" altLang="en-US" dirty="0"/>
          </a:p>
        </p:txBody>
      </p:sp>
      <p:sp>
        <p:nvSpPr>
          <p:cNvPr id="4" name="灯片编号占位符 3"/>
          <p:cNvSpPr>
            <a:spLocks noGrp="1"/>
          </p:cNvSpPr>
          <p:nvPr>
            <p:ph type="sldNum" sz="quarter" idx="5"/>
          </p:nvPr>
        </p:nvSpPr>
        <p:spPr/>
        <p:txBody>
          <a:bodyPr/>
          <a:lstStyle/>
          <a:p>
            <a:fld id="{5AAD2CE4-F96D-2941-AC46-251D5DA83902}" type="slidenum">
              <a:rPr kumimoji="1" lang="zh-CN" altLang="en-US" smtClean="0"/>
              <a:t>1</a:t>
            </a:fld>
            <a:endParaRPr kumimoji="1" lang="zh-CN" altLang="en-US"/>
          </a:p>
        </p:txBody>
      </p:sp>
    </p:spTree>
    <p:extLst>
      <p:ext uri="{BB962C8B-B14F-4D97-AF65-F5344CB8AC3E}">
        <p14:creationId xmlns:p14="http://schemas.microsoft.com/office/powerpoint/2010/main" val="204677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球观测技术，是一种卫星通过各种传感器收集地球数据并发送到地面任务中心，用于环境观测或灾难预测等任务的技术，主要由两种交互组成，第一种是任务中心向观测卫星发布任务并下载其保存的地球数据；第二种是用户向任务中心请求地球数据，任务中心将下载好的数据发送给用户。</a:t>
            </a:r>
            <a:endParaRPr lang="en-US" altLang="zh-CN" dirty="0"/>
          </a:p>
          <a:p>
            <a:r>
              <a:rPr lang="zh-CN" altLang="en-US" dirty="0"/>
              <a:t>目前，观测卫星使用的传感器精度越来越高，用于观测的卫星数量也越来越多，由单一卫星观测演变为整个卫星星座进行观测，使得观测数据剧增，再加上灾难预测这样的观测任务比较紧急。这对数据传输速率和扩展性都提出了更高的要求。</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52068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有的工作主要分为三类，一类是通过地面基站网络直接下载保存在观测卫星的数据，其最突出的问题就是延迟高，且基站在海洋的部署是很困难的，很难与观测卫星建立足够多的链接。一类是通过卫星网络下载观测数据，这类方法主要通过</a:t>
            </a:r>
            <a:r>
              <a:rPr lang="en-US" altLang="zh-CN" dirty="0"/>
              <a:t>GEO</a:t>
            </a:r>
            <a:r>
              <a:rPr lang="zh-CN" altLang="en-US" dirty="0"/>
              <a:t>中转数据，但是</a:t>
            </a:r>
            <a:r>
              <a:rPr lang="en-US" altLang="zh-CN" dirty="0"/>
              <a:t>GEO</a:t>
            </a:r>
            <a:r>
              <a:rPr lang="zh-CN" altLang="en-US" dirty="0"/>
              <a:t>建立的连接较少，且发射</a:t>
            </a:r>
            <a:r>
              <a:rPr lang="en-US" altLang="zh-CN" dirty="0"/>
              <a:t>GEO</a:t>
            </a:r>
            <a:r>
              <a:rPr lang="zh-CN" altLang="en-US" dirty="0"/>
              <a:t>的成本很高，导致</a:t>
            </a:r>
            <a:r>
              <a:rPr lang="en-US" altLang="zh-CN" dirty="0"/>
              <a:t>GEO</a:t>
            </a:r>
            <a:r>
              <a:rPr lang="zh-CN" altLang="en-US" dirty="0"/>
              <a:t>网络的可扩展性比较差。另一类方法利用边缘计算，深度学习等技术对数据进行过滤，留下有价值的数据，但是不同任务对价值的定义是不同的，很难互用。针对现有工作要么延迟高，要么扩展性差的问题，论文定义并公式化了星座地球观测数据多路径下载问题，并实现了启发式多路径路由和带宽分配算法来解决该问题，最后得到了延迟低，可扩展的猎鹰算法。</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60541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猎鹰算法的整体架构可以分为天上和地下两部分，天上是混合星座，由观测卫星星座和传输卫星星座组成，地面由观测面，基站网络和任务中心构成。处理的是地面观测任务的第一类交互，即观测卫星星座收集并保存观测面的数据，在接收到任务中心的下载请求后，通过传输卫星星座和基站网络将数据发送到任务中心。</a:t>
            </a:r>
            <a:endParaRPr lang="en-US" altLang="zh-CN" dirty="0"/>
          </a:p>
          <a:p>
            <a:r>
              <a:rPr lang="zh-CN" altLang="en-US" dirty="0"/>
              <a:t>在这样的架构下，由于星座是混合的且近地卫星发射成本低，具有高度动态且不断扩张的特点，加之每一个观测卫星都是数据源，每一个基站都是目的地，传输任务是非常多的。为了解决这两个挑战，算法首先对问题进行了公式化定义，并通过动态多路径下载机制和启发式多路径路由和带宽分配算法来保证任务的快速完成。</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442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对于星座地球观测数据多路径下载问题的定义，文章先对网络进行建模，将整个实验时间分解成间隔为</a:t>
            </a:r>
            <a:r>
              <a:rPr lang="en-US" altLang="zh-CN" dirty="0"/>
              <a:t>1s</a:t>
            </a:r>
            <a:r>
              <a:rPr lang="zh-CN" altLang="en-US" dirty="0"/>
              <a:t>的时间片，并将每个时间片的网络拓扑保存下来，其中节点包括观测卫星，传输卫星，基站和任务中心，</a:t>
            </a:r>
            <a:r>
              <a:rPr lang="en-US" altLang="zh-CN" dirty="0"/>
              <a:t>S</a:t>
            </a:r>
            <a:r>
              <a:rPr lang="zh-CN" altLang="en-US" dirty="0"/>
              <a:t>代表数据源，也就是每一个观测卫星，</a:t>
            </a:r>
            <a:r>
              <a:rPr lang="en-US" altLang="zh-CN" dirty="0"/>
              <a:t>D</a:t>
            </a:r>
            <a:r>
              <a:rPr lang="zh-CN" altLang="en-US" dirty="0"/>
              <a:t>表示每一个数据源需要发送的总数据量。由于一个观测卫星可以和多个传输卫星建立连接，文章将一个任务分解成多个子任务，通过不同的路径同时传输，</a:t>
            </a:r>
            <a:r>
              <a:rPr lang="en-US" altLang="zh-CN" dirty="0"/>
              <a:t>x</a:t>
            </a:r>
            <a:r>
              <a:rPr lang="zh-CN" altLang="en-US" dirty="0"/>
              <a:t>则表示第</a:t>
            </a:r>
            <a:r>
              <a:rPr lang="en-US" altLang="zh-CN" dirty="0" err="1"/>
              <a:t>i</a:t>
            </a:r>
            <a:r>
              <a:rPr lang="zh-CN" altLang="en-US" dirty="0"/>
              <a:t>个任务的第</a:t>
            </a:r>
            <a:r>
              <a:rPr lang="en-US" altLang="zh-CN" dirty="0"/>
              <a:t>j</a:t>
            </a:r>
            <a:r>
              <a:rPr lang="zh-CN" altLang="en-US" dirty="0"/>
              <a:t>个子任务是否经过连接</a:t>
            </a:r>
            <a:r>
              <a:rPr lang="en-US" altLang="zh-CN" dirty="0"/>
              <a:t>(</a:t>
            </a:r>
            <a:r>
              <a:rPr lang="en-US" altLang="zh-CN" dirty="0" err="1"/>
              <a:t>a,b</a:t>
            </a:r>
            <a:r>
              <a:rPr lang="en-US" altLang="zh-CN" dirty="0"/>
              <a:t>)</a:t>
            </a:r>
            <a:r>
              <a:rPr lang="zh-CN" altLang="en-US" dirty="0"/>
              <a:t>。</a:t>
            </a:r>
            <a:endParaRPr lang="en-US" altLang="zh-CN" dirty="0"/>
          </a:p>
          <a:p>
            <a:r>
              <a:rPr lang="zh-CN" altLang="en-US" dirty="0"/>
              <a:t>基于此，文章将问题定义为，在得到单个任务的完成时间，连接传输的所有数据不超过其带宽，每个中间节点进出守恒，子任务数据量不小于</a:t>
            </a:r>
            <a:r>
              <a:rPr lang="en-US" altLang="zh-CN" dirty="0"/>
              <a:t>0</a:t>
            </a:r>
            <a:r>
              <a:rPr lang="zh-CN" altLang="en-US" dirty="0"/>
              <a:t>这四个条件下，最小化所有任务都完成的时间。</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2793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在公式化定义的基础上，猎鹰算法通过两个部分来共同解决星座地球观测数据多路径下载问题。一个部分是动态多路径下载机制，该机制包含了</a:t>
            </a:r>
            <a:r>
              <a:rPr lang="en-US" altLang="zh-CN" dirty="0"/>
              <a:t>2</a:t>
            </a:r>
            <a:r>
              <a:rPr lang="zh-CN" altLang="en-US" dirty="0"/>
              <a:t>个启发式方法，其一是时间片融合，当网络拓扑改变前任务传输已经完成，或改变后不印象原有路径，则将这些不被影响的时间片融合起来，并得到路径静态时间。其二是路径选择，为了尽快完成所有任务的传输，数据量大的任务先传输，为了避免网络拥塞，要尽可能保证路径中，每一个连接的任务数尽可能少，且路径存活时间尽可能长，并基于这两个要求定义了路径质量这一指标，分子</a:t>
            </a:r>
            <a:r>
              <a:rPr lang="en-US" altLang="zh-CN" dirty="0" err="1"/>
              <a:t>tp</a:t>
            </a:r>
            <a:r>
              <a:rPr lang="zh-CN" altLang="en-US" dirty="0"/>
              <a:t>为整条路径中，所有连接保持不变的时间的最小值，分母为所有连接的最大任务量总和，该指标越大代表路径质量越好。</a:t>
            </a:r>
            <a:endParaRPr lang="en-US" altLang="zh-CN" dirty="0"/>
          </a:p>
          <a:p>
            <a:r>
              <a:rPr lang="zh-CN" altLang="en-US" dirty="0"/>
              <a:t>那么整个机制的思路，是先基于贪心计算出任意观测卫星到任意基站的所有路径，保存在各个任务的路径集中，单个路径集中的路径则作为传输不同子任务的候选路径，并计算出每条路径的存活时间。</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9406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个部分是启发式多路径路由和带宽分配算法，为上一部分得到的路径分配带宽，首先是每条链路将其带宽根据所有经过他的任务的数据量大小，按比率分配；子任务在这条路径上分得的带宽，便为该任务在路径上个链接分配到的带宽的最小值。</a:t>
            </a:r>
            <a:endParaRPr lang="en-US" altLang="zh-CN" dirty="0"/>
          </a:p>
          <a:p>
            <a:r>
              <a:rPr lang="zh-CN" altLang="en-US" dirty="0"/>
              <a:t>该算法的整体流程为：先检查路径是否因为拓扑变化而失效，如果失效，则根据任务量大小，从大到小为受影响的子任务在路径候选集中依据路径质量，重新选择路径，并根据带宽分配方式为新路径分配带宽。</a:t>
            </a:r>
            <a:endParaRPr lang="en-US" altLang="zh-CN" dirty="0"/>
          </a:p>
          <a:p>
            <a:r>
              <a:rPr lang="zh-CN" altLang="en-US" dirty="0"/>
              <a:t>通过这两部分的实现，使得猎鹰算法尽可能地快速和可扩展。</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912286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实验部分，论文的观测卫星星座使用的</a:t>
            </a:r>
            <a:r>
              <a:rPr lang="en-US" altLang="zh-CN" dirty="0"/>
              <a:t>Dove</a:t>
            </a:r>
            <a:r>
              <a:rPr lang="zh-CN" altLang="en-US" dirty="0"/>
              <a:t>星座和</a:t>
            </a:r>
            <a:r>
              <a:rPr lang="en-US" altLang="zh-CN" dirty="0" err="1"/>
              <a:t>SkySat</a:t>
            </a:r>
            <a:r>
              <a:rPr lang="zh-CN" altLang="en-US" dirty="0"/>
              <a:t>星座，传输星座使用的是星链的近地卫星层，观测面为</a:t>
            </a:r>
            <a:r>
              <a:rPr lang="en-US" altLang="zh-CN" dirty="0"/>
              <a:t>19</a:t>
            </a:r>
            <a:r>
              <a:rPr lang="zh-CN" altLang="en-US" dirty="0"/>
              <a:t>年亚马逊雨林发生野火的区域，任务中心为</a:t>
            </a:r>
            <a:r>
              <a:rPr lang="en-US" altLang="zh-CN" dirty="0" err="1"/>
              <a:t>nasa</a:t>
            </a:r>
            <a:r>
              <a:rPr lang="zh-CN" altLang="en-US" dirty="0"/>
              <a:t>的一个观测中心，任务的总数据量分别为观测为</a:t>
            </a:r>
            <a:r>
              <a:rPr lang="en-US" altLang="zh-CN" dirty="0"/>
              <a:t>1h</a:t>
            </a:r>
            <a:r>
              <a:rPr lang="zh-CN" altLang="en-US" dirty="0"/>
              <a:t>，</a:t>
            </a:r>
            <a:r>
              <a:rPr lang="en-US" altLang="zh-CN" dirty="0"/>
              <a:t>6h</a:t>
            </a:r>
            <a:r>
              <a:rPr lang="zh-CN" altLang="en-US" dirty="0"/>
              <a:t>和</a:t>
            </a:r>
            <a:r>
              <a:rPr lang="en-US" altLang="zh-CN" dirty="0"/>
              <a:t>12h</a:t>
            </a:r>
            <a:r>
              <a:rPr lang="zh-CN" altLang="en-US" dirty="0"/>
              <a:t>所产生的数据。在验证了其在缩短路径长度以及减少卫星切换对路径影响的有效性的基础上，证实了无论是在小型观测星座</a:t>
            </a:r>
            <a:r>
              <a:rPr lang="en-US" altLang="zh-CN" dirty="0"/>
              <a:t>Dove</a:t>
            </a:r>
            <a:r>
              <a:rPr lang="zh-CN" altLang="en-US" dirty="0"/>
              <a:t>还是大一些的观测星座</a:t>
            </a:r>
            <a:r>
              <a:rPr lang="en-US" altLang="zh-CN" dirty="0" err="1"/>
              <a:t>SkySat</a:t>
            </a:r>
            <a:r>
              <a:rPr lang="zh-CN" altLang="en-US" dirty="0"/>
              <a:t>上，在数据下载任务中，都实现了最短的整体完成时间，具备可扩展和低延迟的特性。</a:t>
            </a:r>
            <a:endParaRPr lang="en-US" altLang="zh-CN" dirty="0"/>
          </a:p>
          <a:p>
            <a:endParaRPr lang="en-US" altLang="zh-CN" dirty="0"/>
          </a:p>
          <a:p>
            <a:r>
              <a:rPr lang="en-US" altLang="zh-CN" dirty="0"/>
              <a:t>L2D2</a:t>
            </a:r>
            <a:r>
              <a:rPr lang="zh-CN" altLang="en-US" dirty="0"/>
              <a:t>：只有地面基站</a:t>
            </a:r>
            <a:r>
              <a:rPr lang="en-US" altLang="zh-CN" dirty="0"/>
              <a:t>——21</a:t>
            </a:r>
          </a:p>
          <a:p>
            <a:r>
              <a:rPr lang="en-US" altLang="zh-CN" dirty="0"/>
              <a:t>OSPF</a:t>
            </a:r>
            <a:r>
              <a:rPr lang="zh-CN" altLang="en-US" dirty="0"/>
              <a:t>：一个任务一个路径</a:t>
            </a:r>
            <a:r>
              <a:rPr lang="en-US" altLang="zh-CN" dirty="0"/>
              <a:t>——21</a:t>
            </a:r>
          </a:p>
          <a:p>
            <a:r>
              <a:rPr lang="en-US" altLang="zh-CN" dirty="0"/>
              <a:t>ECMP</a:t>
            </a:r>
            <a:r>
              <a:rPr lang="zh-CN" altLang="en-US" dirty="0"/>
              <a:t>：带宽均分</a:t>
            </a:r>
            <a:r>
              <a:rPr lang="en-US" altLang="zh-CN" dirty="0"/>
              <a:t>——00</a:t>
            </a:r>
          </a:p>
          <a:p>
            <a:r>
              <a:rPr lang="en-US" altLang="zh-CN" dirty="0"/>
              <a:t>Deeper</a:t>
            </a:r>
            <a:r>
              <a:rPr lang="zh-CN" altLang="en-US" dirty="0"/>
              <a:t>：网络工作负载来提高性能</a:t>
            </a:r>
            <a:r>
              <a:rPr lang="en-US" altLang="zh-CN" dirty="0"/>
              <a:t>——20</a:t>
            </a:r>
          </a:p>
          <a:p>
            <a:r>
              <a:rPr lang="en-US" altLang="zh-CN" dirty="0"/>
              <a:t>DMR</a:t>
            </a:r>
            <a:r>
              <a:rPr lang="zh-CN" altLang="en-US" dirty="0"/>
              <a:t>：路径不相交的带宽分配</a:t>
            </a:r>
            <a:r>
              <a:rPr lang="en-US" altLang="zh-CN"/>
              <a:t>——04</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165530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AD2CE4-F96D-2941-AC46-251D5DA83902}" type="slidenum">
              <a:rPr kumimoji="1" lang="zh-CN" altLang="en-US" smtClean="0"/>
              <a:t>9</a:t>
            </a:fld>
            <a:endParaRPr kumimoji="1" lang="zh-CN" altLang="en-US"/>
          </a:p>
        </p:txBody>
      </p:sp>
    </p:spTree>
    <p:extLst>
      <p:ext uri="{BB962C8B-B14F-4D97-AF65-F5344CB8AC3E}">
        <p14:creationId xmlns:p14="http://schemas.microsoft.com/office/powerpoint/2010/main" val="168132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08AF3-8242-809A-9AD2-B06FEF2FED3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D67D6BC-15DD-D2E6-3FC3-3995E4B956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9FFCF40-AEF8-EEBE-BAB3-192E053749A6}"/>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FF6E632D-A0E4-C526-2BFA-78493A7E9C2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0862BC-ED1C-016F-5ED4-575B97C22B15}"/>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05206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E44F1-D741-B22E-65B6-EC6A1C2306F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B362997-A88F-69BB-9C3F-D43730EE0DF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FA0542-B417-F2EC-78E3-CF31BA6CFAC5}"/>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D2D5D313-5F36-FA89-D38B-09A95821C5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BABBFD-54C1-BCF4-96C4-5219D08963FE}"/>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365415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6898E6-B2C3-053F-25DC-7046868A06B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323F556-9D6F-0B17-0375-6B3A82BC031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1C38EB7-2897-E3B5-58E7-32A2938B7061}"/>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74618269-60E7-140C-4B42-70A8ED9699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543E459-6468-CDD3-EFCD-580F8DAAD3DD}"/>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83028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950DF2-AEDC-3FD8-C7E5-461E6BE23FF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E7D5D42-5702-70D7-8E92-48A4D96C6E8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4D1434B-C5A1-DD9B-4A6D-C9F0AD22D890}"/>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94E611E9-E0CA-5D62-0345-12F5F97DF97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036BEA4-AC2D-6B25-BFA0-208B872B2CC2}"/>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23492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A62ED-4F20-D811-4F87-9DB7E971590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0C0B5CB3-F38B-6DF8-7AC0-FC977E7BD6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27BA62E-AFD1-7B63-5026-20F43FC4A827}"/>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80ABFC0E-2EB5-16AD-B91A-C02BD8267D1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7E568EB-E35E-E8AB-23AC-8603814393E5}"/>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4635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C0D12-5448-EB89-A91E-D312490CB54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74E1E66-BDDA-2E70-CC71-1FA113DE8DC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158A846-882C-CC87-4F1B-662A3E973B1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10DC488-6BAF-8BFA-D53E-BEA1FE194722}"/>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6" name="页脚占位符 5">
            <a:extLst>
              <a:ext uri="{FF2B5EF4-FFF2-40B4-BE49-F238E27FC236}">
                <a16:creationId xmlns:a16="http://schemas.microsoft.com/office/drawing/2014/main" id="{AEF83E07-2667-2EB5-1C06-FD1AB1AD8AD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B002437-6D82-7278-C2CC-F32173401BE9}"/>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09216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BBEC9-9C26-A8E0-2C16-39066108103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047AD45-3143-DD2A-9706-1235271C8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52916E3-3481-F9A5-5C0A-F80C5B5BE52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E82652B-BAD0-3632-AF7E-593E04103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056D985-61AA-34B2-5D30-E63A1045A08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24FE7B-7C36-4574-41C9-E2FD58912E6C}"/>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8" name="页脚占位符 7">
            <a:extLst>
              <a:ext uri="{FF2B5EF4-FFF2-40B4-BE49-F238E27FC236}">
                <a16:creationId xmlns:a16="http://schemas.microsoft.com/office/drawing/2014/main" id="{5BCEB06E-095A-292C-30C9-52771B0400C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D6AFAEE-B8B3-F8BC-2953-5435ED5F1C17}"/>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74864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EF192-4431-1F99-2807-E6392A1421E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B84A4F3-DE66-B5E7-5CEE-20AB4BF7512C}"/>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4" name="页脚占位符 3">
            <a:extLst>
              <a:ext uri="{FF2B5EF4-FFF2-40B4-BE49-F238E27FC236}">
                <a16:creationId xmlns:a16="http://schemas.microsoft.com/office/drawing/2014/main" id="{EBA30D54-FA3F-CE64-923C-AEB70C56370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5D4E622-2868-73FE-D71D-FBB7827DEE82}"/>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95808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54CB0F-DB49-0DAD-64D9-5978C64F057C}"/>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3" name="页脚占位符 2">
            <a:extLst>
              <a:ext uri="{FF2B5EF4-FFF2-40B4-BE49-F238E27FC236}">
                <a16:creationId xmlns:a16="http://schemas.microsoft.com/office/drawing/2014/main" id="{319B2C27-2D3B-2F29-A63F-F3237DF2584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D93FF68-D933-2AE9-2AC7-5F11FCF81CA6}"/>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26760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30B49-FD01-3CE9-F554-D7871984554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7D7005B3-B7B9-3BCD-0A92-880CE1956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A541DF1-0F34-4971-889A-B5845C119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47EEB58-0947-A412-D09A-82EA1FD821BB}"/>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6" name="页脚占位符 5">
            <a:extLst>
              <a:ext uri="{FF2B5EF4-FFF2-40B4-BE49-F238E27FC236}">
                <a16:creationId xmlns:a16="http://schemas.microsoft.com/office/drawing/2014/main" id="{7610BACC-C82D-0E2B-3F50-3888072F3B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F0EC197-EFE6-B458-4FFB-B942C3375A78}"/>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3107014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C8F02-20DA-D245-8F77-EC781ADC307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4AEEF6CD-61AF-CF33-5B44-BF073C869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CE84688-72D6-E855-87D7-BF4EC94E3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6E20B56-AC57-F3DE-7442-983BF3508FDE}"/>
              </a:ext>
            </a:extLst>
          </p:cNvPr>
          <p:cNvSpPr>
            <a:spLocks noGrp="1"/>
          </p:cNvSpPr>
          <p:nvPr>
            <p:ph type="dt" sz="half" idx="10"/>
          </p:nvPr>
        </p:nvSpPr>
        <p:spPr/>
        <p:txBody>
          <a:bodyPr/>
          <a:lstStyle/>
          <a:p>
            <a:fld id="{257BF5C2-3758-B14C-A5D3-20AC9B9846AD}" type="datetimeFigureOut">
              <a:rPr kumimoji="1" lang="zh-CN" altLang="en-US" smtClean="0"/>
              <a:t>2024/7/31</a:t>
            </a:fld>
            <a:endParaRPr kumimoji="1" lang="zh-CN" altLang="en-US"/>
          </a:p>
        </p:txBody>
      </p:sp>
      <p:sp>
        <p:nvSpPr>
          <p:cNvPr id="6" name="页脚占位符 5">
            <a:extLst>
              <a:ext uri="{FF2B5EF4-FFF2-40B4-BE49-F238E27FC236}">
                <a16:creationId xmlns:a16="http://schemas.microsoft.com/office/drawing/2014/main" id="{D97D063F-27F0-D3D0-02D5-563E35E77EC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9ACB396-55AC-4D79-51AE-6ABD945A3907}"/>
              </a:ext>
            </a:extLst>
          </p:cNvPr>
          <p:cNvSpPr>
            <a:spLocks noGrp="1"/>
          </p:cNvSpPr>
          <p:nvPr>
            <p:ph type="sldNum" sz="quarter" idx="12"/>
          </p:nvPr>
        </p:nvSpPr>
        <p:spPr/>
        <p:txBody>
          <a:body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616171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1B52F6-4831-1706-2A85-F46363410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D69CF93-1B6B-3F38-2715-ED41B0045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D35A61-D64C-5F0B-2270-349002802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BF5C2-3758-B14C-A5D3-20AC9B9846AD}" type="datetimeFigureOut">
              <a:rPr kumimoji="1" lang="zh-CN" altLang="en-US" smtClean="0"/>
              <a:t>2024/7/31</a:t>
            </a:fld>
            <a:endParaRPr kumimoji="1" lang="zh-CN" altLang="en-US"/>
          </a:p>
        </p:txBody>
      </p:sp>
      <p:sp>
        <p:nvSpPr>
          <p:cNvPr id="5" name="页脚占位符 4">
            <a:extLst>
              <a:ext uri="{FF2B5EF4-FFF2-40B4-BE49-F238E27FC236}">
                <a16:creationId xmlns:a16="http://schemas.microsoft.com/office/drawing/2014/main" id="{DAD56435-F1B9-DEA6-D24F-A994D657E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393BC84-7FD9-D9ED-8FF4-DD5B315A2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AD276-96F9-4C44-ABCE-B2172E96EF57}" type="slidenum">
              <a:rPr kumimoji="1" lang="zh-CN" altLang="en-US" smtClean="0"/>
              <a:t>‹#›</a:t>
            </a:fld>
            <a:endParaRPr kumimoji="1" lang="zh-CN" altLang="en-US"/>
          </a:p>
        </p:txBody>
      </p:sp>
    </p:spTree>
    <p:extLst>
      <p:ext uri="{BB962C8B-B14F-4D97-AF65-F5344CB8AC3E}">
        <p14:creationId xmlns:p14="http://schemas.microsoft.com/office/powerpoint/2010/main" val="124523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53173"/>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4259549" y="2656979"/>
            <a:ext cx="7809203" cy="830954"/>
          </a:xfrm>
          <a:prstGeom prst="rect">
            <a:avLst/>
          </a:prstGeom>
        </p:spPr>
        <p:txBody>
          <a:bodyPr wrap="square" lIns="91397" tIns="45699" rIns="91397" bIns="45699">
            <a:spAutoFit/>
          </a:bodyPr>
          <a:lstStyle/>
          <a:p>
            <a:pPr algn="ctr" defTabSz="913765">
              <a:defRPr/>
            </a:pPr>
            <a:r>
              <a:rPr lang="en-US" altLang="zh-CN" sz="2400" b="1" dirty="0">
                <a:solidFill>
                  <a:prstClr val="white"/>
                </a:solidFill>
                <a:latin typeface="微软雅黑" panose="020B0503020204020204" pitchFamily="34" charset="-122"/>
                <a:ea typeface="微软雅黑" panose="020B0503020204020204" pitchFamily="34" charset="-122"/>
              </a:rPr>
              <a:t>FALCON: Towards Fast and Scalable Data Delivery</a:t>
            </a:r>
          </a:p>
          <a:p>
            <a:pPr algn="ctr" defTabSz="913765">
              <a:defRPr/>
            </a:pPr>
            <a:r>
              <a:rPr lang="en-US" altLang="zh-CN" sz="2400" b="1" dirty="0">
                <a:solidFill>
                  <a:prstClr val="white"/>
                </a:solidFill>
                <a:latin typeface="微软雅黑" panose="020B0503020204020204" pitchFamily="34" charset="-122"/>
                <a:ea typeface="微软雅黑" panose="020B0503020204020204" pitchFamily="34" charset="-122"/>
              </a:rPr>
              <a:t>for Emerging Earth Observation Constellations</a:t>
            </a:r>
            <a:r>
              <a:rPr lang="en" altLang="zh-CN" sz="2400" b="1" dirty="0">
                <a:solidFill>
                  <a:prstClr val="white"/>
                </a:solidFill>
                <a:latin typeface="微软雅黑" panose="020B0503020204020204" pitchFamily="34" charset="-122"/>
                <a:ea typeface="微软雅黑" panose="020B0503020204020204" pitchFamily="34" charset="-122"/>
              </a:rPr>
              <a:t> </a:t>
            </a:r>
          </a:p>
        </p:txBody>
      </p:sp>
      <p:sp>
        <p:nvSpPr>
          <p:cNvPr id="12" name="椭圆 11"/>
          <p:cNvSpPr/>
          <p:nvPr/>
        </p:nvSpPr>
        <p:spPr>
          <a:xfrm>
            <a:off x="1524353" y="176032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1620662"/>
            <a:ext cx="3140616" cy="2903588"/>
          </a:xfrm>
          <a:prstGeom prst="rect">
            <a:avLst/>
          </a:prstGeom>
        </p:spPr>
      </p:pic>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4581189" y="5544645"/>
            <a:ext cx="3028952" cy="799311"/>
            <a:chOff x="4977763" y="4912139"/>
            <a:chExt cx="3028952" cy="799311"/>
          </a:xfrm>
        </p:grpSpPr>
        <p:sp>
          <p:nvSpPr>
            <p:cNvPr id="16" name="文本占位符 56"/>
            <p:cNvSpPr txBox="1"/>
            <p:nvPr/>
          </p:nvSpPr>
          <p:spPr>
            <a:xfrm>
              <a:off x="5530014" y="4912139"/>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汇报人：邱子豪</a:t>
              </a: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2024 / 07</a:t>
              </a:r>
              <a:r>
                <a:rPr lang="zh-CN" altLang="en-US" dirty="0">
                  <a:solidFill>
                    <a:sysClr val="windowText" lastClr="000000"/>
                  </a:solidFill>
                  <a:latin typeface="Arial" panose="020B0604020202020204"/>
                  <a:ea typeface="微软雅黑" panose="020B0503020204020204" pitchFamily="34" charset="-122"/>
                </a:rPr>
                <a:t> </a:t>
              </a:r>
              <a:r>
                <a:rPr lang="en-US" altLang="zh-CN" dirty="0">
                  <a:solidFill>
                    <a:sysClr val="windowText" lastClr="000000"/>
                  </a:solidFill>
                  <a:latin typeface="Arial" panose="020B0604020202020204"/>
                  <a:ea typeface="微软雅黑" panose="020B0503020204020204" pitchFamily="34" charset="-122"/>
                </a:rPr>
                <a:t>/ 31</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3" name="文本框 2">
            <a:extLst>
              <a:ext uri="{FF2B5EF4-FFF2-40B4-BE49-F238E27FC236}">
                <a16:creationId xmlns:a16="http://schemas.microsoft.com/office/drawing/2014/main" id="{B752B6D0-4E59-6612-7200-47B10765B933}"/>
              </a:ext>
            </a:extLst>
          </p:cNvPr>
          <p:cNvSpPr txBox="1"/>
          <p:nvPr/>
        </p:nvSpPr>
        <p:spPr>
          <a:xfrm>
            <a:off x="2351497" y="4190538"/>
            <a:ext cx="9839834" cy="1015663"/>
          </a:xfrm>
          <a:prstGeom prst="rect">
            <a:avLst/>
          </a:prstGeom>
          <a:noFill/>
        </p:spPr>
        <p:txBody>
          <a:bodyPr wrap="square" rtlCol="0">
            <a:spAutoFit/>
          </a:bodyPr>
          <a:lstStyle/>
          <a:p>
            <a:pPr algn="r"/>
            <a:r>
              <a:rPr kumimoji="1" lang="en-US" altLang="zh-CN" sz="2000" dirty="0">
                <a:latin typeface="Times New Roman" panose="02020603050405020304" pitchFamily="18" charset="0"/>
                <a:cs typeface="Times New Roman" panose="02020603050405020304" pitchFamily="18" charset="0"/>
              </a:rPr>
              <a:t>Authors: </a:t>
            </a:r>
            <a:r>
              <a:rPr kumimoji="1" lang="en-US" altLang="zh-CN" sz="2000" dirty="0" err="1">
                <a:latin typeface="Times New Roman" panose="02020603050405020304" pitchFamily="18" charset="0"/>
                <a:cs typeface="Times New Roman" panose="02020603050405020304" pitchFamily="18" charset="0"/>
              </a:rPr>
              <a:t>Mingyang</a:t>
            </a:r>
            <a:r>
              <a:rPr kumimoji="1" lang="en-US" altLang="zh-CN" sz="2000" dirty="0">
                <a:latin typeface="Times New Roman" panose="02020603050405020304" pitchFamily="18" charset="0"/>
                <a:cs typeface="Times New Roman" panose="02020603050405020304" pitchFamily="18" charset="0"/>
              </a:rPr>
              <a:t> Lyu‡, Qian Wu‡, </a:t>
            </a:r>
            <a:r>
              <a:rPr kumimoji="1" lang="en-US" altLang="zh-CN" sz="2000" dirty="0" err="1">
                <a:latin typeface="Times New Roman" panose="02020603050405020304" pitchFamily="18" charset="0"/>
                <a:cs typeface="Times New Roman" panose="02020603050405020304" pitchFamily="18" charset="0"/>
              </a:rPr>
              <a:t>Zeqi</a:t>
            </a:r>
            <a:r>
              <a:rPr kumimoji="1" lang="en-US" altLang="zh-CN" sz="2000" dirty="0">
                <a:latin typeface="Times New Roman" panose="02020603050405020304" pitchFamily="18" charset="0"/>
                <a:cs typeface="Times New Roman" panose="02020603050405020304" pitchFamily="18" charset="0"/>
              </a:rPr>
              <a:t> Lai‡, </a:t>
            </a:r>
            <a:r>
              <a:rPr kumimoji="1" lang="en-US" altLang="zh-CN" sz="2000" dirty="0" err="1">
                <a:latin typeface="Times New Roman" panose="02020603050405020304" pitchFamily="18" charset="0"/>
                <a:cs typeface="Times New Roman" panose="02020603050405020304" pitchFamily="18" charset="0"/>
              </a:rPr>
              <a:t>Hewu</a:t>
            </a:r>
            <a:r>
              <a:rPr kumimoji="1" lang="en-US" altLang="zh-CN" sz="2000" dirty="0">
                <a:latin typeface="Times New Roman" panose="02020603050405020304" pitchFamily="18" charset="0"/>
                <a:cs typeface="Times New Roman" panose="02020603050405020304" pitchFamily="18" charset="0"/>
              </a:rPr>
              <a:t> Li‡, </a:t>
            </a:r>
            <a:r>
              <a:rPr kumimoji="1" lang="en-US" altLang="zh-CN" sz="2000" dirty="0" err="1">
                <a:latin typeface="Times New Roman" panose="02020603050405020304" pitchFamily="18" charset="0"/>
                <a:cs typeface="Times New Roman" panose="02020603050405020304" pitchFamily="18" charset="0"/>
              </a:rPr>
              <a:t>Yuanjie</a:t>
            </a:r>
            <a:r>
              <a:rPr kumimoji="1" lang="en-US" altLang="zh-CN" sz="2000" dirty="0">
                <a:latin typeface="Times New Roman" panose="02020603050405020304" pitchFamily="18" charset="0"/>
                <a:cs typeface="Times New Roman" panose="02020603050405020304" pitchFamily="18" charset="0"/>
              </a:rPr>
              <a:t> Li‡⇤, Jun Liu‡</a:t>
            </a:r>
          </a:p>
          <a:p>
            <a:pPr algn="r"/>
            <a:r>
              <a:rPr kumimoji="1" lang="en-US" altLang="zh-CN" sz="2000" dirty="0">
                <a:latin typeface="Times New Roman" panose="02020603050405020304" pitchFamily="18" charset="0"/>
                <a:cs typeface="Times New Roman" panose="02020603050405020304" pitchFamily="18" charset="0"/>
              </a:rPr>
              <a:t>Tsinghua University, </a:t>
            </a:r>
            <a:r>
              <a:rPr kumimoji="1" lang="en-US" altLang="zh-CN" sz="2000" dirty="0" err="1">
                <a:latin typeface="Times New Roman" panose="02020603050405020304" pitchFamily="18" charset="0"/>
                <a:cs typeface="Times New Roman" panose="02020603050405020304" pitchFamily="18" charset="0"/>
              </a:rPr>
              <a:t>Zhongguancun</a:t>
            </a:r>
            <a:r>
              <a:rPr kumimoji="1" lang="en-US" altLang="zh-CN" sz="2000" dirty="0">
                <a:latin typeface="Times New Roman" panose="02020603050405020304" pitchFamily="18" charset="0"/>
                <a:cs typeface="Times New Roman" panose="02020603050405020304" pitchFamily="18" charset="0"/>
              </a:rPr>
              <a:t> Laboratory</a:t>
            </a:r>
          </a:p>
          <a:p>
            <a:pPr algn="r"/>
            <a:r>
              <a:rPr kumimoji="1" lang="en-US" altLang="zh-CN" sz="2000" dirty="0">
                <a:latin typeface="Times New Roman" panose="02020603050405020304" pitchFamily="18" charset="0"/>
                <a:cs typeface="Times New Roman" panose="02020603050405020304" pitchFamily="18" charset="0"/>
              </a:rPr>
              <a:t>Publisher: </a:t>
            </a:r>
            <a:r>
              <a:rPr lang="en" altLang="zh-CN" sz="2000" dirty="0">
                <a:effectLst/>
                <a:latin typeface="Times New Roman" panose="02020603050405020304" pitchFamily="18" charset="0"/>
                <a:cs typeface="Times New Roman" panose="02020603050405020304" pitchFamily="18" charset="0"/>
              </a:rPr>
              <a:t>IEEE INFOCOM 2023 </a:t>
            </a:r>
            <a:endParaRPr lang="en" altLang="zh-C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Background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01</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96DA6A03-ADF8-3534-EE2F-417AA508E740}"/>
              </a:ext>
            </a:extLst>
          </p:cNvPr>
          <p:cNvSpPr txBox="1"/>
          <p:nvPr/>
        </p:nvSpPr>
        <p:spPr>
          <a:xfrm>
            <a:off x="851338" y="810660"/>
            <a:ext cx="3066865" cy="523220"/>
          </a:xfrm>
          <a:prstGeom prst="rect">
            <a:avLst/>
          </a:prstGeom>
          <a:noFill/>
        </p:spPr>
        <p:txBody>
          <a:bodyPr wrap="none" rtlCol="0">
            <a:spAutoFit/>
          </a:bodyPr>
          <a:lstStyle/>
          <a:p>
            <a:r>
              <a:rPr kumimoji="1"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Earth Observation</a:t>
            </a:r>
            <a:endParaRPr kumimoji="1"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B302C67D-2590-F428-1DDD-5A1EF9399D23}"/>
              </a:ext>
            </a:extLst>
          </p:cNvPr>
          <p:cNvSpPr txBox="1"/>
          <p:nvPr/>
        </p:nvSpPr>
        <p:spPr>
          <a:xfrm>
            <a:off x="965200" y="5406286"/>
            <a:ext cx="4696284"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从低精度到</a:t>
            </a:r>
            <a:r>
              <a:rPr lang="zh-CN" altLang="en-US"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高精度</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的空间传感器</a:t>
            </a:r>
            <a:endParaRPr lang="e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511667E0-0B0D-FB8F-4DF3-CD8184E0CA7F}"/>
              </a:ext>
            </a:extLst>
          </p:cNvPr>
          <p:cNvSpPr txBox="1"/>
          <p:nvPr/>
        </p:nvSpPr>
        <p:spPr>
          <a:xfrm>
            <a:off x="850612" y="4886010"/>
            <a:ext cx="2814104" cy="523220"/>
          </a:xfrm>
          <a:prstGeom prst="rect">
            <a:avLst/>
          </a:prstGeom>
          <a:noFill/>
        </p:spPr>
        <p:txBody>
          <a:bodyPr wrap="none" rtlCol="0">
            <a:spAutoFit/>
          </a:bodyPr>
          <a:lstStyle/>
          <a:p>
            <a:r>
              <a:rPr kumimoji="1" lang="en-US" altLang="zh-CN"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Trends of the EO</a:t>
            </a:r>
            <a:endParaRPr kumimoji="1" lang="zh-CN" altLang="en-US" sz="28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65E7D266-6616-2187-95CF-9809EB7BA371}"/>
              </a:ext>
            </a:extLst>
          </p:cNvPr>
          <p:cNvSpPr txBox="1"/>
          <p:nvPr/>
        </p:nvSpPr>
        <p:spPr>
          <a:xfrm>
            <a:off x="965200" y="5923132"/>
            <a:ext cx="4696284"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从单一观测卫星到</a:t>
            </a:r>
            <a:r>
              <a:rPr lang="zh-CN" altLang="en-US"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观测卫星星座</a:t>
            </a:r>
            <a:endParaRPr lang="en" altLang="zh-CN"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箭头: 右 16">
            <a:extLst>
              <a:ext uri="{FF2B5EF4-FFF2-40B4-BE49-F238E27FC236}">
                <a16:creationId xmlns:a16="http://schemas.microsoft.com/office/drawing/2014/main" id="{5C92395E-D8E6-072A-92CF-626393DC786E}"/>
              </a:ext>
            </a:extLst>
          </p:cNvPr>
          <p:cNvSpPr/>
          <p:nvPr/>
        </p:nvSpPr>
        <p:spPr>
          <a:xfrm>
            <a:off x="5873633" y="5680816"/>
            <a:ext cx="57343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a:extLst>
              <a:ext uri="{FF2B5EF4-FFF2-40B4-BE49-F238E27FC236}">
                <a16:creationId xmlns:a16="http://schemas.microsoft.com/office/drawing/2014/main" id="{A9AA843B-CD72-4CE2-AC80-D0426B73AAE7}"/>
              </a:ext>
            </a:extLst>
          </p:cNvPr>
          <p:cNvSpPr txBox="1"/>
          <p:nvPr/>
        </p:nvSpPr>
        <p:spPr>
          <a:xfrm>
            <a:off x="6723202" y="5452452"/>
            <a:ext cx="856884" cy="830997"/>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观测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a:t>
            </a:r>
            <a:endParaRPr lang="e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3" name="图形 22" descr="箭头: 顺时针弯曲 纯色填充">
            <a:extLst>
              <a:ext uri="{FF2B5EF4-FFF2-40B4-BE49-F238E27FC236}">
                <a16:creationId xmlns:a16="http://schemas.microsoft.com/office/drawing/2014/main" id="{C49C6C9A-B010-ADA6-DE3E-C03EE6AE04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285570" y="5242965"/>
            <a:ext cx="914400" cy="1274295"/>
          </a:xfrm>
          <a:prstGeom prst="rect">
            <a:avLst/>
          </a:prstGeom>
        </p:spPr>
      </p:pic>
      <p:sp>
        <p:nvSpPr>
          <p:cNvPr id="34" name="箭头: 右 33">
            <a:extLst>
              <a:ext uri="{FF2B5EF4-FFF2-40B4-BE49-F238E27FC236}">
                <a16:creationId xmlns:a16="http://schemas.microsoft.com/office/drawing/2014/main" id="{9A3B3D29-2FA1-E764-E2AF-2F00B121FDDE}"/>
              </a:ext>
            </a:extLst>
          </p:cNvPr>
          <p:cNvSpPr/>
          <p:nvPr/>
        </p:nvSpPr>
        <p:spPr>
          <a:xfrm rot="5400000">
            <a:off x="9466203" y="4654955"/>
            <a:ext cx="57343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文本框 36">
            <a:extLst>
              <a:ext uri="{FF2B5EF4-FFF2-40B4-BE49-F238E27FC236}">
                <a16:creationId xmlns:a16="http://schemas.microsoft.com/office/drawing/2014/main" id="{3D8B9B79-8D22-4C10-F668-9F2591368E65}"/>
              </a:ext>
            </a:extLst>
          </p:cNvPr>
          <p:cNvSpPr txBox="1"/>
          <p:nvPr/>
        </p:nvSpPr>
        <p:spPr>
          <a:xfrm>
            <a:off x="9116824" y="5406285"/>
            <a:ext cx="1449996" cy="461665"/>
          </a:xfrm>
          <a:prstGeom prst="rect">
            <a:avLst/>
          </a:prstGeom>
          <a:noFill/>
        </p:spPr>
        <p:txBody>
          <a:bodyPr wrap="square" rtlCol="0">
            <a:spAutoFit/>
          </a:bodyPr>
          <a:lstStyle/>
          <a:p>
            <a:r>
              <a:rPr kumimoji="1" lang="zh-CN" altLang="en-US"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快速</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传输</a:t>
            </a:r>
            <a:endParaRPr lang="en"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文本框 37">
            <a:extLst>
              <a:ext uri="{FF2B5EF4-FFF2-40B4-BE49-F238E27FC236}">
                <a16:creationId xmlns:a16="http://schemas.microsoft.com/office/drawing/2014/main" id="{C1DCEF0C-2091-E4BB-428B-A196E8CFF50B}"/>
              </a:ext>
            </a:extLst>
          </p:cNvPr>
          <p:cNvSpPr txBox="1"/>
          <p:nvPr/>
        </p:nvSpPr>
        <p:spPr>
          <a:xfrm>
            <a:off x="9100716" y="5867950"/>
            <a:ext cx="1449996" cy="461665"/>
          </a:xfrm>
          <a:prstGeom prst="rect">
            <a:avLst/>
          </a:prstGeom>
          <a:noFill/>
        </p:spPr>
        <p:txBody>
          <a:bodyPr wrap="square" rtlCol="0">
            <a:spAutoFit/>
          </a:bodyPr>
          <a:lstStyle/>
          <a:p>
            <a:r>
              <a:rPr kumimoji="1" lang="zh-CN" altLang="en-US"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可扩展性</a:t>
            </a:r>
            <a:endParaRPr kumimoji="1" lang="en" altLang="zh-CN" sz="24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箭头: 右 40">
            <a:extLst>
              <a:ext uri="{FF2B5EF4-FFF2-40B4-BE49-F238E27FC236}">
                <a16:creationId xmlns:a16="http://schemas.microsoft.com/office/drawing/2014/main" id="{C663C482-9DF5-C548-64FE-DC4E7127D58A}"/>
              </a:ext>
            </a:extLst>
          </p:cNvPr>
          <p:cNvSpPr/>
          <p:nvPr/>
        </p:nvSpPr>
        <p:spPr>
          <a:xfrm>
            <a:off x="8390728" y="5640776"/>
            <a:ext cx="57343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7" name="组合 46">
            <a:extLst>
              <a:ext uri="{FF2B5EF4-FFF2-40B4-BE49-F238E27FC236}">
                <a16:creationId xmlns:a16="http://schemas.microsoft.com/office/drawing/2014/main" id="{9518B916-6D18-8B4A-57A9-F96E9CE32224}"/>
              </a:ext>
            </a:extLst>
          </p:cNvPr>
          <p:cNvGrpSpPr/>
          <p:nvPr/>
        </p:nvGrpSpPr>
        <p:grpSpPr>
          <a:xfrm>
            <a:off x="1332515" y="1414319"/>
            <a:ext cx="9244925" cy="3472107"/>
            <a:chOff x="1332515" y="1414319"/>
            <a:chExt cx="9244925" cy="3472107"/>
          </a:xfrm>
        </p:grpSpPr>
        <p:sp>
          <p:nvSpPr>
            <p:cNvPr id="35" name="矩形: 圆角 34">
              <a:extLst>
                <a:ext uri="{FF2B5EF4-FFF2-40B4-BE49-F238E27FC236}">
                  <a16:creationId xmlns:a16="http://schemas.microsoft.com/office/drawing/2014/main" id="{73B80C9A-06F1-33B8-B519-E921C8D20926}"/>
                </a:ext>
              </a:extLst>
            </p:cNvPr>
            <p:cNvSpPr/>
            <p:nvPr/>
          </p:nvSpPr>
          <p:spPr>
            <a:xfrm>
              <a:off x="8253012" y="1469798"/>
              <a:ext cx="2324428" cy="2988000"/>
            </a:xfrm>
            <a:prstGeom prst="roundRect">
              <a:avLst>
                <a:gd name="adj" fmla="val 9725"/>
              </a:avLst>
            </a:prstGeom>
            <a:solidFill>
              <a:srgbClr val="FFF2C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8C66D5D-6624-A8EB-E15E-EF202123D43C}"/>
                </a:ext>
              </a:extLst>
            </p:cNvPr>
            <p:cNvPicPr>
              <a:picLocks noChangeAspect="1"/>
            </p:cNvPicPr>
            <p:nvPr/>
          </p:nvPicPr>
          <p:blipFill rotWithShape="1">
            <a:blip r:embed="rId6"/>
            <a:srcRect r="5643"/>
            <a:stretch/>
          </p:blipFill>
          <p:spPr>
            <a:xfrm>
              <a:off x="1332515" y="1414319"/>
              <a:ext cx="7139130" cy="3458042"/>
            </a:xfrm>
            <a:prstGeom prst="rect">
              <a:avLst/>
            </a:prstGeom>
          </p:spPr>
        </p:pic>
        <p:sp>
          <p:nvSpPr>
            <p:cNvPr id="24" name="文本框 23">
              <a:extLst>
                <a:ext uri="{FF2B5EF4-FFF2-40B4-BE49-F238E27FC236}">
                  <a16:creationId xmlns:a16="http://schemas.microsoft.com/office/drawing/2014/main" id="{F14AC667-4F9B-8B0B-9707-93AAB8BF5DC3}"/>
                </a:ext>
              </a:extLst>
            </p:cNvPr>
            <p:cNvSpPr txBox="1"/>
            <p:nvPr/>
          </p:nvSpPr>
          <p:spPr>
            <a:xfrm>
              <a:off x="9046322" y="1797048"/>
              <a:ext cx="1482798"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环境观测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30">
              <a:extLst>
                <a:ext uri="{FF2B5EF4-FFF2-40B4-BE49-F238E27FC236}">
                  <a16:creationId xmlns:a16="http://schemas.microsoft.com/office/drawing/2014/main" id="{BE0B8895-81AC-5178-5BC5-477D5713275C}"/>
                </a:ext>
              </a:extLst>
            </p:cNvPr>
            <p:cNvSpPr txBox="1"/>
            <p:nvPr/>
          </p:nvSpPr>
          <p:spPr>
            <a:xfrm>
              <a:off x="9050530" y="3149698"/>
              <a:ext cx="1482798" cy="461665"/>
            </a:xfrm>
            <a:prstGeom prst="rect">
              <a:avLst/>
            </a:prstGeom>
            <a:noFill/>
          </p:spPr>
          <p:txBody>
            <a:bodyPr wrap="square" rtlCol="0">
              <a:sp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灾难预测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左大括号 32">
              <a:extLst>
                <a:ext uri="{FF2B5EF4-FFF2-40B4-BE49-F238E27FC236}">
                  <a16:creationId xmlns:a16="http://schemas.microsoft.com/office/drawing/2014/main" id="{967FE2B8-0297-021F-5636-E9B575317FD9}"/>
                </a:ext>
              </a:extLst>
            </p:cNvPr>
            <p:cNvSpPr/>
            <p:nvPr/>
          </p:nvSpPr>
          <p:spPr>
            <a:xfrm rot="10800000" flipH="1">
              <a:off x="8645347" y="2012584"/>
              <a:ext cx="318818" cy="1380190"/>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矩形 42">
              <a:extLst>
                <a:ext uri="{FF2B5EF4-FFF2-40B4-BE49-F238E27FC236}">
                  <a16:creationId xmlns:a16="http://schemas.microsoft.com/office/drawing/2014/main" id="{7B358603-C1BB-890D-7989-38A8A513C7EA}"/>
                </a:ext>
              </a:extLst>
            </p:cNvPr>
            <p:cNvSpPr/>
            <p:nvPr/>
          </p:nvSpPr>
          <p:spPr>
            <a:xfrm>
              <a:off x="7412570" y="4538237"/>
              <a:ext cx="1059075" cy="250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BE6593EC-6A46-A1E9-FD90-8788C417E7A4}"/>
                </a:ext>
              </a:extLst>
            </p:cNvPr>
            <p:cNvSpPr txBox="1"/>
            <p:nvPr/>
          </p:nvSpPr>
          <p:spPr>
            <a:xfrm>
              <a:off x="8162763" y="4486316"/>
              <a:ext cx="1624958" cy="400110"/>
            </a:xfrm>
            <a:prstGeom prst="rect">
              <a:avLst/>
            </a:prstGeom>
            <a:noFill/>
          </p:spPr>
          <p:txBody>
            <a:bodyPr wrap="square" rtlCol="0">
              <a:spAutoFit/>
            </a:bodyPr>
            <a:lstStyle/>
            <a:p>
              <a:r>
                <a:rPr lang="en-US" altLang="zh-CN" sz="2000" b="1" dirty="0">
                  <a:solidFill>
                    <a:srgbClr val="C79E21"/>
                  </a:solidFill>
                  <a:latin typeface="Aptos" panose="020B0004020202020204" pitchFamily="34" charset="0"/>
                  <a:ea typeface="微软雅黑" panose="020B0503020204020204" pitchFamily="34" charset="-122"/>
                  <a:cs typeface="Times New Roman" panose="02020603050405020304" pitchFamily="18" charset="0"/>
                </a:rPr>
                <a:t>Customer</a:t>
              </a:r>
            </a:p>
          </p:txBody>
        </p:sp>
        <p:pic>
          <p:nvPicPr>
            <p:cNvPr id="45" name="图片 44">
              <a:extLst>
                <a:ext uri="{FF2B5EF4-FFF2-40B4-BE49-F238E27FC236}">
                  <a16:creationId xmlns:a16="http://schemas.microsoft.com/office/drawing/2014/main" id="{72B0B362-DBD5-B89F-79D8-FBD78AB41AE1}"/>
                </a:ext>
              </a:extLst>
            </p:cNvPr>
            <p:cNvPicPr>
              <a:picLocks noChangeAspect="1"/>
            </p:cNvPicPr>
            <p:nvPr/>
          </p:nvPicPr>
          <p:blipFill>
            <a:blip r:embed="rId7"/>
            <a:stretch>
              <a:fillRect/>
            </a:stretch>
          </p:blipFill>
          <p:spPr>
            <a:xfrm>
              <a:off x="8672276" y="3720603"/>
              <a:ext cx="742950" cy="704850"/>
            </a:xfrm>
            <a:prstGeom prst="rect">
              <a:avLst/>
            </a:prstGeom>
          </p:spPr>
        </p:pic>
        <p:sp>
          <p:nvSpPr>
            <p:cNvPr id="46" name="矩形 45">
              <a:extLst>
                <a:ext uri="{FF2B5EF4-FFF2-40B4-BE49-F238E27FC236}">
                  <a16:creationId xmlns:a16="http://schemas.microsoft.com/office/drawing/2014/main" id="{9EF0FBEC-2AA0-964C-F967-95C20B193E0D}"/>
                </a:ext>
              </a:extLst>
            </p:cNvPr>
            <p:cNvSpPr/>
            <p:nvPr/>
          </p:nvSpPr>
          <p:spPr>
            <a:xfrm>
              <a:off x="7629525" y="3759295"/>
              <a:ext cx="844240" cy="666158"/>
            </a:xfrm>
            <a:prstGeom prst="rect">
              <a:avLst/>
            </a:prstGeom>
            <a:solidFill>
              <a:srgbClr val="FFF2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902036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Related works and Contributions</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02</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0" name="组合 149">
            <a:extLst>
              <a:ext uri="{FF2B5EF4-FFF2-40B4-BE49-F238E27FC236}">
                <a16:creationId xmlns:a16="http://schemas.microsoft.com/office/drawing/2014/main" id="{174A061E-3831-2682-AE44-EC15BEF5D609}"/>
              </a:ext>
            </a:extLst>
          </p:cNvPr>
          <p:cNvGrpSpPr/>
          <p:nvPr/>
        </p:nvGrpSpPr>
        <p:grpSpPr>
          <a:xfrm>
            <a:off x="8119852" y="2236943"/>
            <a:ext cx="3984172" cy="1104842"/>
            <a:chOff x="4408925" y="3652838"/>
            <a:chExt cx="3984172" cy="1104842"/>
          </a:xfrm>
        </p:grpSpPr>
        <p:sp>
          <p:nvSpPr>
            <p:cNvPr id="151" name="TextBox 50">
              <a:extLst>
                <a:ext uri="{FF2B5EF4-FFF2-40B4-BE49-F238E27FC236}">
                  <a16:creationId xmlns:a16="http://schemas.microsoft.com/office/drawing/2014/main" id="{E0E6A0C3-6A85-50AD-8CC4-0A34D2C6BBCE}"/>
                </a:ext>
              </a:extLst>
            </p:cNvPr>
            <p:cNvSpPr txBox="1"/>
            <p:nvPr/>
          </p:nvSpPr>
          <p:spPr>
            <a:xfrm>
              <a:off x="4408925" y="3652838"/>
              <a:ext cx="3657600"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轨道边缘计算</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2" name="TextBox 50">
              <a:extLst>
                <a:ext uri="{FF2B5EF4-FFF2-40B4-BE49-F238E27FC236}">
                  <a16:creationId xmlns:a16="http://schemas.microsoft.com/office/drawing/2014/main" id="{24CDE173-047A-E9AB-F357-7C5B3105727E}"/>
                </a:ext>
              </a:extLst>
            </p:cNvPr>
            <p:cNvSpPr txBox="1"/>
            <p:nvPr/>
          </p:nvSpPr>
          <p:spPr>
            <a:xfrm>
              <a:off x="4735497" y="4049794"/>
              <a:ext cx="3657600" cy="707886"/>
            </a:xfrm>
            <a:prstGeom prst="rect">
              <a:avLst/>
            </a:prstGeom>
            <a:noFill/>
          </p:spPr>
          <p:txBody>
            <a:bodyPr wrap="square" rtlCol="0">
              <a:spAutoFit/>
            </a:bodyPr>
            <a:lstStyle/>
            <a:p>
              <a:pPr marL="342900" indent="-342900">
                <a:buClr>
                  <a:schemeClr val="tx1"/>
                </a:buClr>
                <a:buBlip>
                  <a:blip r:embed="rId4">
                    <a:extLst>
                      <a:ext uri="{96DAC541-7B7A-43D3-8B79-37D633B846F1}">
                        <asvg:svgBlip xmlns:asvg="http://schemas.microsoft.com/office/drawing/2016/SVG/main" r:embed="rId5"/>
                      </a:ext>
                    </a:extLst>
                  </a:blip>
                </a:buBlip>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对价值的定义是困难的</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chemeClr val="tx1"/>
                </a:buClr>
                <a:buBlip>
                  <a:blip r:embed="rId4">
                    <a:extLst>
                      <a:ext uri="{96DAC541-7B7A-43D3-8B79-37D633B846F1}">
                        <asvg:svgBlip xmlns:asvg="http://schemas.microsoft.com/office/drawing/2016/SVG/main" r:embed="rId5"/>
                      </a:ext>
                    </a:extLst>
                  </a:blip>
                </a:buBlip>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不同任务之间</a:t>
              </a: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不能互用</a:t>
              </a:r>
              <a:endParaRPr lang="ru-RU"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7" name="文本框 156">
            <a:extLst>
              <a:ext uri="{FF2B5EF4-FFF2-40B4-BE49-F238E27FC236}">
                <a16:creationId xmlns:a16="http://schemas.microsoft.com/office/drawing/2014/main" id="{C8D970A2-E076-E53B-3769-E59C6F964ADD}"/>
              </a:ext>
            </a:extLst>
          </p:cNvPr>
          <p:cNvSpPr txBox="1"/>
          <p:nvPr/>
        </p:nvSpPr>
        <p:spPr>
          <a:xfrm>
            <a:off x="830229" y="844957"/>
            <a:ext cx="212429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Related works</a:t>
            </a:r>
          </a:p>
        </p:txBody>
      </p:sp>
      <p:grpSp>
        <p:nvGrpSpPr>
          <p:cNvPr id="169" name="组合 168">
            <a:extLst>
              <a:ext uri="{FF2B5EF4-FFF2-40B4-BE49-F238E27FC236}">
                <a16:creationId xmlns:a16="http://schemas.microsoft.com/office/drawing/2014/main" id="{479E7093-7C98-C65A-A9F3-EB60F6F543DE}"/>
              </a:ext>
            </a:extLst>
          </p:cNvPr>
          <p:cNvGrpSpPr/>
          <p:nvPr/>
        </p:nvGrpSpPr>
        <p:grpSpPr>
          <a:xfrm>
            <a:off x="654452" y="1334722"/>
            <a:ext cx="10875107" cy="3422473"/>
            <a:chOff x="654452" y="1334722"/>
            <a:chExt cx="10875107" cy="3422473"/>
          </a:xfrm>
        </p:grpSpPr>
        <p:cxnSp>
          <p:nvCxnSpPr>
            <p:cNvPr id="167" name="Straight Connector 39">
              <a:extLst>
                <a:ext uri="{FF2B5EF4-FFF2-40B4-BE49-F238E27FC236}">
                  <a16:creationId xmlns:a16="http://schemas.microsoft.com/office/drawing/2014/main" id="{C6356FF1-E14A-3789-F1BD-B36FD0F00461}"/>
                </a:ext>
              </a:extLst>
            </p:cNvPr>
            <p:cNvCxnSpPr>
              <a:cxnSpLocks/>
            </p:cNvCxnSpPr>
            <p:nvPr/>
          </p:nvCxnSpPr>
          <p:spPr>
            <a:xfrm>
              <a:off x="8088823" y="1334722"/>
              <a:ext cx="0" cy="3422473"/>
            </a:xfrm>
            <a:prstGeom prst="line">
              <a:avLst/>
            </a:prstGeom>
            <a:ln w="38100">
              <a:solidFill>
                <a:schemeClr val="bg1"/>
              </a:solidFill>
              <a:headEnd type="none"/>
              <a:tailEnd type="non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59" name="Straight Connector 39">
              <a:extLst>
                <a:ext uri="{FF2B5EF4-FFF2-40B4-BE49-F238E27FC236}">
                  <a16:creationId xmlns:a16="http://schemas.microsoft.com/office/drawing/2014/main" id="{1E453E16-4EF0-226C-6D29-121EBFCAC225}"/>
                </a:ext>
              </a:extLst>
            </p:cNvPr>
            <p:cNvCxnSpPr>
              <a:cxnSpLocks/>
            </p:cNvCxnSpPr>
            <p:nvPr/>
          </p:nvCxnSpPr>
          <p:spPr>
            <a:xfrm>
              <a:off x="4336320" y="1334722"/>
              <a:ext cx="0" cy="3422473"/>
            </a:xfrm>
            <a:prstGeom prst="line">
              <a:avLst/>
            </a:prstGeom>
            <a:ln w="38100">
              <a:solidFill>
                <a:schemeClr val="bg1"/>
              </a:solidFill>
              <a:headEnd type="none"/>
              <a:tailEnd type="non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3" name="组合 152">
              <a:extLst>
                <a:ext uri="{FF2B5EF4-FFF2-40B4-BE49-F238E27FC236}">
                  <a16:creationId xmlns:a16="http://schemas.microsoft.com/office/drawing/2014/main" id="{5091AFB7-9493-EE58-C29D-C89617E2AEF3}"/>
                </a:ext>
              </a:extLst>
            </p:cNvPr>
            <p:cNvGrpSpPr/>
            <p:nvPr/>
          </p:nvGrpSpPr>
          <p:grpSpPr>
            <a:xfrm>
              <a:off x="830778" y="1410702"/>
              <a:ext cx="10539682" cy="461667"/>
              <a:chOff x="830778" y="1162505"/>
              <a:chExt cx="10539682" cy="461667"/>
            </a:xfrm>
          </p:grpSpPr>
          <p:sp>
            <p:nvSpPr>
              <p:cNvPr id="3" name="文本框 2">
                <a:extLst>
                  <a:ext uri="{FF2B5EF4-FFF2-40B4-BE49-F238E27FC236}">
                    <a16:creationId xmlns:a16="http://schemas.microsoft.com/office/drawing/2014/main" id="{0D479A09-23C3-7019-9B82-4AFD7C396FF6}"/>
                  </a:ext>
                </a:extLst>
              </p:cNvPr>
              <p:cNvSpPr txBox="1"/>
              <p:nvPr/>
            </p:nvSpPr>
            <p:spPr>
              <a:xfrm>
                <a:off x="830778" y="1162507"/>
                <a:ext cx="3481274"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Ground station networks</a:t>
                </a:r>
              </a:p>
            </p:txBody>
          </p:sp>
          <p:sp>
            <p:nvSpPr>
              <p:cNvPr id="2" name="文本框 1">
                <a:extLst>
                  <a:ext uri="{FF2B5EF4-FFF2-40B4-BE49-F238E27FC236}">
                    <a16:creationId xmlns:a16="http://schemas.microsoft.com/office/drawing/2014/main" id="{3CA5C689-C79D-6F11-A99A-8694DC8848D0}"/>
                  </a:ext>
                </a:extLst>
              </p:cNvPr>
              <p:cNvSpPr txBox="1"/>
              <p:nvPr/>
            </p:nvSpPr>
            <p:spPr>
              <a:xfrm>
                <a:off x="5004148" y="1162506"/>
                <a:ext cx="2534668"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Satellite networks</a:t>
                </a:r>
              </a:p>
            </p:txBody>
          </p:sp>
          <p:sp>
            <p:nvSpPr>
              <p:cNvPr id="133" name="文本框 132">
                <a:extLst>
                  <a:ext uri="{FF2B5EF4-FFF2-40B4-BE49-F238E27FC236}">
                    <a16:creationId xmlns:a16="http://schemas.microsoft.com/office/drawing/2014/main" id="{EA12B5DE-268A-2C9F-0D82-5209B2A86509}"/>
                  </a:ext>
                </a:extLst>
              </p:cNvPr>
              <p:cNvSpPr txBox="1"/>
              <p:nvPr/>
            </p:nvSpPr>
            <p:spPr>
              <a:xfrm>
                <a:off x="8348479" y="1162505"/>
                <a:ext cx="3021981"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In-orbit data filtering</a:t>
                </a:r>
              </a:p>
            </p:txBody>
          </p:sp>
        </p:grpSp>
        <p:grpSp>
          <p:nvGrpSpPr>
            <p:cNvPr id="146" name="组合 145">
              <a:extLst>
                <a:ext uri="{FF2B5EF4-FFF2-40B4-BE49-F238E27FC236}">
                  <a16:creationId xmlns:a16="http://schemas.microsoft.com/office/drawing/2014/main" id="{4B3348E4-501F-CC31-4077-7B0DA95BDEF3}"/>
                </a:ext>
              </a:extLst>
            </p:cNvPr>
            <p:cNvGrpSpPr/>
            <p:nvPr/>
          </p:nvGrpSpPr>
          <p:grpSpPr>
            <a:xfrm>
              <a:off x="4462252" y="1997648"/>
              <a:ext cx="3984172" cy="1412619"/>
              <a:chOff x="4408925" y="3652838"/>
              <a:chExt cx="3984172" cy="1412619"/>
            </a:xfrm>
          </p:grpSpPr>
          <p:sp>
            <p:nvSpPr>
              <p:cNvPr id="138" name="TextBox 50">
                <a:extLst>
                  <a:ext uri="{FF2B5EF4-FFF2-40B4-BE49-F238E27FC236}">
                    <a16:creationId xmlns:a16="http://schemas.microsoft.com/office/drawing/2014/main" id="{D1A6D363-8F14-79CB-668C-589C82D132A1}"/>
                  </a:ext>
                </a:extLst>
              </p:cNvPr>
              <p:cNvSpPr txBox="1"/>
              <p:nvPr/>
            </p:nvSpPr>
            <p:spPr>
              <a:xfrm>
                <a:off x="4408925" y="3652838"/>
                <a:ext cx="3657600"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LEO-to-GEO-to-Ground path</a:t>
                </a:r>
              </a:p>
            </p:txBody>
          </p:sp>
          <p:sp>
            <p:nvSpPr>
              <p:cNvPr id="139" name="TextBox 50">
                <a:extLst>
                  <a:ext uri="{FF2B5EF4-FFF2-40B4-BE49-F238E27FC236}">
                    <a16:creationId xmlns:a16="http://schemas.microsoft.com/office/drawing/2014/main" id="{50E9023E-8B9D-FB1C-A82B-776238886CDC}"/>
                  </a:ext>
                </a:extLst>
              </p:cNvPr>
              <p:cNvSpPr txBox="1"/>
              <p:nvPr/>
            </p:nvSpPr>
            <p:spPr>
              <a:xfrm>
                <a:off x="4735497" y="4049794"/>
                <a:ext cx="3657600" cy="1015663"/>
              </a:xfrm>
              <a:prstGeom prst="rect">
                <a:avLst/>
              </a:prstGeom>
              <a:noFill/>
            </p:spPr>
            <p:txBody>
              <a:bodyPr wrap="square" rtlCol="0">
                <a:spAutoFit/>
              </a:bodyPr>
              <a:lstStyle/>
              <a:p>
                <a:pPr marL="342900" indent="-342900">
                  <a:buClr>
                    <a:schemeClr val="tx1"/>
                  </a:buClr>
                  <a:buBlip>
                    <a:blip r:embed="rId4">
                      <a:extLst>
                        <a:ext uri="{96DAC541-7B7A-43D3-8B79-37D633B846F1}">
                          <asvg:svgBlip xmlns:asvg="http://schemas.microsoft.com/office/drawing/2016/SVG/main" r:embed="rId5"/>
                        </a:ext>
                      </a:extLst>
                    </a:blip>
                  </a:buBlip>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卫星</a:t>
                </a: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扩展性差</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chemeClr val="tx1"/>
                  </a:buClr>
                  <a:buBlip>
                    <a:blip r:embed="rId4">
                      <a:extLst>
                        <a:ext uri="{96DAC541-7B7A-43D3-8B79-37D633B846F1}">
                          <asvg:svgBlip xmlns:asvg="http://schemas.microsoft.com/office/drawing/2016/SVG/main" r:embed="rId5"/>
                        </a:ext>
                      </a:extLst>
                    </a:blip>
                  </a:buBlip>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通讯能力有限</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chemeClr val="tx1"/>
                  </a:buClr>
                  <a:buBlip>
                    <a:blip r:embed="rId4">
                      <a:extLst>
                        <a:ext uri="{96DAC541-7B7A-43D3-8B79-37D633B846F1}">
                          <asvg:svgBlip xmlns:asvg="http://schemas.microsoft.com/office/drawing/2016/SVG/main" r:embed="rId5"/>
                        </a:ext>
                      </a:extLst>
                    </a:blip>
                  </a:buBlip>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的部署比</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贵</a:t>
                </a:r>
                <a:endParaRPr lang="ru-RU"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5" name="组合 144">
              <a:extLst>
                <a:ext uri="{FF2B5EF4-FFF2-40B4-BE49-F238E27FC236}">
                  <a16:creationId xmlns:a16="http://schemas.microsoft.com/office/drawing/2014/main" id="{E43444F1-C325-D8D3-5452-933176E72FCC}"/>
                </a:ext>
              </a:extLst>
            </p:cNvPr>
            <p:cNvGrpSpPr/>
            <p:nvPr/>
          </p:nvGrpSpPr>
          <p:grpSpPr>
            <a:xfrm>
              <a:off x="654452" y="2352855"/>
              <a:ext cx="3657600" cy="800220"/>
              <a:chOff x="938560" y="1618821"/>
              <a:chExt cx="3657600" cy="800220"/>
            </a:xfrm>
          </p:grpSpPr>
          <p:sp>
            <p:nvSpPr>
              <p:cNvPr id="130" name="TextBox 50">
                <a:extLst>
                  <a:ext uri="{FF2B5EF4-FFF2-40B4-BE49-F238E27FC236}">
                    <a16:creationId xmlns:a16="http://schemas.microsoft.com/office/drawing/2014/main" id="{EAF9800C-AB12-5CCB-AD08-400424B14F75}"/>
                  </a:ext>
                </a:extLst>
              </p:cNvPr>
              <p:cNvSpPr txBox="1"/>
              <p:nvPr/>
            </p:nvSpPr>
            <p:spPr>
              <a:xfrm>
                <a:off x="938560" y="1618821"/>
                <a:ext cx="3657600"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通过地面基站网络直接下载</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1" name="文本框 140">
                <a:extLst>
                  <a:ext uri="{FF2B5EF4-FFF2-40B4-BE49-F238E27FC236}">
                    <a16:creationId xmlns:a16="http://schemas.microsoft.com/office/drawing/2014/main" id="{178D01E1-9C1A-953F-EAB8-A0500DE80AE3}"/>
                  </a:ext>
                </a:extLst>
              </p:cNvPr>
              <p:cNvSpPr txBox="1"/>
              <p:nvPr/>
            </p:nvSpPr>
            <p:spPr>
              <a:xfrm>
                <a:off x="1286563" y="2018931"/>
                <a:ext cx="2364166" cy="400110"/>
              </a:xfrm>
              <a:prstGeom prst="rect">
                <a:avLst/>
              </a:prstGeom>
              <a:noFill/>
            </p:spPr>
            <p:txBody>
              <a:bodyPr wrap="square">
                <a:spAutoFit/>
              </a:bodyPr>
              <a:lstStyle/>
              <a:p>
                <a:pPr marL="342900" indent="-342900">
                  <a:buClr>
                    <a:schemeClr val="tx1"/>
                  </a:buClr>
                  <a:buBlip>
                    <a:blip r:embed="rId4">
                      <a:extLst>
                        <a:ext uri="{96DAC541-7B7A-43D3-8B79-37D633B846F1}">
                          <asvg:svgBlip xmlns:asvg="http://schemas.microsoft.com/office/drawing/2016/SVG/main" r:embed="rId5"/>
                        </a:ext>
                      </a:extLst>
                    </a:blip>
                  </a:buBlip>
                </a:pP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延迟高</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，成本高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4" name="组合 143">
              <a:extLst>
                <a:ext uri="{FF2B5EF4-FFF2-40B4-BE49-F238E27FC236}">
                  <a16:creationId xmlns:a16="http://schemas.microsoft.com/office/drawing/2014/main" id="{B13A7064-4B09-E25A-33C8-D53483E15CDB}"/>
                </a:ext>
              </a:extLst>
            </p:cNvPr>
            <p:cNvGrpSpPr/>
            <p:nvPr/>
          </p:nvGrpSpPr>
          <p:grpSpPr>
            <a:xfrm>
              <a:off x="678720" y="3805100"/>
              <a:ext cx="4005603" cy="801162"/>
              <a:chOff x="938560" y="3065042"/>
              <a:chExt cx="4005603" cy="801162"/>
            </a:xfrm>
          </p:grpSpPr>
          <p:sp>
            <p:nvSpPr>
              <p:cNvPr id="135" name="TextBox 50">
                <a:extLst>
                  <a:ext uri="{FF2B5EF4-FFF2-40B4-BE49-F238E27FC236}">
                    <a16:creationId xmlns:a16="http://schemas.microsoft.com/office/drawing/2014/main" id="{16FA3B33-C385-5243-26CB-B87142D457A5}"/>
                  </a:ext>
                </a:extLst>
              </p:cNvPr>
              <p:cNvSpPr txBox="1"/>
              <p:nvPr/>
            </p:nvSpPr>
            <p:spPr>
              <a:xfrm>
                <a:off x="938560" y="3065042"/>
                <a:ext cx="3657600"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利用空地一体化网络下载</a:t>
                </a:r>
                <a:endParaRPr lang="ru-RU"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3" name="文本框 142">
                <a:extLst>
                  <a:ext uri="{FF2B5EF4-FFF2-40B4-BE49-F238E27FC236}">
                    <a16:creationId xmlns:a16="http://schemas.microsoft.com/office/drawing/2014/main" id="{7AE1FD9D-E2A0-59D0-C7F5-2D6BFAB0F1F3}"/>
                  </a:ext>
                </a:extLst>
              </p:cNvPr>
              <p:cNvSpPr txBox="1"/>
              <p:nvPr/>
            </p:nvSpPr>
            <p:spPr>
              <a:xfrm>
                <a:off x="1286563" y="3466094"/>
                <a:ext cx="3657600" cy="400110"/>
              </a:xfrm>
              <a:prstGeom prst="rect">
                <a:avLst/>
              </a:prstGeom>
              <a:noFill/>
            </p:spPr>
            <p:txBody>
              <a:bodyPr wrap="square">
                <a:spAutoFit/>
              </a:bodyPr>
              <a:lstStyle/>
              <a:p>
                <a:pPr marL="342900" indent="-342900">
                  <a:buClr>
                    <a:schemeClr val="tx1"/>
                  </a:buClr>
                  <a:buBlip>
                    <a:blip r:embed="rId4">
                      <a:extLst>
                        <a:ext uri="{96DAC541-7B7A-43D3-8B79-37D633B846F1}">
                          <asvg:svgBlip xmlns:asvg="http://schemas.microsoft.com/office/drawing/2016/SVG/main" r:embed="rId5"/>
                        </a:ext>
                      </a:extLst>
                    </a:blip>
                  </a:buBlip>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基站在海洋的部署困难</a:t>
                </a:r>
                <a:endParaRPr lang="ru-RU"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47" name="组合 146">
              <a:extLst>
                <a:ext uri="{FF2B5EF4-FFF2-40B4-BE49-F238E27FC236}">
                  <a16:creationId xmlns:a16="http://schemas.microsoft.com/office/drawing/2014/main" id="{3E1592A1-E0F3-DE60-F51C-DA7A4CC2F2F2}"/>
                </a:ext>
              </a:extLst>
            </p:cNvPr>
            <p:cNvGrpSpPr/>
            <p:nvPr/>
          </p:nvGrpSpPr>
          <p:grpSpPr>
            <a:xfrm>
              <a:off x="4462252" y="3806855"/>
              <a:ext cx="3984172" cy="797066"/>
              <a:chOff x="4408925" y="3652838"/>
              <a:chExt cx="3984172" cy="797066"/>
            </a:xfrm>
          </p:grpSpPr>
          <p:sp>
            <p:nvSpPr>
              <p:cNvPr id="148" name="TextBox 50">
                <a:extLst>
                  <a:ext uri="{FF2B5EF4-FFF2-40B4-BE49-F238E27FC236}">
                    <a16:creationId xmlns:a16="http://schemas.microsoft.com/office/drawing/2014/main" id="{A3E4E2B0-AA0A-24C9-DF73-B4A579B8B086}"/>
                  </a:ext>
                </a:extLst>
              </p:cNvPr>
              <p:cNvSpPr txBox="1"/>
              <p:nvPr/>
            </p:nvSpPr>
            <p:spPr>
              <a:xfrm>
                <a:off x="4408925" y="3652838"/>
                <a:ext cx="3657600"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进行数据下载</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9" name="TextBox 50">
                <a:extLst>
                  <a:ext uri="{FF2B5EF4-FFF2-40B4-BE49-F238E27FC236}">
                    <a16:creationId xmlns:a16="http://schemas.microsoft.com/office/drawing/2014/main" id="{7704F38F-4E33-97D8-D1C9-3680E791CFD8}"/>
                  </a:ext>
                </a:extLst>
              </p:cNvPr>
              <p:cNvSpPr txBox="1"/>
              <p:nvPr/>
            </p:nvSpPr>
            <p:spPr>
              <a:xfrm>
                <a:off x="4735497" y="4049794"/>
                <a:ext cx="3657600" cy="400110"/>
              </a:xfrm>
              <a:prstGeom prst="rect">
                <a:avLst/>
              </a:prstGeom>
              <a:noFill/>
            </p:spPr>
            <p:txBody>
              <a:bodyPr wrap="square" rtlCol="0">
                <a:spAutoFit/>
              </a:bodyPr>
              <a:lstStyle/>
              <a:p>
                <a:pPr marL="342900" indent="-342900">
                  <a:buClr>
                    <a:schemeClr val="tx1"/>
                  </a:buClr>
                  <a:buBlip>
                    <a:blip r:embed="rId4">
                      <a:extLst>
                        <a:ext uri="{96DAC541-7B7A-43D3-8B79-37D633B846F1}">
                          <asvg:svgBlip xmlns:asvg="http://schemas.microsoft.com/office/drawing/2016/SVG/main" r:embed="rId5"/>
                        </a:ext>
                      </a:extLst>
                    </a:blip>
                  </a:buBlip>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LEO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卫星资源十分有限</a:t>
                </a:r>
                <a:endParaRPr lang="ru-RU"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cxnSp>
          <p:nvCxnSpPr>
            <p:cNvPr id="154" name="Straight Connector 39">
              <a:extLst>
                <a:ext uri="{FF2B5EF4-FFF2-40B4-BE49-F238E27FC236}">
                  <a16:creationId xmlns:a16="http://schemas.microsoft.com/office/drawing/2014/main" id="{96327CAC-19FF-D2DF-6F83-7D070D14D9D2}"/>
                </a:ext>
              </a:extLst>
            </p:cNvPr>
            <p:cNvCxnSpPr>
              <a:cxnSpLocks/>
            </p:cNvCxnSpPr>
            <p:nvPr/>
          </p:nvCxnSpPr>
          <p:spPr>
            <a:xfrm flipH="1">
              <a:off x="677907" y="1939970"/>
              <a:ext cx="10840993" cy="0"/>
            </a:xfrm>
            <a:prstGeom prst="line">
              <a:avLst/>
            </a:prstGeom>
            <a:ln w="38100">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6" name="Straight Connector 39">
              <a:extLst>
                <a:ext uri="{FF2B5EF4-FFF2-40B4-BE49-F238E27FC236}">
                  <a16:creationId xmlns:a16="http://schemas.microsoft.com/office/drawing/2014/main" id="{10D86C8F-1663-1A92-24D0-3B28F52A39CA}"/>
                </a:ext>
              </a:extLst>
            </p:cNvPr>
            <p:cNvCxnSpPr>
              <a:cxnSpLocks/>
            </p:cNvCxnSpPr>
            <p:nvPr/>
          </p:nvCxnSpPr>
          <p:spPr>
            <a:xfrm flipH="1">
              <a:off x="688566" y="4757195"/>
              <a:ext cx="10840993" cy="0"/>
            </a:xfrm>
            <a:prstGeom prst="line">
              <a:avLst/>
            </a:prstGeom>
            <a:ln w="38100">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39">
              <a:extLst>
                <a:ext uri="{FF2B5EF4-FFF2-40B4-BE49-F238E27FC236}">
                  <a16:creationId xmlns:a16="http://schemas.microsoft.com/office/drawing/2014/main" id="{AA22674A-9B81-1842-4D65-AD4140A82E04}"/>
                </a:ext>
              </a:extLst>
            </p:cNvPr>
            <p:cNvCxnSpPr>
              <a:cxnSpLocks/>
            </p:cNvCxnSpPr>
            <p:nvPr/>
          </p:nvCxnSpPr>
          <p:spPr>
            <a:xfrm flipH="1">
              <a:off x="674862" y="1334722"/>
              <a:ext cx="10840993" cy="0"/>
            </a:xfrm>
            <a:prstGeom prst="line">
              <a:avLst/>
            </a:prstGeom>
            <a:ln w="38100">
              <a:solidFill>
                <a:srgbClr val="4472C4"/>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70" name="文本框 169">
            <a:extLst>
              <a:ext uri="{FF2B5EF4-FFF2-40B4-BE49-F238E27FC236}">
                <a16:creationId xmlns:a16="http://schemas.microsoft.com/office/drawing/2014/main" id="{7D9C491A-7617-58BA-7556-B984C06ED5D6}"/>
              </a:ext>
            </a:extLst>
          </p:cNvPr>
          <p:cNvSpPr txBox="1"/>
          <p:nvPr/>
        </p:nvSpPr>
        <p:spPr>
          <a:xfrm>
            <a:off x="830228" y="4886922"/>
            <a:ext cx="203292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Contributions</a:t>
            </a:r>
          </a:p>
        </p:txBody>
      </p:sp>
      <p:grpSp>
        <p:nvGrpSpPr>
          <p:cNvPr id="174" name="组合 173">
            <a:extLst>
              <a:ext uri="{FF2B5EF4-FFF2-40B4-BE49-F238E27FC236}">
                <a16:creationId xmlns:a16="http://schemas.microsoft.com/office/drawing/2014/main" id="{8DC46617-B377-56F4-BE9D-DE259A039361}"/>
              </a:ext>
            </a:extLst>
          </p:cNvPr>
          <p:cNvGrpSpPr/>
          <p:nvPr/>
        </p:nvGrpSpPr>
        <p:grpSpPr>
          <a:xfrm>
            <a:off x="1125728" y="5348587"/>
            <a:ext cx="2923758" cy="800220"/>
            <a:chOff x="1537821" y="5426623"/>
            <a:chExt cx="2923758" cy="800220"/>
          </a:xfrm>
        </p:grpSpPr>
        <p:sp>
          <p:nvSpPr>
            <p:cNvPr id="172" name="TextBox 50">
              <a:extLst>
                <a:ext uri="{FF2B5EF4-FFF2-40B4-BE49-F238E27FC236}">
                  <a16:creationId xmlns:a16="http://schemas.microsoft.com/office/drawing/2014/main" id="{98AD8FAB-9B00-E9A0-5E5F-14F8EBEFAB94}"/>
                </a:ext>
              </a:extLst>
            </p:cNvPr>
            <p:cNvSpPr txBox="1"/>
            <p:nvPr/>
          </p:nvSpPr>
          <p:spPr>
            <a:xfrm>
              <a:off x="1537821" y="5426623"/>
              <a:ext cx="2923758"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公式化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CEOMD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问题</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3" name="文本框 172">
              <a:extLst>
                <a:ext uri="{FF2B5EF4-FFF2-40B4-BE49-F238E27FC236}">
                  <a16:creationId xmlns:a16="http://schemas.microsoft.com/office/drawing/2014/main" id="{E1DC372E-D38D-F5C7-DDE1-4B0A67442F20}"/>
                </a:ext>
              </a:extLst>
            </p:cNvPr>
            <p:cNvSpPr txBox="1"/>
            <p:nvPr/>
          </p:nvSpPr>
          <p:spPr>
            <a:xfrm>
              <a:off x="1885824" y="5826733"/>
              <a:ext cx="2364166" cy="400110"/>
            </a:xfrm>
            <a:prstGeom prst="rect">
              <a:avLst/>
            </a:prstGeom>
            <a:noFill/>
          </p:spPr>
          <p:txBody>
            <a:bodyPr wrap="square">
              <a:spAutoFit/>
            </a:bodyPr>
            <a:lstStyle/>
            <a:p>
              <a:pPr>
                <a:buClr>
                  <a:srgbClr val="00B050"/>
                </a:buClr>
              </a:pP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最小化传输时间</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75" name="组合 174">
            <a:extLst>
              <a:ext uri="{FF2B5EF4-FFF2-40B4-BE49-F238E27FC236}">
                <a16:creationId xmlns:a16="http://schemas.microsoft.com/office/drawing/2014/main" id="{99873699-8D54-03D8-AFE4-8712B752C4B9}"/>
              </a:ext>
            </a:extLst>
          </p:cNvPr>
          <p:cNvGrpSpPr/>
          <p:nvPr/>
        </p:nvGrpSpPr>
        <p:grpSpPr>
          <a:xfrm>
            <a:off x="4938921" y="5389075"/>
            <a:ext cx="2923758" cy="800220"/>
            <a:chOff x="1537821" y="5426623"/>
            <a:chExt cx="2923758" cy="800220"/>
          </a:xfrm>
        </p:grpSpPr>
        <p:sp>
          <p:nvSpPr>
            <p:cNvPr id="176" name="TextBox 50">
              <a:extLst>
                <a:ext uri="{FF2B5EF4-FFF2-40B4-BE49-F238E27FC236}">
                  <a16:creationId xmlns:a16="http://schemas.microsoft.com/office/drawing/2014/main" id="{67D763AD-0013-31A8-5F5F-B4A73E983713}"/>
                </a:ext>
              </a:extLst>
            </p:cNvPr>
            <p:cNvSpPr txBox="1"/>
            <p:nvPr/>
          </p:nvSpPr>
          <p:spPr>
            <a:xfrm>
              <a:off x="1537821" y="5426623"/>
              <a:ext cx="2923758"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实现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HMRBA</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算法</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7" name="文本框 176">
              <a:extLst>
                <a:ext uri="{FF2B5EF4-FFF2-40B4-BE49-F238E27FC236}">
                  <a16:creationId xmlns:a16="http://schemas.microsoft.com/office/drawing/2014/main" id="{466E362B-D8A6-5A86-FC7B-782A4A301BD2}"/>
                </a:ext>
              </a:extLst>
            </p:cNvPr>
            <p:cNvSpPr txBox="1"/>
            <p:nvPr/>
          </p:nvSpPr>
          <p:spPr>
            <a:xfrm>
              <a:off x="1885824" y="5826733"/>
              <a:ext cx="2364166" cy="400110"/>
            </a:xfrm>
            <a:prstGeom prst="rect">
              <a:avLst/>
            </a:prstGeom>
            <a:noFill/>
          </p:spPr>
          <p:txBody>
            <a:bodyPr wrap="square">
              <a:spAutoFit/>
            </a:bodyPr>
            <a:lstStyle/>
            <a:p>
              <a:pPr>
                <a:buClr>
                  <a:srgbClr val="00B050"/>
                </a:buClr>
              </a:pP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避免网络拥塞</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79" name="箭头: 右 178">
            <a:extLst>
              <a:ext uri="{FF2B5EF4-FFF2-40B4-BE49-F238E27FC236}">
                <a16:creationId xmlns:a16="http://schemas.microsoft.com/office/drawing/2014/main" id="{26D287AA-1829-7CC0-1A1A-95339C9E901B}"/>
              </a:ext>
            </a:extLst>
          </p:cNvPr>
          <p:cNvSpPr/>
          <p:nvPr/>
        </p:nvSpPr>
        <p:spPr>
          <a:xfrm>
            <a:off x="7833133" y="5507125"/>
            <a:ext cx="57343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1" name="文本框 180">
            <a:extLst>
              <a:ext uri="{FF2B5EF4-FFF2-40B4-BE49-F238E27FC236}">
                <a16:creationId xmlns:a16="http://schemas.microsoft.com/office/drawing/2014/main" id="{4A3D6E9E-2D73-8A75-2D02-163AA2CDB504}"/>
              </a:ext>
            </a:extLst>
          </p:cNvPr>
          <p:cNvSpPr txBox="1"/>
          <p:nvPr/>
        </p:nvSpPr>
        <p:spPr>
          <a:xfrm>
            <a:off x="4121682" y="5527575"/>
            <a:ext cx="530613" cy="523220"/>
          </a:xfrm>
          <a:prstGeom prst="rect">
            <a:avLst/>
          </a:prstGeom>
          <a:noFill/>
        </p:spPr>
        <p:txBody>
          <a:bodyPr wrap="square" rtlCol="0">
            <a:spAutoFit/>
          </a:bodyPr>
          <a:lstStyle/>
          <a:p>
            <a:r>
              <a:rPr lang="zh-CN" altLang="en-US" sz="2800" b="1" dirty="0">
                <a:solidFill>
                  <a:srgbClr val="4472C4"/>
                </a:solidFill>
              </a:rPr>
              <a:t>＋</a:t>
            </a:r>
          </a:p>
        </p:txBody>
      </p:sp>
      <p:grpSp>
        <p:nvGrpSpPr>
          <p:cNvPr id="184" name="组合 183">
            <a:extLst>
              <a:ext uri="{FF2B5EF4-FFF2-40B4-BE49-F238E27FC236}">
                <a16:creationId xmlns:a16="http://schemas.microsoft.com/office/drawing/2014/main" id="{88BBC9CD-CA55-FF17-DDD9-8F10F35FA4DA}"/>
              </a:ext>
            </a:extLst>
          </p:cNvPr>
          <p:cNvGrpSpPr/>
          <p:nvPr/>
        </p:nvGrpSpPr>
        <p:grpSpPr>
          <a:xfrm>
            <a:off x="8921380" y="5033463"/>
            <a:ext cx="1623922" cy="1115344"/>
            <a:chOff x="8903417" y="4994848"/>
            <a:chExt cx="1623922" cy="1115344"/>
          </a:xfrm>
        </p:grpSpPr>
        <p:sp>
          <p:nvSpPr>
            <p:cNvPr id="180" name="TextBox 50">
              <a:extLst>
                <a:ext uri="{FF2B5EF4-FFF2-40B4-BE49-F238E27FC236}">
                  <a16:creationId xmlns:a16="http://schemas.microsoft.com/office/drawing/2014/main" id="{E0020D88-B841-C259-A11F-3E57EF18C959}"/>
                </a:ext>
              </a:extLst>
            </p:cNvPr>
            <p:cNvSpPr txBox="1"/>
            <p:nvPr/>
          </p:nvSpPr>
          <p:spPr>
            <a:xfrm>
              <a:off x="9191598" y="5402306"/>
              <a:ext cx="1335741" cy="707886"/>
            </a:xfrm>
            <a:prstGeom prst="rect">
              <a:avLst/>
            </a:prstGeom>
            <a:noFill/>
          </p:spPr>
          <p:txBody>
            <a:bodyPr wrap="square" rtlCol="0">
              <a:spAutoFit/>
            </a:bodyPr>
            <a:lstStyle/>
            <a:p>
              <a:pPr marL="342900" indent="-342900">
                <a:buClr>
                  <a:srgbClr val="00B050"/>
                </a:buClr>
                <a:buFont typeface="Wingdings" panose="05000000000000000000" pitchFamily="2" charset="2"/>
                <a:buChar char="ü"/>
              </a:pP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延迟低</a:t>
              </a:r>
              <a:endParaRPr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Clr>
                  <a:srgbClr val="00B050"/>
                </a:buClr>
                <a:buFont typeface="Wingdings" panose="05000000000000000000" pitchFamily="2" charset="2"/>
                <a:buChar char="ü"/>
              </a:pP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可扩展</a:t>
              </a:r>
              <a:endParaRPr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3" name="文本框 182">
              <a:extLst>
                <a:ext uri="{FF2B5EF4-FFF2-40B4-BE49-F238E27FC236}">
                  <a16:creationId xmlns:a16="http://schemas.microsoft.com/office/drawing/2014/main" id="{6C59A533-C9A8-1B5E-B4AA-FAB70F6E74FE}"/>
                </a:ext>
              </a:extLst>
            </p:cNvPr>
            <p:cNvSpPr txBox="1"/>
            <p:nvPr/>
          </p:nvSpPr>
          <p:spPr>
            <a:xfrm>
              <a:off x="8903417" y="4994848"/>
              <a:ext cx="1261874" cy="461665"/>
            </a:xfrm>
            <a:prstGeom prst="rect">
              <a:avLst/>
            </a:prstGeom>
            <a:noFill/>
          </p:spPr>
          <p:txBody>
            <a:bodyPr wrap="square">
              <a:spAutoFit/>
            </a:bodyPr>
            <a:lstStyle/>
            <a:p>
              <a:pPr>
                <a:buClr>
                  <a:srgbClr val="00B050"/>
                </a:buClr>
              </a:pP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Falcon</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41950374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C15FD86-F0E6-DD1F-06CA-46EB3236385E}"/>
              </a:ext>
            </a:extLst>
          </p:cNvPr>
          <p:cNvPicPr>
            <a:picLocks noChangeAspect="1"/>
          </p:cNvPicPr>
          <p:nvPr/>
        </p:nvPicPr>
        <p:blipFill>
          <a:blip r:embed="rId3"/>
          <a:stretch>
            <a:fillRect/>
          </a:stretch>
        </p:blipFill>
        <p:spPr>
          <a:xfrm>
            <a:off x="550889" y="908639"/>
            <a:ext cx="8254689" cy="401832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7187"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Falcon Design—Overview</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03</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4D2766F0-11D4-2C94-D58B-9B0C4023F5F7}"/>
              </a:ext>
            </a:extLst>
          </p:cNvPr>
          <p:cNvSpPr txBox="1"/>
          <p:nvPr/>
        </p:nvSpPr>
        <p:spPr>
          <a:xfrm>
            <a:off x="451205" y="5197008"/>
            <a:ext cx="3163045" cy="769441"/>
          </a:xfrm>
          <a:prstGeom prst="rect">
            <a:avLst/>
          </a:prstGeom>
          <a:noFill/>
        </p:spPr>
        <p:txBody>
          <a:bodyPr wrap="none" rtlCol="0">
            <a:spAutoFit/>
          </a:bodyPr>
          <a:lstStyle/>
          <a:p>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① </a:t>
            </a:r>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EO</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星座</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收集并保存</a:t>
            </a:r>
            <a:r>
              <a:rPr kumimoji="1" lang="en-US" altLang="zh-CN" sz="2200" dirty="0" err="1">
                <a:latin typeface="Times New Roman" panose="02020603050405020304" pitchFamily="18" charset="0"/>
                <a:ea typeface="微软雅黑" panose="020B0503020204020204" pitchFamily="34" charset="-122"/>
                <a:cs typeface="Times New Roman" panose="02020603050405020304" pitchFamily="18" charset="0"/>
              </a:rPr>
              <a:t>AoI</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数据</a:t>
            </a:r>
            <a:endParaRPr kumimoji="1" lang="zh-CN" altLang="en-US" sz="22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381BC2E-4C13-D427-FA35-8C0ABF895153}"/>
              </a:ext>
            </a:extLst>
          </p:cNvPr>
          <p:cNvSpPr txBox="1"/>
          <p:nvPr/>
        </p:nvSpPr>
        <p:spPr>
          <a:xfrm>
            <a:off x="3660244" y="5197008"/>
            <a:ext cx="2441694" cy="1107996"/>
          </a:xfrm>
          <a:prstGeom prst="rect">
            <a:avLst/>
          </a:prstGeom>
          <a:noFill/>
        </p:spPr>
        <p:txBody>
          <a:bodyPr wrap="none" rtlCol="0">
            <a:spAutoFit/>
          </a:bodyPr>
          <a:lstStyle/>
          <a:p>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② 任务中心</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接收请求</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发布下载任务</a:t>
            </a:r>
            <a:endParaRPr kumimoji="1" lang="zh-CN" altLang="en-US" sz="22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4FF647F2-4A69-ABBE-CB5F-37BF5E3CD6D7}"/>
              </a:ext>
            </a:extLst>
          </p:cNvPr>
          <p:cNvSpPr txBox="1"/>
          <p:nvPr/>
        </p:nvSpPr>
        <p:spPr>
          <a:xfrm>
            <a:off x="5814553" y="5197008"/>
            <a:ext cx="3098925" cy="1107996"/>
          </a:xfrm>
          <a:prstGeom prst="rect">
            <a:avLst/>
          </a:prstGeom>
          <a:noFill/>
        </p:spPr>
        <p:txBody>
          <a:bodyPr wrap="none" rtlCol="0">
            <a:spAutoFit/>
          </a:bodyPr>
          <a:lstStyle/>
          <a:p>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③ 传输星座与基站网络</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传输观测数据</a:t>
            </a:r>
            <a:endPar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2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dirty="0">
                <a:latin typeface="Times New Roman" panose="02020603050405020304" pitchFamily="18" charset="0"/>
                <a:ea typeface="微软雅黑" panose="020B0503020204020204" pitchFamily="34" charset="-122"/>
                <a:cs typeface="Times New Roman" panose="02020603050405020304" pitchFamily="18" charset="0"/>
              </a:rPr>
              <a:t>发送到任务中心</a:t>
            </a:r>
          </a:p>
        </p:txBody>
      </p:sp>
      <p:cxnSp>
        <p:nvCxnSpPr>
          <p:cNvPr id="22" name="Straight Connector 39">
            <a:extLst>
              <a:ext uri="{FF2B5EF4-FFF2-40B4-BE49-F238E27FC236}">
                <a16:creationId xmlns:a16="http://schemas.microsoft.com/office/drawing/2014/main" id="{CB6FC171-10CB-EE4E-75F2-587379F7DF8C}"/>
              </a:ext>
            </a:extLst>
          </p:cNvPr>
          <p:cNvCxnSpPr>
            <a:cxnSpLocks/>
          </p:cNvCxnSpPr>
          <p:nvPr/>
        </p:nvCxnSpPr>
        <p:spPr>
          <a:xfrm flipH="1" flipV="1">
            <a:off x="8900414" y="1035436"/>
            <a:ext cx="13064" cy="4176641"/>
          </a:xfrm>
          <a:prstGeom prst="line">
            <a:avLst/>
          </a:prstGeom>
          <a:ln w="38100">
            <a:solidFill>
              <a:srgbClr val="4472C4"/>
            </a:solidFill>
            <a:headEnd type="none"/>
            <a:tailEnd type="none"/>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39">
            <a:extLst>
              <a:ext uri="{FF2B5EF4-FFF2-40B4-BE49-F238E27FC236}">
                <a16:creationId xmlns:a16="http://schemas.microsoft.com/office/drawing/2014/main" id="{95A41077-55C7-FC7C-AC5E-71F105F814D5}"/>
              </a:ext>
            </a:extLst>
          </p:cNvPr>
          <p:cNvCxnSpPr>
            <a:cxnSpLocks/>
          </p:cNvCxnSpPr>
          <p:nvPr/>
        </p:nvCxnSpPr>
        <p:spPr>
          <a:xfrm flipH="1">
            <a:off x="563952" y="5044526"/>
            <a:ext cx="8527793" cy="0"/>
          </a:xfrm>
          <a:prstGeom prst="line">
            <a:avLst/>
          </a:prstGeom>
          <a:ln w="38100">
            <a:solidFill>
              <a:srgbClr val="4472C4"/>
            </a:solidFill>
            <a:headEnd type="none"/>
            <a:tailEnd type="non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62140A84-65AF-E8CA-8704-EB02791619F7}"/>
              </a:ext>
            </a:extLst>
          </p:cNvPr>
          <p:cNvGrpSpPr/>
          <p:nvPr/>
        </p:nvGrpSpPr>
        <p:grpSpPr>
          <a:xfrm>
            <a:off x="8969512" y="1392439"/>
            <a:ext cx="2742442" cy="2369788"/>
            <a:chOff x="9267034" y="1283633"/>
            <a:chExt cx="2742442" cy="2369788"/>
          </a:xfrm>
        </p:grpSpPr>
        <p:grpSp>
          <p:nvGrpSpPr>
            <p:cNvPr id="33" name="组合 32">
              <a:extLst>
                <a:ext uri="{FF2B5EF4-FFF2-40B4-BE49-F238E27FC236}">
                  <a16:creationId xmlns:a16="http://schemas.microsoft.com/office/drawing/2014/main" id="{F1A02DEE-59B8-E9DF-C9FD-34F64AA1F7D0}"/>
                </a:ext>
              </a:extLst>
            </p:cNvPr>
            <p:cNvGrpSpPr/>
            <p:nvPr/>
          </p:nvGrpSpPr>
          <p:grpSpPr>
            <a:xfrm>
              <a:off x="9267034" y="1283633"/>
              <a:ext cx="2742442" cy="2369788"/>
              <a:chOff x="700116" y="1825560"/>
              <a:chExt cx="2742442" cy="2369788"/>
            </a:xfrm>
          </p:grpSpPr>
          <p:sp>
            <p:nvSpPr>
              <p:cNvPr id="34" name="矩形 33">
                <a:extLst>
                  <a:ext uri="{FF2B5EF4-FFF2-40B4-BE49-F238E27FC236}">
                    <a16:creationId xmlns:a16="http://schemas.microsoft.com/office/drawing/2014/main" id="{65A62A31-B548-A9CC-5036-6599D080648A}"/>
                  </a:ext>
                </a:extLst>
              </p:cNvPr>
              <p:cNvSpPr/>
              <p:nvPr/>
            </p:nvSpPr>
            <p:spPr>
              <a:xfrm>
                <a:off x="700116" y="1825560"/>
                <a:ext cx="2742442" cy="2369788"/>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文本框 34">
                <a:extLst>
                  <a:ext uri="{FF2B5EF4-FFF2-40B4-BE49-F238E27FC236}">
                    <a16:creationId xmlns:a16="http://schemas.microsoft.com/office/drawing/2014/main" id="{A387D4ED-FB3D-0767-0717-C514ECD766DA}"/>
                  </a:ext>
                </a:extLst>
              </p:cNvPr>
              <p:cNvSpPr txBox="1"/>
              <p:nvPr/>
            </p:nvSpPr>
            <p:spPr>
              <a:xfrm>
                <a:off x="1453156" y="1964989"/>
                <a:ext cx="1210588" cy="400110"/>
              </a:xfrm>
              <a:prstGeom prst="rect">
                <a:avLst/>
              </a:prstGeom>
              <a:noFill/>
            </p:spPr>
            <p:txBody>
              <a:bodyPr wrap="non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混合星座</a:t>
                </a:r>
              </a:p>
            </p:txBody>
          </p:sp>
          <p:sp>
            <p:nvSpPr>
              <p:cNvPr id="42" name="文本框 41">
                <a:extLst>
                  <a:ext uri="{FF2B5EF4-FFF2-40B4-BE49-F238E27FC236}">
                    <a16:creationId xmlns:a16="http://schemas.microsoft.com/office/drawing/2014/main" id="{AC58B3C4-EEC7-C4DD-9A01-A8C8A66BC97D}"/>
                  </a:ext>
                </a:extLst>
              </p:cNvPr>
              <p:cNvSpPr txBox="1"/>
              <p:nvPr/>
            </p:nvSpPr>
            <p:spPr>
              <a:xfrm>
                <a:off x="1304936" y="2452854"/>
                <a:ext cx="1603971" cy="707886"/>
              </a:xfrm>
              <a:prstGeom prst="rect">
                <a:avLst/>
              </a:prstGeom>
              <a:noFill/>
            </p:spPr>
            <p:txBody>
              <a:bodyPr wrap="squar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高度动态</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不断扩张</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9" name="直接连接符 50">
                <a:extLst>
                  <a:ext uri="{FF2B5EF4-FFF2-40B4-BE49-F238E27FC236}">
                    <a16:creationId xmlns:a16="http://schemas.microsoft.com/office/drawing/2014/main" id="{36167F1E-F292-C3F6-25F4-EDA1CFCA0DBC}"/>
                  </a:ext>
                </a:extLst>
              </p:cNvPr>
              <p:cNvCxnSpPr>
                <a:cxnSpLocks/>
              </p:cNvCxnSpPr>
              <p:nvPr/>
            </p:nvCxnSpPr>
            <p:spPr>
              <a:xfrm>
                <a:off x="846420" y="2365099"/>
                <a:ext cx="2424062" cy="0"/>
              </a:xfrm>
              <a:prstGeom prst="line">
                <a:avLst/>
              </a:prstGeom>
              <a:noFill/>
              <a:ln w="28575" cap="flat" cmpd="sng" algn="ctr">
                <a:solidFill>
                  <a:srgbClr val="0070C0"/>
                </a:solidFill>
                <a:prstDash val="solid"/>
                <a:miter lim="800000"/>
              </a:ln>
              <a:effectLst/>
            </p:spPr>
          </p:cxnSp>
        </p:grpSp>
        <p:sp>
          <p:nvSpPr>
            <p:cNvPr id="49" name="文本框 48">
              <a:extLst>
                <a:ext uri="{FF2B5EF4-FFF2-40B4-BE49-F238E27FC236}">
                  <a16:creationId xmlns:a16="http://schemas.microsoft.com/office/drawing/2014/main" id="{A5A63915-2227-8BB8-4EB9-5F3A6234059A}"/>
                </a:ext>
              </a:extLst>
            </p:cNvPr>
            <p:cNvSpPr txBox="1"/>
            <p:nvPr/>
          </p:nvSpPr>
          <p:spPr>
            <a:xfrm>
              <a:off x="9426412" y="3100489"/>
              <a:ext cx="2494854" cy="400110"/>
            </a:xfrm>
            <a:prstGeom prst="rect">
              <a:avLst/>
            </a:prstGeom>
            <a:noFill/>
          </p:spPr>
          <p:txBody>
            <a:bodyPr wrap="square" rtlCol="0">
              <a:spAutoFit/>
            </a:bodyPr>
            <a:lstStyle/>
            <a:p>
              <a:pPr algn="ct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动态多路径下载机制</a:t>
              </a:r>
            </a:p>
          </p:txBody>
        </p:sp>
        <p:sp>
          <p:nvSpPr>
            <p:cNvPr id="50" name="箭头: 右 49">
              <a:extLst>
                <a:ext uri="{FF2B5EF4-FFF2-40B4-BE49-F238E27FC236}">
                  <a16:creationId xmlns:a16="http://schemas.microsoft.com/office/drawing/2014/main" id="{2B2FB342-04C8-B753-4CDA-BC905F48D08C}"/>
                </a:ext>
              </a:extLst>
            </p:cNvPr>
            <p:cNvSpPr/>
            <p:nvPr/>
          </p:nvSpPr>
          <p:spPr>
            <a:xfrm rot="16200000">
              <a:off x="10494255" y="2665042"/>
              <a:ext cx="287999" cy="3181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2" name="组合 71">
            <a:extLst>
              <a:ext uri="{FF2B5EF4-FFF2-40B4-BE49-F238E27FC236}">
                <a16:creationId xmlns:a16="http://schemas.microsoft.com/office/drawing/2014/main" id="{F9A62B01-9904-F14F-F275-34845203107B}"/>
              </a:ext>
            </a:extLst>
          </p:cNvPr>
          <p:cNvGrpSpPr/>
          <p:nvPr/>
        </p:nvGrpSpPr>
        <p:grpSpPr>
          <a:xfrm>
            <a:off x="8969511" y="3960701"/>
            <a:ext cx="2742442" cy="2322794"/>
            <a:chOff x="9269960" y="3748160"/>
            <a:chExt cx="2742442" cy="2322794"/>
          </a:xfrm>
        </p:grpSpPr>
        <p:grpSp>
          <p:nvGrpSpPr>
            <p:cNvPr id="58" name="组合 57">
              <a:extLst>
                <a:ext uri="{FF2B5EF4-FFF2-40B4-BE49-F238E27FC236}">
                  <a16:creationId xmlns:a16="http://schemas.microsoft.com/office/drawing/2014/main" id="{D4E50127-E4B8-7F8E-9B3F-ABFD5CFC323A}"/>
                </a:ext>
              </a:extLst>
            </p:cNvPr>
            <p:cNvGrpSpPr/>
            <p:nvPr/>
          </p:nvGrpSpPr>
          <p:grpSpPr>
            <a:xfrm>
              <a:off x="9269960" y="3748160"/>
              <a:ext cx="2742442" cy="2322794"/>
              <a:chOff x="9267034" y="1283633"/>
              <a:chExt cx="2742442" cy="2322794"/>
            </a:xfrm>
          </p:grpSpPr>
          <p:grpSp>
            <p:nvGrpSpPr>
              <p:cNvPr id="60" name="组合 59">
                <a:extLst>
                  <a:ext uri="{FF2B5EF4-FFF2-40B4-BE49-F238E27FC236}">
                    <a16:creationId xmlns:a16="http://schemas.microsoft.com/office/drawing/2014/main" id="{404A67FC-73E7-A0AE-B5CC-DB99D70D3EF4}"/>
                  </a:ext>
                </a:extLst>
              </p:cNvPr>
              <p:cNvGrpSpPr/>
              <p:nvPr/>
            </p:nvGrpSpPr>
            <p:grpSpPr>
              <a:xfrm>
                <a:off x="9267034" y="1283633"/>
                <a:ext cx="2742442" cy="2322794"/>
                <a:chOff x="700116" y="1825560"/>
                <a:chExt cx="2742442" cy="2322794"/>
              </a:xfrm>
            </p:grpSpPr>
            <p:sp>
              <p:nvSpPr>
                <p:cNvPr id="67" name="矩形 66">
                  <a:extLst>
                    <a:ext uri="{FF2B5EF4-FFF2-40B4-BE49-F238E27FC236}">
                      <a16:creationId xmlns:a16="http://schemas.microsoft.com/office/drawing/2014/main" id="{F54DA2CC-F8E7-4EEF-9A0D-0C0AA0F353C1}"/>
                    </a:ext>
                  </a:extLst>
                </p:cNvPr>
                <p:cNvSpPr/>
                <p:nvPr/>
              </p:nvSpPr>
              <p:spPr>
                <a:xfrm>
                  <a:off x="700116" y="1825560"/>
                  <a:ext cx="2742442" cy="2322794"/>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8" name="文本框 67">
                  <a:extLst>
                    <a:ext uri="{FF2B5EF4-FFF2-40B4-BE49-F238E27FC236}">
                      <a16:creationId xmlns:a16="http://schemas.microsoft.com/office/drawing/2014/main" id="{DD4F2130-2CE5-A4DE-CC56-FC293CEA7A14}"/>
                    </a:ext>
                  </a:extLst>
                </p:cNvPr>
                <p:cNvSpPr txBox="1"/>
                <p:nvPr/>
              </p:nvSpPr>
              <p:spPr>
                <a:xfrm>
                  <a:off x="846420" y="1964989"/>
                  <a:ext cx="184731" cy="400110"/>
                </a:xfrm>
                <a:prstGeom prst="rect">
                  <a:avLst/>
                </a:prstGeom>
                <a:noFill/>
              </p:spPr>
              <p:txBody>
                <a:bodyPr wrap="none" rtlCol="0">
                  <a:spAutoFit/>
                </a:bodyPr>
                <a:lstStyle/>
                <a:p>
                  <a:endPar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9" name="文本框 68">
                  <a:extLst>
                    <a:ext uri="{FF2B5EF4-FFF2-40B4-BE49-F238E27FC236}">
                      <a16:creationId xmlns:a16="http://schemas.microsoft.com/office/drawing/2014/main" id="{6679A494-8D1E-F757-C554-522A0F11960D}"/>
                    </a:ext>
                  </a:extLst>
                </p:cNvPr>
                <p:cNvSpPr txBox="1"/>
                <p:nvPr/>
              </p:nvSpPr>
              <p:spPr>
                <a:xfrm>
                  <a:off x="1304936" y="2452854"/>
                  <a:ext cx="1603971" cy="707886"/>
                </a:xfrm>
                <a:prstGeom prst="rect">
                  <a:avLst/>
                </a:prstGeom>
                <a:noFill/>
              </p:spPr>
              <p:txBody>
                <a:bodyPr wrap="squar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多个数据源多个目的地</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70" name="直接连接符 50">
                  <a:extLst>
                    <a:ext uri="{FF2B5EF4-FFF2-40B4-BE49-F238E27FC236}">
                      <a16:creationId xmlns:a16="http://schemas.microsoft.com/office/drawing/2014/main" id="{3600CAE6-BD18-6C30-7429-26CD19123E29}"/>
                    </a:ext>
                  </a:extLst>
                </p:cNvPr>
                <p:cNvCxnSpPr>
                  <a:cxnSpLocks/>
                </p:cNvCxnSpPr>
                <p:nvPr/>
              </p:nvCxnSpPr>
              <p:spPr>
                <a:xfrm>
                  <a:off x="846420" y="2365099"/>
                  <a:ext cx="2424062" cy="0"/>
                </a:xfrm>
                <a:prstGeom prst="line">
                  <a:avLst/>
                </a:prstGeom>
                <a:noFill/>
                <a:ln w="28575" cap="flat" cmpd="sng" algn="ctr">
                  <a:solidFill>
                    <a:srgbClr val="0070C0"/>
                  </a:solidFill>
                  <a:prstDash val="solid"/>
                  <a:miter lim="800000"/>
                </a:ln>
                <a:effectLst/>
              </p:spPr>
            </p:cxnSp>
          </p:grpSp>
          <p:sp>
            <p:nvSpPr>
              <p:cNvPr id="65" name="文本框 64">
                <a:extLst>
                  <a:ext uri="{FF2B5EF4-FFF2-40B4-BE49-F238E27FC236}">
                    <a16:creationId xmlns:a16="http://schemas.microsoft.com/office/drawing/2014/main" id="{B6AE7C5C-1A56-0A9C-3A2B-4F7F076213B5}"/>
                  </a:ext>
                </a:extLst>
              </p:cNvPr>
              <p:cNvSpPr txBox="1"/>
              <p:nvPr/>
            </p:nvSpPr>
            <p:spPr>
              <a:xfrm>
                <a:off x="9377942" y="3010076"/>
                <a:ext cx="2494854" cy="400110"/>
              </a:xfrm>
              <a:prstGeom prst="rect">
                <a:avLst/>
              </a:prstGeom>
              <a:noFill/>
            </p:spPr>
            <p:txBody>
              <a:bodyPr wrap="square" rtlCol="0">
                <a:spAutoFit/>
              </a:bodyPr>
              <a:lstStyle/>
              <a:p>
                <a:pPr algn="ctr"/>
                <a:r>
                  <a:rPr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HMRBA</a:t>
                </a:r>
                <a:r>
                  <a:rPr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算法</a:t>
                </a:r>
                <a:endPar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箭头: 右 65">
                <a:extLst>
                  <a:ext uri="{FF2B5EF4-FFF2-40B4-BE49-F238E27FC236}">
                    <a16:creationId xmlns:a16="http://schemas.microsoft.com/office/drawing/2014/main" id="{FA0BB0A1-5FA7-5E79-078A-9B45DAB90F47}"/>
                  </a:ext>
                </a:extLst>
              </p:cNvPr>
              <p:cNvSpPr/>
              <p:nvPr/>
            </p:nvSpPr>
            <p:spPr>
              <a:xfrm rot="16200000">
                <a:off x="10494255" y="2678106"/>
                <a:ext cx="287999" cy="31816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71" name="文本框 70">
              <a:extLst>
                <a:ext uri="{FF2B5EF4-FFF2-40B4-BE49-F238E27FC236}">
                  <a16:creationId xmlns:a16="http://schemas.microsoft.com/office/drawing/2014/main" id="{011E6F0A-9ECA-F723-FB33-B5B935502830}"/>
                </a:ext>
              </a:extLst>
            </p:cNvPr>
            <p:cNvSpPr txBox="1"/>
            <p:nvPr/>
          </p:nvSpPr>
          <p:spPr>
            <a:xfrm>
              <a:off x="9709627" y="3853579"/>
              <a:ext cx="1837362" cy="400110"/>
            </a:xfrm>
            <a:prstGeom prst="rect">
              <a:avLst/>
            </a:prstGeom>
            <a:noFill/>
          </p:spPr>
          <p:txBody>
            <a:bodyPr wrap="none" rtlCol="0">
              <a:spAutoFit/>
            </a:bodyPr>
            <a:lstStyle/>
            <a:p>
              <a:pPr algn="ctr"/>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EO</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与基站网络</a:t>
              </a:r>
            </a:p>
          </p:txBody>
        </p:sp>
      </p:grpSp>
      <p:sp>
        <p:nvSpPr>
          <p:cNvPr id="2" name="文本框 1">
            <a:extLst>
              <a:ext uri="{FF2B5EF4-FFF2-40B4-BE49-F238E27FC236}">
                <a16:creationId xmlns:a16="http://schemas.microsoft.com/office/drawing/2014/main" id="{6EB4C8B4-899F-45A0-4012-0CF7BED03AB5}"/>
              </a:ext>
            </a:extLst>
          </p:cNvPr>
          <p:cNvSpPr txBox="1"/>
          <p:nvPr/>
        </p:nvSpPr>
        <p:spPr>
          <a:xfrm>
            <a:off x="8969511" y="928435"/>
            <a:ext cx="1620957"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Challenges</a:t>
            </a:r>
          </a:p>
        </p:txBody>
      </p:sp>
    </p:spTree>
    <p:extLst>
      <p:ext uri="{BB962C8B-B14F-4D97-AF65-F5344CB8AC3E}">
        <p14:creationId xmlns:p14="http://schemas.microsoft.com/office/powerpoint/2010/main" val="33309513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9381341"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Falcon Design—CEOMD</a:t>
            </a:r>
            <a:r>
              <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2600" b="1" i="0" u="none" strike="noStrike" kern="1200" cap="none" spc="0" normalizeH="0" baseline="0" noProof="0" dirty="0" err="1">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ormulation</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04</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0" name="图片 59">
            <a:extLst>
              <a:ext uri="{FF2B5EF4-FFF2-40B4-BE49-F238E27FC236}">
                <a16:creationId xmlns:a16="http://schemas.microsoft.com/office/drawing/2014/main" id="{93C68958-4F13-FB69-9101-9CA598039935}"/>
              </a:ext>
            </a:extLst>
          </p:cNvPr>
          <p:cNvPicPr>
            <a:picLocks noChangeAspect="1"/>
          </p:cNvPicPr>
          <p:nvPr/>
        </p:nvPicPr>
        <p:blipFill>
          <a:blip r:embed="rId4"/>
          <a:stretch>
            <a:fillRect/>
          </a:stretch>
        </p:blipFill>
        <p:spPr>
          <a:xfrm>
            <a:off x="6261775" y="1548038"/>
            <a:ext cx="2903359" cy="631771"/>
          </a:xfrm>
          <a:prstGeom prst="rect">
            <a:avLst/>
          </a:prstGeom>
        </p:spPr>
      </p:pic>
      <p:pic>
        <p:nvPicPr>
          <p:cNvPr id="66" name="图片 65">
            <a:extLst>
              <a:ext uri="{FF2B5EF4-FFF2-40B4-BE49-F238E27FC236}">
                <a16:creationId xmlns:a16="http://schemas.microsoft.com/office/drawing/2014/main" id="{6CDC1066-BEBD-EEC8-BD8E-A8311AAD6F5C}"/>
              </a:ext>
            </a:extLst>
          </p:cNvPr>
          <p:cNvPicPr>
            <a:picLocks noChangeAspect="1"/>
          </p:cNvPicPr>
          <p:nvPr/>
        </p:nvPicPr>
        <p:blipFill>
          <a:blip r:embed="rId5"/>
          <a:stretch>
            <a:fillRect/>
          </a:stretch>
        </p:blipFill>
        <p:spPr>
          <a:xfrm>
            <a:off x="4745654" y="2491323"/>
            <a:ext cx="6259323" cy="3516996"/>
          </a:xfrm>
          <a:prstGeom prst="rect">
            <a:avLst/>
          </a:prstGeom>
        </p:spPr>
      </p:pic>
      <p:sp>
        <p:nvSpPr>
          <p:cNvPr id="15" name="文本框 14">
            <a:extLst>
              <a:ext uri="{FF2B5EF4-FFF2-40B4-BE49-F238E27FC236}">
                <a16:creationId xmlns:a16="http://schemas.microsoft.com/office/drawing/2014/main" id="{F719F21C-86F7-5F73-E159-675FE436052D}"/>
              </a:ext>
            </a:extLst>
          </p:cNvPr>
          <p:cNvSpPr txBox="1"/>
          <p:nvPr/>
        </p:nvSpPr>
        <p:spPr>
          <a:xfrm>
            <a:off x="660400" y="911220"/>
            <a:ext cx="1415772" cy="461665"/>
          </a:xfrm>
          <a:prstGeom prst="rect">
            <a:avLst/>
          </a:prstGeom>
          <a:noFill/>
        </p:spPr>
        <p:txBody>
          <a:bodyPr wrap="none" rtlCol="0">
            <a:spAutoFit/>
          </a:bodyPr>
          <a:lstStyle/>
          <a:p>
            <a:r>
              <a:rPr kumimoji="1"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网络建模</a:t>
            </a:r>
          </a:p>
        </p:txBody>
      </p:sp>
      <p:sp>
        <p:nvSpPr>
          <p:cNvPr id="69" name="文本框 68">
            <a:extLst>
              <a:ext uri="{FF2B5EF4-FFF2-40B4-BE49-F238E27FC236}">
                <a16:creationId xmlns:a16="http://schemas.microsoft.com/office/drawing/2014/main" id="{BE1C3EC2-3A2E-8B16-B42F-FF5764E13C11}"/>
              </a:ext>
            </a:extLst>
          </p:cNvPr>
          <p:cNvSpPr txBox="1"/>
          <p:nvPr/>
        </p:nvSpPr>
        <p:spPr>
          <a:xfrm>
            <a:off x="4204189" y="930163"/>
            <a:ext cx="2903359"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CEOMD</a:t>
            </a:r>
            <a:r>
              <a:rPr kumimoji="1"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公式化定义</a:t>
            </a:r>
          </a:p>
        </p:txBody>
      </p:sp>
      <p:sp>
        <p:nvSpPr>
          <p:cNvPr id="78" name="矩形 77">
            <a:extLst>
              <a:ext uri="{FF2B5EF4-FFF2-40B4-BE49-F238E27FC236}">
                <a16:creationId xmlns:a16="http://schemas.microsoft.com/office/drawing/2014/main" id="{74713856-94CF-C2A4-C964-445286548E62}"/>
              </a:ext>
            </a:extLst>
          </p:cNvPr>
          <p:cNvSpPr/>
          <p:nvPr/>
        </p:nvSpPr>
        <p:spPr>
          <a:xfrm flipH="1">
            <a:off x="762020" y="1561578"/>
            <a:ext cx="3085724" cy="4532243"/>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grpSp>
        <p:nvGrpSpPr>
          <p:cNvPr id="91" name="组合 90">
            <a:extLst>
              <a:ext uri="{FF2B5EF4-FFF2-40B4-BE49-F238E27FC236}">
                <a16:creationId xmlns:a16="http://schemas.microsoft.com/office/drawing/2014/main" id="{81613E02-E7DC-6BC1-4F86-518AAE151D24}"/>
              </a:ext>
            </a:extLst>
          </p:cNvPr>
          <p:cNvGrpSpPr/>
          <p:nvPr/>
        </p:nvGrpSpPr>
        <p:grpSpPr>
          <a:xfrm>
            <a:off x="803781" y="4378472"/>
            <a:ext cx="3043963" cy="1587599"/>
            <a:chOff x="725565" y="4598163"/>
            <a:chExt cx="3043963" cy="1587599"/>
          </a:xfrm>
        </p:grpSpPr>
        <p:pic>
          <p:nvPicPr>
            <p:cNvPr id="50" name="图片 49">
              <a:extLst>
                <a:ext uri="{FF2B5EF4-FFF2-40B4-BE49-F238E27FC236}">
                  <a16:creationId xmlns:a16="http://schemas.microsoft.com/office/drawing/2014/main" id="{E951FA8D-02B9-E150-65E4-49C901E821FB}"/>
                </a:ext>
              </a:extLst>
            </p:cNvPr>
            <p:cNvPicPr>
              <a:picLocks noChangeAspect="1"/>
            </p:cNvPicPr>
            <p:nvPr/>
          </p:nvPicPr>
          <p:blipFill rotWithShape="1">
            <a:blip r:embed="rId6"/>
            <a:srcRect r="74117"/>
            <a:stretch/>
          </p:blipFill>
          <p:spPr>
            <a:xfrm>
              <a:off x="1465406" y="5014194"/>
              <a:ext cx="1720714" cy="1093587"/>
            </a:xfrm>
            <a:prstGeom prst="rect">
              <a:avLst/>
            </a:prstGeom>
          </p:spPr>
        </p:pic>
        <p:sp>
          <p:nvSpPr>
            <p:cNvPr id="89" name="矩形 88">
              <a:extLst>
                <a:ext uri="{FF2B5EF4-FFF2-40B4-BE49-F238E27FC236}">
                  <a16:creationId xmlns:a16="http://schemas.microsoft.com/office/drawing/2014/main" id="{6BC86B0E-DF3B-9A49-38C7-E3686E5353F5}"/>
                </a:ext>
              </a:extLst>
            </p:cNvPr>
            <p:cNvSpPr/>
            <p:nvPr/>
          </p:nvSpPr>
          <p:spPr>
            <a:xfrm>
              <a:off x="725565" y="4598163"/>
              <a:ext cx="3043963" cy="1587599"/>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zh-CN" altLang="en-US" sz="2400" b="1" dirty="0">
                  <a:solidFill>
                    <a:schemeClr val="tx1"/>
                  </a:solidFill>
                  <a:latin typeface="微软雅黑" panose="020B0503020204020204" pitchFamily="34" charset="-122"/>
                  <a:ea typeface="微软雅黑" panose="020B0503020204020204" pitchFamily="34" charset="-122"/>
                </a:rPr>
                <a:t>子任务</a:t>
              </a:r>
            </a:p>
          </p:txBody>
        </p:sp>
      </p:grpSp>
      <p:sp>
        <p:nvSpPr>
          <p:cNvPr id="101" name="矩形 100">
            <a:extLst>
              <a:ext uri="{FF2B5EF4-FFF2-40B4-BE49-F238E27FC236}">
                <a16:creationId xmlns:a16="http://schemas.microsoft.com/office/drawing/2014/main" id="{D970E20B-D548-D589-EE4D-23CD91E8E3BD}"/>
              </a:ext>
            </a:extLst>
          </p:cNvPr>
          <p:cNvSpPr/>
          <p:nvPr/>
        </p:nvSpPr>
        <p:spPr>
          <a:xfrm>
            <a:off x="4196938" y="2703209"/>
            <a:ext cx="7260000" cy="680291"/>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26" name="文本框 25">
            <a:extLst>
              <a:ext uri="{FF2B5EF4-FFF2-40B4-BE49-F238E27FC236}">
                <a16:creationId xmlns:a16="http://schemas.microsoft.com/office/drawing/2014/main" id="{C65A9F94-7778-875E-D064-0C1832300FA9}"/>
              </a:ext>
            </a:extLst>
          </p:cNvPr>
          <p:cNvSpPr txBox="1"/>
          <p:nvPr/>
        </p:nvSpPr>
        <p:spPr>
          <a:xfrm>
            <a:off x="9158122" y="3072288"/>
            <a:ext cx="2367287" cy="369332"/>
          </a:xfrm>
          <a:prstGeom prst="rect">
            <a:avLst/>
          </a:prstGeom>
          <a:noFill/>
        </p:spPr>
        <p:txBody>
          <a:bodyPr wrap="square" rtlCol="0">
            <a:spAutoFit/>
          </a:bodyPr>
          <a:lstStyle/>
          <a:p>
            <a:r>
              <a:rPr kumimoji="1" lang="zh-CN" altLang="en-US" b="1" dirty="0">
                <a:solidFill>
                  <a:srgbClr val="002060"/>
                </a:solidFill>
              </a:rPr>
              <a:t>单个任务完成的时间</a:t>
            </a:r>
            <a:endParaRPr kumimoji="1" lang="zh-CN" altLang="en-US" sz="1800" b="1" dirty="0">
              <a:solidFill>
                <a:srgbClr val="002060"/>
              </a:solidFill>
            </a:endParaRPr>
          </a:p>
        </p:txBody>
      </p:sp>
      <p:sp>
        <p:nvSpPr>
          <p:cNvPr id="102" name="文本框 101">
            <a:extLst>
              <a:ext uri="{FF2B5EF4-FFF2-40B4-BE49-F238E27FC236}">
                <a16:creationId xmlns:a16="http://schemas.microsoft.com/office/drawing/2014/main" id="{6C2135CD-BA84-9171-DE6D-29F1A9DD41E0}"/>
              </a:ext>
            </a:extLst>
          </p:cNvPr>
          <p:cNvSpPr txBox="1"/>
          <p:nvPr/>
        </p:nvSpPr>
        <p:spPr>
          <a:xfrm>
            <a:off x="7800352" y="3945182"/>
            <a:ext cx="3714651" cy="369332"/>
          </a:xfrm>
          <a:prstGeom prst="rect">
            <a:avLst/>
          </a:prstGeom>
          <a:noFill/>
        </p:spPr>
        <p:txBody>
          <a:bodyPr wrap="square" rtlCol="0">
            <a:spAutoFit/>
          </a:bodyPr>
          <a:lstStyle/>
          <a:p>
            <a:r>
              <a:rPr kumimoji="1" lang="en-US" altLang="zh-CN" sz="1800" b="1" dirty="0">
                <a:solidFill>
                  <a:srgbClr val="002060"/>
                </a:solidFill>
              </a:rPr>
              <a:t>(</a:t>
            </a:r>
            <a:r>
              <a:rPr kumimoji="1" lang="en-US" altLang="zh-CN" sz="1800" b="1" dirty="0" err="1">
                <a:solidFill>
                  <a:srgbClr val="002060"/>
                </a:solidFill>
              </a:rPr>
              <a:t>a,b</a:t>
            </a:r>
            <a:r>
              <a:rPr kumimoji="1" lang="en-US" altLang="zh-CN" sz="1800" b="1" dirty="0">
                <a:solidFill>
                  <a:srgbClr val="002060"/>
                </a:solidFill>
              </a:rPr>
              <a:t>)</a:t>
            </a:r>
            <a:r>
              <a:rPr kumimoji="1" lang="zh-CN" altLang="en-US" sz="1800" b="1" dirty="0">
                <a:solidFill>
                  <a:srgbClr val="002060"/>
                </a:solidFill>
              </a:rPr>
              <a:t>传输的所有数据不超过其带宽</a:t>
            </a:r>
          </a:p>
        </p:txBody>
      </p:sp>
      <p:sp>
        <p:nvSpPr>
          <p:cNvPr id="103" name="文本框 102">
            <a:extLst>
              <a:ext uri="{FF2B5EF4-FFF2-40B4-BE49-F238E27FC236}">
                <a16:creationId xmlns:a16="http://schemas.microsoft.com/office/drawing/2014/main" id="{D14B1C05-6EFA-C646-D858-9F5F995AB278}"/>
              </a:ext>
            </a:extLst>
          </p:cNvPr>
          <p:cNvSpPr txBox="1"/>
          <p:nvPr/>
        </p:nvSpPr>
        <p:spPr>
          <a:xfrm>
            <a:off x="8921932" y="4733777"/>
            <a:ext cx="2499474" cy="369332"/>
          </a:xfrm>
          <a:prstGeom prst="rect">
            <a:avLst/>
          </a:prstGeom>
          <a:noFill/>
        </p:spPr>
        <p:txBody>
          <a:bodyPr wrap="square" rtlCol="0">
            <a:spAutoFit/>
          </a:bodyPr>
          <a:lstStyle/>
          <a:p>
            <a:r>
              <a:rPr kumimoji="1" lang="zh-CN" altLang="en-US" b="1" dirty="0">
                <a:solidFill>
                  <a:srgbClr val="002060"/>
                </a:solidFill>
              </a:rPr>
              <a:t>每个中间节点进出守恒</a:t>
            </a:r>
            <a:endParaRPr kumimoji="1" lang="zh-CN" altLang="en-US" sz="1800" b="1" dirty="0">
              <a:solidFill>
                <a:srgbClr val="002060"/>
              </a:solidFill>
            </a:endParaRPr>
          </a:p>
        </p:txBody>
      </p:sp>
      <p:sp>
        <p:nvSpPr>
          <p:cNvPr id="107" name="文本框 106">
            <a:extLst>
              <a:ext uri="{FF2B5EF4-FFF2-40B4-BE49-F238E27FC236}">
                <a16:creationId xmlns:a16="http://schemas.microsoft.com/office/drawing/2014/main" id="{C2D8F617-A90A-16AB-3444-8899B5505028}"/>
              </a:ext>
            </a:extLst>
          </p:cNvPr>
          <p:cNvSpPr txBox="1"/>
          <p:nvPr/>
        </p:nvSpPr>
        <p:spPr>
          <a:xfrm>
            <a:off x="9052560" y="5337706"/>
            <a:ext cx="2393191" cy="369332"/>
          </a:xfrm>
          <a:prstGeom prst="rect">
            <a:avLst/>
          </a:prstGeom>
          <a:noFill/>
        </p:spPr>
        <p:txBody>
          <a:bodyPr wrap="square" rtlCol="0">
            <a:spAutoFit/>
          </a:bodyPr>
          <a:lstStyle/>
          <a:p>
            <a:r>
              <a:rPr kumimoji="1" lang="zh-CN" altLang="en-US" b="1" dirty="0">
                <a:solidFill>
                  <a:srgbClr val="002060"/>
                </a:solidFill>
              </a:rPr>
              <a:t>子任务数据量不小于</a:t>
            </a:r>
            <a:r>
              <a:rPr kumimoji="1" lang="en-US" altLang="zh-CN" b="1" dirty="0">
                <a:solidFill>
                  <a:srgbClr val="002060"/>
                </a:solidFill>
              </a:rPr>
              <a:t>0</a:t>
            </a:r>
            <a:endParaRPr kumimoji="1" lang="zh-CN" altLang="en-US" sz="1800" b="1" dirty="0">
              <a:solidFill>
                <a:srgbClr val="002060"/>
              </a:solidFill>
            </a:endParaRPr>
          </a:p>
        </p:txBody>
      </p:sp>
      <p:sp>
        <p:nvSpPr>
          <p:cNvPr id="108" name="文本框 107">
            <a:extLst>
              <a:ext uri="{FF2B5EF4-FFF2-40B4-BE49-F238E27FC236}">
                <a16:creationId xmlns:a16="http://schemas.microsoft.com/office/drawing/2014/main" id="{FF82F167-BF06-BB5A-DB1D-5335CD6F48D2}"/>
              </a:ext>
            </a:extLst>
          </p:cNvPr>
          <p:cNvSpPr txBox="1"/>
          <p:nvPr/>
        </p:nvSpPr>
        <p:spPr>
          <a:xfrm>
            <a:off x="4345414" y="1663409"/>
            <a:ext cx="1481691" cy="400110"/>
          </a:xfrm>
          <a:prstGeom prst="rect">
            <a:avLst/>
          </a:prstGeom>
          <a:noFill/>
        </p:spPr>
        <p:txBody>
          <a:bodyPr wrap="square" rtlCol="0">
            <a:spAutoFit/>
          </a:bodyPr>
          <a:lstStyle/>
          <a:p>
            <a:r>
              <a:rPr kumimoji="1" lang="en-US" altLang="zh-CN" sz="2000" b="1" dirty="0"/>
              <a:t>Objective</a:t>
            </a:r>
            <a:r>
              <a:rPr kumimoji="1" lang="zh-CN" altLang="en-US" sz="2000" b="1" dirty="0"/>
              <a:t>：</a:t>
            </a:r>
          </a:p>
        </p:txBody>
      </p:sp>
      <p:cxnSp>
        <p:nvCxnSpPr>
          <p:cNvPr id="109" name="直接连接符 50">
            <a:extLst>
              <a:ext uri="{FF2B5EF4-FFF2-40B4-BE49-F238E27FC236}">
                <a16:creationId xmlns:a16="http://schemas.microsoft.com/office/drawing/2014/main" id="{93F153FC-6607-EA0B-C09F-B6B8DF98DC02}"/>
              </a:ext>
            </a:extLst>
          </p:cNvPr>
          <p:cNvCxnSpPr>
            <a:cxnSpLocks/>
          </p:cNvCxnSpPr>
          <p:nvPr/>
        </p:nvCxnSpPr>
        <p:spPr>
          <a:xfrm>
            <a:off x="4437666" y="2227029"/>
            <a:ext cx="6857864" cy="0"/>
          </a:xfrm>
          <a:prstGeom prst="line">
            <a:avLst/>
          </a:prstGeom>
          <a:noFill/>
          <a:ln w="38100" cap="flat" cmpd="sng" algn="ctr">
            <a:solidFill>
              <a:srgbClr val="0070C0"/>
            </a:solidFill>
            <a:prstDash val="dash"/>
            <a:miter lim="800000"/>
          </a:ln>
          <a:effectLst/>
        </p:spPr>
      </p:cxnSp>
      <p:sp>
        <p:nvSpPr>
          <p:cNvPr id="112" name="文本框 111">
            <a:extLst>
              <a:ext uri="{FF2B5EF4-FFF2-40B4-BE49-F238E27FC236}">
                <a16:creationId xmlns:a16="http://schemas.microsoft.com/office/drawing/2014/main" id="{4923656D-0DF9-9D49-BE09-68C050872071}"/>
              </a:ext>
            </a:extLst>
          </p:cNvPr>
          <p:cNvSpPr txBox="1"/>
          <p:nvPr/>
        </p:nvSpPr>
        <p:spPr>
          <a:xfrm>
            <a:off x="4351484" y="2326524"/>
            <a:ext cx="1481691" cy="400110"/>
          </a:xfrm>
          <a:prstGeom prst="rect">
            <a:avLst/>
          </a:prstGeom>
          <a:noFill/>
        </p:spPr>
        <p:txBody>
          <a:bodyPr wrap="square" rtlCol="0">
            <a:spAutoFit/>
          </a:bodyPr>
          <a:lstStyle/>
          <a:p>
            <a:r>
              <a:rPr kumimoji="1" lang="en-US" altLang="zh-CN" sz="2000" b="1" dirty="0"/>
              <a:t>Subject to</a:t>
            </a:r>
            <a:r>
              <a:rPr kumimoji="1" lang="zh-CN" altLang="en-US" sz="2000" b="1" dirty="0"/>
              <a:t>：</a:t>
            </a:r>
          </a:p>
        </p:txBody>
      </p:sp>
      <p:sp>
        <p:nvSpPr>
          <p:cNvPr id="115" name="矩形 114">
            <a:extLst>
              <a:ext uri="{FF2B5EF4-FFF2-40B4-BE49-F238E27FC236}">
                <a16:creationId xmlns:a16="http://schemas.microsoft.com/office/drawing/2014/main" id="{94335C2C-7650-87C8-7D65-F0F5B53C9BA5}"/>
              </a:ext>
            </a:extLst>
          </p:cNvPr>
          <p:cNvSpPr/>
          <p:nvPr/>
        </p:nvSpPr>
        <p:spPr>
          <a:xfrm>
            <a:off x="4203009" y="3633922"/>
            <a:ext cx="7260000" cy="680291"/>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116" name="矩形 115">
            <a:extLst>
              <a:ext uri="{FF2B5EF4-FFF2-40B4-BE49-F238E27FC236}">
                <a16:creationId xmlns:a16="http://schemas.microsoft.com/office/drawing/2014/main" id="{7B694FB3-AD6B-61D7-DE32-51BD49D08263}"/>
              </a:ext>
            </a:extLst>
          </p:cNvPr>
          <p:cNvSpPr/>
          <p:nvPr/>
        </p:nvSpPr>
        <p:spPr>
          <a:xfrm>
            <a:off x="4170352" y="4287577"/>
            <a:ext cx="7260000" cy="896852"/>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117" name="矩形 116">
            <a:extLst>
              <a:ext uri="{FF2B5EF4-FFF2-40B4-BE49-F238E27FC236}">
                <a16:creationId xmlns:a16="http://schemas.microsoft.com/office/drawing/2014/main" id="{B6CE5CC3-AB36-9A54-13DD-995EC8D99AF5}"/>
              </a:ext>
            </a:extLst>
          </p:cNvPr>
          <p:cNvSpPr/>
          <p:nvPr/>
        </p:nvSpPr>
        <p:spPr>
          <a:xfrm>
            <a:off x="4196938" y="5341904"/>
            <a:ext cx="7260000" cy="744524"/>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118" name="矩形 117">
            <a:extLst>
              <a:ext uri="{FF2B5EF4-FFF2-40B4-BE49-F238E27FC236}">
                <a16:creationId xmlns:a16="http://schemas.microsoft.com/office/drawing/2014/main" id="{27BD0C0A-5713-0AD0-C30D-135377E4C744}"/>
              </a:ext>
            </a:extLst>
          </p:cNvPr>
          <p:cNvSpPr/>
          <p:nvPr/>
        </p:nvSpPr>
        <p:spPr>
          <a:xfrm flipH="1">
            <a:off x="4194813" y="1567285"/>
            <a:ext cx="7268195" cy="4532243"/>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b"/>
          <a:lstStyle/>
          <a:p>
            <a:pPr algn="ctr"/>
            <a:endParaRPr kumimoji="1" lang="zh-CN" altLang="en-US" sz="2000" b="1" dirty="0">
              <a:solidFill>
                <a:srgbClr val="002060"/>
              </a:solidFill>
            </a:endParaRPr>
          </a:p>
        </p:txBody>
      </p:sp>
      <p:sp>
        <p:nvSpPr>
          <p:cNvPr id="121" name="箭头: 右 120">
            <a:extLst>
              <a:ext uri="{FF2B5EF4-FFF2-40B4-BE49-F238E27FC236}">
                <a16:creationId xmlns:a16="http://schemas.microsoft.com/office/drawing/2014/main" id="{9BA6F0A3-3FCD-926F-D7D0-12B9E8314598}"/>
              </a:ext>
            </a:extLst>
          </p:cNvPr>
          <p:cNvSpPr/>
          <p:nvPr/>
        </p:nvSpPr>
        <p:spPr>
          <a:xfrm>
            <a:off x="3744890" y="3584911"/>
            <a:ext cx="66960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4" name="组合 83">
            <a:extLst>
              <a:ext uri="{FF2B5EF4-FFF2-40B4-BE49-F238E27FC236}">
                <a16:creationId xmlns:a16="http://schemas.microsoft.com/office/drawing/2014/main" id="{EE55C8F8-6A60-044C-1710-52CB7432C4B3}"/>
              </a:ext>
            </a:extLst>
          </p:cNvPr>
          <p:cNvGrpSpPr/>
          <p:nvPr/>
        </p:nvGrpSpPr>
        <p:grpSpPr>
          <a:xfrm>
            <a:off x="803782" y="1654515"/>
            <a:ext cx="3043963" cy="2585088"/>
            <a:chOff x="490522" y="1583497"/>
            <a:chExt cx="3043963" cy="2585088"/>
          </a:xfrm>
        </p:grpSpPr>
        <p:pic>
          <p:nvPicPr>
            <p:cNvPr id="37" name="图片 36">
              <a:extLst>
                <a:ext uri="{FF2B5EF4-FFF2-40B4-BE49-F238E27FC236}">
                  <a16:creationId xmlns:a16="http://schemas.microsoft.com/office/drawing/2014/main" id="{8BF0A45F-CF2B-9208-A075-192DD677C727}"/>
                </a:ext>
              </a:extLst>
            </p:cNvPr>
            <p:cNvPicPr>
              <a:picLocks noChangeAspect="1"/>
            </p:cNvPicPr>
            <p:nvPr/>
          </p:nvPicPr>
          <p:blipFill>
            <a:blip r:embed="rId7"/>
            <a:stretch>
              <a:fillRect/>
            </a:stretch>
          </p:blipFill>
          <p:spPr>
            <a:xfrm>
              <a:off x="692849" y="2060936"/>
              <a:ext cx="2350453" cy="396000"/>
            </a:xfrm>
            <a:prstGeom prst="rect">
              <a:avLst/>
            </a:prstGeom>
          </p:spPr>
        </p:pic>
        <p:pic>
          <p:nvPicPr>
            <p:cNvPr id="41" name="图片 40">
              <a:extLst>
                <a:ext uri="{FF2B5EF4-FFF2-40B4-BE49-F238E27FC236}">
                  <a16:creationId xmlns:a16="http://schemas.microsoft.com/office/drawing/2014/main" id="{763CBFA5-BCD2-A4E5-5DAB-A559BB235E0B}"/>
                </a:ext>
              </a:extLst>
            </p:cNvPr>
            <p:cNvPicPr>
              <a:picLocks noChangeAspect="1"/>
            </p:cNvPicPr>
            <p:nvPr/>
          </p:nvPicPr>
          <p:blipFill>
            <a:blip r:embed="rId8"/>
            <a:stretch>
              <a:fillRect/>
            </a:stretch>
          </p:blipFill>
          <p:spPr>
            <a:xfrm>
              <a:off x="645427" y="2563115"/>
              <a:ext cx="1447600" cy="396000"/>
            </a:xfrm>
            <a:prstGeom prst="rect">
              <a:avLst/>
            </a:prstGeom>
          </p:spPr>
        </p:pic>
        <p:pic>
          <p:nvPicPr>
            <p:cNvPr id="43" name="图片 42">
              <a:extLst>
                <a:ext uri="{FF2B5EF4-FFF2-40B4-BE49-F238E27FC236}">
                  <a16:creationId xmlns:a16="http://schemas.microsoft.com/office/drawing/2014/main" id="{49D277FA-7A7D-E98E-0214-DDA4E0C7CA0C}"/>
                </a:ext>
              </a:extLst>
            </p:cNvPr>
            <p:cNvPicPr>
              <a:picLocks noChangeAspect="1"/>
            </p:cNvPicPr>
            <p:nvPr/>
          </p:nvPicPr>
          <p:blipFill>
            <a:blip r:embed="rId9"/>
            <a:stretch>
              <a:fillRect/>
            </a:stretch>
          </p:blipFill>
          <p:spPr>
            <a:xfrm>
              <a:off x="684255" y="3058608"/>
              <a:ext cx="2318250" cy="396000"/>
            </a:xfrm>
            <a:prstGeom prst="rect">
              <a:avLst/>
            </a:prstGeom>
          </p:spPr>
        </p:pic>
        <p:pic>
          <p:nvPicPr>
            <p:cNvPr id="45" name="图片 44">
              <a:extLst>
                <a:ext uri="{FF2B5EF4-FFF2-40B4-BE49-F238E27FC236}">
                  <a16:creationId xmlns:a16="http://schemas.microsoft.com/office/drawing/2014/main" id="{EC4A2A0C-23CB-1A5C-7D2A-4E79DB33F11B}"/>
                </a:ext>
              </a:extLst>
            </p:cNvPr>
            <p:cNvPicPr>
              <a:picLocks noChangeAspect="1"/>
            </p:cNvPicPr>
            <p:nvPr/>
          </p:nvPicPr>
          <p:blipFill>
            <a:blip r:embed="rId10"/>
            <a:stretch>
              <a:fillRect/>
            </a:stretch>
          </p:blipFill>
          <p:spPr>
            <a:xfrm>
              <a:off x="631887" y="3547558"/>
              <a:ext cx="2604800" cy="396000"/>
            </a:xfrm>
            <a:prstGeom prst="rect">
              <a:avLst/>
            </a:prstGeom>
          </p:spPr>
        </p:pic>
        <p:sp>
          <p:nvSpPr>
            <p:cNvPr id="79" name="矩形 78">
              <a:extLst>
                <a:ext uri="{FF2B5EF4-FFF2-40B4-BE49-F238E27FC236}">
                  <a16:creationId xmlns:a16="http://schemas.microsoft.com/office/drawing/2014/main" id="{DFBA0892-9493-7B3A-FF87-3401B6201D1B}"/>
                </a:ext>
              </a:extLst>
            </p:cNvPr>
            <p:cNvSpPr/>
            <p:nvPr/>
          </p:nvSpPr>
          <p:spPr>
            <a:xfrm>
              <a:off x="490522" y="1583497"/>
              <a:ext cx="3043963" cy="2585088"/>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zh-CN" altLang="en-US" sz="2400" b="1" dirty="0">
                  <a:solidFill>
                    <a:schemeClr val="tx1"/>
                  </a:solidFill>
                  <a:latin typeface="微软雅黑" panose="020B0503020204020204" pitchFamily="34" charset="-122"/>
                  <a:ea typeface="微软雅黑" panose="020B0503020204020204" pitchFamily="34" charset="-122"/>
                </a:rPr>
                <a:t>动态网络拓扑</a:t>
              </a:r>
            </a:p>
          </p:txBody>
        </p:sp>
      </p:grpSp>
    </p:spTree>
    <p:extLst>
      <p:ext uri="{BB962C8B-B14F-4D97-AF65-F5344CB8AC3E}">
        <p14:creationId xmlns:p14="http://schemas.microsoft.com/office/powerpoint/2010/main" val="23473181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9381341"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Falcon Design—Algorithm</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05</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46CF807C-041C-5E0A-4922-2D5692402482}"/>
              </a:ext>
            </a:extLst>
          </p:cNvPr>
          <p:cNvSpPr txBox="1"/>
          <p:nvPr/>
        </p:nvSpPr>
        <p:spPr>
          <a:xfrm>
            <a:off x="481765" y="893618"/>
            <a:ext cx="6024406" cy="461665"/>
          </a:xfrm>
          <a:prstGeom prst="rect">
            <a:avLst/>
          </a:prstGeom>
          <a:noFill/>
        </p:spPr>
        <p:txBody>
          <a:bodyPr wrap="none" rtlCol="0">
            <a:spAutoFit/>
          </a:bodyPr>
          <a:lstStyle/>
          <a:p>
            <a:r>
              <a:rPr kumimoji="1"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动态多路径下载机制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HMRBA</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算法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Falcon</a:t>
            </a:r>
            <a:endParaRPr kumimoji="1" lang="zh-CN" altLang="en-US" sz="22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6" name="组合 35">
            <a:extLst>
              <a:ext uri="{FF2B5EF4-FFF2-40B4-BE49-F238E27FC236}">
                <a16:creationId xmlns:a16="http://schemas.microsoft.com/office/drawing/2014/main" id="{7398D87F-7E42-868E-FCC5-94939BB09CFE}"/>
              </a:ext>
            </a:extLst>
          </p:cNvPr>
          <p:cNvGrpSpPr/>
          <p:nvPr/>
        </p:nvGrpSpPr>
        <p:grpSpPr>
          <a:xfrm>
            <a:off x="723184" y="1455666"/>
            <a:ext cx="4188452" cy="1659606"/>
            <a:chOff x="592554" y="1455666"/>
            <a:chExt cx="4188452" cy="1659606"/>
          </a:xfrm>
        </p:grpSpPr>
        <p:pic>
          <p:nvPicPr>
            <p:cNvPr id="7" name="图片 6">
              <a:extLst>
                <a:ext uri="{FF2B5EF4-FFF2-40B4-BE49-F238E27FC236}">
                  <a16:creationId xmlns:a16="http://schemas.microsoft.com/office/drawing/2014/main" id="{95A9B4E9-9CBF-388C-5E58-ADEA079717A3}"/>
                </a:ext>
              </a:extLst>
            </p:cNvPr>
            <p:cNvPicPr>
              <a:picLocks noChangeAspect="1"/>
            </p:cNvPicPr>
            <p:nvPr/>
          </p:nvPicPr>
          <p:blipFill>
            <a:blip r:embed="rId4"/>
            <a:stretch>
              <a:fillRect/>
            </a:stretch>
          </p:blipFill>
          <p:spPr>
            <a:xfrm>
              <a:off x="978075" y="2724840"/>
              <a:ext cx="3606801" cy="315505"/>
            </a:xfrm>
            <a:prstGeom prst="rect">
              <a:avLst/>
            </a:prstGeom>
          </p:spPr>
        </p:pic>
        <p:sp>
          <p:nvSpPr>
            <p:cNvPr id="19" name="文本框 18">
              <a:extLst>
                <a:ext uri="{FF2B5EF4-FFF2-40B4-BE49-F238E27FC236}">
                  <a16:creationId xmlns:a16="http://schemas.microsoft.com/office/drawing/2014/main" id="{470DEBC5-C5D0-30A3-B447-99085E5CB97D}"/>
                </a:ext>
              </a:extLst>
            </p:cNvPr>
            <p:cNvSpPr txBox="1"/>
            <p:nvPr/>
          </p:nvSpPr>
          <p:spPr>
            <a:xfrm>
              <a:off x="617339" y="1556164"/>
              <a:ext cx="1733976"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时间片融合</a:t>
              </a:r>
              <a:endParaRPr lang="e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AB0F3591-56A4-220B-C8B7-E7E599B4AF2A}"/>
                </a:ext>
              </a:extLst>
            </p:cNvPr>
            <p:cNvSpPr txBox="1"/>
            <p:nvPr/>
          </p:nvSpPr>
          <p:spPr>
            <a:xfrm>
              <a:off x="978075" y="2015163"/>
              <a:ext cx="3095719" cy="707886"/>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拓扑改变前</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传输已完成</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拓扑改变但</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不影响路径</a:t>
              </a:r>
              <a:endPar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D863F6AC-502B-1E80-AB6F-41C56B1C267C}"/>
                </a:ext>
              </a:extLst>
            </p:cNvPr>
            <p:cNvSpPr/>
            <p:nvPr/>
          </p:nvSpPr>
          <p:spPr>
            <a:xfrm>
              <a:off x="592554" y="1455666"/>
              <a:ext cx="4188452" cy="1659606"/>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endParaRPr kumimoji="1"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5C30EB1D-EA9C-0C0E-0596-DCF32046BEC3}"/>
              </a:ext>
            </a:extLst>
          </p:cNvPr>
          <p:cNvGrpSpPr/>
          <p:nvPr/>
        </p:nvGrpSpPr>
        <p:grpSpPr>
          <a:xfrm>
            <a:off x="723184" y="3415720"/>
            <a:ext cx="4188452" cy="2594314"/>
            <a:chOff x="592554" y="3415720"/>
            <a:chExt cx="4188452" cy="2594314"/>
          </a:xfrm>
        </p:grpSpPr>
        <p:grpSp>
          <p:nvGrpSpPr>
            <p:cNvPr id="23" name="组合 22">
              <a:extLst>
                <a:ext uri="{FF2B5EF4-FFF2-40B4-BE49-F238E27FC236}">
                  <a16:creationId xmlns:a16="http://schemas.microsoft.com/office/drawing/2014/main" id="{2B07993C-80F1-7E7B-E5F6-D6B36CF6589C}"/>
                </a:ext>
              </a:extLst>
            </p:cNvPr>
            <p:cNvGrpSpPr/>
            <p:nvPr/>
          </p:nvGrpSpPr>
          <p:grpSpPr>
            <a:xfrm>
              <a:off x="1030324" y="4926727"/>
              <a:ext cx="3203869" cy="1021951"/>
              <a:chOff x="703752" y="4926727"/>
              <a:chExt cx="3203869" cy="1021951"/>
            </a:xfrm>
          </p:grpSpPr>
          <p:grpSp>
            <p:nvGrpSpPr>
              <p:cNvPr id="13" name="组合 12">
                <a:extLst>
                  <a:ext uri="{FF2B5EF4-FFF2-40B4-BE49-F238E27FC236}">
                    <a16:creationId xmlns:a16="http://schemas.microsoft.com/office/drawing/2014/main" id="{05ED470B-2890-4CB0-0B87-B4192CBCDB9F}"/>
                  </a:ext>
                </a:extLst>
              </p:cNvPr>
              <p:cNvGrpSpPr>
                <a:grpSpLocks noChangeAspect="1"/>
              </p:cNvGrpSpPr>
              <p:nvPr/>
            </p:nvGrpSpPr>
            <p:grpSpPr>
              <a:xfrm>
                <a:off x="703752" y="4926727"/>
                <a:ext cx="3147724" cy="615324"/>
                <a:chOff x="1298574" y="3790439"/>
                <a:chExt cx="4357643" cy="851842"/>
              </a:xfrm>
            </p:grpSpPr>
            <p:pic>
              <p:nvPicPr>
                <p:cNvPr id="9" name="图片 8">
                  <a:extLst>
                    <a:ext uri="{FF2B5EF4-FFF2-40B4-BE49-F238E27FC236}">
                      <a16:creationId xmlns:a16="http://schemas.microsoft.com/office/drawing/2014/main" id="{A2B8978B-A617-EFBD-E004-BA56DD7A3AC2}"/>
                    </a:ext>
                  </a:extLst>
                </p:cNvPr>
                <p:cNvPicPr>
                  <a:picLocks noChangeAspect="1"/>
                </p:cNvPicPr>
                <p:nvPr/>
              </p:nvPicPr>
              <p:blipFill rotWithShape="1">
                <a:blip r:embed="rId5"/>
                <a:srcRect r="2244"/>
                <a:stretch/>
              </p:blipFill>
              <p:spPr>
                <a:xfrm>
                  <a:off x="1298574" y="3842181"/>
                  <a:ext cx="4357643" cy="800100"/>
                </a:xfrm>
                <a:prstGeom prst="rect">
                  <a:avLst/>
                </a:prstGeom>
              </p:spPr>
            </p:pic>
            <p:sp>
              <p:nvSpPr>
                <p:cNvPr id="11" name="矩形 10">
                  <a:extLst>
                    <a:ext uri="{FF2B5EF4-FFF2-40B4-BE49-F238E27FC236}">
                      <a16:creationId xmlns:a16="http://schemas.microsoft.com/office/drawing/2014/main" id="{54643021-D020-BDE5-0E72-3BB93099A872}"/>
                    </a:ext>
                  </a:extLst>
                </p:cNvPr>
                <p:cNvSpPr/>
                <p:nvPr/>
              </p:nvSpPr>
              <p:spPr>
                <a:xfrm>
                  <a:off x="1298574" y="3790439"/>
                  <a:ext cx="1059075" cy="250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95EE7641-53D0-5A6B-F93F-95BF3AD5AD59}"/>
                  </a:ext>
                </a:extLst>
              </p:cNvPr>
              <p:cNvPicPr>
                <a:picLocks noChangeAspect="1"/>
              </p:cNvPicPr>
              <p:nvPr/>
            </p:nvPicPr>
            <p:blipFill>
              <a:blip r:embed="rId6"/>
              <a:stretch>
                <a:fillRect/>
              </a:stretch>
            </p:blipFill>
            <p:spPr>
              <a:xfrm>
                <a:off x="759897" y="5594005"/>
                <a:ext cx="3147724" cy="354673"/>
              </a:xfrm>
              <a:prstGeom prst="rect">
                <a:avLst/>
              </a:prstGeom>
            </p:spPr>
          </p:pic>
        </p:grpSp>
        <p:sp>
          <p:nvSpPr>
            <p:cNvPr id="20" name="文本框 19">
              <a:extLst>
                <a:ext uri="{FF2B5EF4-FFF2-40B4-BE49-F238E27FC236}">
                  <a16:creationId xmlns:a16="http://schemas.microsoft.com/office/drawing/2014/main" id="{AD13CB83-0D47-89D0-3FBC-1AE12E5750F3}"/>
                </a:ext>
              </a:extLst>
            </p:cNvPr>
            <p:cNvSpPr txBox="1"/>
            <p:nvPr/>
          </p:nvSpPr>
          <p:spPr>
            <a:xfrm>
              <a:off x="667000" y="3514021"/>
              <a:ext cx="1733976"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路径选择</a:t>
              </a:r>
              <a:endParaRPr lang="e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96426047-2DA4-27B0-BFA9-D191FB664E78}"/>
                </a:ext>
              </a:extLst>
            </p:cNvPr>
            <p:cNvSpPr txBox="1"/>
            <p:nvPr/>
          </p:nvSpPr>
          <p:spPr>
            <a:xfrm>
              <a:off x="993572" y="3968403"/>
              <a:ext cx="2839239" cy="1015663"/>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数据量大的优先级</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高</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边的任务数尽可能</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少</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路径存活时间尽量</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长</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矩形 26">
              <a:extLst>
                <a:ext uri="{FF2B5EF4-FFF2-40B4-BE49-F238E27FC236}">
                  <a16:creationId xmlns:a16="http://schemas.microsoft.com/office/drawing/2014/main" id="{958A9B94-9DF6-F947-BDA9-66B6182B38D3}"/>
                </a:ext>
              </a:extLst>
            </p:cNvPr>
            <p:cNvSpPr/>
            <p:nvPr/>
          </p:nvSpPr>
          <p:spPr>
            <a:xfrm>
              <a:off x="592554" y="3415720"/>
              <a:ext cx="4188452" cy="2594314"/>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endParaRPr kumimoji="1"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07236183-62C6-69D2-3791-F1BDBC8BB4C8}"/>
              </a:ext>
            </a:extLst>
          </p:cNvPr>
          <p:cNvGrpSpPr/>
          <p:nvPr/>
        </p:nvGrpSpPr>
        <p:grpSpPr>
          <a:xfrm>
            <a:off x="5312654" y="1518892"/>
            <a:ext cx="6045908" cy="4578694"/>
            <a:chOff x="5182024" y="1518892"/>
            <a:chExt cx="6045908" cy="4578694"/>
          </a:xfrm>
        </p:grpSpPr>
        <p:pic>
          <p:nvPicPr>
            <p:cNvPr id="5" name="图片 4">
              <a:extLst>
                <a:ext uri="{FF2B5EF4-FFF2-40B4-BE49-F238E27FC236}">
                  <a16:creationId xmlns:a16="http://schemas.microsoft.com/office/drawing/2014/main" id="{D5BAC383-88B0-7054-AF36-9192FB9F7AE6}"/>
                </a:ext>
              </a:extLst>
            </p:cNvPr>
            <p:cNvPicPr>
              <a:picLocks noChangeAspect="1"/>
            </p:cNvPicPr>
            <p:nvPr/>
          </p:nvPicPr>
          <p:blipFill>
            <a:blip r:embed="rId7"/>
            <a:stretch>
              <a:fillRect/>
            </a:stretch>
          </p:blipFill>
          <p:spPr>
            <a:xfrm>
              <a:off x="5282064" y="2148150"/>
              <a:ext cx="5845828" cy="3166803"/>
            </a:xfrm>
            <a:prstGeom prst="rect">
              <a:avLst/>
            </a:prstGeom>
          </p:spPr>
        </p:pic>
        <p:sp>
          <p:nvSpPr>
            <p:cNvPr id="28" name="矩形 27">
              <a:extLst>
                <a:ext uri="{FF2B5EF4-FFF2-40B4-BE49-F238E27FC236}">
                  <a16:creationId xmlns:a16="http://schemas.microsoft.com/office/drawing/2014/main" id="{6BC6EE85-315C-9800-6A18-0485185FE0C3}"/>
                </a:ext>
              </a:extLst>
            </p:cNvPr>
            <p:cNvSpPr/>
            <p:nvPr/>
          </p:nvSpPr>
          <p:spPr>
            <a:xfrm>
              <a:off x="5182024" y="1518892"/>
              <a:ext cx="6045908" cy="4578694"/>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机制细节</a:t>
              </a:r>
            </a:p>
          </p:txBody>
        </p:sp>
        <p:sp>
          <p:nvSpPr>
            <p:cNvPr id="29" name="文本框 28">
              <a:extLst>
                <a:ext uri="{FF2B5EF4-FFF2-40B4-BE49-F238E27FC236}">
                  <a16:creationId xmlns:a16="http://schemas.microsoft.com/office/drawing/2014/main" id="{EA805297-B184-E625-5C5D-C8172AC71C01}"/>
                </a:ext>
              </a:extLst>
            </p:cNvPr>
            <p:cNvSpPr txBox="1"/>
            <p:nvPr/>
          </p:nvSpPr>
          <p:spPr>
            <a:xfrm>
              <a:off x="5754627" y="5511486"/>
              <a:ext cx="4900701" cy="400110"/>
            </a:xfrm>
            <a:prstGeom prst="rect">
              <a:avLst/>
            </a:prstGeom>
            <a:noFill/>
          </p:spPr>
          <p:txBody>
            <a:bodyPr wrap="none" rtlCol="0">
              <a:spAutoFit/>
            </a:bodyPr>
            <a:lstStyle/>
            <a:p>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计算得到</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所有</a:t>
              </a:r>
              <a:r>
                <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EO</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与</a:t>
              </a:r>
              <a:r>
                <a:rPr kumimoji="1" lang="zh-CN" altLang="en-US"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任意</a:t>
              </a:r>
              <a:r>
                <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rPr>
                <a:t>GS</a:t>
              </a: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的最短路径与</a:t>
              </a:r>
              <a:r>
                <a:rPr kumimoji="1"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tp</a:t>
              </a:r>
              <a:endParaRPr kumimoji="1"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29">
              <a:extLst>
                <a:ext uri="{FF2B5EF4-FFF2-40B4-BE49-F238E27FC236}">
                  <a16:creationId xmlns:a16="http://schemas.microsoft.com/office/drawing/2014/main" id="{34C154FA-CC17-D1DC-D964-0A595589064D}"/>
                </a:ext>
              </a:extLst>
            </p:cNvPr>
            <p:cNvSpPr txBox="1"/>
            <p:nvPr/>
          </p:nvSpPr>
          <p:spPr>
            <a:xfrm>
              <a:off x="9822274" y="2383820"/>
              <a:ext cx="1210588" cy="400110"/>
            </a:xfrm>
            <a:prstGeom prst="rect">
              <a:avLst/>
            </a:prstGeom>
            <a:noFill/>
          </p:spPr>
          <p:txBody>
            <a:bodyPr wrap="none" rtlCol="0">
              <a:spAutoFit/>
            </a:bodyPr>
            <a:lstStyle/>
            <a:p>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基于贪心</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30">
              <a:extLst>
                <a:ext uri="{FF2B5EF4-FFF2-40B4-BE49-F238E27FC236}">
                  <a16:creationId xmlns:a16="http://schemas.microsoft.com/office/drawing/2014/main" id="{10377319-8D0A-4901-EFCA-6CFE1985D53F}"/>
                </a:ext>
              </a:extLst>
            </p:cNvPr>
            <p:cNvSpPr txBox="1"/>
            <p:nvPr/>
          </p:nvSpPr>
          <p:spPr>
            <a:xfrm>
              <a:off x="8627497" y="3363224"/>
              <a:ext cx="2236510" cy="400110"/>
            </a:xfrm>
            <a:prstGeom prst="rect">
              <a:avLst/>
            </a:prstGeom>
            <a:noFill/>
          </p:spPr>
          <p:txBody>
            <a:bodyPr wrap="none" rtlCol="0">
              <a:spAutoFit/>
            </a:bodyPr>
            <a:lstStyle/>
            <a:p>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GS</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与</a:t>
              </a:r>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MC</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直接连接</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0227D3F1-C90F-E115-365A-6C24ABB2F0EC}"/>
                </a:ext>
              </a:extLst>
            </p:cNvPr>
            <p:cNvSpPr/>
            <p:nvPr/>
          </p:nvSpPr>
          <p:spPr>
            <a:xfrm>
              <a:off x="5982788" y="2627451"/>
              <a:ext cx="5145103" cy="680291"/>
            </a:xfrm>
            <a:prstGeom prst="rect">
              <a:avLst/>
            </a:prstGeom>
            <a:solidFill>
              <a:srgbClr val="9479DC">
                <a:alpha val="23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35" name="矩形 34">
              <a:extLst>
                <a:ext uri="{FF2B5EF4-FFF2-40B4-BE49-F238E27FC236}">
                  <a16:creationId xmlns:a16="http://schemas.microsoft.com/office/drawing/2014/main" id="{19A74F2C-35FC-1F50-BE35-0752718299D1}"/>
                </a:ext>
              </a:extLst>
            </p:cNvPr>
            <p:cNvSpPr/>
            <p:nvPr/>
          </p:nvSpPr>
          <p:spPr>
            <a:xfrm>
              <a:off x="6438818" y="3263231"/>
              <a:ext cx="4689074" cy="680291"/>
            </a:xfrm>
            <a:prstGeom prst="rect">
              <a:avLst/>
            </a:prstGeom>
            <a:solidFill>
              <a:srgbClr val="9479DC">
                <a:alpha val="23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grpSp>
    </p:spTree>
    <p:extLst>
      <p:ext uri="{BB962C8B-B14F-4D97-AF65-F5344CB8AC3E}">
        <p14:creationId xmlns:p14="http://schemas.microsoft.com/office/powerpoint/2010/main" val="200352896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9381341"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Falcon Design—Algorithm</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05</a:t>
              </a:r>
              <a:endParaRPr kumimoji="0" lang="zh-CN" altLang="en-US" sz="16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endParaRPr kumimoji="0" lang="zh-CN" altLang="en-US" sz="1000" b="0" i="0" u="none" strike="noStrike" kern="1200" cap="none" spc="6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 name="文本框 63"/>
          <p:cNvSpPr txBox="1"/>
          <p:nvPr/>
        </p:nvSpPr>
        <p:spPr>
          <a:xfrm>
            <a:off x="9232369" y="6583649"/>
            <a:ext cx="2390398" cy="246221"/>
          </a:xfrm>
          <a:prstGeom prst="rect">
            <a:avLst/>
          </a:prstGeom>
          <a:noFill/>
        </p:spPr>
        <p:txBody>
          <a:bodyPr wrap="none" rtlCol="0">
            <a:spAutoFit/>
          </a:bodyPr>
          <a:lstStyle/>
          <a:p>
            <a:pPr lvl="0"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46CF807C-041C-5E0A-4922-2D5692402482}"/>
              </a:ext>
            </a:extLst>
          </p:cNvPr>
          <p:cNvSpPr txBox="1"/>
          <p:nvPr/>
        </p:nvSpPr>
        <p:spPr>
          <a:xfrm>
            <a:off x="481765" y="893618"/>
            <a:ext cx="5892960"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HMRBA</a:t>
            </a:r>
            <a:r>
              <a:rPr kumimoji="1"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算法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动态多路径下载机制 </a:t>
            </a:r>
            <a:r>
              <a:rPr kumimoji="1"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 Falcon</a:t>
            </a:r>
            <a:endParaRPr kumimoji="1" lang="zh-CN" altLang="en-US" sz="22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4" name="组合 13">
            <a:extLst>
              <a:ext uri="{FF2B5EF4-FFF2-40B4-BE49-F238E27FC236}">
                <a16:creationId xmlns:a16="http://schemas.microsoft.com/office/drawing/2014/main" id="{AE64B2BB-7508-40BF-B548-76CB00F02C4A}"/>
              </a:ext>
            </a:extLst>
          </p:cNvPr>
          <p:cNvGrpSpPr/>
          <p:nvPr/>
        </p:nvGrpSpPr>
        <p:grpSpPr>
          <a:xfrm>
            <a:off x="858638" y="1533118"/>
            <a:ext cx="3626749" cy="3326789"/>
            <a:chOff x="592554" y="1455665"/>
            <a:chExt cx="3626749" cy="3326789"/>
          </a:xfrm>
        </p:grpSpPr>
        <p:sp>
          <p:nvSpPr>
            <p:cNvPr id="19" name="文本框 18">
              <a:extLst>
                <a:ext uri="{FF2B5EF4-FFF2-40B4-BE49-F238E27FC236}">
                  <a16:creationId xmlns:a16="http://schemas.microsoft.com/office/drawing/2014/main" id="{470DEBC5-C5D0-30A3-B447-99085E5CB97D}"/>
                </a:ext>
              </a:extLst>
            </p:cNvPr>
            <p:cNvSpPr txBox="1"/>
            <p:nvPr/>
          </p:nvSpPr>
          <p:spPr>
            <a:xfrm>
              <a:off x="617339" y="1556164"/>
              <a:ext cx="1733976" cy="461665"/>
            </a:xfrm>
            <a:prstGeom prst="rect">
              <a:avLst/>
            </a:prstGeom>
            <a:noFill/>
          </p:spPr>
          <p:txBody>
            <a:bodyPr wrap="square" rtlCol="0">
              <a:spAutoFit/>
            </a:bodyPr>
            <a:lstStyle/>
            <a:p>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带宽分配</a:t>
              </a:r>
              <a:endParaRPr lang="en"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AB0F3591-56A4-220B-C8B7-E7E599B4AF2A}"/>
                </a:ext>
              </a:extLst>
            </p:cNvPr>
            <p:cNvSpPr txBox="1"/>
            <p:nvPr/>
          </p:nvSpPr>
          <p:spPr>
            <a:xfrm>
              <a:off x="978075" y="2015163"/>
              <a:ext cx="2326278"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链接的带宽分配</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D863F6AC-502B-1E80-AB6F-41C56B1C267C}"/>
                </a:ext>
              </a:extLst>
            </p:cNvPr>
            <p:cNvSpPr/>
            <p:nvPr/>
          </p:nvSpPr>
          <p:spPr>
            <a:xfrm>
              <a:off x="592554" y="1455665"/>
              <a:ext cx="3626749" cy="3326789"/>
            </a:xfrm>
            <a:prstGeom prst="rect">
              <a:avLst/>
            </a:prstGeom>
            <a:noFill/>
            <a:ln w="38100">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vert="horz" rtlCol="0" anchor="t"/>
            <a:lstStyle/>
            <a:p>
              <a:pPr algn="ctr"/>
              <a:endParaRPr kumimoji="1"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7C047205-0BF1-C641-CD43-9FCE9ABE1FC1}"/>
                </a:ext>
              </a:extLst>
            </p:cNvPr>
            <p:cNvPicPr>
              <a:picLocks noChangeAspect="1"/>
            </p:cNvPicPr>
            <p:nvPr/>
          </p:nvPicPr>
          <p:blipFill>
            <a:blip r:embed="rId4"/>
            <a:stretch>
              <a:fillRect/>
            </a:stretch>
          </p:blipFill>
          <p:spPr>
            <a:xfrm>
              <a:off x="1331347" y="2404027"/>
              <a:ext cx="2664156" cy="639397"/>
            </a:xfrm>
            <a:prstGeom prst="rect">
              <a:avLst/>
            </a:prstGeom>
          </p:spPr>
        </p:pic>
        <p:sp>
          <p:nvSpPr>
            <p:cNvPr id="6" name="文本框 5">
              <a:extLst>
                <a:ext uri="{FF2B5EF4-FFF2-40B4-BE49-F238E27FC236}">
                  <a16:creationId xmlns:a16="http://schemas.microsoft.com/office/drawing/2014/main" id="{131DEAAB-A10C-57C7-D43D-D43162B9A93B}"/>
                </a:ext>
              </a:extLst>
            </p:cNvPr>
            <p:cNvSpPr txBox="1"/>
            <p:nvPr/>
          </p:nvSpPr>
          <p:spPr>
            <a:xfrm>
              <a:off x="978075" y="3744757"/>
              <a:ext cx="2326278" cy="400110"/>
            </a:xfrm>
            <a:prstGeom prst="rect">
              <a:avLst/>
            </a:prstGeom>
            <a:noFill/>
          </p:spPr>
          <p:txBody>
            <a:bodyPr wrap="none" rtlCol="0">
              <a:spAutoFit/>
            </a:bodyPr>
            <a:lstStyle/>
            <a:p>
              <a:pPr marL="342900" indent="-342900">
                <a:buFont typeface="Arial" panose="020B0604020202020204" pitchFamily="34" charset="0"/>
                <a:buChar char="•"/>
              </a:pPr>
              <a:r>
                <a:rPr kumimoji="1"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子任务带宽分配</a:t>
              </a:r>
              <a:endParaRPr kumimoji="1" lang="en-US" altLang="zh-CN" sz="2000" b="1" dirty="0">
                <a:solidFill>
                  <a:srgbClr val="9479DC"/>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a:extLst>
                <a:ext uri="{FF2B5EF4-FFF2-40B4-BE49-F238E27FC236}">
                  <a16:creationId xmlns:a16="http://schemas.microsoft.com/office/drawing/2014/main" id="{B2331227-52A4-47DC-5B00-FD28F77196C8}"/>
                </a:ext>
              </a:extLst>
            </p:cNvPr>
            <p:cNvPicPr>
              <a:picLocks noChangeAspect="1"/>
            </p:cNvPicPr>
            <p:nvPr/>
          </p:nvPicPr>
          <p:blipFill>
            <a:blip r:embed="rId5"/>
            <a:stretch>
              <a:fillRect/>
            </a:stretch>
          </p:blipFill>
          <p:spPr>
            <a:xfrm>
              <a:off x="1332419" y="4117611"/>
              <a:ext cx="2095826" cy="533085"/>
            </a:xfrm>
            <a:prstGeom prst="rect">
              <a:avLst/>
            </a:prstGeom>
          </p:spPr>
        </p:pic>
        <p:sp>
          <p:nvSpPr>
            <p:cNvPr id="12" name="箭头: 右 11">
              <a:extLst>
                <a:ext uri="{FF2B5EF4-FFF2-40B4-BE49-F238E27FC236}">
                  <a16:creationId xmlns:a16="http://schemas.microsoft.com/office/drawing/2014/main" id="{677987F8-676E-086F-9045-B3E320A5CDF0}"/>
                </a:ext>
              </a:extLst>
            </p:cNvPr>
            <p:cNvSpPr/>
            <p:nvPr/>
          </p:nvSpPr>
          <p:spPr>
            <a:xfrm rot="5400000">
              <a:off x="2151260" y="3196667"/>
              <a:ext cx="400110"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5" name="图片 24">
            <a:extLst>
              <a:ext uri="{FF2B5EF4-FFF2-40B4-BE49-F238E27FC236}">
                <a16:creationId xmlns:a16="http://schemas.microsoft.com/office/drawing/2014/main" id="{E9C60529-C771-4F53-1B34-F3BC56334FFC}"/>
              </a:ext>
            </a:extLst>
          </p:cNvPr>
          <p:cNvPicPr>
            <a:picLocks noChangeAspect="1"/>
          </p:cNvPicPr>
          <p:nvPr/>
        </p:nvPicPr>
        <p:blipFill>
          <a:blip r:embed="rId6"/>
          <a:stretch>
            <a:fillRect/>
          </a:stretch>
        </p:blipFill>
        <p:spPr>
          <a:xfrm>
            <a:off x="4961225" y="1896734"/>
            <a:ext cx="3839898" cy="1315130"/>
          </a:xfrm>
          <a:prstGeom prst="rect">
            <a:avLst/>
          </a:prstGeom>
        </p:spPr>
      </p:pic>
      <p:pic>
        <p:nvPicPr>
          <p:cNvPr id="32" name="图片 31">
            <a:extLst>
              <a:ext uri="{FF2B5EF4-FFF2-40B4-BE49-F238E27FC236}">
                <a16:creationId xmlns:a16="http://schemas.microsoft.com/office/drawing/2014/main" id="{1F18CAF2-8478-A884-92E9-85F47B31F0B8}"/>
              </a:ext>
            </a:extLst>
          </p:cNvPr>
          <p:cNvPicPr>
            <a:picLocks noChangeAspect="1"/>
          </p:cNvPicPr>
          <p:nvPr/>
        </p:nvPicPr>
        <p:blipFill>
          <a:blip r:embed="rId7"/>
          <a:stretch>
            <a:fillRect/>
          </a:stretch>
        </p:blipFill>
        <p:spPr>
          <a:xfrm>
            <a:off x="4958399" y="3292902"/>
            <a:ext cx="4766514" cy="2619319"/>
          </a:xfrm>
          <a:prstGeom prst="rect">
            <a:avLst/>
          </a:prstGeom>
        </p:spPr>
      </p:pic>
      <p:grpSp>
        <p:nvGrpSpPr>
          <p:cNvPr id="5" name="组合 4">
            <a:extLst>
              <a:ext uri="{FF2B5EF4-FFF2-40B4-BE49-F238E27FC236}">
                <a16:creationId xmlns:a16="http://schemas.microsoft.com/office/drawing/2014/main" id="{F041F674-619C-04F2-DD0A-3358C513A657}"/>
              </a:ext>
            </a:extLst>
          </p:cNvPr>
          <p:cNvGrpSpPr/>
          <p:nvPr/>
        </p:nvGrpSpPr>
        <p:grpSpPr>
          <a:xfrm>
            <a:off x="481765" y="1375329"/>
            <a:ext cx="11037134" cy="4857797"/>
            <a:chOff x="481765" y="1375329"/>
            <a:chExt cx="11037134" cy="4857797"/>
          </a:xfrm>
        </p:grpSpPr>
        <p:sp>
          <p:nvSpPr>
            <p:cNvPr id="33" name="矩形 32">
              <a:extLst>
                <a:ext uri="{FF2B5EF4-FFF2-40B4-BE49-F238E27FC236}">
                  <a16:creationId xmlns:a16="http://schemas.microsoft.com/office/drawing/2014/main" id="{F3D768D2-079F-1615-A5D4-A1C35AD86E8F}"/>
                </a:ext>
              </a:extLst>
            </p:cNvPr>
            <p:cNvSpPr/>
            <p:nvPr/>
          </p:nvSpPr>
          <p:spPr>
            <a:xfrm>
              <a:off x="481765" y="4897992"/>
              <a:ext cx="4365160" cy="1306865"/>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6BC6EE85-315C-9800-6A18-0485185FE0C3}"/>
                </a:ext>
              </a:extLst>
            </p:cNvPr>
            <p:cNvSpPr/>
            <p:nvPr/>
          </p:nvSpPr>
          <p:spPr>
            <a:xfrm>
              <a:off x="4648680" y="1375329"/>
              <a:ext cx="6870219" cy="4857797"/>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算法流程</a:t>
              </a:r>
            </a:p>
          </p:txBody>
        </p:sp>
      </p:grpSp>
      <p:sp>
        <p:nvSpPr>
          <p:cNvPr id="36" name="左大括号 35">
            <a:extLst>
              <a:ext uri="{FF2B5EF4-FFF2-40B4-BE49-F238E27FC236}">
                <a16:creationId xmlns:a16="http://schemas.microsoft.com/office/drawing/2014/main" id="{BC0E2280-6106-976B-4321-4ABDD8B80761}"/>
              </a:ext>
            </a:extLst>
          </p:cNvPr>
          <p:cNvSpPr/>
          <p:nvPr/>
        </p:nvSpPr>
        <p:spPr>
          <a:xfrm flipH="1">
            <a:off x="8696144" y="2005676"/>
            <a:ext cx="318818" cy="1130273"/>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文本框 30">
            <a:extLst>
              <a:ext uri="{FF2B5EF4-FFF2-40B4-BE49-F238E27FC236}">
                <a16:creationId xmlns:a16="http://schemas.microsoft.com/office/drawing/2014/main" id="{10377319-8D0A-4901-EFCA-6CFE1985D53F}"/>
              </a:ext>
            </a:extLst>
          </p:cNvPr>
          <p:cNvSpPr txBox="1"/>
          <p:nvPr/>
        </p:nvSpPr>
        <p:spPr>
          <a:xfrm>
            <a:off x="9565793" y="1764608"/>
            <a:ext cx="1723549" cy="1323439"/>
          </a:xfrm>
          <a:prstGeom prst="rect">
            <a:avLst/>
          </a:prstGeom>
          <a:noFill/>
        </p:spPr>
        <p:txBody>
          <a:bodyPr wrap="non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①</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检查是否存在</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拓扑变化</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r>
              <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任务完成</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左大括号 36">
            <a:extLst>
              <a:ext uri="{FF2B5EF4-FFF2-40B4-BE49-F238E27FC236}">
                <a16:creationId xmlns:a16="http://schemas.microsoft.com/office/drawing/2014/main" id="{FA4AEB52-34A7-D326-040D-8B15655FF328}"/>
              </a:ext>
            </a:extLst>
          </p:cNvPr>
          <p:cNvSpPr/>
          <p:nvPr/>
        </p:nvSpPr>
        <p:spPr>
          <a:xfrm flipH="1">
            <a:off x="9590904" y="3395505"/>
            <a:ext cx="318818" cy="2382995"/>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文本框 37">
            <a:extLst>
              <a:ext uri="{FF2B5EF4-FFF2-40B4-BE49-F238E27FC236}">
                <a16:creationId xmlns:a16="http://schemas.microsoft.com/office/drawing/2014/main" id="{C5062391-1376-9608-16DC-C894FC1EA2F9}"/>
              </a:ext>
            </a:extLst>
          </p:cNvPr>
          <p:cNvSpPr txBox="1"/>
          <p:nvPr/>
        </p:nvSpPr>
        <p:spPr>
          <a:xfrm>
            <a:off x="9940306" y="3815091"/>
            <a:ext cx="1467068" cy="1323439"/>
          </a:xfrm>
          <a:prstGeom prst="rect">
            <a:avLst/>
          </a:prstGeom>
          <a:noFill/>
        </p:spPr>
        <p:txBody>
          <a:bodyPr wrap="non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②</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路径重计算</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任务大优先</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en-US" altLang="zh-CN" sz="2000" b="1" dirty="0" err="1">
                <a:latin typeface="Times New Roman" panose="02020603050405020304" pitchFamily="18" charset="0"/>
                <a:ea typeface="微软雅黑" panose="020B0503020204020204" pitchFamily="34" charset="-122"/>
                <a:cs typeface="Times New Roman" panose="02020603050405020304" pitchFamily="18" charset="0"/>
              </a:rPr>
              <a:t>Mp</a:t>
            </a: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为依据</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文本框 38">
            <a:extLst>
              <a:ext uri="{FF2B5EF4-FFF2-40B4-BE49-F238E27FC236}">
                <a16:creationId xmlns:a16="http://schemas.microsoft.com/office/drawing/2014/main" id="{837702AA-B4F2-D24C-1B66-3EEE263A6E35}"/>
              </a:ext>
            </a:extLst>
          </p:cNvPr>
          <p:cNvSpPr txBox="1"/>
          <p:nvPr/>
        </p:nvSpPr>
        <p:spPr>
          <a:xfrm>
            <a:off x="1013564" y="5043592"/>
            <a:ext cx="3301561" cy="1015663"/>
          </a:xfrm>
          <a:prstGeom prst="rect">
            <a:avLst/>
          </a:prstGeom>
          <a:noFill/>
        </p:spPr>
        <p:txBody>
          <a:bodyPr wrap="square" rtlCol="0">
            <a:spAutoFit/>
          </a:bodyPr>
          <a:lstStyle/>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③</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kumimoji="1"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根据带宽分配方式对新路径进行分配</a:t>
            </a:r>
            <a:endParaRPr kumimoji="1"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箭头: 右 39">
            <a:extLst>
              <a:ext uri="{FF2B5EF4-FFF2-40B4-BE49-F238E27FC236}">
                <a16:creationId xmlns:a16="http://schemas.microsoft.com/office/drawing/2014/main" id="{42AB0F71-8E6C-9E32-6D91-3BD7B8D226E9}"/>
              </a:ext>
            </a:extLst>
          </p:cNvPr>
          <p:cNvSpPr/>
          <p:nvPr/>
        </p:nvSpPr>
        <p:spPr>
          <a:xfrm rot="5400000">
            <a:off x="2486220" y="4718090"/>
            <a:ext cx="356247" cy="484632"/>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066D84AB-9F9D-CC9E-A2B6-74717702DC3B}"/>
              </a:ext>
            </a:extLst>
          </p:cNvPr>
          <p:cNvSpPr/>
          <p:nvPr/>
        </p:nvSpPr>
        <p:spPr>
          <a:xfrm>
            <a:off x="5860282" y="5053522"/>
            <a:ext cx="2962748" cy="465812"/>
          </a:xfrm>
          <a:prstGeom prst="rect">
            <a:avLst/>
          </a:prstGeom>
          <a:solidFill>
            <a:srgbClr val="9479DC">
              <a:alpha val="23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Tree>
    <p:extLst>
      <p:ext uri="{BB962C8B-B14F-4D97-AF65-F5344CB8AC3E}">
        <p14:creationId xmlns:p14="http://schemas.microsoft.com/office/powerpoint/2010/main" val="34916521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Evaluation</a:t>
            </a:r>
            <a:endParaRPr kumimoji="0" lang="zh-CN" altLang="en-US" sz="26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11151"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29" name="组合 28">
            <a:extLst>
              <a:ext uri="{FF2B5EF4-FFF2-40B4-BE49-F238E27FC236}">
                <a16:creationId xmlns:a16="http://schemas.microsoft.com/office/drawing/2014/main" id="{AFB3BC5F-5495-7425-77E8-911A9C2EE43F}"/>
              </a:ext>
            </a:extLst>
          </p:cNvPr>
          <p:cNvGrpSpPr/>
          <p:nvPr/>
        </p:nvGrpSpPr>
        <p:grpSpPr>
          <a:xfrm>
            <a:off x="3683000" y="1290201"/>
            <a:ext cx="7939767" cy="2113479"/>
            <a:chOff x="3895281" y="954267"/>
            <a:chExt cx="7939767" cy="2113479"/>
          </a:xfrm>
        </p:grpSpPr>
        <p:pic>
          <p:nvPicPr>
            <p:cNvPr id="10" name="图片 9">
              <a:extLst>
                <a:ext uri="{FF2B5EF4-FFF2-40B4-BE49-F238E27FC236}">
                  <a16:creationId xmlns:a16="http://schemas.microsoft.com/office/drawing/2014/main" id="{5720C554-368D-DD54-02A8-512C3A2A35C7}"/>
                </a:ext>
              </a:extLst>
            </p:cNvPr>
            <p:cNvPicPr>
              <a:picLocks noChangeAspect="1"/>
            </p:cNvPicPr>
            <p:nvPr/>
          </p:nvPicPr>
          <p:blipFill>
            <a:blip r:embed="rId4"/>
            <a:stretch>
              <a:fillRect/>
            </a:stretch>
          </p:blipFill>
          <p:spPr>
            <a:xfrm>
              <a:off x="3895281" y="954267"/>
              <a:ext cx="3731312" cy="2038249"/>
            </a:xfrm>
            <a:prstGeom prst="rect">
              <a:avLst/>
            </a:prstGeom>
          </p:spPr>
        </p:pic>
        <p:pic>
          <p:nvPicPr>
            <p:cNvPr id="12" name="图片 11">
              <a:extLst>
                <a:ext uri="{FF2B5EF4-FFF2-40B4-BE49-F238E27FC236}">
                  <a16:creationId xmlns:a16="http://schemas.microsoft.com/office/drawing/2014/main" id="{BCF5D346-6474-A6AE-5849-E146F4BF2AEF}"/>
                </a:ext>
              </a:extLst>
            </p:cNvPr>
            <p:cNvPicPr>
              <a:picLocks noChangeAspect="1"/>
            </p:cNvPicPr>
            <p:nvPr/>
          </p:nvPicPr>
          <p:blipFill rotWithShape="1">
            <a:blip r:embed="rId5"/>
            <a:srcRect l="-146" r="-1"/>
            <a:stretch/>
          </p:blipFill>
          <p:spPr>
            <a:xfrm>
              <a:off x="7492390" y="1089227"/>
              <a:ext cx="4342658" cy="1978519"/>
            </a:xfrm>
            <a:prstGeom prst="rect">
              <a:avLst/>
            </a:prstGeom>
          </p:spPr>
        </p:pic>
      </p:grpSp>
      <p:grpSp>
        <p:nvGrpSpPr>
          <p:cNvPr id="16" name="组合 15">
            <a:extLst>
              <a:ext uri="{FF2B5EF4-FFF2-40B4-BE49-F238E27FC236}">
                <a16:creationId xmlns:a16="http://schemas.microsoft.com/office/drawing/2014/main" id="{445A7DB7-3561-2DB0-FCB2-A280F8083A10}"/>
              </a:ext>
            </a:extLst>
          </p:cNvPr>
          <p:cNvGrpSpPr/>
          <p:nvPr/>
        </p:nvGrpSpPr>
        <p:grpSpPr>
          <a:xfrm>
            <a:off x="592554" y="887761"/>
            <a:ext cx="3190253" cy="2531600"/>
            <a:chOff x="256004" y="3868521"/>
            <a:chExt cx="3190253" cy="2531600"/>
          </a:xfrm>
        </p:grpSpPr>
        <p:sp>
          <p:nvSpPr>
            <p:cNvPr id="20" name="矩形 19">
              <a:extLst>
                <a:ext uri="{FF2B5EF4-FFF2-40B4-BE49-F238E27FC236}">
                  <a16:creationId xmlns:a16="http://schemas.microsoft.com/office/drawing/2014/main" id="{1F99C45C-DAB7-A331-ECF5-A4FD1513918A}"/>
                </a:ext>
              </a:extLst>
            </p:cNvPr>
            <p:cNvSpPr/>
            <p:nvPr/>
          </p:nvSpPr>
          <p:spPr>
            <a:xfrm>
              <a:off x="256004" y="4319031"/>
              <a:ext cx="3190253" cy="2081090"/>
            </a:xfrm>
            <a:prstGeom prst="rect">
              <a:avLst/>
            </a:prstGeom>
            <a:solidFill>
              <a:srgbClr val="0070C0">
                <a:alpha val="5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文本框 18">
              <a:extLst>
                <a:ext uri="{FF2B5EF4-FFF2-40B4-BE49-F238E27FC236}">
                  <a16:creationId xmlns:a16="http://schemas.microsoft.com/office/drawing/2014/main" id="{693E47FF-7B8A-E699-E180-91764E182AB7}"/>
                </a:ext>
              </a:extLst>
            </p:cNvPr>
            <p:cNvSpPr txBox="1"/>
            <p:nvPr/>
          </p:nvSpPr>
          <p:spPr>
            <a:xfrm>
              <a:off x="279252" y="4399573"/>
              <a:ext cx="3167005" cy="2000548"/>
            </a:xfrm>
            <a:prstGeom prst="rect">
              <a:avLst/>
            </a:prstGeom>
            <a:noFill/>
          </p:spPr>
          <p:txBody>
            <a:bodyPr wrap="square" rtlCol="0">
              <a:spAutoFit/>
            </a:bodyPr>
            <a:lstStyle/>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EO</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Dove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SkySat</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Forward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StarLink</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shell 1</a:t>
              </a: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175</a:t>
              </a:r>
            </a:p>
            <a:p>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AoI</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亚马逊雨林野火区域</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EO center by NASA</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Data</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6h</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12h</a:t>
              </a:r>
            </a:p>
          </p:txBody>
        </p:sp>
        <p:sp>
          <p:nvSpPr>
            <p:cNvPr id="21" name="文本框 20">
              <a:extLst>
                <a:ext uri="{FF2B5EF4-FFF2-40B4-BE49-F238E27FC236}">
                  <a16:creationId xmlns:a16="http://schemas.microsoft.com/office/drawing/2014/main" id="{EB81168B-271A-1235-AFF9-DC582CD44D03}"/>
                </a:ext>
              </a:extLst>
            </p:cNvPr>
            <p:cNvSpPr txBox="1"/>
            <p:nvPr/>
          </p:nvSpPr>
          <p:spPr>
            <a:xfrm>
              <a:off x="294480" y="3868521"/>
              <a:ext cx="2808782" cy="461665"/>
            </a:xfrm>
            <a:prstGeom prst="rect">
              <a:avLst/>
            </a:prstGeom>
            <a:noFill/>
          </p:spPr>
          <p:txBody>
            <a:bodyPr wrap="none" rtlCol="0">
              <a:spAutoFit/>
            </a:bodyPr>
            <a:lstStyle/>
            <a:p>
              <a:r>
                <a:rPr kumimoji="1" lang="en-US" altLang="zh-CN" sz="2400" b="1" dirty="0">
                  <a:solidFill>
                    <a:srgbClr val="0070C0"/>
                  </a:solidFill>
                  <a:latin typeface="Times New Roman" panose="02020603050405020304" pitchFamily="18" charset="0"/>
                  <a:cs typeface="Times New Roman" panose="02020603050405020304" pitchFamily="18" charset="0"/>
                </a:rPr>
                <a:t>Experimental Setup</a:t>
              </a:r>
              <a:endParaRPr kumimoji="1" lang="zh-CN" altLang="en-US" sz="2400" b="1" dirty="0">
                <a:solidFill>
                  <a:srgbClr val="0070C0"/>
                </a:solidFill>
                <a:latin typeface="Times New Roman" panose="02020603050405020304" pitchFamily="18" charset="0"/>
                <a:cs typeface="Times New Roman" panose="02020603050405020304" pitchFamily="18" charset="0"/>
              </a:endParaRPr>
            </a:p>
          </p:txBody>
        </p:sp>
      </p:grpSp>
      <p:sp>
        <p:nvSpPr>
          <p:cNvPr id="2" name="矩形 1">
            <a:extLst>
              <a:ext uri="{FF2B5EF4-FFF2-40B4-BE49-F238E27FC236}">
                <a16:creationId xmlns:a16="http://schemas.microsoft.com/office/drawing/2014/main" id="{F17731F7-8F53-313B-893A-8D01E24B9131}"/>
              </a:ext>
            </a:extLst>
          </p:cNvPr>
          <p:cNvSpPr/>
          <p:nvPr/>
        </p:nvSpPr>
        <p:spPr>
          <a:xfrm>
            <a:off x="9275100" y="1925497"/>
            <a:ext cx="796363" cy="1081137"/>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D8566B97-ED01-5026-9DF3-BC2863E57CE5}"/>
              </a:ext>
            </a:extLst>
          </p:cNvPr>
          <p:cNvGrpSpPr/>
          <p:nvPr/>
        </p:nvGrpSpPr>
        <p:grpSpPr>
          <a:xfrm>
            <a:off x="1604251" y="3548889"/>
            <a:ext cx="8970798" cy="2275778"/>
            <a:chOff x="1363184" y="3837262"/>
            <a:chExt cx="8970798" cy="2275778"/>
          </a:xfrm>
        </p:grpSpPr>
        <p:pic>
          <p:nvPicPr>
            <p:cNvPr id="14" name="图片 13">
              <a:extLst>
                <a:ext uri="{FF2B5EF4-FFF2-40B4-BE49-F238E27FC236}">
                  <a16:creationId xmlns:a16="http://schemas.microsoft.com/office/drawing/2014/main" id="{1E51DB4C-810C-D95A-C494-FF3F92D97EE7}"/>
                </a:ext>
              </a:extLst>
            </p:cNvPr>
            <p:cNvPicPr>
              <a:picLocks noChangeAspect="1"/>
            </p:cNvPicPr>
            <p:nvPr/>
          </p:nvPicPr>
          <p:blipFill rotWithShape="1">
            <a:blip r:embed="rId6"/>
            <a:srcRect l="-2360" r="1"/>
            <a:stretch/>
          </p:blipFill>
          <p:spPr>
            <a:xfrm>
              <a:off x="1363184" y="3837262"/>
              <a:ext cx="4308295" cy="2275778"/>
            </a:xfrm>
            <a:prstGeom prst="rect">
              <a:avLst/>
            </a:prstGeom>
          </p:spPr>
        </p:pic>
        <p:pic>
          <p:nvPicPr>
            <p:cNvPr id="8" name="图片 7">
              <a:extLst>
                <a:ext uri="{FF2B5EF4-FFF2-40B4-BE49-F238E27FC236}">
                  <a16:creationId xmlns:a16="http://schemas.microsoft.com/office/drawing/2014/main" id="{922AFF49-77F8-DABE-404B-F3EA297AA878}"/>
                </a:ext>
              </a:extLst>
            </p:cNvPr>
            <p:cNvPicPr>
              <a:picLocks noChangeAspect="1"/>
            </p:cNvPicPr>
            <p:nvPr/>
          </p:nvPicPr>
          <p:blipFill rotWithShape="1">
            <a:blip r:embed="rId7"/>
            <a:srcRect t="21563"/>
            <a:stretch/>
          </p:blipFill>
          <p:spPr>
            <a:xfrm>
              <a:off x="5892112" y="3866509"/>
              <a:ext cx="4441870" cy="2175121"/>
            </a:xfrm>
            <a:prstGeom prst="rect">
              <a:avLst/>
            </a:prstGeom>
          </p:spPr>
        </p:pic>
      </p:grpSp>
      <p:sp>
        <p:nvSpPr>
          <p:cNvPr id="9" name="文本框 8">
            <a:extLst>
              <a:ext uri="{FF2B5EF4-FFF2-40B4-BE49-F238E27FC236}">
                <a16:creationId xmlns:a16="http://schemas.microsoft.com/office/drawing/2014/main" id="{B30B8140-42FF-739F-1CFC-214A0D6B4FA2}"/>
              </a:ext>
            </a:extLst>
          </p:cNvPr>
          <p:cNvSpPr txBox="1"/>
          <p:nvPr/>
        </p:nvSpPr>
        <p:spPr>
          <a:xfrm>
            <a:off x="3558706" y="5828127"/>
            <a:ext cx="911693" cy="400110"/>
          </a:xfrm>
          <a:prstGeom prst="rect">
            <a:avLst/>
          </a:prstGeom>
          <a:noFill/>
        </p:spPr>
        <p:txBody>
          <a:bodyPr wrap="square">
            <a:spAutoFit/>
          </a:bodyPr>
          <a:lstStyle/>
          <a:p>
            <a:r>
              <a:rPr lang="en-US" altLang="zh-CN" sz="2000">
                <a:latin typeface="Times New Roman" panose="02020603050405020304" pitchFamily="18" charset="0"/>
                <a:ea typeface="微软雅黑" panose="020B0503020204020204" pitchFamily="34" charset="-122"/>
                <a:cs typeface="Times New Roman" panose="02020603050405020304" pitchFamily="18" charset="0"/>
              </a:rPr>
              <a:t>Dove</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F98FC918-0320-E843-0CAF-67255C0DC805}"/>
              </a:ext>
            </a:extLst>
          </p:cNvPr>
          <p:cNvSpPr txBox="1"/>
          <p:nvPr/>
        </p:nvSpPr>
        <p:spPr>
          <a:xfrm>
            <a:off x="8226099" y="5828127"/>
            <a:ext cx="911693" cy="400110"/>
          </a:xfrm>
          <a:prstGeom prst="rect">
            <a:avLst/>
          </a:prstGeom>
          <a:noFill/>
        </p:spPr>
        <p:txBody>
          <a:bodyPr wrap="square">
            <a:spAutoFit/>
          </a:bodyPr>
          <a:lstStyle/>
          <a:p>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SkySat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D64266A5-7D4B-D223-E1A5-21B0C37DE524}"/>
              </a:ext>
            </a:extLst>
          </p:cNvPr>
          <p:cNvSpPr/>
          <p:nvPr/>
        </p:nvSpPr>
        <p:spPr>
          <a:xfrm>
            <a:off x="10409280" y="1500957"/>
            <a:ext cx="796363" cy="1505677"/>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9C941DB-32D8-658C-1686-66BC558B9414}"/>
              </a:ext>
            </a:extLst>
          </p:cNvPr>
          <p:cNvSpPr/>
          <p:nvPr/>
        </p:nvSpPr>
        <p:spPr>
          <a:xfrm>
            <a:off x="2201625" y="5060169"/>
            <a:ext cx="3522900" cy="311961"/>
          </a:xfrm>
          <a:prstGeom prst="rect">
            <a:avLst/>
          </a:prstGeom>
          <a:solidFill>
            <a:srgbClr val="854C41">
              <a:alpha val="40000"/>
            </a:srgbClr>
          </a:solidFill>
          <a:ln>
            <a:noFill/>
          </a:ln>
          <a:effectLst>
            <a:softEdge rad="105706"/>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kumimoji="1" lang="zh-CN" altLang="en-US" sz="2400" b="1" dirty="0">
              <a:solidFill>
                <a:schemeClr val="tx1"/>
              </a:solidFill>
            </a:endParaRPr>
          </a:p>
        </p:txBody>
      </p:sp>
      <p:sp>
        <p:nvSpPr>
          <p:cNvPr id="17" name="矩形 16">
            <a:extLst>
              <a:ext uri="{FF2B5EF4-FFF2-40B4-BE49-F238E27FC236}">
                <a16:creationId xmlns:a16="http://schemas.microsoft.com/office/drawing/2014/main" id="{4138BC41-6391-87DA-9677-A6AD7BA28D7E}"/>
              </a:ext>
            </a:extLst>
          </p:cNvPr>
          <p:cNvSpPr/>
          <p:nvPr/>
        </p:nvSpPr>
        <p:spPr>
          <a:xfrm>
            <a:off x="6881927" y="3878139"/>
            <a:ext cx="871423" cy="1430875"/>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BEFB9219-C614-EB00-90B9-C8C6A12DCD87}"/>
              </a:ext>
            </a:extLst>
          </p:cNvPr>
          <p:cNvSpPr/>
          <p:nvPr/>
        </p:nvSpPr>
        <p:spPr>
          <a:xfrm>
            <a:off x="8085436" y="3689013"/>
            <a:ext cx="871423" cy="1620001"/>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1EDCD54F-0F80-3A6A-D095-467D9497278C}"/>
              </a:ext>
            </a:extLst>
          </p:cNvPr>
          <p:cNvSpPr/>
          <p:nvPr/>
        </p:nvSpPr>
        <p:spPr>
          <a:xfrm>
            <a:off x="9289201" y="3691466"/>
            <a:ext cx="871423" cy="162000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99454D19-0D0D-936F-1154-4D8DE4CB0FAE}"/>
              </a:ext>
            </a:extLst>
          </p:cNvPr>
          <p:cNvPicPr>
            <a:picLocks noChangeAspect="1"/>
          </p:cNvPicPr>
          <p:nvPr/>
        </p:nvPicPr>
        <p:blipFill>
          <a:blip r:embed="rId8"/>
          <a:stretch>
            <a:fillRect/>
          </a:stretch>
        </p:blipFill>
        <p:spPr>
          <a:xfrm>
            <a:off x="7414312" y="3850009"/>
            <a:ext cx="2434632" cy="405772"/>
          </a:xfrm>
          <a:prstGeom prst="rect">
            <a:avLst/>
          </a:prstGeom>
        </p:spPr>
      </p:pic>
    </p:spTree>
    <p:extLst>
      <p:ext uri="{BB962C8B-B14F-4D97-AF65-F5344CB8AC3E}">
        <p14:creationId xmlns:p14="http://schemas.microsoft.com/office/powerpoint/2010/main" val="204280516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2E4436B-5D8D-54DC-9B1A-A201D048C568}"/>
              </a:ext>
            </a:extLst>
          </p:cNvPr>
          <p:cNvGrpSpPr/>
          <p:nvPr/>
        </p:nvGrpSpPr>
        <p:grpSpPr>
          <a:xfrm>
            <a:off x="-14136" y="1977206"/>
            <a:ext cx="12220271" cy="2903588"/>
            <a:chOff x="-28271" y="1418982"/>
            <a:chExt cx="12220271" cy="2903588"/>
          </a:xfrm>
        </p:grpSpPr>
        <p:sp>
          <p:nvSpPr>
            <p:cNvPr id="5" name="矩形 4"/>
            <p:cNvSpPr/>
            <p:nvPr/>
          </p:nvSpPr>
          <p:spPr>
            <a:xfrm>
              <a:off x="-28271" y="1951493"/>
              <a:ext cx="12220271" cy="183856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srgbClr val="0070C0"/>
                </a:solidFill>
                <a:latin typeface="Calibri" panose="020F0502020204030204"/>
                <a:ea typeface="等线" panose="02010600030101010101" pitchFamily="2" charset="-122"/>
              </a:endParaRPr>
            </a:p>
          </p:txBody>
        </p:sp>
        <p:sp>
          <p:nvSpPr>
            <p:cNvPr id="7" name="文本框 6"/>
            <p:cNvSpPr txBox="1"/>
            <p:nvPr/>
          </p:nvSpPr>
          <p:spPr>
            <a:xfrm>
              <a:off x="4936371" y="2409111"/>
              <a:ext cx="4923143"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a:t>
              </a:r>
              <a:r>
                <a:rPr lang="zh-CN" altLang="en-US" sz="5400" b="1" dirty="0">
                  <a:solidFill>
                    <a:prstClr val="white"/>
                  </a:solidFill>
                  <a:latin typeface="微软雅黑" panose="020B0503020204020204" pitchFamily="34" charset="-122"/>
                  <a:ea typeface="微软雅黑" panose="020B0503020204020204" pitchFamily="34" charset="-122"/>
                </a:rPr>
                <a:t> </a:t>
              </a:r>
              <a:r>
                <a:rPr lang="en-US" altLang="zh-CN" sz="5400" b="1" dirty="0">
                  <a:solidFill>
                    <a:prstClr val="white"/>
                  </a:solidFill>
                  <a:latin typeface="微软雅黑" panose="020B0503020204020204" pitchFamily="34" charset="-122"/>
                  <a:ea typeface="微软雅黑" panose="020B0503020204020204" pitchFamily="34" charset="-122"/>
                </a:rPr>
                <a:t>for</a:t>
              </a:r>
              <a:r>
                <a:rPr lang="zh-CN" altLang="en-US" sz="5400" b="1" dirty="0">
                  <a:solidFill>
                    <a:prstClr val="white"/>
                  </a:solidFill>
                  <a:latin typeface="微软雅黑" panose="020B0503020204020204" pitchFamily="34" charset="-122"/>
                  <a:ea typeface="微软雅黑" panose="020B0503020204020204" pitchFamily="34" charset="-122"/>
                </a:rPr>
                <a:t> </a:t>
              </a:r>
              <a:r>
                <a:rPr lang="en-US" altLang="zh-CN" sz="5400" b="1" dirty="0">
                  <a:solidFill>
                    <a:prstClr val="white"/>
                  </a:solidFill>
                  <a:latin typeface="微软雅黑" panose="020B0503020204020204" pitchFamily="34" charset="-122"/>
                  <a:ea typeface="微软雅黑" panose="020B0503020204020204" pitchFamily="34" charset="-122"/>
                </a:rPr>
                <a:t>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gr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18095</TotalTime>
  <Words>1843</Words>
  <Application>Microsoft Office PowerPoint</Application>
  <PresentationFormat>宽屏</PresentationFormat>
  <Paragraphs>171</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-apple-system</vt:lpstr>
      <vt:lpstr>等线</vt:lpstr>
      <vt:lpstr>等线 Light</vt:lpstr>
      <vt:lpstr>微软雅黑</vt:lpstr>
      <vt:lpstr>Aptos</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 子</dc:creator>
  <cp:lastModifiedBy>子 邱</cp:lastModifiedBy>
  <cp:revision>86</cp:revision>
  <dcterms:created xsi:type="dcterms:W3CDTF">2024-01-18T11:47:00Z</dcterms:created>
  <dcterms:modified xsi:type="dcterms:W3CDTF">2024-07-31T02:58:36Z</dcterms:modified>
</cp:coreProperties>
</file>