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5"/>
  </p:handoutMasterIdLst>
  <p:sldIdLst>
    <p:sldId id="3228" r:id="rId3"/>
    <p:sldId id="3337" r:id="rId5"/>
    <p:sldId id="3344" r:id="rId6"/>
    <p:sldId id="3592" r:id="rId7"/>
    <p:sldId id="3615" r:id="rId8"/>
    <p:sldId id="3593" r:id="rId9"/>
    <p:sldId id="3607" r:id="rId10"/>
    <p:sldId id="3591" r:id="rId11"/>
    <p:sldId id="3606" r:id="rId12"/>
    <p:sldId id="3611" r:id="rId13"/>
    <p:sldId id="3231" r:id="rId14"/>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C0F8D52-EA7D-48C2-BA04-5A7D7869EF44}">
          <p14:sldIdLst>
            <p14:sldId id="3228"/>
            <p14:sldId id="3337"/>
            <p14:sldId id="3344"/>
            <p14:sldId id="3592"/>
            <p14:sldId id="3615"/>
            <p14:sldId id="3593"/>
            <p14:sldId id="3607"/>
            <p14:sldId id="3591"/>
            <p14:sldId id="3606"/>
            <p14:sldId id="3611"/>
            <p14:sldId id="3231"/>
          </p14:sldIdLst>
        </p14:section>
      </p14:sectionLst>
    </p:ext>
    <p:ext uri="{EFAFB233-063F-42B5-8137-9DF3F51BA10A}">
      <p15:sldGuideLst xmlns:p15="http://schemas.microsoft.com/office/powerpoint/2012/main">
        <p15:guide id="1" orient="horz" pos="2160" userDrawn="1">
          <p15:clr>
            <a:srgbClr val="A4A3A4"/>
          </p15:clr>
        </p15:guide>
        <p15:guide id="2" pos="38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6299"/>
    <a:srgbClr val="D5D4F4"/>
    <a:srgbClr val="0000FF"/>
    <a:srgbClr val="C5D3ED"/>
    <a:srgbClr val="C0BFEF"/>
    <a:srgbClr val="8684E0"/>
    <a:srgbClr val="585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500" autoAdjust="0"/>
  </p:normalViewPr>
  <p:slideViewPr>
    <p:cSldViewPr snapToGrid="0" showGuides="1">
      <p:cViewPr varScale="1">
        <p:scale>
          <a:sx n="71" d="100"/>
          <a:sy n="71" d="100"/>
        </p:scale>
        <p:origin x="994" y="67"/>
      </p:cViewPr>
      <p:guideLst>
        <p:guide orient="horz" pos="2160"/>
        <p:guide pos="3835"/>
      </p:guideLst>
    </p:cSldViewPr>
  </p:slideViewPr>
  <p:notesTextViewPr>
    <p:cViewPr>
      <p:scale>
        <a:sx n="100" d="100"/>
        <a:sy n="100"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29.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D8B3B6-8A1D-4E8B-BAE6-9A18D5E163A4}"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E9285D-A613-4B05-AB9C-97E972355E7C}"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EA8359-47D7-4F8C-9963-BF118581D0F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BEECF4-4BA1-44BE-9845-09E73C2C980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1国际数字经济研究院IDEA Research 2厦门大学3南加州大学4香港科技大学5香港科技大学（广州）6微软亚洲研究院</a:t>
            </a:r>
            <a:endParaRPr lang="zh-CN" altLang="en-US">
              <a:sym typeface="+mn-ea"/>
            </a:endParaRPr>
          </a:p>
        </p:txBody>
      </p:sp>
      <p:sp>
        <p:nvSpPr>
          <p:cNvPr id="4" name="灯片编号占位符 3"/>
          <p:cNvSpPr>
            <a:spLocks noGrp="1"/>
          </p:cNvSpPr>
          <p:nvPr>
            <p:ph type="sldNum" sz="quarter" idx="5"/>
          </p:nvPr>
        </p:nvSpPr>
        <p:spPr/>
        <p:txBody>
          <a:bodyPr/>
          <a:lstStyle/>
          <a:p>
            <a:fld id="{20BEECF4-4BA1-44BE-9845-09E73C2C980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buFont typeface="Wingdings" panose="05000000000000000000" charset="0"/>
              <a:buNone/>
            </a:pP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sym typeface="+mn-ea"/>
              </a:rPr>
              <a:t>提取出多样的多跳推理路径，作为LLM推理的基础，增强了LLM对知识密集型任务的深度推理能力</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sym typeface="+mn-ea"/>
              </a:rPr>
              <a:t>  ToG在不增加训练代价的情况下，性能优于现有的基于微调的方法和基于自适应的方法，并减轻了LLM的幻觉问题</a:t>
            </a:r>
            <a:endParaRPr lang="en-US" altLang="zh-CN" sz="1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algn="just">
              <a:buFont typeface="Wingdings" panose="05000000000000000000" charset="0"/>
              <a:buNone/>
            </a:pP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sym typeface="+mn-ea"/>
              </a:rPr>
              <a:t>ToG是一种即插即用的框架，可以无缝地应用于各种LLM和KG</a:t>
            </a:r>
            <a:endParaRPr lang="zh-CN" altLang="en-US" sz="1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algn="just">
              <a:buFont typeface="Wingdings" panose="05000000000000000000" charset="0"/>
              <a:buNone/>
            </a:pP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sym typeface="+mn-ea"/>
              </a:rPr>
              <a:t>总的来说，利用LLM作为代理参与KG推理以获得更好的决策，</a:t>
            </a:r>
            <a:endParaRPr lang="zh-CN" altLang="en-US" sz="1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algn="just">
              <a:buFont typeface="Wingdings" panose="05000000000000000000" charset="0"/>
              <a:buNone/>
            </a:pP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sym typeface="+mn-ea"/>
              </a:rPr>
              <a:t>ToG优于现有的基于微调的方法和基于</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sym typeface="+mn-ea"/>
              </a:rPr>
              <a:t>Prompt</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sym typeface="+mn-ea"/>
              </a:rPr>
              <a:t>的方法，而无需额外的训练成本，并减轻了LLM的幻觉问题。</a:t>
            </a:r>
            <a:endParaRPr lang="zh-CN" altLang="en-US" sz="1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mj-lt"/>
              <a:buNone/>
            </a:pPr>
            <a:r>
              <a:rPr lang="zh-CN" altLang="en-US">
                <a:solidFill>
                  <a:srgbClr val="FF0000"/>
                </a:solidFill>
                <a:sym typeface="+mn-ea"/>
              </a:rPr>
              <a:t>近似：在这篇论文中，不再优化SOTA采样器和邻居搜索器以减少执行延迟（在此基础上进行改进），而是决定通过简单地从“结构化”点云中选择具有适当索引的点，从而近似采样点以及它们的邻居</a:t>
            </a:r>
            <a:endParaRPr lang="zh-CN" altLang="en-US" dirty="0"/>
          </a:p>
          <a:p>
            <a:pPr>
              <a:buFont typeface="+mj-lt"/>
              <a:buNone/>
            </a:pPr>
            <a:r>
              <a:rPr lang="zh-CN" altLang="en-US" dirty="0"/>
              <a:t>启发，借鉴</a:t>
            </a:r>
            <a:r>
              <a:rPr lang="en-US" altLang="zh-CN" dirty="0"/>
              <a:t>2D</a:t>
            </a:r>
            <a:r>
              <a:rPr lang="zh-CN" altLang="en-US" dirty="0"/>
              <a:t>图像的方法用于</a:t>
            </a:r>
            <a:r>
              <a:rPr lang="en-US" altLang="zh-CN" dirty="0"/>
              <a:t>3D</a:t>
            </a:r>
            <a:r>
              <a:rPr lang="zh-CN" altLang="en-US" dirty="0"/>
              <a:t>点云很有创造性</a:t>
            </a:r>
            <a:r>
              <a:rPr lang="en-US" altLang="zh-CN" dirty="0"/>
              <a:t> </a:t>
            </a:r>
            <a:r>
              <a:rPr lang="zh-CN" altLang="en-US" dirty="0"/>
              <a:t>而和</a:t>
            </a:r>
            <a:r>
              <a:rPr lang="en-US" altLang="zh-CN" dirty="0"/>
              <a:t>SOTA</a:t>
            </a:r>
            <a:r>
              <a:rPr lang="zh-CN" altLang="en-US" dirty="0"/>
              <a:t>的采样和邻居搜索完全不同</a:t>
            </a:r>
            <a:endParaRPr lang="zh-CN" altLang="en-US" dirty="0"/>
          </a:p>
        </p:txBody>
      </p:sp>
      <p:sp>
        <p:nvSpPr>
          <p:cNvPr id="4" name="灯片编号占位符 3"/>
          <p:cNvSpPr>
            <a:spLocks noGrp="1"/>
          </p:cNvSpPr>
          <p:nvPr>
            <p:ph type="sldNum" sz="quarter" idx="5"/>
          </p:nvPr>
        </p:nvSpPr>
        <p:spPr/>
        <p:txBody>
          <a:bodyPr/>
          <a:lstStyle/>
          <a:p>
            <a:fld id="{20BEECF4-4BA1-44BE-9845-09E73C2C980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buFont typeface="Wingdings" panose="05000000000000000000" charset="0"/>
              <a:buNone/>
            </a:pPr>
            <a:r>
              <a:rPr lang="zh-CN" altLang="en-US">
                <a:sym typeface="+mn-ea"/>
              </a:rPr>
              <a:t>流行的点云 CNN模型</a:t>
            </a:r>
            <a:endParaRPr lang="zh-CN" altLang="en-US" sz="1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latin typeface="Times New Roman" panose="02020603050405020304" pitchFamily="18" charset="0"/>
                <a:ea typeface="-apple-system"/>
                <a:cs typeface="Times New Roman" panose="02020603050405020304" pitchFamily="18" charset="0"/>
                <a:sym typeface="+mn-ea"/>
              </a:rPr>
              <a:t>KGs offer structured, explicit, and editable representations of knowledge, presenting a complementary strategy to mitigate the limitations of LLMs .</a:t>
            </a:r>
            <a:endParaRPr lang="en-US" altLang="zh-CN">
              <a:latin typeface="Times New Roman" panose="02020603050405020304" pitchFamily="18" charset="0"/>
              <a:ea typeface="-apple-system"/>
              <a:cs typeface="Times New Roman" panose="02020603050405020304" pitchFamily="18" charset="0"/>
              <a:sym typeface="+mn-ea"/>
            </a:endParaRPr>
          </a:p>
          <a:p>
            <a:r>
              <a:rPr lang="en-US" altLang="zh-CN">
                <a:latin typeface="Times New Roman" panose="02020603050405020304" pitchFamily="18" charset="0"/>
                <a:ea typeface="-apple-system"/>
                <a:cs typeface="Times New Roman" panose="02020603050405020304" pitchFamily="18" charset="0"/>
                <a:sym typeface="+mn-ea"/>
              </a:rPr>
              <a:t>Researchers  have explored the usage of KGs as external knowledge sources to mitigate hallucination in LLMs. </a:t>
            </a:r>
            <a:br>
              <a:rPr lang="en-US" altLang="zh-CN">
                <a:latin typeface="Times New Roman" panose="02020603050405020304" pitchFamily="18" charset="0"/>
                <a:ea typeface="-apple-system"/>
                <a:cs typeface="Times New Roman" panose="02020603050405020304" pitchFamily="18" charset="0"/>
                <a:sym typeface="+mn-ea"/>
              </a:rPr>
            </a:br>
            <a:r>
              <a:rPr lang="en-US" altLang="zh-CN">
                <a:latin typeface="Times New Roman" panose="02020603050405020304" pitchFamily="18" charset="0"/>
                <a:ea typeface="-apple-system"/>
                <a:cs typeface="Times New Roman" panose="02020603050405020304" pitchFamily="18" charset="0"/>
                <a:sym typeface="+mn-ea"/>
              </a:rPr>
              <a:t>Although aiming to integrate the power of LLM and KG, in this paradigm, LLM plays the role of translator which transfers input questions to machine-understandable command for KG searching and reasoning, but it does not participate in the graph reasoning process directly. </a:t>
            </a:r>
            <a:endParaRPr lang="zh-CN" altLang="en-US" b="1" dirty="0">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latin typeface="Times New Roman" panose="02020603050405020304" pitchFamily="18" charset="0"/>
                <a:ea typeface="-apple-system"/>
                <a:cs typeface="Times New Roman" panose="02020603050405020304" pitchFamily="18" charset="0"/>
                <a:sym typeface="+mn-ea"/>
              </a:rPr>
              <a:t>Building upon these considerations, complementing each other’s capabilities in each step of graph reasoning In this example, the missing relation "majority party" resulting in the failure in Figure 1b can be complemented by a reference triple (Australia, prime minister, Anthony Albanese) discovered by the LLM agent with dynamic reasoning ability (, as well as the political party membership of Anthony Albanese coming from LLM’s inherent knowledge. meaning: LLMs “Think” along the reasoning paths “on” knowledge “graph” step-by-step, , for deep, responsible, and efficient LLM reasoning</a:t>
            </a:r>
            <a:br>
              <a:rPr lang="en-US" altLang="zh-CN">
                <a:latin typeface="Times New Roman" panose="02020603050405020304" pitchFamily="18" charset="0"/>
                <a:ea typeface="-apple-system"/>
                <a:cs typeface="Times New Roman" panose="02020603050405020304" pitchFamily="18" charset="0"/>
                <a:sym typeface="+mn-ea"/>
              </a:rPr>
            </a:br>
            <a:r>
              <a:rPr lang="en-US" altLang="zh-CN">
                <a:latin typeface="Times New Roman" panose="02020603050405020304" pitchFamily="18" charset="0"/>
                <a:ea typeface="-apple-system"/>
                <a:cs typeface="Times New Roman" panose="02020603050405020304" pitchFamily="18" charset="0"/>
                <a:sym typeface="+mn-ea"/>
              </a:rPr>
              <a:t>ToG allows LLM to dynamically explore a number of reasoning paths in KG and make decisions accordingly. Given an input question, ToG first identifies initial entities and then iteratively calls the LLM to retrieve relevant triples from KGs through exploration and reasoning  until adequate information through the top-N reasoning paths in beam search is gathered to answer the question or the predefined maximum search depth is reached. </a:t>
            </a:r>
            <a:endParaRPr lang="en-US" altLang="zh-CN" b="0" i="0">
              <a:latin typeface="Times New Roman" panose="02020603050405020304" pitchFamily="18" charset="0"/>
              <a:ea typeface="-apple-system"/>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buFont typeface="Wingdings" panose="05000000000000000000" charset="0"/>
              <a:buNone/>
            </a:pP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sym typeface="+mn-ea"/>
              </a:rPr>
              <a:t>对数似然</a:t>
            </a:r>
            <a:endParaRPr lang="zh-CN" altLang="en-US" sz="1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首先是利用大模型获得问题中的主要实体，然后关系探索和实体探索（beam search</a:t>
            </a:r>
            <a:r>
              <a:rPr lang="en-US" altLang="zh-CN">
                <a:sym typeface="+mn-ea"/>
              </a:rPr>
              <a:t> </a:t>
            </a:r>
            <a:r>
              <a:rPr lang="zh-CN" altLang="en-US">
                <a:sym typeface="+mn-ea"/>
              </a:rPr>
              <a:t>束搜索），这个过程是迭代的，就以图中所示为例，</a:t>
            </a:r>
            <a:r>
              <a:rPr lang="en-US" altLang="zh-CN">
                <a:sym typeface="+mn-ea"/>
              </a:rPr>
              <a:t>Canberr</a:t>
            </a:r>
            <a:r>
              <a:rPr lang="zh-CN" altLang="en-US">
                <a:sym typeface="+mn-ea"/>
              </a:rPr>
              <a:t>，把与</a:t>
            </a:r>
            <a:r>
              <a:rPr lang="en-US" altLang="zh-CN">
                <a:sym typeface="+mn-ea"/>
              </a:rPr>
              <a:t>Canberra</a:t>
            </a:r>
            <a:r>
              <a:rPr lang="zh-CN" altLang="en-US">
                <a:sym typeface="+mn-ea"/>
              </a:rPr>
              <a:t>相关的关系都找出来，然后进行一个剪枝，选择最相关的</a:t>
            </a:r>
            <a:r>
              <a:rPr lang="en-US" altLang="zh-CN">
                <a:sym typeface="+mn-ea"/>
              </a:rPr>
              <a:t>TOPN</a:t>
            </a:r>
            <a:r>
              <a:rPr lang="zh-CN" altLang="en-US">
                <a:sym typeface="+mn-ea"/>
              </a:rPr>
              <a:t>关系进行保留，其余剪枝，接着进行实体探索，找到</a:t>
            </a:r>
            <a:r>
              <a:rPr lang="en-US" altLang="zh-CN">
                <a:sym typeface="+mn-ea"/>
              </a:rPr>
              <a:t>TOPN</a:t>
            </a:r>
            <a:r>
              <a:rPr lang="zh-CN" altLang="en-US">
                <a:sym typeface="+mn-ea"/>
              </a:rPr>
              <a:t>关系的一个尾部实体，然后会得到相应的路径，接着会提示LLM评估当前推理路径是否足以生成答案。如果产生消极的评估结果</a:t>
            </a:r>
            <a:r>
              <a:rPr lang="en-US" altLang="zh-CN">
                <a:sym typeface="+mn-ea"/>
              </a:rPr>
              <a:t> not  </a:t>
            </a:r>
            <a:r>
              <a:rPr lang="en-US" altLang="zh-CN">
                <a:sym typeface="+mn-ea"/>
              </a:rPr>
              <a:t>Enough Information </a:t>
            </a:r>
            <a:r>
              <a:rPr lang="zh-CN" altLang="en-US">
                <a:sym typeface="+mn-ea"/>
              </a:rPr>
              <a:t>则</a:t>
            </a:r>
            <a:r>
              <a:rPr lang="en-US" altLang="zh-CN">
                <a:sym typeface="+mn-ea"/>
              </a:rPr>
              <a:t> </a:t>
            </a:r>
            <a:r>
              <a:rPr lang="zh-CN" altLang="en-US">
                <a:sym typeface="+mn-ea"/>
              </a:rPr>
              <a:t>继续进行搜索，直到评估结果为积极的或达到最大搜索深度Dmax，达到最大搜索深度Dmax，ToG仍无法探索出解决问题的推理路径。在这种情况下，ToG将完全根据LLM中的固有知识生成答案，</a:t>
            </a:r>
            <a:r>
              <a:rPr lang="zh-CN" altLang="en-US">
                <a:sym typeface="+mn-ea"/>
              </a:rPr>
              <a:t>如果产生积极的评估结果</a:t>
            </a:r>
            <a:r>
              <a:rPr lang="en-US" altLang="zh-CN">
                <a:sym typeface="+mn-ea"/>
              </a:rPr>
              <a:t> Enough Information</a:t>
            </a:r>
            <a:r>
              <a:rPr lang="zh-CN" altLang="en-US">
                <a:sym typeface="+mn-ea"/>
              </a:rPr>
              <a:t>，就提示LLM以查询为输入，使用推理路径生成答案。</a:t>
            </a:r>
            <a:endParaRPr lang="zh-CN" altLang="en-US"/>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KG的质量对于ToG的正确推理是非常重要的。ToG的一个有趣的特点是在LLM推理过程中具有知识可追溯性和知识可修正性，它提供了一种利用ToG本身来提高KG质量和降低KG构造和修正成本的方法。如图4所示，可以向用户显示ToG的显式推理路径。如果人类用户/专家或其他LLM发现了ToG答案中的潜在错误，ToG就有能力追溯并检查推理路径，找到有错误的可疑三元组，并纠正它们。以图4中的情况为例。给定输入问题“吉祥物Phillie Phanatic的球队的春训体育场是什么？"，ToG在第一轮中输出错误答案“Bright House Field”。然后ToG回溯所有的推理路径，定位错误的原因可能来自第二条推理路径（Phillie Phanatic Team − → Philadelphia Phillies竞技场Stadium −−→ Bright House Field），并分析错误来自过时的三元组（Philadelphia Phillies，竞技场Stadium，Bright House Field）中“Bright House Field”的旧名“Specturm Field”。根据ToG的提示，用户可以要求LLM更正此错误，并使用正确的信息回答相同的问题。这个例子揭示了ToG不仅用KG增强了LLM，而且用LLM改进了KG的质量，这被称为知识注入（Moiseev等人，2022年）的报告。</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buFont typeface="Wingdings" panose="05000000000000000000" charset="0"/>
              <a:buNone/>
            </a:pP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sym typeface="+mn-ea"/>
              </a:rPr>
              <a:t>多个问答（QA）和信息抽取任务数据集上的性能比较</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sym typeface="+mn-ea"/>
              </a:rPr>
              <a:t>   用GPT模型微调的代码生成器codeX  y</a:t>
            </a:r>
            <a:endParaRPr lang="zh-CN" altLang="en-US" sz="1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algn="just">
              <a:buFont typeface="Wingdings" panose="05000000000000000000" charset="0"/>
              <a:buNone/>
            </a:pP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sym typeface="+mn-ea"/>
              </a:rPr>
              <a:t>输入文本，让模型生成相应的输出。这种方法不涉及复杂的推理</a:t>
            </a:r>
            <a:endParaRPr lang="zh-CN" altLang="en-US" sz="1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algn="just">
              <a:buFont typeface="Wingdings" panose="05000000000000000000" charset="0"/>
              <a:buNone/>
            </a:pP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sym typeface="+mn-ea"/>
              </a:rPr>
              <a:t>SC</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sym typeface="+mn-ea"/>
              </a:rPr>
              <a:t>自洽性方法旨在通过生成多个回答并选择最一致的回答来提高模型的回答质量和准确性</a:t>
            </a:r>
            <a:endParaRPr lang="zh-CN" altLang="en-US" sz="1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buFont typeface="Wingdings" panose="05000000000000000000" charset="0"/>
              <a:buNone/>
            </a:pP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sym typeface="+mn-ea"/>
              </a:rPr>
              <a:t>在多跳问答数据集</a:t>
            </a:r>
            <a:endParaRPr lang="zh-CN" altLang="en-US" sz="1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72B442C-FCD2-43A6-8EF0-E847FDF90A8E}"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BDE0BAE-6D4D-4FBC-9289-00EC79ADBD81}"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FBE0F50-CCAE-46FA-977D-D341E443A857}"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B6B4190-4EC0-4FED-AAC6-DF066069335C}"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0B8C47BB-B1F4-43CD-8D83-C16ECF620B38}"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B9262C69-C84B-4BA5-9ABB-AEDA01D3915A}"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7" name="灯片编号占位符 6"/>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9567F44-C328-4646-AEAE-FF134FB80EB0}" type="datetime1">
              <a:rPr lang="zh-CN" altLang="en-US" smtClean="0"/>
            </a:fld>
            <a:endParaRPr lang="zh-CN" altLang="en-US"/>
          </a:p>
        </p:txBody>
      </p:sp>
      <p:sp>
        <p:nvSpPr>
          <p:cNvPr id="8" name="页脚占位符 7"/>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9" name="灯片编号占位符 8"/>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00AE4CF-2896-408A-AD4D-4BFDFF34365C}"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5" name="灯片编号占位符 4"/>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01C1B06-EB6F-44B2-B162-3E0A3266BA16}"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4" name="灯片编号占位符 3"/>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1708E07-74D0-4744-87FD-8736F1DB03B1}"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7" name="灯片编号占位符 6"/>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865D423-E00C-487A-9966-FC60FB27827D}"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7" name="灯片编号占位符 6"/>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001D45-E86C-4308-BDBB-844C1B16FBFC}"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A41889-A46D-48B6-B0A0-FDDAA2E921D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250"/>
    </mc:Choice>
    <mc:Fallback>
      <p:transition spd="slow"/>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17.jpeg"/></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7.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image" Target="../media/image3.png"/><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7.xml"/><Relationship Id="rId7" Type="http://schemas.openxmlformats.org/officeDocument/2006/relationships/image" Target="../media/image12.pn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69" y="1341261"/>
            <a:ext cx="1219133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11" name="矩形 10"/>
          <p:cNvSpPr/>
          <p:nvPr/>
        </p:nvSpPr>
        <p:spPr>
          <a:xfrm>
            <a:off x="-109855" y="3712210"/>
            <a:ext cx="12204700" cy="920750"/>
          </a:xfrm>
          <a:prstGeom prst="rect">
            <a:avLst/>
          </a:prstGeom>
        </p:spPr>
        <p:txBody>
          <a:bodyPr wrap="square" lIns="91397" tIns="45699" rIns="91397" bIns="45699">
            <a:spAutoFit/>
          </a:bodyPr>
          <a:lstStyle/>
          <a:p>
            <a:pPr indent="457200" algn="r" defTabSz="913765">
              <a:defRPr/>
            </a:pPr>
            <a:r>
              <a:rPr lang="en-US" altLang="zh-CN" b="0" dirty="0">
                <a:solidFill>
                  <a:schemeClr val="tx1"/>
                </a:solidFill>
                <a:effectLst/>
                <a:latin typeface="Times New Roman" panose="02020603050405020304" pitchFamily="18" charset="0"/>
                <a:cs typeface="Times New Roman" panose="02020603050405020304" pitchFamily="18" charset="0"/>
              </a:rPr>
              <a:t>Authors: </a:t>
            </a:r>
            <a:r>
              <a:rPr lang="en-US" altLang="zh-CN" b="0">
                <a:solidFill>
                  <a:srgbClr val="000000"/>
                </a:solidFill>
                <a:effectLst/>
                <a:latin typeface="Times New Roman" panose="02020603050405020304" pitchFamily="18" charset="0"/>
                <a:cs typeface="Times New Roman" panose="02020603050405020304" pitchFamily="18" charset="0"/>
              </a:rPr>
              <a:t>Jiashuo Sun,Chengjin Xu,Lumingyuan Tang, Saizhuo Wang,</a:t>
            </a:r>
            <a:r>
              <a:rPr lang="en-US" altLang="zh-CN">
                <a:solidFill>
                  <a:srgbClr val="000000"/>
                </a:solidFill>
                <a:effectLst/>
                <a:latin typeface="Times New Roman" panose="02020603050405020304" pitchFamily="18" charset="0"/>
                <a:cs typeface="Times New Roman" panose="02020603050405020304" pitchFamily="18" charset="0"/>
                <a:sym typeface="+mn-ea"/>
              </a:rPr>
              <a:t>Chen Lin,Yeyun Gong,Lionel M. Ni,Heung-Yeung</a:t>
            </a:r>
            <a:endParaRPr lang="en-US" altLang="zh-CN">
              <a:solidFill>
                <a:srgbClr val="000000"/>
              </a:solidFill>
              <a:effectLst/>
              <a:latin typeface="Times New Roman" panose="02020603050405020304" pitchFamily="18" charset="0"/>
              <a:cs typeface="Times New Roman" panose="02020603050405020304" pitchFamily="18" charset="0"/>
              <a:sym typeface="+mn-ea"/>
            </a:endParaRPr>
          </a:p>
          <a:p>
            <a:pPr indent="457200" algn="r" defTabSz="913765">
              <a:defRPr/>
            </a:pPr>
            <a:r>
              <a:rPr lang="en-US" altLang="zh-CN">
                <a:solidFill>
                  <a:srgbClr val="000000"/>
                </a:solidFill>
                <a:effectLst/>
                <a:latin typeface="Times New Roman" panose="02020603050405020304" pitchFamily="18" charset="0"/>
                <a:cs typeface="Times New Roman" panose="02020603050405020304" pitchFamily="18" charset="0"/>
                <a:sym typeface="+mn-ea"/>
              </a:rPr>
              <a:t> </a:t>
            </a:r>
            <a:br>
              <a:rPr lang="en-US" altLang="zh-CN" b="0" i="1" dirty="0">
                <a:solidFill>
                  <a:schemeClr val="tx1"/>
                </a:solidFill>
                <a:effectLst/>
                <a:latin typeface="Times New Roman" panose="02020603050405020304" pitchFamily="18" charset="0"/>
                <a:cs typeface="Times New Roman" panose="02020603050405020304" pitchFamily="18" charset="0"/>
              </a:rPr>
            </a:b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Publisher: </a:t>
            </a:r>
            <a:r>
              <a:rPr lang="en-US" altLang="zh-CN" sz="1800" b="0" dirty="0">
                <a:solidFill>
                  <a:srgbClr val="000000"/>
                </a:solidFill>
                <a:effectLst/>
                <a:latin typeface="Times New Roman" panose="02020603050405020304" pitchFamily="18" charset="0"/>
                <a:cs typeface="Times New Roman" panose="02020603050405020304" pitchFamily="18" charset="0"/>
              </a:rPr>
              <a:t>ICLR(</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mn-ea"/>
              </a:rPr>
              <a:t>International Conference on Learning Representation</a:t>
            </a:r>
            <a:r>
              <a:rPr lang="en-US" altLang="zh-CN" sz="1800" b="0" dirty="0">
                <a:solidFill>
                  <a:srgbClr val="000000"/>
                </a:solidFill>
                <a:effectLst/>
                <a:latin typeface="Times New Roman" panose="02020603050405020304" pitchFamily="18" charset="0"/>
                <a:cs typeface="Times New Roman" panose="02020603050405020304" pitchFamily="18" charset="0"/>
              </a:rPr>
              <a:t>) 2024</a:t>
            </a:r>
            <a:endParaRPr lang="en-US" altLang="zh-CN" sz="1800" b="0" dirty="0">
              <a:solidFill>
                <a:srgbClr val="000000"/>
              </a:solidFill>
              <a:effectLst/>
              <a:latin typeface="Times New Roman" panose="02020603050405020304" pitchFamily="18" charset="0"/>
              <a:cs typeface="Times New Roman" panose="02020603050405020304" pitchFamily="18" charset="0"/>
            </a:endParaRPr>
          </a:p>
        </p:txBody>
      </p:sp>
      <p:sp>
        <p:nvSpPr>
          <p:cNvPr id="12" name="椭圆 11"/>
          <p:cNvSpPr/>
          <p:nvPr/>
        </p:nvSpPr>
        <p:spPr>
          <a:xfrm>
            <a:off x="1600553" y="948409"/>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1">
            <a:extLst>
              <a:ext uri="{BEBA8EAE-BF5A-486C-A8C5-ECC9F3942E4B}">
                <a14:imgProps xmlns:a14="http://schemas.microsoft.com/office/drawing/2010/main">
                  <a14:imgLayer r:embed="rId2">
                    <a14:imgEffect>
                      <a14:brightnessContrast bright="14000" contrast="21000"/>
                    </a14:imgEffect>
                    <a14:imgEffect>
                      <a14:colorTemperature colorTemp="7200"/>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
        <p:nvSpPr>
          <p:cNvPr id="8" name="文本框 7"/>
          <p:cNvSpPr txBox="1"/>
          <p:nvPr/>
        </p:nvSpPr>
        <p:spPr>
          <a:xfrm>
            <a:off x="4317364" y="1570990"/>
            <a:ext cx="8051157" cy="1383665"/>
          </a:xfrm>
          <a:prstGeom prst="rect">
            <a:avLst/>
          </a:prstGeom>
          <a:noFill/>
        </p:spPr>
        <p:txBody>
          <a:bodyPr wrap="square" rtlCol="0">
            <a:spAutoFit/>
          </a:bodyPr>
          <a:lstStyle/>
          <a:p>
            <a:pPr defTabSz="913765">
              <a:defRPr/>
            </a:pPr>
            <a:r>
              <a:rPr lang="en-US" altLang="zh-CN" sz="28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THINK-ON-GRAPH: DEEP AND RESPONSIBLE REASONING OF LARGE LANGUAGE MODEL ON KNOWLEDGE GRAPH</a:t>
            </a:r>
            <a:endParaRPr lang="en-US" altLang="zh-CN" sz="28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文本占位符 56"/>
          <p:cNvSpPr txBox="1"/>
          <p:nvPr/>
        </p:nvSpPr>
        <p:spPr>
          <a:xfrm>
            <a:off x="5436235" y="5184140"/>
            <a:ext cx="1758315" cy="537845"/>
          </a:xfrm>
          <a:custGeom>
            <a:avLst/>
            <a:gdLst>
              <a:gd name="connsiteX0" fmla="*/ 0 w 1747925"/>
              <a:gd name="connsiteY0" fmla="*/ 176559 h 353120"/>
              <a:gd name="connsiteX1" fmla="*/ 0 w 1747925"/>
              <a:gd name="connsiteY1" fmla="*/ 176560 h 353120"/>
              <a:gd name="connsiteX2" fmla="*/ 0 w 1747925"/>
              <a:gd name="connsiteY2" fmla="*/ 176560 h 353120"/>
              <a:gd name="connsiteX3" fmla="*/ 176560 w 1747925"/>
              <a:gd name="connsiteY3" fmla="*/ 0 h 353120"/>
              <a:gd name="connsiteX4" fmla="*/ 1571365 w 1747925"/>
              <a:gd name="connsiteY4" fmla="*/ 0 h 353120"/>
              <a:gd name="connsiteX5" fmla="*/ 1747925 w 1747925"/>
              <a:gd name="connsiteY5" fmla="*/ 176560 h 353120"/>
              <a:gd name="connsiteX6" fmla="*/ 1747924 w 1747925"/>
              <a:gd name="connsiteY6" fmla="*/ 176560 h 353120"/>
              <a:gd name="connsiteX7" fmla="*/ 1571364 w 1747925"/>
              <a:gd name="connsiteY7" fmla="*/ 353120 h 353120"/>
              <a:gd name="connsiteX8" fmla="*/ 176560 w 1747925"/>
              <a:gd name="connsiteY8" fmla="*/ 353119 h 353120"/>
              <a:gd name="connsiteX9" fmla="*/ 13875 w 1747925"/>
              <a:gd name="connsiteY9" fmla="*/ 245284 h 353120"/>
              <a:gd name="connsiteX10" fmla="*/ 0 w 1747925"/>
              <a:gd name="connsiteY10" fmla="*/ 176560 h 353120"/>
              <a:gd name="connsiteX11" fmla="*/ 13875 w 1747925"/>
              <a:gd name="connsiteY11" fmla="*/ 107835 h 353120"/>
              <a:gd name="connsiteX12" fmla="*/ 176560 w 1747925"/>
              <a:gd name="connsiteY12" fmla="*/ 0 h 3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7925" h="353120">
                <a:moveTo>
                  <a:pt x="0" y="176559"/>
                </a:moveTo>
                <a:lnTo>
                  <a:pt x="0" y="176560"/>
                </a:lnTo>
                <a:lnTo>
                  <a:pt x="0" y="176560"/>
                </a:lnTo>
                <a:close/>
                <a:moveTo>
                  <a:pt x="176560" y="0"/>
                </a:moveTo>
                <a:lnTo>
                  <a:pt x="1571365" y="0"/>
                </a:lnTo>
                <a:cubicBezTo>
                  <a:pt x="1668876" y="0"/>
                  <a:pt x="1747925" y="79049"/>
                  <a:pt x="1747925" y="176560"/>
                </a:cubicBezTo>
                <a:lnTo>
                  <a:pt x="1747924" y="176560"/>
                </a:lnTo>
                <a:cubicBezTo>
                  <a:pt x="1747924" y="274071"/>
                  <a:pt x="1668875" y="353120"/>
                  <a:pt x="1571364" y="353120"/>
                </a:cubicBezTo>
                <a:lnTo>
                  <a:pt x="176560" y="353119"/>
                </a:lnTo>
                <a:cubicBezTo>
                  <a:pt x="103427" y="353119"/>
                  <a:pt x="40679" y="308654"/>
                  <a:pt x="13875" y="245284"/>
                </a:cubicBezTo>
                <a:lnTo>
                  <a:pt x="0" y="176560"/>
                </a:lnTo>
                <a:lnTo>
                  <a:pt x="13875" y="107835"/>
                </a:lnTo>
                <a:cubicBezTo>
                  <a:pt x="40679" y="44465"/>
                  <a:pt x="103427" y="0"/>
                  <a:pt x="176560" y="0"/>
                </a:cubicBezTo>
                <a:close/>
              </a:path>
            </a:pathLst>
          </a:custGeom>
          <a:solidFill>
            <a:srgbClr val="1C6299"/>
          </a:solidFill>
        </p:spPr>
        <p:txBody>
          <a:bodyPr vert="horz" wrap="square" lIns="91440" tIns="45720" rIns="91440" bIns="45720" rtlCol="0" anchor="ctr" anchorCtr="0">
            <a:noAutofit/>
          </a:bodyPr>
          <a:lstStyle>
            <a:lvl1pPr marL="0" indent="0" algn="ctr" defTabSz="914400" rtl="0" eaLnBrk="1" latinLnBrk="0" hangingPunct="1">
              <a:lnSpc>
                <a:spcPct val="90000"/>
              </a:lnSpc>
              <a:spcBef>
                <a:spcPts val="1000"/>
              </a:spcBef>
              <a:buFontTx/>
              <a:buNone/>
              <a:defRPr sz="1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1600" dirty="0">
                <a:solidFill>
                  <a:schemeClr val="bg1"/>
                </a:solidFill>
                <a:latin typeface="Arial" panose="020B0604020202020204"/>
                <a:ea typeface="微软雅黑" panose="020B0503020204020204" pitchFamily="34" charset="-122"/>
              </a:rPr>
              <a:t>汇报人：</a:t>
            </a:r>
            <a:r>
              <a:rPr lang="zh-CN" altLang="en-US" sz="1600" dirty="0">
                <a:latin typeface="Arial" panose="020B0604020202020204"/>
                <a:ea typeface="微软雅黑" panose="020B0503020204020204" pitchFamily="34" charset="-122"/>
              </a:rPr>
              <a:t>张文亮</a:t>
            </a:r>
            <a:endParaRPr lang="zh-CN" altLang="en-US" sz="1600" dirty="0">
              <a:solidFill>
                <a:schemeClr val="bg1"/>
              </a:solidFill>
              <a:latin typeface="Arial" panose="020B0604020202020204"/>
              <a:ea typeface="微软雅黑" panose="020B0503020204020204" pitchFamily="34" charset="-122"/>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pic>
        <p:nvPicPr>
          <p:cNvPr id="18" name="图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fontScale="6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ea"/>
              </a:rPr>
              <a:t>CONCLUSION</a:t>
            </a:r>
            <a:endPar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文本框 2"/>
          <p:cNvSpPr txBox="1"/>
          <p:nvPr/>
        </p:nvSpPr>
        <p:spPr>
          <a:xfrm>
            <a:off x="660400" y="2031365"/>
            <a:ext cx="10342880" cy="1776095"/>
          </a:xfrm>
          <a:prstGeom prst="rect">
            <a:avLst/>
          </a:prstGeom>
          <a:noFill/>
        </p:spPr>
        <p:txBody>
          <a:bodyPr wrap="square" rtlCol="0">
            <a:noAutofit/>
          </a:bodyPr>
          <a:p>
            <a:pPr indent="0" fontAlgn="auto">
              <a:lnSpc>
                <a:spcPct val="150000"/>
              </a:lnSpc>
            </a:pPr>
            <a:r>
              <a:rPr lang="en-US" altLang="zh-CN">
                <a:latin typeface="Times New Roman" panose="02020603050405020304" pitchFamily="18" charset="0"/>
                <a:cs typeface="Times New Roman" panose="02020603050405020304" pitchFamily="18" charset="0"/>
              </a:rPr>
              <a:t>T</a:t>
            </a:r>
            <a:r>
              <a:rPr lang="zh-CN" altLang="en-US">
                <a:latin typeface="Times New Roman" panose="02020603050405020304" pitchFamily="18" charset="0"/>
                <a:cs typeface="Times New Roman" panose="02020603050405020304" pitchFamily="18" charset="0"/>
              </a:rPr>
              <a:t>he LLM ⊗ KG paradigm for integrating LLMs and KGs and propose the Think-on-Graph (ToG) framework, which leverages LLM as an agent participating in KG reasoning for</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better decision-making. Experimental results demonstrate that ToG outperforms existing fine-tuning-based methods and prompting-based methods without additional training cost and mitigates the</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hallucination issue of LLMs.</a:t>
            </a:r>
            <a:endParaRPr lang="zh-CN" altLang="en-US">
              <a:latin typeface="Times New Roman" panose="02020603050405020304" pitchFamily="18" charset="0"/>
              <a:cs typeface="Times New Roman" panose="02020603050405020304" pitchFamily="18" charset="0"/>
            </a:endParaRPr>
          </a:p>
        </p:txBody>
      </p:sp>
      <p:sp>
        <p:nvSpPr>
          <p:cNvPr id="7" name="文本框 6"/>
          <p:cNvSpPr txBox="1"/>
          <p:nvPr/>
        </p:nvSpPr>
        <p:spPr>
          <a:xfrm>
            <a:off x="660400" y="989965"/>
            <a:ext cx="10133330" cy="783590"/>
          </a:xfrm>
          <a:prstGeom prst="rect">
            <a:avLst/>
          </a:prstGeom>
          <a:noFill/>
        </p:spPr>
        <p:txBody>
          <a:bodyPr wrap="square" rtlCol="0">
            <a:spAutoFit/>
          </a:bodyPr>
          <a:p>
            <a:r>
              <a:rPr lang="zh-CN" altLang="en-US" b="1"/>
              <a:t>The advantage of ToG：</a:t>
            </a:r>
            <a:endParaRPr lang="zh-CN" altLang="en-US" b="1"/>
          </a:p>
          <a:p>
            <a:pPr indent="0" fontAlgn="auto">
              <a:lnSpc>
                <a:spcPct val="150000"/>
              </a:lnSpc>
            </a:pPr>
            <a:r>
              <a:rPr lang="zh-CN" altLang="en-US">
                <a:latin typeface="Times New Roman" panose="02020603050405020304" pitchFamily="18" charset="0"/>
                <a:cs typeface="Times New Roman" panose="02020603050405020304" pitchFamily="18" charset="0"/>
              </a:rPr>
              <a:t>(1) Deep reasoning</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(2) Responsible reasoning</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(3) Flexibility and efficiency</a:t>
            </a:r>
            <a:endParaRPr lang="zh-CN" alt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93751" y="212782"/>
            <a:ext cx="1966449" cy="575997"/>
          </a:xfrm>
          <a:prstGeom prst="rect">
            <a:avLst/>
          </a:prstGeom>
        </p:spPr>
      </p:pic>
      <p:sp>
        <p:nvSpPr>
          <p:cNvPr id="28" name="矩形 27"/>
          <p:cNvSpPr/>
          <p:nvPr/>
        </p:nvSpPr>
        <p:spPr>
          <a:xfrm>
            <a:off x="669" y="1341261"/>
            <a:ext cx="1219133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29" name="椭圆 28"/>
          <p:cNvSpPr/>
          <p:nvPr/>
        </p:nvSpPr>
        <p:spPr>
          <a:xfrm>
            <a:off x="1600553" y="948409"/>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31" name="图片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
        <p:nvSpPr>
          <p:cNvPr id="32" name="文本框 31"/>
          <p:cNvSpPr txBox="1"/>
          <p:nvPr/>
        </p:nvSpPr>
        <p:spPr>
          <a:xfrm>
            <a:off x="4224684" y="1798879"/>
            <a:ext cx="7321550" cy="922020"/>
          </a:xfrm>
          <a:prstGeom prst="rect">
            <a:avLst/>
          </a:prstGeom>
          <a:noFill/>
        </p:spPr>
        <p:txBody>
          <a:bodyPr wrap="none" rtlCol="0">
            <a:spAutoFit/>
          </a:bodyPr>
          <a:lstStyle/>
          <a:p>
            <a:pPr defTabSz="913765">
              <a:defRPr/>
            </a:pPr>
            <a:r>
              <a:rPr lang="en-US" altLang="zh-CN" sz="5400" b="1" dirty="0">
                <a:solidFill>
                  <a:prstClr val="white"/>
                </a:solidFill>
                <a:latin typeface="微软雅黑" panose="020B0503020204020204" pitchFamily="34" charset="-122"/>
                <a:ea typeface="微软雅黑" panose="020B0503020204020204" pitchFamily="34" charset="-122"/>
              </a:rPr>
              <a:t>Thanks For Listening</a:t>
            </a:r>
            <a:endParaRPr lang="en-US" altLang="zh-CN" sz="5400" b="1"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1964690"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en-US" altLang="zh-CN" sz="2400" b="1" i="0" baseline="0" noProof="0" dirty="0">
                <a:ln>
                  <a:noFill/>
                </a:ln>
                <a:solidFill>
                  <a:schemeClr val="tx1"/>
                </a:solidFill>
                <a:effectLst/>
                <a:uLnTx/>
                <a:uFillTx/>
                <a:latin typeface="Arial" panose="020B0604020202020204"/>
                <a:ea typeface="微软雅黑" panose="020B0503020204020204" pitchFamily="34" charset="-122"/>
                <a:cs typeface="+mn-cs"/>
              </a:rPr>
              <a:t>Introduction</a:t>
            </a:r>
            <a:endParaRPr kumimoji="0" lang="en-US" altLang="zh-CN" sz="2400" b="1" i="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2" name="文本框 1"/>
          <p:cNvSpPr txBox="1"/>
          <p:nvPr/>
        </p:nvSpPr>
        <p:spPr>
          <a:xfrm>
            <a:off x="583565" y="893445"/>
            <a:ext cx="10668000" cy="2922905"/>
          </a:xfrm>
          <a:prstGeom prst="rect">
            <a:avLst/>
          </a:prstGeom>
        </p:spPr>
        <p:txBody>
          <a:bodyPr wrap="square">
            <a:spAutoFit/>
          </a:bodyPr>
          <a:p>
            <a:pPr indent="0" fontAlgn="auto">
              <a:lnSpc>
                <a:spcPct val="150000"/>
              </a:lnSpc>
            </a:pPr>
            <a:r>
              <a:rPr lang="en-US" altLang="zh-CN" sz="1600" b="0" i="0">
                <a:latin typeface="Times New Roman" panose="02020603050405020304" pitchFamily="18" charset="0"/>
                <a:ea typeface="-apple-system"/>
                <a:cs typeface="Times New Roman" panose="02020603050405020304" pitchFamily="18" charset="0"/>
              </a:rPr>
              <a:t>Large language models (LLMs)  have demonstrated remarkable performance across various natural language processing tasks. </a:t>
            </a:r>
            <a:endParaRPr lang="en-US" altLang="zh-CN" sz="1600" b="0" i="0">
              <a:latin typeface="Times New Roman" panose="02020603050405020304" pitchFamily="18" charset="0"/>
              <a:ea typeface="-apple-system"/>
              <a:cs typeface="Times New Roman" panose="02020603050405020304" pitchFamily="18" charset="0"/>
            </a:endParaRPr>
          </a:p>
          <a:p>
            <a:pPr indent="0" fontAlgn="auto">
              <a:lnSpc>
                <a:spcPct val="150000"/>
              </a:lnSpc>
            </a:pPr>
            <a:r>
              <a:rPr lang="en-US" altLang="zh-CN" sz="1600" b="0" i="0">
                <a:latin typeface="Times New Roman" panose="02020603050405020304" pitchFamily="18" charset="0"/>
                <a:ea typeface="-apple-system"/>
                <a:cs typeface="Times New Roman" panose="02020603050405020304" pitchFamily="18" charset="0"/>
              </a:rPr>
              <a:t>Despite their impressive performance, LLMs has the following limitations</a:t>
            </a:r>
            <a:r>
              <a:rPr lang="zh-CN" altLang="en-US" sz="1600" b="0" i="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b="0" i="0">
              <a:latin typeface="Times New Roman" panose="02020603050405020304" pitchFamily="18" charset="0"/>
              <a:ea typeface="-apple-system"/>
              <a:cs typeface="Times New Roman" panose="02020603050405020304" pitchFamily="18" charset="0"/>
            </a:endParaRPr>
          </a:p>
          <a:p>
            <a:pPr indent="0" fontAlgn="auto">
              <a:lnSpc>
                <a:spcPct val="150000"/>
              </a:lnSpc>
            </a:pPr>
            <a:r>
              <a:rPr lang="en-US" altLang="zh-CN" sz="1600" b="0" i="0">
                <a:latin typeface="Times New Roman" panose="02020603050405020304" pitchFamily="18" charset="0"/>
                <a:ea typeface="宋体" panose="02010600030101010101" pitchFamily="2" charset="-122"/>
                <a:cs typeface="Times New Roman" panose="02020603050405020304" pitchFamily="18" charset="0"/>
              </a:rPr>
              <a:t>1</a:t>
            </a:r>
            <a:r>
              <a:rPr lang="zh-CN" altLang="en-US" sz="1600" b="0" i="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b="0" i="0">
                <a:latin typeface="Times New Roman" panose="02020603050405020304" pitchFamily="18" charset="0"/>
                <a:ea typeface="-apple-system"/>
                <a:cs typeface="Times New Roman" panose="02020603050405020304" pitchFamily="18" charset="0"/>
              </a:rPr>
              <a:t>LLMs usually fail to provide accurate answers to questions requiring specialized knowledge beyond what was included in the pre-training phase , or to questions requiring long logic chain and multi-hop knowledge reasoning. </a:t>
            </a:r>
            <a:endParaRPr lang="en-US" altLang="zh-CN" sz="1600" b="0" i="0">
              <a:latin typeface="Times New Roman" panose="02020603050405020304" pitchFamily="18" charset="0"/>
              <a:ea typeface="-apple-system"/>
              <a:cs typeface="Times New Roman" panose="02020603050405020304" pitchFamily="18" charset="0"/>
            </a:endParaRPr>
          </a:p>
          <a:p>
            <a:pPr indent="0" fontAlgn="auto">
              <a:lnSpc>
                <a:spcPct val="150000"/>
              </a:lnSpc>
            </a:pPr>
            <a:r>
              <a:rPr lang="en-US" altLang="zh-CN" sz="1600" b="0" i="0">
                <a:latin typeface="Times New Roman" panose="02020603050405020304" pitchFamily="18" charset="0"/>
                <a:ea typeface="宋体" panose="02010600030101010101" pitchFamily="2" charset="-122"/>
                <a:cs typeface="Times New Roman" panose="02020603050405020304" pitchFamily="18" charset="0"/>
              </a:rPr>
              <a:t>2</a:t>
            </a:r>
            <a:r>
              <a:rPr lang="zh-CN" altLang="en-US" sz="1600" b="0" i="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b="0" i="0">
                <a:latin typeface="Times New Roman" panose="02020603050405020304" pitchFamily="18" charset="0"/>
                <a:ea typeface="-apple-system"/>
                <a:cs typeface="Times New Roman" panose="02020603050405020304" pitchFamily="18" charset="0"/>
              </a:rPr>
              <a:t> LLMs lack responsibility, explainability and transparency raising concerns about the risk of hallucinations or toxic texts. </a:t>
            </a:r>
            <a:endParaRPr lang="en-US" altLang="zh-CN" sz="1600" b="0" i="0">
              <a:latin typeface="Times New Roman" panose="02020603050405020304" pitchFamily="18" charset="0"/>
              <a:ea typeface="-apple-system"/>
              <a:cs typeface="Times New Roman" panose="02020603050405020304" pitchFamily="18" charset="0"/>
            </a:endParaRPr>
          </a:p>
          <a:p>
            <a:pPr indent="0" fontAlgn="auto">
              <a:lnSpc>
                <a:spcPct val="150000"/>
              </a:lnSpc>
            </a:pPr>
            <a:r>
              <a:rPr lang="en-US" altLang="zh-CN" sz="1600" b="0" i="0">
                <a:latin typeface="Times New Roman" panose="02020603050405020304" pitchFamily="18" charset="0"/>
                <a:ea typeface="宋体" panose="02010600030101010101" pitchFamily="2" charset="-122"/>
                <a:cs typeface="Times New Roman" panose="02020603050405020304" pitchFamily="18" charset="0"/>
              </a:rPr>
              <a:t>3</a:t>
            </a:r>
            <a:r>
              <a:rPr lang="zh-CN" altLang="en-US" sz="1600" b="0" i="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b="0" i="0">
                <a:latin typeface="Times New Roman" panose="02020603050405020304" pitchFamily="18" charset="0"/>
                <a:ea typeface="-apple-system"/>
                <a:cs typeface="Times New Roman" panose="02020603050405020304" pitchFamily="18" charset="0"/>
              </a:rPr>
              <a:t>the training process for LLMs </a:t>
            </a:r>
            <a:r>
              <a:rPr lang="zh-CN" altLang="en-US" sz="1600" b="0" i="0">
                <a:latin typeface="Times New Roman" panose="02020603050405020304" pitchFamily="18" charset="0"/>
                <a:ea typeface="宋体" panose="02010600030101010101" pitchFamily="2" charset="-122"/>
                <a:cs typeface="Times New Roman" panose="02020603050405020304" pitchFamily="18" charset="0"/>
              </a:rPr>
              <a:t>is often expensive and time-consuming, making it challenging to keep their knowledge up to date.</a:t>
            </a:r>
            <a:endParaRPr lang="zh-CN" altLang="en-US" sz="1600" b="0" i="0">
              <a:latin typeface="Times New Roman" panose="02020603050405020304" pitchFamily="18" charset="0"/>
              <a:ea typeface="宋体" panose="02010600030101010101" pitchFamily="2" charset="-122"/>
              <a:cs typeface="Times New Roman" panose="02020603050405020304" pitchFamily="18" charset="0"/>
            </a:endParaRPr>
          </a:p>
          <a:p>
            <a:pPr marL="0" indent="0"/>
            <a:endParaRPr lang="zh-CN" altLang="en-US" sz="1600" b="0" i="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p:cNvPicPr>
            <a:picLocks noChangeAspect="1"/>
          </p:cNvPicPr>
          <p:nvPr/>
        </p:nvPicPr>
        <p:blipFill>
          <a:blip r:embed="rId5"/>
          <a:stretch>
            <a:fillRect/>
          </a:stretch>
        </p:blipFill>
        <p:spPr>
          <a:xfrm>
            <a:off x="583565" y="3816350"/>
            <a:ext cx="10450830" cy="19900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3"/>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4"/>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5"/>
            </p:custDataLst>
          </p:nvPr>
        </p:nvSpPr>
        <p:spPr>
          <a:xfrm>
            <a:off x="1056005" y="95250"/>
            <a:ext cx="2484120"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buClrTx/>
              <a:buSzTx/>
              <a:buFontTx/>
              <a:defRPr/>
            </a:pPr>
            <a:r>
              <a:rPr lang="en-US" altLang="zh-CN" sz="2400" b="1" noProof="0" dirty="0">
                <a:ln>
                  <a:noFill/>
                </a:ln>
                <a:effectLst/>
                <a:uLnTx/>
                <a:uFillTx/>
                <a:latin typeface="Arial" panose="020B0604020202020204"/>
                <a:ea typeface="微软雅黑" panose="020B0503020204020204" pitchFamily="34" charset="-122"/>
                <a:cs typeface="+mn-cs"/>
                <a:sym typeface="+mn-ea"/>
              </a:rPr>
              <a:t>Introduction</a:t>
            </a:r>
            <a:endParaRPr lang="en-US" altLang="zh-CN" sz="2400" b="1" noProof="0" dirty="0">
              <a:ln>
                <a:noFill/>
              </a:ln>
              <a:effectLst/>
              <a:uLnTx/>
              <a:uFillTx/>
              <a:latin typeface="Arial" panose="020B0604020202020204"/>
              <a:ea typeface="微软雅黑" panose="020B0503020204020204" pitchFamily="34" charset="-122"/>
              <a:cs typeface="+mn-cs"/>
              <a:sym typeface="+mn-ea"/>
            </a:endParaRPr>
          </a:p>
        </p:txBody>
      </p:sp>
      <p:sp>
        <p:nvSpPr>
          <p:cNvPr id="3" name="文本框 2"/>
          <p:cNvSpPr txBox="1"/>
          <p:nvPr/>
        </p:nvSpPr>
        <p:spPr>
          <a:xfrm>
            <a:off x="383540" y="778510"/>
            <a:ext cx="11135360" cy="2916555"/>
          </a:xfrm>
          <a:prstGeom prst="rect">
            <a:avLst/>
          </a:prstGeom>
        </p:spPr>
        <p:txBody>
          <a:bodyPr wrap="square">
            <a:noAutofit/>
          </a:bodyPr>
          <a:p>
            <a:pPr indent="0" fontAlgn="auto">
              <a:lnSpc>
                <a:spcPct val="150000"/>
              </a:lnSpc>
            </a:pPr>
            <a:r>
              <a:rPr lang="en-US" altLang="zh-CN" sz="1600" b="0" i="0">
                <a:latin typeface="Times New Roman" panose="02020603050405020304" pitchFamily="18" charset="0"/>
                <a:ea typeface="-apple-system"/>
                <a:cs typeface="Times New Roman" panose="02020603050405020304" pitchFamily="18" charset="0"/>
              </a:rPr>
              <a:t>Recognizing these challenges, a natural solution is to incorporate external knowledge such as knowledge graphs (KGs) to help improve LLM reasoning.  These approaches follow a routine: retrieve information from KGs, augment the prompt accordingly, and feed the increased prompt into LLMs . This is refered to this paradigm as “LLM⊕KG”.The loose-coupling LLM⊕KG paradigm has its own limitations, and its success depends heavily on the completeness and high quality of KG. </a:t>
            </a:r>
            <a:endParaRPr lang="en-US" altLang="zh-CN" sz="1600" b="0" i="0">
              <a:latin typeface="Times New Roman" panose="02020603050405020304" pitchFamily="18" charset="0"/>
              <a:ea typeface="-apple-system"/>
              <a:cs typeface="Times New Roman" panose="02020603050405020304" pitchFamily="18" charset="0"/>
            </a:endParaRPr>
          </a:p>
          <a:p>
            <a:pPr indent="0" fontAlgn="auto">
              <a:lnSpc>
                <a:spcPct val="150000"/>
              </a:lnSpc>
            </a:pPr>
            <a:endParaRPr lang="en-US" altLang="zh-CN" sz="1600" b="0" i="0">
              <a:latin typeface="Times New Roman" panose="02020603050405020304" pitchFamily="18" charset="0"/>
              <a:ea typeface="-apple-system"/>
              <a:cs typeface="Times New Roman" panose="02020603050405020304" pitchFamily="18" charset="0"/>
            </a:endParaRPr>
          </a:p>
          <a:p>
            <a:pPr indent="0" fontAlgn="auto">
              <a:lnSpc>
                <a:spcPct val="150000"/>
              </a:lnSpc>
            </a:pPr>
            <a:r>
              <a:rPr lang="en-US" altLang="zh-CN" sz="1600" b="0" i="0">
                <a:latin typeface="Times New Roman" panose="02020603050405020304" pitchFamily="18" charset="0"/>
                <a:ea typeface="-apple-system"/>
                <a:cs typeface="Times New Roman" panose="02020603050405020304" pitchFamily="18" charset="0"/>
              </a:rPr>
              <a:t>In Figure b,  although LLM successfully identified necessary relation types required to answer the question, the absence of the relation “majority party” leads to a failure in retrieving the correct answer.</a:t>
            </a:r>
            <a:endParaRPr lang="en-US" altLang="zh-CN" sz="1600" b="0" i="0">
              <a:latin typeface="Times New Roman" panose="02020603050405020304" pitchFamily="18" charset="0"/>
              <a:ea typeface="-apple-system"/>
              <a:cs typeface="Times New Roman" panose="02020603050405020304" pitchFamily="18" charset="0"/>
            </a:endParaRPr>
          </a:p>
        </p:txBody>
      </p:sp>
      <p:pic>
        <p:nvPicPr>
          <p:cNvPr id="4" name="图片 3"/>
          <p:cNvPicPr>
            <a:picLocks noChangeAspect="1"/>
          </p:cNvPicPr>
          <p:nvPr/>
        </p:nvPicPr>
        <p:blipFill>
          <a:blip r:embed="rId6"/>
          <a:stretch>
            <a:fillRect/>
          </a:stretch>
        </p:blipFill>
        <p:spPr>
          <a:xfrm>
            <a:off x="1219835" y="4514850"/>
            <a:ext cx="9642475" cy="1473835"/>
          </a:xfrm>
          <a:prstGeom prst="rect">
            <a:avLst/>
          </a:prstGeom>
        </p:spPr>
      </p:pic>
      <p:pic>
        <p:nvPicPr>
          <p:cNvPr id="7" name="图片 6"/>
          <p:cNvPicPr>
            <a:picLocks noChangeAspect="1"/>
          </p:cNvPicPr>
          <p:nvPr/>
        </p:nvPicPr>
        <p:blipFill>
          <a:blip r:embed="rId7"/>
          <a:stretch>
            <a:fillRect/>
          </a:stretch>
        </p:blipFill>
        <p:spPr>
          <a:xfrm>
            <a:off x="1216025" y="3695065"/>
            <a:ext cx="9646285" cy="723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3" name="标题占位符 1"/>
          <p:cNvSpPr txBox="1"/>
          <p:nvPr>
            <p:custDataLst>
              <p:tags r:id="rId4"/>
            </p:custDataLst>
          </p:nvPr>
        </p:nvSpPr>
        <p:spPr>
          <a:xfrm>
            <a:off x="1056005" y="95250"/>
            <a:ext cx="196913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buClrTx/>
              <a:buSzTx/>
              <a:buFontTx/>
              <a:defRPr/>
            </a:pPr>
            <a:r>
              <a:rPr lang="en-US" altLang="zh-CN" sz="2400" b="1" noProof="0" dirty="0">
                <a:ln>
                  <a:noFill/>
                </a:ln>
                <a:effectLst/>
                <a:uLnTx/>
                <a:uFillTx/>
                <a:latin typeface="Arial" panose="020B0604020202020204"/>
                <a:ea typeface="微软雅黑" panose="020B0503020204020204" pitchFamily="34" charset="-122"/>
                <a:cs typeface="+mn-cs"/>
                <a:sym typeface="+mn-ea"/>
              </a:rPr>
              <a:t>Introduction</a:t>
            </a:r>
            <a:endParaRPr kumimoji="0" lang="en-US" altLang="zh-CN" sz="2400" b="1" i="0" u="none" strike="noStrike" kern="1200" cap="none"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11" name="文本框 10"/>
          <p:cNvSpPr txBox="1"/>
          <p:nvPr/>
        </p:nvSpPr>
        <p:spPr>
          <a:xfrm>
            <a:off x="660400" y="789305"/>
            <a:ext cx="10858500" cy="1568450"/>
          </a:xfrm>
          <a:prstGeom prst="rect">
            <a:avLst/>
          </a:prstGeom>
        </p:spPr>
        <p:txBody>
          <a:bodyPr wrap="square">
            <a:spAutoFit/>
          </a:bodyPr>
          <a:p>
            <a:pPr indent="0" fontAlgn="auto">
              <a:lnSpc>
                <a:spcPct val="150000"/>
              </a:lnSpc>
            </a:pPr>
            <a:r>
              <a:rPr lang="en-US" altLang="zh-CN" sz="1600" b="0" i="0">
                <a:latin typeface="Times New Roman" panose="02020603050405020304" pitchFamily="18" charset="0"/>
                <a:ea typeface="-apple-system"/>
                <a:cs typeface="Times New Roman" panose="02020603050405020304" pitchFamily="18" charset="0"/>
              </a:rPr>
              <a:t>The author propose a new tight-coupling “LLM ⊗KG” paradigm where KGs and LLMs work in tandem. Figure c provides an example illustrating the advantage of LLM ⊗KG. In this way, the LLM succeeds in generating the correct answer with reliable knowledge retrieved from KGs. As an implementation of this paradigm, </a:t>
            </a:r>
            <a:r>
              <a:rPr lang="en-US" altLang="zh-CN" sz="1600">
                <a:latin typeface="Times New Roman" panose="02020603050405020304" pitchFamily="18" charset="0"/>
                <a:ea typeface="-apple-system"/>
                <a:cs typeface="Times New Roman" panose="02020603050405020304" pitchFamily="18" charset="0"/>
                <a:sym typeface="+mn-ea"/>
              </a:rPr>
              <a:t>author </a:t>
            </a:r>
            <a:r>
              <a:rPr lang="en-US" altLang="zh-CN" sz="1600" b="0" i="0">
                <a:latin typeface="Times New Roman" panose="02020603050405020304" pitchFamily="18" charset="0"/>
                <a:ea typeface="-apple-system"/>
                <a:cs typeface="Times New Roman" panose="02020603050405020304" pitchFamily="18" charset="0"/>
              </a:rPr>
              <a:t> proposes an algorithmic framework “Think-on-Graph” (abbreviated as ToG below). </a:t>
            </a:r>
            <a:r>
              <a:rPr lang="en-US" altLang="zh-CN" sz="1600" b="0" i="0">
                <a:solidFill>
                  <a:schemeClr val="tx1"/>
                </a:solidFill>
                <a:latin typeface="Times New Roman" panose="02020603050405020304" pitchFamily="18" charset="0"/>
                <a:ea typeface="-apple-system"/>
                <a:cs typeface="Times New Roman" panose="02020603050405020304" pitchFamily="18" charset="0"/>
              </a:rPr>
              <a:t>Using the beam search algorithm in KG/LLM reasoning .</a:t>
            </a:r>
            <a:endParaRPr lang="zh-CN" altLang="en-US" sz="1600" b="0" i="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5" name="图片 14"/>
          <p:cNvPicPr>
            <a:picLocks noChangeAspect="1"/>
          </p:cNvPicPr>
          <p:nvPr/>
        </p:nvPicPr>
        <p:blipFill>
          <a:blip r:embed="rId5"/>
          <a:stretch>
            <a:fillRect/>
          </a:stretch>
        </p:blipFill>
        <p:spPr>
          <a:xfrm>
            <a:off x="1100455" y="2600960"/>
            <a:ext cx="9378950" cy="677545"/>
          </a:xfrm>
          <a:prstGeom prst="rect">
            <a:avLst/>
          </a:prstGeom>
        </p:spPr>
      </p:pic>
      <p:pic>
        <p:nvPicPr>
          <p:cNvPr id="2" name="图片 1"/>
          <p:cNvPicPr>
            <a:picLocks noChangeAspect="1"/>
          </p:cNvPicPr>
          <p:nvPr/>
        </p:nvPicPr>
        <p:blipFill>
          <a:blip r:embed="rId6"/>
          <a:stretch>
            <a:fillRect/>
          </a:stretch>
        </p:blipFill>
        <p:spPr>
          <a:xfrm>
            <a:off x="1100455" y="3429000"/>
            <a:ext cx="9493885" cy="22783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3067050"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buClrTx/>
              <a:buSzTx/>
              <a:buFontTx/>
              <a:defRPr/>
            </a:pPr>
            <a:r>
              <a:rPr lang="en-US" altLang="zh-CN" sz="2400" b="1" noProof="0" dirty="0">
                <a:ln>
                  <a:noFill/>
                </a:ln>
                <a:effectLst/>
                <a:uLnTx/>
                <a:uFillTx/>
                <a:latin typeface="Arial" panose="020B0604020202020204"/>
                <a:ea typeface="微软雅黑" panose="020B0503020204020204" pitchFamily="34" charset="-122"/>
                <a:cs typeface="+mn-cs"/>
                <a:sym typeface="+mn-ea"/>
              </a:rPr>
              <a:t>Method</a:t>
            </a:r>
            <a:endParaRPr lang="en-US" altLang="zh-CN" sz="2400" b="1" noProof="0" dirty="0">
              <a:ln>
                <a:noFill/>
              </a:ln>
              <a:effectLst/>
              <a:uLnTx/>
              <a:uFillTx/>
              <a:latin typeface="Arial" panose="020B0604020202020204"/>
              <a:ea typeface="微软雅黑" panose="020B0503020204020204" pitchFamily="34" charset="-122"/>
              <a:cs typeface="+mn-cs"/>
              <a:sym typeface="+mn-ea"/>
            </a:endParaRPr>
          </a:p>
        </p:txBody>
      </p:sp>
      <p:pic>
        <p:nvPicPr>
          <p:cNvPr id="5" name="图片 4"/>
          <p:cNvPicPr>
            <a:picLocks noChangeAspect="1"/>
          </p:cNvPicPr>
          <p:nvPr/>
        </p:nvPicPr>
        <p:blipFill>
          <a:blip r:embed="rId5"/>
          <a:stretch>
            <a:fillRect/>
          </a:stretch>
        </p:blipFill>
        <p:spPr>
          <a:xfrm>
            <a:off x="8594725" y="2368550"/>
            <a:ext cx="3152775" cy="3365500"/>
          </a:xfrm>
          <a:prstGeom prst="rect">
            <a:avLst/>
          </a:prstGeom>
        </p:spPr>
      </p:pic>
      <p:pic>
        <p:nvPicPr>
          <p:cNvPr id="7" name="图片 6"/>
          <p:cNvPicPr>
            <a:picLocks noChangeAspect="1"/>
          </p:cNvPicPr>
          <p:nvPr/>
        </p:nvPicPr>
        <p:blipFill>
          <a:blip r:embed="rId6"/>
          <a:stretch>
            <a:fillRect/>
          </a:stretch>
        </p:blipFill>
        <p:spPr>
          <a:xfrm>
            <a:off x="851535" y="2924810"/>
            <a:ext cx="2654935" cy="2809240"/>
          </a:xfrm>
          <a:prstGeom prst="rect">
            <a:avLst/>
          </a:prstGeom>
        </p:spPr>
      </p:pic>
      <p:pic>
        <p:nvPicPr>
          <p:cNvPr id="8" name="图片 7"/>
          <p:cNvPicPr>
            <a:picLocks noChangeAspect="1"/>
          </p:cNvPicPr>
          <p:nvPr/>
        </p:nvPicPr>
        <p:blipFill>
          <a:blip r:embed="rId7"/>
          <a:stretch>
            <a:fillRect/>
          </a:stretch>
        </p:blipFill>
        <p:spPr>
          <a:xfrm>
            <a:off x="4766310" y="2300605"/>
            <a:ext cx="2568575" cy="3482340"/>
          </a:xfrm>
          <a:prstGeom prst="rect">
            <a:avLst/>
          </a:prstGeom>
        </p:spPr>
      </p:pic>
      <p:sp>
        <p:nvSpPr>
          <p:cNvPr id="9" name="文本框 8"/>
          <p:cNvSpPr txBox="1"/>
          <p:nvPr/>
        </p:nvSpPr>
        <p:spPr>
          <a:xfrm>
            <a:off x="779145" y="1325880"/>
            <a:ext cx="4166235" cy="645160"/>
          </a:xfrm>
          <a:prstGeom prst="rect">
            <a:avLst/>
          </a:prstGeom>
          <a:noFill/>
        </p:spPr>
        <p:txBody>
          <a:bodyPr wrap="square" rtlCol="0">
            <a:spAutoFit/>
          </a:bodyPr>
          <a:p>
            <a:r>
              <a:rPr lang="en-US" altLang="zh-CN" b="1"/>
              <a:t>Chinese input</a:t>
            </a:r>
            <a:r>
              <a:rPr lang="zh-CN" altLang="en-US" b="1"/>
              <a:t>："我" "恨" "你"</a:t>
            </a:r>
            <a:endParaRPr lang="zh-CN" altLang="en-US" b="1"/>
          </a:p>
          <a:p>
            <a:r>
              <a:rPr lang="en-US" altLang="zh-CN" b="1"/>
              <a:t>English output</a:t>
            </a:r>
            <a:r>
              <a:rPr lang="zh-CN" altLang="en-US" b="1"/>
              <a:t>："I" "H" "U"</a:t>
            </a:r>
            <a:endParaRPr lang="zh-CN" altLang="en-US" b="1"/>
          </a:p>
        </p:txBody>
      </p:sp>
      <p:sp>
        <p:nvSpPr>
          <p:cNvPr id="10" name="文本框 9"/>
          <p:cNvSpPr txBox="1"/>
          <p:nvPr/>
        </p:nvSpPr>
        <p:spPr>
          <a:xfrm>
            <a:off x="779145" y="2288540"/>
            <a:ext cx="2027555" cy="368300"/>
          </a:xfrm>
          <a:prstGeom prst="rect">
            <a:avLst/>
          </a:prstGeom>
          <a:noFill/>
        </p:spPr>
        <p:txBody>
          <a:bodyPr wrap="square" rtlCol="0">
            <a:spAutoFit/>
          </a:bodyPr>
          <a:p>
            <a:r>
              <a:rPr lang="zh-CN" altLang="en-US" b="1"/>
              <a:t>beam size</a:t>
            </a:r>
            <a:r>
              <a:rPr lang="en-US" altLang="zh-CN" b="1"/>
              <a:t>: k = 2</a:t>
            </a:r>
            <a:endParaRPr lang="en-US" altLang="zh-CN" b="1"/>
          </a:p>
        </p:txBody>
      </p:sp>
      <p:sp>
        <p:nvSpPr>
          <p:cNvPr id="11" name="文本框 10"/>
          <p:cNvSpPr txBox="1"/>
          <p:nvPr/>
        </p:nvSpPr>
        <p:spPr>
          <a:xfrm>
            <a:off x="1299845" y="5896610"/>
            <a:ext cx="1302385" cy="368300"/>
          </a:xfrm>
          <a:prstGeom prst="rect">
            <a:avLst/>
          </a:prstGeom>
          <a:noFill/>
        </p:spPr>
        <p:txBody>
          <a:bodyPr wrap="square" rtlCol="0">
            <a:spAutoFit/>
          </a:bodyPr>
          <a:p>
            <a:r>
              <a:rPr lang="en-US" altLang="zh-CN" b="1"/>
              <a:t>step1</a:t>
            </a:r>
            <a:endParaRPr lang="en-US" altLang="zh-CN" b="1"/>
          </a:p>
        </p:txBody>
      </p:sp>
      <p:sp>
        <p:nvSpPr>
          <p:cNvPr id="12" name="文本框 11"/>
          <p:cNvSpPr txBox="1"/>
          <p:nvPr/>
        </p:nvSpPr>
        <p:spPr>
          <a:xfrm>
            <a:off x="5605780" y="5896610"/>
            <a:ext cx="889000" cy="368300"/>
          </a:xfrm>
          <a:prstGeom prst="rect">
            <a:avLst/>
          </a:prstGeom>
          <a:noFill/>
        </p:spPr>
        <p:txBody>
          <a:bodyPr wrap="square" rtlCol="0">
            <a:spAutoFit/>
          </a:bodyPr>
          <a:p>
            <a:r>
              <a:rPr lang="en-US" altLang="zh-CN" b="1"/>
              <a:t>step2</a:t>
            </a:r>
            <a:endParaRPr lang="en-US" altLang="zh-CN" b="1"/>
          </a:p>
        </p:txBody>
      </p:sp>
      <p:sp>
        <p:nvSpPr>
          <p:cNvPr id="13" name="文本框 12"/>
          <p:cNvSpPr txBox="1"/>
          <p:nvPr/>
        </p:nvSpPr>
        <p:spPr>
          <a:xfrm>
            <a:off x="9424670" y="5896610"/>
            <a:ext cx="956945" cy="368300"/>
          </a:xfrm>
          <a:prstGeom prst="rect">
            <a:avLst/>
          </a:prstGeom>
          <a:noFill/>
        </p:spPr>
        <p:txBody>
          <a:bodyPr wrap="square" rtlCol="0">
            <a:spAutoFit/>
          </a:bodyPr>
          <a:p>
            <a:r>
              <a:rPr lang="en-US" altLang="zh-CN" b="1"/>
              <a:t>step3</a:t>
            </a:r>
            <a:endParaRPr lang="en-US" altLang="zh-CN" b="1"/>
          </a:p>
        </p:txBody>
      </p:sp>
      <p:sp>
        <p:nvSpPr>
          <p:cNvPr id="14" name="文本框 13"/>
          <p:cNvSpPr txBox="1"/>
          <p:nvPr/>
        </p:nvSpPr>
        <p:spPr>
          <a:xfrm>
            <a:off x="4766310" y="865505"/>
            <a:ext cx="6096000" cy="460375"/>
          </a:xfrm>
          <a:prstGeom prst="rect">
            <a:avLst/>
          </a:prstGeom>
          <a:noFill/>
        </p:spPr>
        <p:txBody>
          <a:bodyPr wrap="square" rtlCol="0" anchor="t">
            <a:spAutoFit/>
          </a:bodyPr>
          <a:p>
            <a:pPr algn="l">
              <a:buClrTx/>
              <a:buSzTx/>
              <a:buFontTx/>
              <a:defRPr/>
            </a:pPr>
            <a:r>
              <a:rPr lang="en-US" altLang="zh-CN" sz="2400" b="1" noProof="0" dirty="0">
                <a:ln>
                  <a:noFill/>
                </a:ln>
                <a:effectLst/>
                <a:uLnTx/>
                <a:uFillTx/>
                <a:latin typeface="Arial" panose="020B0604020202020204"/>
                <a:ea typeface="微软雅黑" panose="020B0503020204020204" pitchFamily="34" charset="-122"/>
                <a:sym typeface="+mn-ea"/>
              </a:rPr>
              <a:t>beam search algorithm</a:t>
            </a:r>
            <a:endParaRPr lang="en-US" altLang="zh-CN" sz="2400" b="1" noProof="0" dirty="0">
              <a:ln>
                <a:noFill/>
              </a:ln>
              <a:effectLst/>
              <a:uLnTx/>
              <a:uFillTx/>
              <a:latin typeface="Arial" panose="020B0604020202020204"/>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399" y="73228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buClrTx/>
              <a:buSzTx/>
              <a:buFontTx/>
              <a:defRPr/>
            </a:pPr>
            <a:r>
              <a:rPr kumimoji="0" lang="en-US" altLang="zh-CN" sz="2400" b="1" i="0" u="none" strike="noStrike" kern="1200" cap="none" normalizeH="0" baseline="0" noProof="0" dirty="0">
                <a:ln>
                  <a:noFill/>
                </a:ln>
                <a:solidFill>
                  <a:schemeClr val="tx1"/>
                </a:solidFill>
                <a:effectLst/>
                <a:uLnTx/>
                <a:uFillTx/>
                <a:latin typeface="Arial" panose="020B0604020202020204"/>
                <a:ea typeface="微软雅黑" panose="020B0503020204020204" pitchFamily="34" charset="-122"/>
                <a:cs typeface="+mn-cs"/>
              </a:rPr>
              <a:t>Method</a:t>
            </a:r>
            <a:endParaRPr kumimoji="0" lang="en-US" altLang="zh-CN" sz="2400" b="1" i="0" u="none" strike="noStrike" kern="1200" cap="none"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pic>
        <p:nvPicPr>
          <p:cNvPr id="9" name="图片 8"/>
          <p:cNvPicPr>
            <a:picLocks noChangeAspect="1"/>
          </p:cNvPicPr>
          <p:nvPr/>
        </p:nvPicPr>
        <p:blipFill>
          <a:blip r:embed="rId5"/>
          <a:stretch>
            <a:fillRect/>
          </a:stretch>
        </p:blipFill>
        <p:spPr>
          <a:xfrm>
            <a:off x="4119880" y="972185"/>
            <a:ext cx="7842885" cy="5269230"/>
          </a:xfrm>
          <a:prstGeom prst="rect">
            <a:avLst/>
          </a:prstGeom>
        </p:spPr>
      </p:pic>
      <p:sp>
        <p:nvSpPr>
          <p:cNvPr id="2" name="文本框 1"/>
          <p:cNvSpPr txBox="1"/>
          <p:nvPr/>
        </p:nvSpPr>
        <p:spPr>
          <a:xfrm>
            <a:off x="287655" y="1040765"/>
            <a:ext cx="4064000" cy="368300"/>
          </a:xfrm>
          <a:prstGeom prst="rect">
            <a:avLst/>
          </a:prstGeom>
          <a:noFill/>
        </p:spPr>
        <p:txBody>
          <a:bodyPr wrap="square" rtlCol="0">
            <a:spAutoFit/>
          </a:bodyPr>
          <a:p>
            <a:r>
              <a:rPr lang="zh-CN" altLang="en-US" b="1"/>
              <a:t>THINK-ON-GRAPH</a:t>
            </a:r>
            <a:endParaRPr lang="zh-CN" altLang="en-US" b="1"/>
          </a:p>
        </p:txBody>
      </p:sp>
      <p:sp>
        <p:nvSpPr>
          <p:cNvPr id="3" name="文本框 2"/>
          <p:cNvSpPr txBox="1"/>
          <p:nvPr/>
        </p:nvSpPr>
        <p:spPr>
          <a:xfrm>
            <a:off x="275590" y="2477135"/>
            <a:ext cx="3992245" cy="368300"/>
          </a:xfrm>
          <a:prstGeom prst="rect">
            <a:avLst/>
          </a:prstGeom>
          <a:noFill/>
        </p:spPr>
        <p:txBody>
          <a:bodyPr wrap="square" rtlCol="0">
            <a:spAutoFit/>
          </a:bodyPr>
          <a:p>
            <a:r>
              <a:rPr lang="en-US" altLang="zh-CN" b="1"/>
              <a:t>1)I</a:t>
            </a:r>
            <a:r>
              <a:rPr lang="zh-CN" altLang="en-US" b="1"/>
              <a:t>nitialization of graph search</a:t>
            </a:r>
            <a:endParaRPr lang="zh-CN" altLang="en-US" b="1"/>
          </a:p>
        </p:txBody>
      </p:sp>
      <p:sp>
        <p:nvSpPr>
          <p:cNvPr id="4" name="文本框 3"/>
          <p:cNvSpPr txBox="1"/>
          <p:nvPr/>
        </p:nvSpPr>
        <p:spPr>
          <a:xfrm>
            <a:off x="275590" y="3113405"/>
            <a:ext cx="4064000" cy="368300"/>
          </a:xfrm>
          <a:prstGeom prst="rect">
            <a:avLst/>
          </a:prstGeom>
          <a:noFill/>
        </p:spPr>
        <p:txBody>
          <a:bodyPr wrap="square" rtlCol="0">
            <a:spAutoFit/>
          </a:bodyPr>
          <a:p>
            <a:r>
              <a:rPr lang="en-US" altLang="zh-CN" b="1"/>
              <a:t>2)Exploration</a:t>
            </a:r>
            <a:endParaRPr lang="en-US" altLang="zh-CN" b="1"/>
          </a:p>
        </p:txBody>
      </p:sp>
      <p:sp>
        <p:nvSpPr>
          <p:cNvPr id="6" name="文本框 5"/>
          <p:cNvSpPr txBox="1"/>
          <p:nvPr/>
        </p:nvSpPr>
        <p:spPr>
          <a:xfrm>
            <a:off x="287655" y="3749675"/>
            <a:ext cx="4064000" cy="368300"/>
          </a:xfrm>
          <a:prstGeom prst="rect">
            <a:avLst/>
          </a:prstGeom>
          <a:noFill/>
        </p:spPr>
        <p:txBody>
          <a:bodyPr wrap="square" rtlCol="0">
            <a:spAutoFit/>
          </a:bodyPr>
          <a:p>
            <a:r>
              <a:rPr lang="en-US" altLang="zh-CN" b="1"/>
              <a:t>3)Reasoning</a:t>
            </a:r>
            <a:endParaRPr lang="en-US" altLang="zh-CN" b="1"/>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399" y="73228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400" b="1" noProof="0" dirty="0">
                <a:ln>
                  <a:noFill/>
                </a:ln>
                <a:effectLst/>
                <a:uLnTx/>
                <a:uFillTx/>
                <a:latin typeface="Arial" panose="020B0604020202020204"/>
                <a:ea typeface="微软雅黑" panose="020B0503020204020204" pitchFamily="34" charset="-122"/>
                <a:cs typeface="+mn-cs"/>
                <a:sym typeface="+mn-ea"/>
              </a:rPr>
              <a:t>Method</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pic>
        <p:nvPicPr>
          <p:cNvPr id="2" name="图片 1"/>
          <p:cNvPicPr>
            <a:picLocks noChangeAspect="1"/>
          </p:cNvPicPr>
          <p:nvPr/>
        </p:nvPicPr>
        <p:blipFill>
          <a:blip r:embed="rId5"/>
          <a:stretch>
            <a:fillRect/>
          </a:stretch>
        </p:blipFill>
        <p:spPr>
          <a:xfrm>
            <a:off x="1163320" y="1699895"/>
            <a:ext cx="9967595" cy="3655060"/>
          </a:xfrm>
          <a:prstGeom prst="rect">
            <a:avLst/>
          </a:prstGeom>
        </p:spPr>
      </p:pic>
      <p:sp>
        <p:nvSpPr>
          <p:cNvPr id="3" name="文本框 2"/>
          <p:cNvSpPr txBox="1"/>
          <p:nvPr/>
        </p:nvSpPr>
        <p:spPr>
          <a:xfrm>
            <a:off x="2468245" y="1424940"/>
            <a:ext cx="7623810" cy="368300"/>
          </a:xfrm>
          <a:prstGeom prst="rect">
            <a:avLst/>
          </a:prstGeom>
          <a:noFill/>
        </p:spPr>
        <p:txBody>
          <a:bodyPr wrap="square" rtlCol="0">
            <a:spAutoFit/>
          </a:bodyPr>
          <a:p>
            <a:r>
              <a:rPr lang="zh-CN" altLang="en-US" b="1"/>
              <a:t>The illustration of knowledge traceability and correctability of ToG</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fontScale="8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buClrTx/>
              <a:buSzTx/>
              <a:buFontTx/>
              <a:defRPr/>
            </a:pPr>
            <a:r>
              <a:rPr lang="en-US" altLang="zh-CN" sz="2400" b="1" noProof="0" dirty="0">
                <a:ln>
                  <a:noFill/>
                </a:ln>
                <a:effectLst/>
                <a:uLnTx/>
                <a:uFillTx/>
                <a:latin typeface="Arial" panose="020B0604020202020204"/>
                <a:ea typeface="微软雅黑" panose="020B0503020204020204" pitchFamily="34" charset="-122"/>
                <a:cs typeface="+mn-cs"/>
                <a:sym typeface="+mn-ea"/>
              </a:rPr>
              <a:t>Experiments</a:t>
            </a:r>
            <a:endParaRPr lang="en-US" altLang="zh-CN" sz="2400" b="1" noProof="0" dirty="0">
              <a:ln>
                <a:noFill/>
              </a:ln>
              <a:effectLst/>
              <a:uLnTx/>
              <a:uFillTx/>
              <a:latin typeface="Arial" panose="020B0604020202020204"/>
              <a:ea typeface="微软雅黑" panose="020B0503020204020204" pitchFamily="34" charset="-122"/>
              <a:cs typeface="+mn-cs"/>
              <a:sym typeface="+mn-ea"/>
            </a:endParaRPr>
          </a:p>
        </p:txBody>
      </p:sp>
      <p:pic>
        <p:nvPicPr>
          <p:cNvPr id="3" name="图片 2"/>
          <p:cNvPicPr>
            <a:picLocks noChangeAspect="1"/>
          </p:cNvPicPr>
          <p:nvPr/>
        </p:nvPicPr>
        <p:blipFill>
          <a:blip r:embed="rId5"/>
          <a:stretch>
            <a:fillRect/>
          </a:stretch>
        </p:blipFill>
        <p:spPr>
          <a:xfrm>
            <a:off x="779780" y="1616075"/>
            <a:ext cx="9921240" cy="3625850"/>
          </a:xfrm>
          <a:prstGeom prst="rect">
            <a:avLst/>
          </a:prstGeom>
        </p:spPr>
      </p:pic>
      <p:sp>
        <p:nvSpPr>
          <p:cNvPr id="6" name="文本框 5"/>
          <p:cNvSpPr txBox="1"/>
          <p:nvPr/>
        </p:nvSpPr>
        <p:spPr>
          <a:xfrm>
            <a:off x="3629025" y="1330325"/>
            <a:ext cx="4100195" cy="368300"/>
          </a:xfrm>
          <a:prstGeom prst="rect">
            <a:avLst/>
          </a:prstGeom>
          <a:noFill/>
        </p:spPr>
        <p:txBody>
          <a:bodyPr wrap="square" rtlCol="0" anchor="t">
            <a:spAutoFit/>
          </a:bodyPr>
          <a:p>
            <a:r>
              <a:rPr lang="zh-CN" altLang="en-US" b="1"/>
              <a:t>The ToG results for different datasets</a:t>
            </a:r>
            <a:endParaRPr lang="zh-CN" altLang="en-US" b="1"/>
          </a:p>
        </p:txBody>
      </p:sp>
      <p:sp>
        <p:nvSpPr>
          <p:cNvPr id="2" name="矩形 1"/>
          <p:cNvSpPr/>
          <p:nvPr/>
        </p:nvSpPr>
        <p:spPr>
          <a:xfrm>
            <a:off x="3364230" y="4943475"/>
            <a:ext cx="365125" cy="147955"/>
          </a:xfrm>
          <a:prstGeom prst="rect">
            <a:avLst/>
          </a:prstGeom>
          <a:ln>
            <a:solidFill>
              <a:srgbClr val="FF0000"/>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4" name="矩形 3"/>
          <p:cNvSpPr/>
          <p:nvPr/>
        </p:nvSpPr>
        <p:spPr>
          <a:xfrm>
            <a:off x="4023995" y="4943475"/>
            <a:ext cx="365125" cy="147955"/>
          </a:xfrm>
          <a:prstGeom prst="rect">
            <a:avLst/>
          </a:prstGeom>
          <a:ln>
            <a:solidFill>
              <a:srgbClr val="FF0000"/>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7" name="矩形 6"/>
          <p:cNvSpPr/>
          <p:nvPr/>
        </p:nvSpPr>
        <p:spPr>
          <a:xfrm>
            <a:off x="9905365" y="4943475"/>
            <a:ext cx="365125" cy="147955"/>
          </a:xfrm>
          <a:prstGeom prst="rect">
            <a:avLst/>
          </a:prstGeom>
          <a:ln>
            <a:solidFill>
              <a:srgbClr val="FF0000"/>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8" name="矩形 7"/>
          <p:cNvSpPr/>
          <p:nvPr/>
        </p:nvSpPr>
        <p:spPr>
          <a:xfrm>
            <a:off x="7250430" y="4943475"/>
            <a:ext cx="365125" cy="147955"/>
          </a:xfrm>
          <a:prstGeom prst="rect">
            <a:avLst/>
          </a:prstGeom>
          <a:ln>
            <a:solidFill>
              <a:srgbClr val="FF0000"/>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9" name="矩形 8"/>
          <p:cNvSpPr/>
          <p:nvPr/>
        </p:nvSpPr>
        <p:spPr>
          <a:xfrm>
            <a:off x="8898255" y="4943475"/>
            <a:ext cx="365125" cy="147955"/>
          </a:xfrm>
          <a:prstGeom prst="rect">
            <a:avLst/>
          </a:prstGeom>
          <a:ln>
            <a:solidFill>
              <a:srgbClr val="FF0000"/>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0" name="矩形 9"/>
          <p:cNvSpPr/>
          <p:nvPr/>
        </p:nvSpPr>
        <p:spPr>
          <a:xfrm>
            <a:off x="4853305" y="4725035"/>
            <a:ext cx="365125" cy="147955"/>
          </a:xfrm>
          <a:prstGeom prst="rect">
            <a:avLst/>
          </a:prstGeom>
          <a:ln>
            <a:solidFill>
              <a:srgbClr val="FF0000"/>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fontScale="6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ea"/>
              </a:rPr>
              <a:t>EXPERIMENTS</a:t>
            </a:r>
            <a:endPar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文本框 4"/>
          <p:cNvSpPr txBox="1"/>
          <p:nvPr/>
        </p:nvSpPr>
        <p:spPr>
          <a:xfrm>
            <a:off x="1840865" y="893445"/>
            <a:ext cx="8271510" cy="368300"/>
          </a:xfrm>
          <a:prstGeom prst="rect">
            <a:avLst/>
          </a:prstGeom>
          <a:noFill/>
        </p:spPr>
        <p:txBody>
          <a:bodyPr wrap="square" rtlCol="0">
            <a:spAutoFit/>
          </a:bodyPr>
          <a:p>
            <a:r>
              <a:rPr lang="zh-CN" altLang="en-US" b="1"/>
              <a:t>Performances of ToG using different backbone models on CWQ and WebQSP</a:t>
            </a:r>
            <a:endParaRPr lang="zh-CN" altLang="en-US" b="1"/>
          </a:p>
        </p:txBody>
      </p:sp>
      <p:pic>
        <p:nvPicPr>
          <p:cNvPr id="3" name="图片 2"/>
          <p:cNvPicPr>
            <a:picLocks noChangeAspect="1"/>
          </p:cNvPicPr>
          <p:nvPr/>
        </p:nvPicPr>
        <p:blipFill>
          <a:blip r:embed="rId5"/>
          <a:stretch>
            <a:fillRect/>
          </a:stretch>
        </p:blipFill>
        <p:spPr>
          <a:xfrm>
            <a:off x="4188460" y="1278255"/>
            <a:ext cx="3881755" cy="52914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COMMONDATA" val="eyJoZGlkIjoiMGM1MzI4NmMyYmZjYzMxMjU2NTNkNWQ4NDc1MzJkMjYifQ=="/>
  <p:tag name="KSO_WPP_MARK_KEY" val="fd36f17d-5434-465f-afe9-55547e8cda33"/>
  <p:tag name="commondata" val="eyJoZGlkIjoiNzcwYmMzM2I3MjU3ZDkwMGExMzJjZjljN2IyN2Y2ODc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UNIT_PLACING_PICTURE_USER_VIEWPORT" val="{&quot;height&quot;:875.4409448818898,&quot;width&quot;:2988.7464566929134}"/>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3320</Words>
  <Application>WPS 演示</Application>
  <PresentationFormat>宽屏</PresentationFormat>
  <Paragraphs>126</Paragraphs>
  <Slides>11</Slides>
  <Notes>32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11</vt:i4>
      </vt:variant>
    </vt:vector>
  </HeadingPairs>
  <TitlesOfParts>
    <vt:vector size="25" baseType="lpstr">
      <vt:lpstr>Arial</vt:lpstr>
      <vt:lpstr>宋体</vt:lpstr>
      <vt:lpstr>Wingdings</vt:lpstr>
      <vt:lpstr>Calibri</vt:lpstr>
      <vt:lpstr>等线</vt:lpstr>
      <vt:lpstr>Times New Roman</vt:lpstr>
      <vt:lpstr>微软雅黑</vt:lpstr>
      <vt:lpstr>Arial</vt:lpstr>
      <vt:lpstr>-apple-system</vt:lpstr>
      <vt:lpstr>Segoe Print</vt:lpstr>
      <vt:lpstr>Wingdings</vt:lpstr>
      <vt:lpstr>Arial Unicode MS</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 奕婷</dc:creator>
  <cp:lastModifiedBy>张文亮</cp:lastModifiedBy>
  <cp:revision>863</cp:revision>
  <dcterms:created xsi:type="dcterms:W3CDTF">2023-06-20T13:38:00Z</dcterms:created>
  <dcterms:modified xsi:type="dcterms:W3CDTF">2024-07-31T02:05:07Z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54E6BB77CACD48B09E3FAAD52897EAA7_13</vt:lpwstr>
  </property>
  <property fmtid="{D5CDD505-2E9C-101B-9397-08002B2CF9AE}" pid="3" name="KSOProductBuildVer">
    <vt:lpwstr>2052-12.1.0.17147</vt:lpwstr>
  </property>
</Properties>
</file>