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1"/>
  </p:notesMasterIdLst>
  <p:sldIdLst>
    <p:sldId id="3543" r:id="rId2"/>
    <p:sldId id="3595" r:id="rId3"/>
    <p:sldId id="3669" r:id="rId4"/>
    <p:sldId id="3668" r:id="rId5"/>
    <p:sldId id="3659" r:id="rId6"/>
    <p:sldId id="3670" r:id="rId7"/>
    <p:sldId id="3630" r:id="rId8"/>
    <p:sldId id="3660" r:id="rId9"/>
    <p:sldId id="3671" r:id="rId10"/>
    <p:sldId id="3672" r:id="rId11"/>
    <p:sldId id="3661" r:id="rId12"/>
    <p:sldId id="3662" r:id="rId13"/>
    <p:sldId id="3663" r:id="rId14"/>
    <p:sldId id="3667" r:id="rId15"/>
    <p:sldId id="3673" r:id="rId16"/>
    <p:sldId id="3674" r:id="rId17"/>
    <p:sldId id="3675" r:id="rId18"/>
    <p:sldId id="3676" r:id="rId19"/>
    <p:sldId id="42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h" initials="l" lastIdx="1" clrIdx="0">
    <p:extLst>
      <p:ext uri="{19B8F6BF-5375-455C-9EA6-DF929625EA0E}">
        <p15:presenceInfo xmlns:p15="http://schemas.microsoft.com/office/powerpoint/2012/main" userId="l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71663" autoAdjust="0"/>
  </p:normalViewPr>
  <p:slideViewPr>
    <p:cSldViewPr snapToGrid="0">
      <p:cViewPr varScale="1">
        <p:scale>
          <a:sx n="79" d="100"/>
          <a:sy n="79" d="100"/>
        </p:scale>
        <p:origin x="41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AFD70-45D6-4BD7-9272-DC6E6D1E5D5D}" type="datetimeFigureOut">
              <a:rPr lang="zh-CN" altLang="en-US" smtClean="0"/>
              <a:t>2024/9/18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5CB39-CEC1-4C61-9A61-294C58524310}" type="slidenum">
              <a:rPr lang="zh-CN" altLang="en-US" smtClean="0"/>
              <a:t>‹#›</a:t>
            </a:fld>
            <a:endParaRPr lang="zh-CN" altLang="en-US"/>
          </a:p>
        </p:txBody>
      </p:sp>
    </p:spTree>
    <p:extLst>
      <p:ext uri="{BB962C8B-B14F-4D97-AF65-F5344CB8AC3E}">
        <p14:creationId xmlns:p14="http://schemas.microsoft.com/office/powerpoint/2010/main" val="19294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rxiv.org/html/2406.01549v2#S2.F2"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arxiv.org/html/2406.01549v2#S2.F2"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rxiv.org/html/2406.01549v2#S3.T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题目：从信息瓶颈视角看检索增强生成中的有效噪声过滤</a:t>
            </a:r>
            <a:br>
              <a:rPr lang="en-US" altLang="zh-CN" dirty="0"/>
            </a:br>
            <a:r>
              <a:rPr lang="zh-CN" altLang="en-US" dirty="0"/>
              <a:t>出版：</a:t>
            </a:r>
            <a:r>
              <a:rPr lang="en-US" altLang="zh-CN" dirty="0"/>
              <a:t>Association for Computational Linguistics</a:t>
            </a:r>
            <a:r>
              <a:rPr lang="zh-CN" altLang="en-US" dirty="0"/>
              <a:t>计算语言协会</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algn="l"/>
                <a:r>
                  <a:rPr lang="zh-CN" altLang="en-US" b="0" i="0" dirty="0">
                    <a:solidFill>
                      <a:srgbClr val="292929"/>
                    </a:solidFill>
                    <a:effectLst/>
                    <a:latin typeface="var(--text-font-family)"/>
                  </a:rPr>
                  <a:t>检索概率分布 </a:t>
                </a:r>
                <a:r>
                  <a:rPr lang="en-US" altLang="zh-CN" b="0" i="0" dirty="0">
                    <a:solidFill>
                      <a:srgbClr val="292929"/>
                    </a:solidFill>
                    <a:effectLst/>
                    <a:latin typeface="var(--text-font-family)"/>
                  </a:rPr>
                  <a:t>p⁢(</a:t>
                </a:r>
                <a:r>
                  <a:rPr lang="en-US" altLang="zh-CN" b="0" i="0" dirty="0" err="1">
                    <a:solidFill>
                      <a:srgbClr val="292929"/>
                    </a:solidFill>
                    <a:effectLst/>
                    <a:latin typeface="var(--text-font-family)"/>
                  </a:rPr>
                  <a:t>x|q</a:t>
                </a:r>
                <a:r>
                  <a:rPr lang="en-US" altLang="zh-CN" b="0" i="0" dirty="0">
                    <a:solidFill>
                      <a:srgbClr val="292929"/>
                    </a:solidFill>
                    <a:effectLst/>
                    <a:latin typeface="var(--text-font-family)"/>
                  </a:rPr>
                  <a:t>) </a:t>
                </a:r>
                <a:r>
                  <a:rPr lang="zh-CN" altLang="en-US" b="0" i="0" dirty="0">
                    <a:solidFill>
                      <a:srgbClr val="292929"/>
                    </a:solidFill>
                    <a:effectLst/>
                    <a:latin typeface="var(--text-font-family)"/>
                  </a:rPr>
                  <a:t>和从压缩中恢复检索段落的概率期望 </a:t>
                </a:r>
                <a:r>
                  <a:rPr lang="en-US" altLang="zh-CN" b="0" i="0" dirty="0">
                    <a:solidFill>
                      <a:srgbClr val="292929"/>
                    </a:solidFill>
                    <a:effectLst/>
                    <a:latin typeface="var(--text-font-family)"/>
                  </a:rPr>
                  <a:t>p⁢(</a:t>
                </a:r>
                <a:r>
                  <a:rPr lang="en-US" altLang="zh-CN" b="0" i="0" dirty="0" err="1">
                    <a:solidFill>
                      <a:srgbClr val="292929"/>
                    </a:solidFill>
                    <a:effectLst/>
                    <a:latin typeface="var(--text-font-family)"/>
                  </a:rPr>
                  <a:t>x|x,q</a:t>
                </a:r>
                <a:r>
                  <a:rPr lang="en-US" altLang="zh-CN" b="0" i="0" dirty="0">
                    <a:solidFill>
                      <a:srgbClr val="292929"/>
                    </a:solidFill>
                    <a:effectLst/>
                    <a:latin typeface="var(--text-font-family)"/>
                  </a:rPr>
                  <a:t>)</a:t>
                </a:r>
                <a:r>
                  <a:rPr lang="zh-CN" altLang="en-US" b="0" i="0" dirty="0">
                    <a:solidFill>
                      <a:srgbClr val="292929"/>
                    </a:solidFill>
                    <a:effectLst/>
                    <a:latin typeface="var(--text-font-family)"/>
                  </a:rPr>
                  <a:t>，其中 </a:t>
                </a:r>
                <a:r>
                  <a:rPr lang="en-US" altLang="zh-CN" b="0" i="0" dirty="0">
                    <a:solidFill>
                      <a:srgbClr val="292929"/>
                    </a:solidFill>
                    <a:effectLst/>
                    <a:latin typeface="var(--text-font-family)"/>
                  </a:rPr>
                  <a:t>x </a:t>
                </a:r>
                <a:r>
                  <a:rPr lang="zh-CN" altLang="en-US" b="0" i="0" dirty="0">
                    <a:solidFill>
                      <a:srgbClr val="292929"/>
                    </a:solidFill>
                    <a:effectLst/>
                    <a:latin typeface="var(--text-font-family)"/>
                  </a:rPr>
                  <a:t>需要在噪声滤波器的表示空间 </a:t>
                </a:r>
                <a:r>
                  <a:rPr lang="en-US" altLang="zh-CN" b="0" i="0" dirty="0">
                    <a:solidFill>
                      <a:srgbClr val="292929"/>
                    </a:solidFill>
                    <a:effectLst/>
                    <a:latin typeface="var(--text-font-family)"/>
                  </a:rPr>
                  <a:t>p⁢(</a:t>
                </a:r>
                <a:r>
                  <a:rPr lang="en-US" altLang="zh-CN" b="0" i="0" dirty="0" err="1">
                    <a:solidFill>
                      <a:srgbClr val="292929"/>
                    </a:solidFill>
                    <a:effectLst/>
                    <a:latin typeface="var(--text-font-family)"/>
                  </a:rPr>
                  <a:t>x|x,q</a:t>
                </a:r>
                <a:r>
                  <a:rPr lang="en-US" altLang="zh-CN" b="0" i="0" dirty="0">
                    <a:solidFill>
                      <a:srgbClr val="292929"/>
                    </a:solidFill>
                    <a:effectLst/>
                    <a:latin typeface="var(--text-font-family)"/>
                  </a:rPr>
                  <a:t>) </a:t>
                </a:r>
                <a:r>
                  <a:rPr lang="zh-CN" altLang="en-US" b="0" i="0" dirty="0">
                    <a:solidFill>
                      <a:srgbClr val="292929"/>
                    </a:solidFill>
                    <a:effectLst/>
                    <a:latin typeface="var(--text-font-family)"/>
                  </a:rPr>
                  <a:t>上进行积分。</a:t>
                </a:r>
              </a:p>
              <a:p>
                <a:pPr algn="l"/>
                <a:r>
                  <a:rPr lang="zh-CN" altLang="en-US" b="0" i="0" dirty="0">
                    <a:solidFill>
                      <a:srgbClr val="000000"/>
                    </a:solidFill>
                    <a:effectLst/>
                    <a:latin typeface="var(--text-font-family)"/>
                  </a:rPr>
                  <a:t>在离线检索器的场景中，当检索段落和查询共同从训练数据集</a:t>
                </a:r>
                <a:r>
                  <a:rPr lang="en-US" altLang="zh-CN" b="0" i="0" dirty="0">
                    <a:solidFill>
                      <a:srgbClr val="000000"/>
                    </a:solidFill>
                    <a:effectLst/>
                    <a:latin typeface="var(--text-font-family)"/>
                  </a:rPr>
                  <a:t>{(</a:t>
                </a:r>
                <a:r>
                  <a:rPr lang="en-US" altLang="zh-CN" b="0" i="0" dirty="0" err="1">
                    <a:solidFill>
                      <a:srgbClr val="000000"/>
                    </a:solidFill>
                    <a:effectLst/>
                    <a:latin typeface="var(--text-font-family)"/>
                  </a:rPr>
                  <a:t>q,x,y</a:t>
                </a:r>
                <a:r>
                  <a:rPr lang="en-US" altLang="zh-CN" b="0" i="0" dirty="0">
                    <a:solidFill>
                      <a:srgbClr val="000000"/>
                    </a:solidFill>
                    <a:effectLst/>
                    <a:latin typeface="var(--text-font-family)"/>
                  </a:rPr>
                  <a:t>)}</a:t>
                </a:r>
                <a:r>
                  <a:rPr lang="zh-CN" altLang="en-US" b="0" i="0" dirty="0">
                    <a:solidFill>
                      <a:srgbClr val="000000"/>
                    </a:solidFill>
                    <a:effectLst/>
                    <a:latin typeface="var(--text-font-family)"/>
                  </a:rPr>
                  <a:t>中抽样时，</a:t>
                </a:r>
                <a:r>
                  <a:rPr lang="en-US" altLang="zh-CN" b="0" i="0" u="sng" dirty="0">
                    <a:solidFill>
                      <a:srgbClr val="FF0000"/>
                    </a:solidFill>
                    <a:effectLst/>
                    <a:highlight>
                      <a:srgbClr val="FFFF00"/>
                    </a:highlight>
                    <a:latin typeface="var(--text-font-family)"/>
                  </a:rPr>
                  <a:t>p⁢(</a:t>
                </a:r>
                <a:r>
                  <a:rPr lang="en-US" altLang="zh-CN" b="0" i="0" u="sng" dirty="0" err="1">
                    <a:solidFill>
                      <a:srgbClr val="FF0000"/>
                    </a:solidFill>
                    <a:effectLst/>
                    <a:highlight>
                      <a:srgbClr val="FFFF00"/>
                    </a:highlight>
                    <a:latin typeface="var(--text-font-family)"/>
                  </a:rPr>
                  <a:t>x|q</a:t>
                </a:r>
                <a:r>
                  <a:rPr lang="en-US" altLang="zh-CN" b="0" i="0" u="sng" dirty="0">
                    <a:solidFill>
                      <a:srgbClr val="FF0000"/>
                    </a:solidFill>
                    <a:effectLst/>
                    <a:highlight>
                      <a:srgbClr val="FFFF00"/>
                    </a:highlight>
                    <a:latin typeface="var(--text-font-family)"/>
                  </a:rPr>
                  <a:t>) </a:t>
                </a:r>
                <a:r>
                  <a:rPr lang="zh-CN" altLang="en-US" b="0" i="0" u="sng" dirty="0">
                    <a:solidFill>
                      <a:srgbClr val="FF0000"/>
                    </a:solidFill>
                    <a:effectLst/>
                    <a:highlight>
                      <a:srgbClr val="FFFF00"/>
                    </a:highlight>
                    <a:latin typeface="var(--text-font-family)"/>
                  </a:rPr>
                  <a:t>变为一个常数</a:t>
                </a:r>
                <a:r>
                  <a:rPr lang="zh-CN" altLang="en-US" b="0" i="0" dirty="0">
                    <a:solidFill>
                      <a:srgbClr val="000000"/>
                    </a:solidFill>
                    <a:effectLst/>
                    <a:latin typeface="var(--text-font-family)"/>
                  </a:rPr>
                  <a:t>，简化为公式</a:t>
                </a:r>
                <a:r>
                  <a:rPr lang="en-US" altLang="zh-CN" b="0" i="0" dirty="0">
                    <a:solidFill>
                      <a:srgbClr val="000000"/>
                    </a:solidFill>
                    <a:effectLst/>
                    <a:latin typeface="var(--text-font-family)"/>
                  </a:rPr>
                  <a:t>5</a:t>
                </a:r>
                <a:br>
                  <a:rPr lang="en-US" altLang="zh-CN" b="0" i="0" dirty="0">
                    <a:solidFill>
                      <a:srgbClr val="000000"/>
                    </a:solidFill>
                    <a:effectLst/>
                    <a:latin typeface="var(--text-font-family)"/>
                  </a:rPr>
                </a:br>
                <a:r>
                  <a:rPr lang="zh-CN" altLang="en-US" b="0" i="0" dirty="0">
                    <a:solidFill>
                      <a:srgbClr val="292929"/>
                    </a:solidFill>
                    <a:effectLst/>
                    <a:latin typeface="Noto Serif" panose="02020600060500020200" pitchFamily="18" charset="0"/>
                  </a:rPr>
                  <a:t>当生成式语言模型固定时，从数据集采样查询</a:t>
                </a:r>
                <a:r>
                  <a:rPr lang="en-US" altLang="zh-CN" b="0" i="0" dirty="0">
                    <a:solidFill>
                      <a:srgbClr val="292929"/>
                    </a:solidFill>
                    <a:effectLst/>
                    <a:latin typeface="Noto Serif" panose="02020600060500020200" pitchFamily="18" charset="0"/>
                  </a:rPr>
                  <a:t>-</a:t>
                </a:r>
                <a:r>
                  <a:rPr lang="zh-CN" altLang="en-US" b="0" i="0" dirty="0">
                    <a:solidFill>
                      <a:srgbClr val="292929"/>
                    </a:solidFill>
                    <a:effectLst/>
                    <a:latin typeface="Noto Serif" panose="02020600060500020200" pitchFamily="18" charset="0"/>
                  </a:rPr>
                  <a:t>答案对</a:t>
                </a:r>
                <a:r>
                  <a:rPr lang="en-US" altLang="zh-CN" b="0" i="0" dirty="0">
                    <a:solidFill>
                      <a:srgbClr val="292929"/>
                    </a:solidFill>
                    <a:effectLst/>
                    <a:latin typeface="Noto Serif" panose="02020600060500020200" pitchFamily="18" charset="0"/>
                  </a:rPr>
                  <a:t>{(</a:t>
                </a:r>
                <a:r>
                  <a:rPr lang="en-US" altLang="zh-CN" b="0" i="0" dirty="0" err="1">
                    <a:solidFill>
                      <a:srgbClr val="292929"/>
                    </a:solidFill>
                    <a:effectLst/>
                    <a:latin typeface="Noto Serif" panose="02020600060500020200" pitchFamily="18" charset="0"/>
                  </a:rPr>
                  <a:t>q,y</a:t>
                </a:r>
                <a:r>
                  <a:rPr lang="en-US" altLang="zh-CN" b="0" i="0" dirty="0">
                    <a:solidFill>
                      <a:srgbClr val="292929"/>
                    </a:solidFill>
                    <a:effectLst/>
                    <a:latin typeface="Noto Serif" panose="02020600060500020200" pitchFamily="18" charset="0"/>
                  </a:rPr>
                  <a:t>)}</a:t>
                </a:r>
                <a:r>
                  <a:rPr lang="zh-CN" altLang="en-US" b="0" i="0" dirty="0">
                    <a:solidFill>
                      <a:srgbClr val="292929"/>
                    </a:solidFill>
                    <a:effectLst/>
                    <a:latin typeface="Noto Serif" panose="02020600060500020200" pitchFamily="18" charset="0"/>
                  </a:rPr>
                  <a:t>，并使用噪声过滤器预先获得</a:t>
                </a:r>
                <a14:m>
                  <m:oMath xmlns:m="http://schemas.openxmlformats.org/officeDocument/2006/math">
                    <m:acc>
                      <m:accPr>
                        <m:chr m:val="̃"/>
                        <m:ctrlPr>
                          <a:rPr lang="zh-CN" altLang="zh-CN" sz="1200" b="1" i="1" smtClean="0">
                            <a:latin typeface="Cambria Math" panose="02040503050406030204" pitchFamily="18" charset="0"/>
                            <a:ea typeface="Cambria Math" panose="02040503050406030204" pitchFamily="18" charset="0"/>
                          </a:rPr>
                        </m:ctrlPr>
                      </m:accPr>
                      <m:e>
                        <m:r>
                          <a:rPr lang="en-US" altLang="zh-CN" sz="1200" b="1" i="1">
                            <a:latin typeface="Cambria Math" panose="02040503050406030204" pitchFamily="18" charset="0"/>
                            <a:cs typeface="Times New Roman" panose="02020603050405020304" pitchFamily="18" charset="0"/>
                          </a:rPr>
                          <m:t>𝑿</m:t>
                        </m:r>
                      </m:e>
                    </m:acc>
                  </m:oMath>
                </a14:m>
                <a:r>
                  <a:rPr lang="zh-CN" altLang="en-US" b="0" i="0" dirty="0">
                    <a:solidFill>
                      <a:srgbClr val="292929"/>
                    </a:solidFill>
                    <a:effectLst/>
                    <a:latin typeface="Noto Serif" panose="02020600060500020200" pitchFamily="18" charset="0"/>
                  </a:rPr>
                  <a:t>。 因此，最大化</a:t>
                </a:r>
                <a:r>
                  <a:rPr lang="en-US" altLang="zh-CN" b="0" i="0" dirty="0">
                    <a:solidFill>
                      <a:srgbClr val="292929"/>
                    </a:solidFill>
                    <a:effectLst/>
                    <a:latin typeface="Noto Serif" panose="02020600060500020200" pitchFamily="18" charset="0"/>
                  </a:rPr>
                  <a:t>I(</a:t>
                </a:r>
                <a14:m>
                  <m:oMath xmlns:m="http://schemas.openxmlformats.org/officeDocument/2006/math">
                    <m:acc>
                      <m:accPr>
                        <m:chr m:val="̃"/>
                        <m:ctrlPr>
                          <a:rPr lang="zh-CN" altLang="zh-CN" sz="1200" b="1" i="1" smtClean="0">
                            <a:latin typeface="Cambria Math" panose="02040503050406030204" pitchFamily="18" charset="0"/>
                            <a:ea typeface="Cambria Math" panose="02040503050406030204" pitchFamily="18" charset="0"/>
                          </a:rPr>
                        </m:ctrlPr>
                      </m:accPr>
                      <m:e>
                        <m:r>
                          <a:rPr lang="en-US" altLang="zh-CN" sz="1200" b="1" i="1">
                            <a:latin typeface="Cambria Math" panose="02040503050406030204" pitchFamily="18" charset="0"/>
                            <a:cs typeface="Times New Roman" panose="02020603050405020304" pitchFamily="18" charset="0"/>
                          </a:rPr>
                          <m:t>𝑿</m:t>
                        </m:r>
                      </m:e>
                    </m:acc>
                  </m:oMath>
                </a14:m>
                <a:r>
                  <a:rPr lang="en-US" altLang="zh-CN" b="0" i="0" dirty="0">
                    <a:solidFill>
                      <a:srgbClr val="292929"/>
                    </a:solidFill>
                    <a:effectLst/>
                    <a:latin typeface="Noto Serif" panose="02020600060500020200" pitchFamily="18" charset="0"/>
                  </a:rPr>
                  <a:t>;Y|Q)</a:t>
                </a:r>
                <a:r>
                  <a:rPr lang="zh-CN" altLang="en-US" b="0" i="0" dirty="0">
                    <a:solidFill>
                      <a:srgbClr val="292929"/>
                    </a:solidFill>
                    <a:effectLst/>
                    <a:latin typeface="Noto Serif" panose="02020600060500020200" pitchFamily="18" charset="0"/>
                  </a:rPr>
                  <a:t>近似于最大化对数似然</a:t>
                </a:r>
                <a:r>
                  <a:rPr lang="en-US" altLang="zh-CN" b="0" i="0" dirty="0" err="1">
                    <a:solidFill>
                      <a:srgbClr val="292929"/>
                    </a:solidFill>
                    <a:effectLst/>
                    <a:latin typeface="Noto Serif" panose="02020600060500020200" pitchFamily="18" charset="0"/>
                  </a:rPr>
                  <a:t>log⁡p</a:t>
                </a:r>
                <a:r>
                  <a:rPr lang="en-US" altLang="zh-CN" b="0" i="0" dirty="0">
                    <a:solidFill>
                      <a:srgbClr val="292929"/>
                    </a:solidFill>
                    <a:effectLst/>
                    <a:latin typeface="Noto Serif" panose="02020600060500020200" pitchFamily="18" charset="0"/>
                  </a:rPr>
                  <a:t>⁢(</a:t>
                </a:r>
                <a:r>
                  <a:rPr lang="en-US" altLang="zh-CN" b="0" i="0" dirty="0" err="1">
                    <a:solidFill>
                      <a:srgbClr val="292929"/>
                    </a:solidFill>
                    <a:effectLst/>
                    <a:latin typeface="Noto Serif" panose="02020600060500020200" pitchFamily="18" charset="0"/>
                  </a:rPr>
                  <a:t>y|</a:t>
                </a:r>
                <a14:m>
                  <m:oMath xmlns:m="http://schemas.openxmlformats.org/officeDocument/2006/math">
                    <m:acc>
                      <m:accPr>
                        <m:chr m:val="̃"/>
                        <m:ctrlPr>
                          <a:rPr lang="zh-CN" altLang="zh-CN" sz="1200" b="1" i="1" smtClean="0">
                            <a:latin typeface="Cambria Math" panose="02040503050406030204" pitchFamily="18" charset="0"/>
                            <a:ea typeface="Cambria Math" panose="02040503050406030204" pitchFamily="18" charset="0"/>
                          </a:rPr>
                        </m:ctrlPr>
                      </m:accPr>
                      <m:e>
                        <m:r>
                          <a:rPr lang="en-US" altLang="zh-CN" sz="1200" b="1" i="1">
                            <a:latin typeface="Cambria Math" panose="02040503050406030204" pitchFamily="18" charset="0"/>
                            <a:cs typeface="Times New Roman" panose="02020603050405020304" pitchFamily="18" charset="0"/>
                          </a:rPr>
                          <m:t>𝑿</m:t>
                        </m:r>
                      </m:e>
                    </m:acc>
                  </m:oMath>
                </a14:m>
                <a:r>
                  <a:rPr lang="en-US" altLang="zh-CN" b="0" i="0" dirty="0">
                    <a:solidFill>
                      <a:srgbClr val="292929"/>
                    </a:solidFill>
                    <a:effectLst/>
                    <a:latin typeface="Noto Serif" panose="02020600060500020200" pitchFamily="18" charset="0"/>
                  </a:rPr>
                  <a:t>,q)</a:t>
                </a:r>
                <a:r>
                  <a:rPr lang="zh-CN" altLang="en-US" b="0" i="0" dirty="0">
                    <a:solidFill>
                      <a:srgbClr val="292929"/>
                    </a:solidFill>
                    <a:effectLst/>
                    <a:latin typeface="Noto Serif" panose="02020600060500020200" pitchFamily="18" charset="0"/>
                  </a:rPr>
                  <a:t>，这可以解释为 </a:t>
                </a:r>
                <a:r>
                  <a:rPr lang="zh-CN" altLang="en-US" b="0" i="1" dirty="0">
                    <a:solidFill>
                      <a:srgbClr val="000000"/>
                    </a:solidFill>
                    <a:effectLst/>
                    <a:latin typeface="Noto Serif" panose="02020600060500020200" pitchFamily="18" charset="0"/>
                  </a:rPr>
                  <a:t>选择性地保留尽可能多的有用信息，以便语言模型生成目标输出。公式</a:t>
                </a:r>
                <a:r>
                  <a:rPr lang="en-US" altLang="zh-CN" b="0" i="1" dirty="0">
                    <a:solidFill>
                      <a:srgbClr val="000000"/>
                    </a:solidFill>
                    <a:effectLst/>
                    <a:latin typeface="Noto Serif" panose="02020600060500020200" pitchFamily="18" charset="0"/>
                  </a:rPr>
                  <a:t>6</a:t>
                </a:r>
                <a:br>
                  <a:rPr lang="en-US" altLang="zh-CN" b="0" i="1" dirty="0">
                    <a:solidFill>
                      <a:srgbClr val="000000"/>
                    </a:solidFill>
                    <a:effectLst/>
                    <a:latin typeface="Noto Serif" panose="02020600060500020200" pitchFamily="18" charset="0"/>
                  </a:rPr>
                </a:br>
                <a:r>
                  <a:rPr lang="zh-CN" altLang="en-US" sz="1200" b="0" i="0" kern="1200" dirty="0">
                    <a:solidFill>
                      <a:schemeClr val="tx1"/>
                    </a:solidFill>
                    <a:effectLst/>
                    <a:latin typeface="+mn-lt"/>
                    <a:ea typeface="+mn-ea"/>
                    <a:cs typeface="+mn-cs"/>
                  </a:rPr>
                  <a:t>拉格朗日乘子</a:t>
                </a:r>
                <a:r>
                  <a:rPr lang="el-GR" altLang="zh-CN" dirty="0"/>
                  <a:t>β−1&gt;0</a:t>
                </a:r>
                <a:br>
                  <a:rPr lang="el-GR" altLang="zh-CN" dirty="0"/>
                </a:br>
                <a:endParaRPr lang="zh-CN" altLang="en-US" b="0" i="0" dirty="0">
                  <a:solidFill>
                    <a:srgbClr val="000000"/>
                  </a:solidFill>
                  <a:effectLst/>
                  <a:latin typeface="var(--text-font-family)"/>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mc:Choice>
        <mc:Fallback>
          <p:sp>
            <p:nvSpPr>
              <p:cNvPr id="3" name="备注占位符 2"/>
              <p:cNvSpPr>
                <a:spLocks noGrp="1"/>
              </p:cNvSpPr>
              <p:nvPr>
                <p:ph type="body" idx="1"/>
              </p:nvPr>
            </p:nvSpPr>
            <p:spPr/>
            <p:txBody>
              <a:bodyPr/>
              <a:lstStyle/>
              <a:p>
                <a:pPr algn="l"/>
                <a:r>
                  <a:rPr lang="zh-CN" altLang="en-US" b="0" i="0" dirty="0">
                    <a:solidFill>
                      <a:srgbClr val="292929"/>
                    </a:solidFill>
                    <a:effectLst/>
                    <a:latin typeface="var(--text-font-family)"/>
                  </a:rPr>
                  <a:t>检索概率分布 </a:t>
                </a:r>
                <a:r>
                  <a:rPr lang="en-US" altLang="zh-CN" b="0" i="0" dirty="0">
                    <a:solidFill>
                      <a:srgbClr val="292929"/>
                    </a:solidFill>
                    <a:effectLst/>
                    <a:latin typeface="var(--text-font-family)"/>
                  </a:rPr>
                  <a:t>p⁢(</a:t>
                </a:r>
                <a:r>
                  <a:rPr lang="en-US" altLang="zh-CN" b="0" i="0" dirty="0" err="1">
                    <a:solidFill>
                      <a:srgbClr val="292929"/>
                    </a:solidFill>
                    <a:effectLst/>
                    <a:latin typeface="var(--text-font-family)"/>
                  </a:rPr>
                  <a:t>x|q</a:t>
                </a:r>
                <a:r>
                  <a:rPr lang="en-US" altLang="zh-CN" b="0" i="0" dirty="0">
                    <a:solidFill>
                      <a:srgbClr val="292929"/>
                    </a:solidFill>
                    <a:effectLst/>
                    <a:latin typeface="var(--text-font-family)"/>
                  </a:rPr>
                  <a:t>) </a:t>
                </a:r>
                <a:r>
                  <a:rPr lang="zh-CN" altLang="en-US" b="0" i="0" dirty="0">
                    <a:solidFill>
                      <a:srgbClr val="292929"/>
                    </a:solidFill>
                    <a:effectLst/>
                    <a:latin typeface="var(--text-font-family)"/>
                  </a:rPr>
                  <a:t>和从压缩中恢复检索段落的概率期望 </a:t>
                </a:r>
                <a:r>
                  <a:rPr lang="en-US" altLang="zh-CN" b="0" i="0" dirty="0">
                    <a:solidFill>
                      <a:srgbClr val="292929"/>
                    </a:solidFill>
                    <a:effectLst/>
                    <a:latin typeface="var(--text-font-family)"/>
                  </a:rPr>
                  <a:t>p⁢(</a:t>
                </a:r>
                <a:r>
                  <a:rPr lang="en-US" altLang="zh-CN" b="0" i="0" dirty="0" err="1">
                    <a:solidFill>
                      <a:srgbClr val="292929"/>
                    </a:solidFill>
                    <a:effectLst/>
                    <a:latin typeface="var(--text-font-family)"/>
                  </a:rPr>
                  <a:t>x|x,q</a:t>
                </a:r>
                <a:r>
                  <a:rPr lang="en-US" altLang="zh-CN" b="0" i="0" dirty="0">
                    <a:solidFill>
                      <a:srgbClr val="292929"/>
                    </a:solidFill>
                    <a:effectLst/>
                    <a:latin typeface="var(--text-font-family)"/>
                  </a:rPr>
                  <a:t>)</a:t>
                </a:r>
                <a:r>
                  <a:rPr lang="zh-CN" altLang="en-US" b="0" i="0" dirty="0">
                    <a:solidFill>
                      <a:srgbClr val="292929"/>
                    </a:solidFill>
                    <a:effectLst/>
                    <a:latin typeface="var(--text-font-family)"/>
                  </a:rPr>
                  <a:t>，其中 </a:t>
                </a:r>
                <a:r>
                  <a:rPr lang="en-US" altLang="zh-CN" b="0" i="0" dirty="0">
                    <a:solidFill>
                      <a:srgbClr val="292929"/>
                    </a:solidFill>
                    <a:effectLst/>
                    <a:latin typeface="var(--text-font-family)"/>
                  </a:rPr>
                  <a:t>x </a:t>
                </a:r>
                <a:r>
                  <a:rPr lang="zh-CN" altLang="en-US" b="0" i="0" dirty="0">
                    <a:solidFill>
                      <a:srgbClr val="292929"/>
                    </a:solidFill>
                    <a:effectLst/>
                    <a:latin typeface="var(--text-font-family)"/>
                  </a:rPr>
                  <a:t>需要在噪声滤波器的表示空间 </a:t>
                </a:r>
                <a:r>
                  <a:rPr lang="en-US" altLang="zh-CN" b="0" i="0" dirty="0">
                    <a:solidFill>
                      <a:srgbClr val="292929"/>
                    </a:solidFill>
                    <a:effectLst/>
                    <a:latin typeface="var(--text-font-family)"/>
                  </a:rPr>
                  <a:t>p⁢(</a:t>
                </a:r>
                <a:r>
                  <a:rPr lang="en-US" altLang="zh-CN" b="0" i="0" dirty="0" err="1">
                    <a:solidFill>
                      <a:srgbClr val="292929"/>
                    </a:solidFill>
                    <a:effectLst/>
                    <a:latin typeface="var(--text-font-family)"/>
                  </a:rPr>
                  <a:t>x|x,q</a:t>
                </a:r>
                <a:r>
                  <a:rPr lang="en-US" altLang="zh-CN" b="0" i="0" dirty="0">
                    <a:solidFill>
                      <a:srgbClr val="292929"/>
                    </a:solidFill>
                    <a:effectLst/>
                    <a:latin typeface="var(--text-font-family)"/>
                  </a:rPr>
                  <a:t>) </a:t>
                </a:r>
                <a:r>
                  <a:rPr lang="zh-CN" altLang="en-US" b="0" i="0" dirty="0">
                    <a:solidFill>
                      <a:srgbClr val="292929"/>
                    </a:solidFill>
                    <a:effectLst/>
                    <a:latin typeface="var(--text-font-family)"/>
                  </a:rPr>
                  <a:t>上进行积分。</a:t>
                </a:r>
              </a:p>
              <a:p>
                <a:pPr algn="l"/>
                <a:r>
                  <a:rPr lang="zh-CN" altLang="en-US" b="0" i="0" dirty="0">
                    <a:solidFill>
                      <a:srgbClr val="000000"/>
                    </a:solidFill>
                    <a:effectLst/>
                    <a:latin typeface="var(--text-font-family)"/>
                  </a:rPr>
                  <a:t>在离线检索器的场景中，当检索段落和查询共同从训练数据集</a:t>
                </a:r>
                <a:r>
                  <a:rPr lang="en-US" altLang="zh-CN" b="0" i="0" dirty="0">
                    <a:solidFill>
                      <a:srgbClr val="000000"/>
                    </a:solidFill>
                    <a:effectLst/>
                    <a:latin typeface="var(--text-font-family)"/>
                  </a:rPr>
                  <a:t>{(</a:t>
                </a:r>
                <a:r>
                  <a:rPr lang="en-US" altLang="zh-CN" b="0" i="0" dirty="0" err="1">
                    <a:solidFill>
                      <a:srgbClr val="000000"/>
                    </a:solidFill>
                    <a:effectLst/>
                    <a:latin typeface="var(--text-font-family)"/>
                  </a:rPr>
                  <a:t>q,x,y</a:t>
                </a:r>
                <a:r>
                  <a:rPr lang="en-US" altLang="zh-CN" b="0" i="0" dirty="0">
                    <a:solidFill>
                      <a:srgbClr val="000000"/>
                    </a:solidFill>
                    <a:effectLst/>
                    <a:latin typeface="var(--text-font-family)"/>
                  </a:rPr>
                  <a:t>)}</a:t>
                </a:r>
                <a:r>
                  <a:rPr lang="zh-CN" altLang="en-US" b="0" i="0" dirty="0">
                    <a:solidFill>
                      <a:srgbClr val="000000"/>
                    </a:solidFill>
                    <a:effectLst/>
                    <a:latin typeface="var(--text-font-family)"/>
                  </a:rPr>
                  <a:t>中抽样时，</a:t>
                </a:r>
                <a:r>
                  <a:rPr lang="en-US" altLang="zh-CN" b="0" i="0" u="sng" dirty="0">
                    <a:solidFill>
                      <a:srgbClr val="FF0000"/>
                    </a:solidFill>
                    <a:effectLst/>
                    <a:highlight>
                      <a:srgbClr val="FFFF00"/>
                    </a:highlight>
                    <a:latin typeface="var(--text-font-family)"/>
                  </a:rPr>
                  <a:t>p⁢(</a:t>
                </a:r>
                <a:r>
                  <a:rPr lang="en-US" altLang="zh-CN" b="0" i="0" u="sng" dirty="0" err="1">
                    <a:solidFill>
                      <a:srgbClr val="FF0000"/>
                    </a:solidFill>
                    <a:effectLst/>
                    <a:highlight>
                      <a:srgbClr val="FFFF00"/>
                    </a:highlight>
                    <a:latin typeface="var(--text-font-family)"/>
                  </a:rPr>
                  <a:t>x|q</a:t>
                </a:r>
                <a:r>
                  <a:rPr lang="en-US" altLang="zh-CN" b="0" i="0" u="sng" dirty="0">
                    <a:solidFill>
                      <a:srgbClr val="FF0000"/>
                    </a:solidFill>
                    <a:effectLst/>
                    <a:highlight>
                      <a:srgbClr val="FFFF00"/>
                    </a:highlight>
                    <a:latin typeface="var(--text-font-family)"/>
                  </a:rPr>
                  <a:t>) </a:t>
                </a:r>
                <a:r>
                  <a:rPr lang="zh-CN" altLang="en-US" b="0" i="0" u="sng" dirty="0">
                    <a:solidFill>
                      <a:srgbClr val="FF0000"/>
                    </a:solidFill>
                    <a:effectLst/>
                    <a:highlight>
                      <a:srgbClr val="FFFF00"/>
                    </a:highlight>
                    <a:latin typeface="var(--text-font-family)"/>
                  </a:rPr>
                  <a:t>变为一个常数</a:t>
                </a:r>
                <a:r>
                  <a:rPr lang="zh-CN" altLang="en-US" b="0" i="0" dirty="0">
                    <a:solidFill>
                      <a:srgbClr val="000000"/>
                    </a:solidFill>
                    <a:effectLst/>
                    <a:latin typeface="var(--text-font-family)"/>
                  </a:rPr>
                  <a:t>，简化为公式</a:t>
                </a:r>
                <a:r>
                  <a:rPr lang="en-US" altLang="zh-CN" b="0" i="0" dirty="0">
                    <a:solidFill>
                      <a:srgbClr val="000000"/>
                    </a:solidFill>
                    <a:effectLst/>
                    <a:latin typeface="var(--text-font-family)"/>
                  </a:rPr>
                  <a:t>5</a:t>
                </a:r>
                <a:br>
                  <a:rPr lang="en-US" altLang="zh-CN" b="0" i="0" dirty="0">
                    <a:solidFill>
                      <a:srgbClr val="000000"/>
                    </a:solidFill>
                    <a:effectLst/>
                    <a:latin typeface="var(--text-font-family)"/>
                  </a:rPr>
                </a:br>
                <a:r>
                  <a:rPr lang="zh-CN" altLang="en-US" b="0" i="0" dirty="0">
                    <a:solidFill>
                      <a:srgbClr val="292929"/>
                    </a:solidFill>
                    <a:effectLst/>
                    <a:latin typeface="Noto Serif" panose="02020600060500020200" pitchFamily="18" charset="0"/>
                  </a:rPr>
                  <a:t>当生成式语言模型固定时，从数据集采样查询</a:t>
                </a:r>
                <a:r>
                  <a:rPr lang="en-US" altLang="zh-CN" b="0" i="0" dirty="0">
                    <a:solidFill>
                      <a:srgbClr val="292929"/>
                    </a:solidFill>
                    <a:effectLst/>
                    <a:latin typeface="Noto Serif" panose="02020600060500020200" pitchFamily="18" charset="0"/>
                  </a:rPr>
                  <a:t>-</a:t>
                </a:r>
                <a:r>
                  <a:rPr lang="zh-CN" altLang="en-US" b="0" i="0" dirty="0">
                    <a:solidFill>
                      <a:srgbClr val="292929"/>
                    </a:solidFill>
                    <a:effectLst/>
                    <a:latin typeface="Noto Serif" panose="02020600060500020200" pitchFamily="18" charset="0"/>
                  </a:rPr>
                  <a:t>答案对</a:t>
                </a:r>
                <a:r>
                  <a:rPr lang="en-US" altLang="zh-CN" b="0" i="0" dirty="0">
                    <a:solidFill>
                      <a:srgbClr val="292929"/>
                    </a:solidFill>
                    <a:effectLst/>
                    <a:latin typeface="Noto Serif" panose="02020600060500020200" pitchFamily="18" charset="0"/>
                  </a:rPr>
                  <a:t>{(</a:t>
                </a:r>
                <a:r>
                  <a:rPr lang="en-US" altLang="zh-CN" b="0" i="0" dirty="0" err="1">
                    <a:solidFill>
                      <a:srgbClr val="292929"/>
                    </a:solidFill>
                    <a:effectLst/>
                    <a:latin typeface="Noto Serif" panose="02020600060500020200" pitchFamily="18" charset="0"/>
                  </a:rPr>
                  <a:t>q,y</a:t>
                </a:r>
                <a:r>
                  <a:rPr lang="en-US" altLang="zh-CN" b="0" i="0" dirty="0">
                    <a:solidFill>
                      <a:srgbClr val="292929"/>
                    </a:solidFill>
                    <a:effectLst/>
                    <a:latin typeface="Noto Serif" panose="02020600060500020200" pitchFamily="18" charset="0"/>
                  </a:rPr>
                  <a:t>)}</a:t>
                </a:r>
                <a:r>
                  <a:rPr lang="zh-CN" altLang="en-US" b="0" i="0" dirty="0">
                    <a:solidFill>
                      <a:srgbClr val="292929"/>
                    </a:solidFill>
                    <a:effectLst/>
                    <a:latin typeface="Noto Serif" panose="02020600060500020200" pitchFamily="18" charset="0"/>
                  </a:rPr>
                  <a:t>，并使用噪声过滤器预先获得</a:t>
                </a:r>
                <a:r>
                  <a:rPr lang="en-US" altLang="zh-CN" sz="1200" b="1" i="0">
                    <a:latin typeface="Cambria Math" panose="02040503050406030204" pitchFamily="18" charset="0"/>
                    <a:cs typeface="Times New Roman" panose="02020603050405020304" pitchFamily="18" charset="0"/>
                  </a:rPr>
                  <a:t>𝑿</a:t>
                </a:r>
                <a:r>
                  <a:rPr lang="zh-CN" altLang="zh-CN" sz="1200" b="1" i="0">
                    <a:latin typeface="Cambria Math" panose="02040503050406030204" pitchFamily="18" charset="0"/>
                    <a:cs typeface="Times New Roman" panose="02020603050405020304" pitchFamily="18" charset="0"/>
                  </a:rPr>
                  <a:t> ̃</a:t>
                </a:r>
                <a:r>
                  <a:rPr lang="zh-CN" altLang="en-US" b="0" i="0" dirty="0">
                    <a:solidFill>
                      <a:srgbClr val="292929"/>
                    </a:solidFill>
                    <a:effectLst/>
                    <a:latin typeface="Noto Serif" panose="02020600060500020200" pitchFamily="18" charset="0"/>
                  </a:rPr>
                  <a:t>。 因此，最大化</a:t>
                </a:r>
                <a:r>
                  <a:rPr lang="en-US" altLang="zh-CN" b="0" i="0" dirty="0">
                    <a:solidFill>
                      <a:srgbClr val="292929"/>
                    </a:solidFill>
                    <a:effectLst/>
                    <a:latin typeface="Noto Serif" panose="02020600060500020200" pitchFamily="18" charset="0"/>
                  </a:rPr>
                  <a:t>I(</a:t>
                </a:r>
                <a:r>
                  <a:rPr lang="en-US" altLang="zh-CN" sz="1200" b="1" i="0">
                    <a:latin typeface="Cambria Math" panose="02040503050406030204" pitchFamily="18" charset="0"/>
                    <a:cs typeface="Times New Roman" panose="02020603050405020304" pitchFamily="18" charset="0"/>
                  </a:rPr>
                  <a:t>𝑿</a:t>
                </a:r>
                <a:r>
                  <a:rPr lang="zh-CN" altLang="zh-CN" sz="1200" b="1" i="0">
                    <a:latin typeface="Cambria Math" panose="02040503050406030204" pitchFamily="18" charset="0"/>
                    <a:cs typeface="Times New Roman" panose="02020603050405020304" pitchFamily="18" charset="0"/>
                  </a:rPr>
                  <a:t> ̃</a:t>
                </a:r>
                <a:r>
                  <a:rPr lang="en-US" altLang="zh-CN" b="0" i="0" dirty="0">
                    <a:solidFill>
                      <a:srgbClr val="292929"/>
                    </a:solidFill>
                    <a:effectLst/>
                    <a:latin typeface="Noto Serif" panose="02020600060500020200" pitchFamily="18" charset="0"/>
                  </a:rPr>
                  <a:t>;Y|Q)</a:t>
                </a:r>
                <a:r>
                  <a:rPr lang="zh-CN" altLang="en-US" b="0" i="0" dirty="0">
                    <a:solidFill>
                      <a:srgbClr val="292929"/>
                    </a:solidFill>
                    <a:effectLst/>
                    <a:latin typeface="Noto Serif" panose="02020600060500020200" pitchFamily="18" charset="0"/>
                  </a:rPr>
                  <a:t>近似于最大化对数似然</a:t>
                </a:r>
                <a:r>
                  <a:rPr lang="en-US" altLang="zh-CN" b="0" i="0" dirty="0" err="1">
                    <a:solidFill>
                      <a:srgbClr val="292929"/>
                    </a:solidFill>
                    <a:effectLst/>
                    <a:latin typeface="Noto Serif" panose="02020600060500020200" pitchFamily="18" charset="0"/>
                  </a:rPr>
                  <a:t>log⁡p</a:t>
                </a:r>
                <a:r>
                  <a:rPr lang="en-US" altLang="zh-CN" b="0" i="0" dirty="0">
                    <a:solidFill>
                      <a:srgbClr val="292929"/>
                    </a:solidFill>
                    <a:effectLst/>
                    <a:latin typeface="Noto Serif" panose="02020600060500020200" pitchFamily="18" charset="0"/>
                  </a:rPr>
                  <a:t>⁢(</a:t>
                </a:r>
                <a:r>
                  <a:rPr lang="en-US" altLang="zh-CN" b="0" i="0" dirty="0" err="1">
                    <a:solidFill>
                      <a:srgbClr val="292929"/>
                    </a:solidFill>
                    <a:effectLst/>
                    <a:latin typeface="Noto Serif" panose="02020600060500020200" pitchFamily="18" charset="0"/>
                  </a:rPr>
                  <a:t>y|</a:t>
                </a:r>
                <a:r>
                  <a:rPr lang="en-US" altLang="zh-CN" sz="1200" b="1" i="0">
                    <a:latin typeface="Cambria Math" panose="02040503050406030204" pitchFamily="18" charset="0"/>
                    <a:cs typeface="Times New Roman" panose="02020603050405020304" pitchFamily="18" charset="0"/>
                  </a:rPr>
                  <a:t>𝑿</a:t>
                </a:r>
                <a:r>
                  <a:rPr lang="zh-CN" altLang="zh-CN" sz="1200" b="1" i="0">
                    <a:latin typeface="Cambria Math" panose="02040503050406030204" pitchFamily="18" charset="0"/>
                    <a:cs typeface="Times New Roman" panose="02020603050405020304" pitchFamily="18" charset="0"/>
                  </a:rPr>
                  <a:t> ̃</a:t>
                </a:r>
                <a:r>
                  <a:rPr lang="en-US" altLang="zh-CN" b="0" i="0" dirty="0">
                    <a:solidFill>
                      <a:srgbClr val="292929"/>
                    </a:solidFill>
                    <a:effectLst/>
                    <a:latin typeface="Noto Serif" panose="02020600060500020200" pitchFamily="18" charset="0"/>
                  </a:rPr>
                  <a:t>,q)</a:t>
                </a:r>
                <a:r>
                  <a:rPr lang="zh-CN" altLang="en-US" b="0" i="0" dirty="0">
                    <a:solidFill>
                      <a:srgbClr val="292929"/>
                    </a:solidFill>
                    <a:effectLst/>
                    <a:latin typeface="Noto Serif" panose="02020600060500020200" pitchFamily="18" charset="0"/>
                  </a:rPr>
                  <a:t>，这可以解释为 </a:t>
                </a:r>
                <a:r>
                  <a:rPr lang="zh-CN" altLang="en-US" b="0" i="1" dirty="0">
                    <a:solidFill>
                      <a:srgbClr val="000000"/>
                    </a:solidFill>
                    <a:effectLst/>
                    <a:latin typeface="Noto Serif" panose="02020600060500020200" pitchFamily="18" charset="0"/>
                  </a:rPr>
                  <a:t>选择性地保留尽可能多的有用信息，以便语言模型生成目标输出。公式</a:t>
                </a:r>
                <a:r>
                  <a:rPr lang="en-US" altLang="zh-CN" b="0" i="1" dirty="0">
                    <a:solidFill>
                      <a:srgbClr val="000000"/>
                    </a:solidFill>
                    <a:effectLst/>
                    <a:latin typeface="Noto Serif" panose="02020600060500020200" pitchFamily="18" charset="0"/>
                  </a:rPr>
                  <a:t>6</a:t>
                </a:r>
                <a:br>
                  <a:rPr lang="en-US" altLang="zh-CN" b="0" i="1" dirty="0">
                    <a:solidFill>
                      <a:srgbClr val="000000"/>
                    </a:solidFill>
                    <a:effectLst/>
                    <a:latin typeface="Noto Serif" panose="02020600060500020200" pitchFamily="18" charset="0"/>
                  </a:rPr>
                </a:br>
                <a:r>
                  <a:rPr lang="zh-CN" altLang="en-US" sz="1200" b="0" i="0" kern="1200" dirty="0">
                    <a:solidFill>
                      <a:schemeClr val="tx1"/>
                    </a:solidFill>
                    <a:effectLst/>
                    <a:latin typeface="+mn-lt"/>
                    <a:ea typeface="+mn-ea"/>
                    <a:cs typeface="+mn-cs"/>
                  </a:rPr>
                  <a:t>拉格朗日乘子</a:t>
                </a:r>
                <a:r>
                  <a:rPr lang="el-GR" altLang="zh-CN" dirty="0"/>
                  <a:t>β−1&gt;0</a:t>
                </a:r>
                <a:br>
                  <a:rPr lang="el-GR" altLang="zh-CN" dirty="0"/>
                </a:br>
                <a:endParaRPr lang="zh-CN" altLang="en-US" b="0" i="0" dirty="0">
                  <a:solidFill>
                    <a:srgbClr val="000000"/>
                  </a:solidFill>
                  <a:effectLst/>
                  <a:latin typeface="var(--text-font-family)"/>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mc:Fallback>
      </mc:AlternateContent>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70746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Noto Serif" panose="02020600060500020200" pitchFamily="18" charset="0"/>
              </a:rPr>
              <a:t>信息瓶颈不仅代表一种方法论，而且代表了在检索增强生成中应用的基本原理</a:t>
            </a: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554194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Noto Serif" panose="02020600060500020200" pitchFamily="18" charset="0"/>
                  </a:rPr>
                  <a:t>值得注意的是，我们的方法展示了处理检索到的段落 </a:t>
                </a:r>
                <a:r>
                  <a:rPr lang="en-US" altLang="zh-CN" b="0" i="0" dirty="0">
                    <a:solidFill>
                      <a:srgbClr val="000000"/>
                    </a:solidFill>
                    <a:effectLst/>
                    <a:latin typeface="Noto Serif" panose="02020600060500020200" pitchFamily="18" charset="0"/>
                  </a:rPr>
                  <a:t>X </a:t>
                </a:r>
                <a:r>
                  <a:rPr lang="zh-CN" altLang="en-US" b="0" i="0" dirty="0">
                    <a:solidFill>
                      <a:srgbClr val="000000"/>
                    </a:solidFill>
                    <a:effectLst/>
                    <a:latin typeface="Noto Serif" panose="02020600060500020200" pitchFamily="18" charset="0"/>
                  </a:rPr>
                  <a:t>与地面输出 </a:t>
                </a:r>
                <a:r>
                  <a:rPr lang="en-US" altLang="zh-CN" b="0" i="0" dirty="0">
                    <a:solidFill>
                      <a:srgbClr val="000000"/>
                    </a:solidFill>
                    <a:effectLst/>
                    <a:latin typeface="Noto Serif" panose="02020600060500020200" pitchFamily="18" charset="0"/>
                  </a:rPr>
                  <a:t>Y </a:t>
                </a:r>
                <a:r>
                  <a:rPr lang="zh-CN" altLang="en-US" b="0" i="0" dirty="0">
                    <a:solidFill>
                      <a:srgbClr val="000000"/>
                    </a:solidFill>
                    <a:effectLst/>
                    <a:latin typeface="Noto Serif" panose="02020600060500020200" pitchFamily="18" charset="0"/>
                  </a:rPr>
                  <a:t>不相关的情况的强大能力，方法是通过最小化</a:t>
                </a:r>
                <a:r>
                  <a:rPr lang="en-US" altLang="zh-CN" b="0" i="0" dirty="0">
                    <a:solidFill>
                      <a:srgbClr val="000000"/>
                    </a:solidFill>
                    <a:effectLst/>
                    <a:latin typeface="Noto Serif" panose="02020600060500020200" pitchFamily="18" charset="0"/>
                  </a:rPr>
                  <a:t>I(</a:t>
                </a:r>
                <a14:m>
                  <m:oMath xmlns:m="http://schemas.openxmlformats.org/officeDocument/2006/math">
                    <m:acc>
                      <m:accPr>
                        <m:chr m:val="̃"/>
                        <m:ctrlPr>
                          <a:rPr lang="zh-CN" altLang="zh-CN" sz="1200" b="1" i="1" kern="1200" smtClean="0">
                            <a:solidFill>
                              <a:srgbClr val="000000"/>
                            </a:solidFill>
                            <a:effectLst/>
                            <a:latin typeface="Cambria Math" panose="02040503050406030204" pitchFamily="18" charset="0"/>
                            <a:ea typeface="Cambria Math" panose="02040503050406030204" pitchFamily="18" charset="0"/>
                            <a:cs typeface="+mn-cs"/>
                          </a:rPr>
                        </m:ctrlPr>
                      </m:accPr>
                      <m:e>
                        <m:r>
                          <a:rPr lang="en-US" altLang="zh-CN" sz="1200" b="1" i="1" kern="1200">
                            <a:solidFill>
                              <a:srgbClr val="000000"/>
                            </a:solidFill>
                            <a:effectLst/>
                            <a:latin typeface="Cambria Math" panose="02040503050406030204" pitchFamily="18" charset="0"/>
                            <a:ea typeface="+mn-ea"/>
                            <a:cs typeface="Times New Roman" panose="02020603050405020304" pitchFamily="18" charset="0"/>
                          </a:rPr>
                          <m:t>𝑿</m:t>
                        </m:r>
                      </m:e>
                    </m:acc>
                  </m:oMath>
                </a14:m>
                <a:r>
                  <a:rPr lang="en-US" altLang="zh-CN" b="0" i="0" dirty="0">
                    <a:solidFill>
                      <a:srgbClr val="000000"/>
                    </a:solidFill>
                    <a:effectLst/>
                    <a:latin typeface="Noto Serif" panose="02020600060500020200" pitchFamily="18" charset="0"/>
                  </a:rPr>
                  <a:t>,X|Y;Q) → 0</a:t>
                </a:r>
                <a:r>
                  <a:rPr lang="zh-CN" altLang="en-US" b="0" i="0" dirty="0">
                    <a:solidFill>
                      <a:srgbClr val="000000"/>
                    </a:solidFill>
                    <a:effectLst/>
                    <a:latin typeface="Noto Serif" panose="02020600060500020200" pitchFamily="18" charset="0"/>
                  </a:rPr>
                  <a:t> </a:t>
                </a:r>
                <a:r>
                  <a:rPr lang="en-US" altLang="zh-CN" b="0" i="0" dirty="0">
                    <a:solidFill>
                      <a:srgbClr val="000000"/>
                    </a:solidFill>
                    <a:effectLst/>
                    <a:latin typeface="Noto Serif" panose="02020600060500020200" pitchFamily="18" charset="0"/>
                  </a:rPr>
                  <a:t>I⁢</a:t>
                </a:r>
                <a:r>
                  <a:rPr lang="zh-CN" altLang="en-US" b="0" i="0" dirty="0">
                    <a:solidFill>
                      <a:srgbClr val="000000"/>
                    </a:solidFill>
                    <a:effectLst/>
                    <a:latin typeface="Noto Serif" panose="02020600060500020200" pitchFamily="18" charset="0"/>
                  </a:rPr>
                  <a:t>这通常会导致 </a:t>
                </a:r>
                <a14:m>
                  <m:oMath xmlns:m="http://schemas.openxmlformats.org/officeDocument/2006/math">
                    <m:acc>
                      <m:accPr>
                        <m:chr m:val="̃"/>
                        <m:ctrlPr>
                          <a:rPr lang="zh-CN" altLang="zh-CN" sz="1800" b="1" i="1" kern="1200" smtClean="0">
                            <a:solidFill>
                              <a:srgbClr val="000000"/>
                            </a:solidFill>
                            <a:effectLst/>
                            <a:latin typeface="Cambria Math" panose="02040503050406030204" pitchFamily="18" charset="0"/>
                            <a:ea typeface="Cambria Math" panose="02040503050406030204" pitchFamily="18" charset="0"/>
                            <a:cs typeface="+mn-cs"/>
                          </a:rPr>
                        </m:ctrlPr>
                      </m:accPr>
                      <m:e>
                        <m:r>
                          <a:rPr lang="en-US" altLang="zh-CN" sz="1800" b="1" i="1" kern="12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𝑿</m:t>
                        </m:r>
                      </m:e>
                    </m:acc>
                  </m:oMath>
                </a14:m>
                <a:r>
                  <a:rPr lang="en-US" altLang="zh-CN" b="0" i="0" dirty="0">
                    <a:solidFill>
                      <a:srgbClr val="000000"/>
                    </a:solidFill>
                    <a:effectLst/>
                    <a:latin typeface="Noto Serif" panose="02020600060500020200" pitchFamily="18" charset="0"/>
                  </a:rPr>
                  <a:t>→ϕ</a:t>
                </a:r>
                <a:r>
                  <a:rPr lang="zh-CN" altLang="en-US" b="0" i="0" dirty="0">
                    <a:solidFill>
                      <a:srgbClr val="000000"/>
                    </a:solidFill>
                    <a:effectLst/>
                    <a:latin typeface="Noto Serif" panose="02020600060500020200" pitchFamily="18" charset="0"/>
                  </a:rPr>
                  <a:t>。 </a:t>
                </a:r>
                <a:r>
                  <a:rPr lang="zh-CN" altLang="en-US" b="0" i="0" dirty="0">
                    <a:solidFill>
                      <a:srgbClr val="292929"/>
                    </a:solidFill>
                    <a:effectLst/>
                    <a:latin typeface="Noto Serif" panose="02020600060500020200" pitchFamily="18" charset="0"/>
                  </a:rPr>
                  <a:t>尽管我们的信息瓶颈目标本质上包含了用于解决与低质量信息相关问题的优化目标，例如无检索问题、噪声检索和高损失压缩，但我们展示了添加一个额外的预测标志 </a:t>
                </a:r>
                <a:r>
                  <a:rPr lang="en-US" altLang="zh-CN" b="0" i="0" cap="small" dirty="0">
                    <a:solidFill>
                      <a:srgbClr val="292929"/>
                    </a:solidFill>
                    <a:effectLst/>
                    <a:latin typeface="var(--text-font-family)"/>
                  </a:rPr>
                  <a:t>[</a:t>
                </a:r>
                <a:r>
                  <a:rPr lang="en-US" altLang="zh-CN" b="0" i="0" cap="small" dirty="0" err="1">
                    <a:solidFill>
                      <a:srgbClr val="292929"/>
                    </a:solidFill>
                    <a:effectLst/>
                    <a:latin typeface="var(--text-font-family)"/>
                  </a:rPr>
                  <a:t>is_discard</a:t>
                </a:r>
                <a:r>
                  <a:rPr lang="en-US" altLang="zh-CN" b="0" i="0" cap="small" dirty="0">
                    <a:solidFill>
                      <a:srgbClr val="292929"/>
                    </a:solidFill>
                    <a:effectLst/>
                    <a:latin typeface="var(--text-font-family)"/>
                  </a:rPr>
                  <a:t>]</a:t>
                </a:r>
                <a:r>
                  <a:rPr lang="zh-CN" altLang="en-US" b="0" i="0" dirty="0">
                    <a:solidFill>
                      <a:srgbClr val="292929"/>
                    </a:solidFill>
                    <a:effectLst/>
                    <a:latin typeface="Noto Serif" panose="02020600060500020200" pitchFamily="18" charset="0"/>
                  </a:rPr>
                  <a:t> 以确定丢弃当前过滤结果的必要性。 当 </a:t>
                </a:r>
                <a:r>
                  <a:rPr lang="en-US" altLang="zh-CN" b="0" i="0" dirty="0">
                    <a:solidFill>
                      <a:srgbClr val="292929"/>
                    </a:solidFill>
                    <a:effectLst/>
                    <a:latin typeface="Noto Serif" panose="02020600060500020200" pitchFamily="18" charset="0"/>
                  </a:rPr>
                  <a:t>IB⁢(ϕ)&lt;IB⁢(x~) </a:t>
                </a:r>
                <a:r>
                  <a:rPr lang="zh-CN" altLang="en-US" b="0" i="0" dirty="0">
                    <a:solidFill>
                      <a:srgbClr val="292929"/>
                    </a:solidFill>
                    <a:effectLst/>
                    <a:latin typeface="Noto Serif" panose="02020600060500020200" pitchFamily="18" charset="0"/>
                  </a:rPr>
                  <a:t>时，这意味着候选压缩包含的信息量太少，无法帮助模型生成，我们将设置 </a:t>
                </a:r>
                <a:r>
                  <a:rPr lang="en-US" altLang="zh-CN" b="0" i="0" dirty="0">
                    <a:solidFill>
                      <a:srgbClr val="292929"/>
                    </a:solidFill>
                    <a:effectLst/>
                    <a:latin typeface="Noto Serif" panose="02020600060500020200" pitchFamily="18" charset="0"/>
                  </a:rPr>
                  <a:t>[</a:t>
                </a:r>
                <a:r>
                  <a:rPr lang="en-US" altLang="zh-CN" b="0" i="0" dirty="0" err="1">
                    <a:solidFill>
                      <a:srgbClr val="292929"/>
                    </a:solidFill>
                    <a:effectLst/>
                    <a:latin typeface="Noto Serif" panose="02020600060500020200" pitchFamily="18" charset="0"/>
                  </a:rPr>
                  <a:t>is_discard</a:t>
                </a:r>
                <a:r>
                  <a:rPr lang="en-US" altLang="zh-CN" b="0" i="0" dirty="0">
                    <a:solidFill>
                      <a:srgbClr val="292929"/>
                    </a:solidFill>
                    <a:effectLst/>
                    <a:latin typeface="Noto Serif" panose="02020600060500020200" pitchFamily="18" charset="0"/>
                  </a:rPr>
                  <a:t>]=True</a:t>
                </a:r>
                <a:r>
                  <a:rPr lang="zh-CN" altLang="en-US" b="0" i="0" dirty="0">
                    <a:solidFill>
                      <a:srgbClr val="292929"/>
                    </a:solidFill>
                    <a:effectLst/>
                    <a:latin typeface="Noto Serif" panose="02020600060500020200" pitchFamily="18" charset="0"/>
                  </a:rPr>
                  <a:t>，反之亦然。</a:t>
                </a:r>
                <a:endParaRPr lang="en-US" altLang="zh-CN" b="0" i="0" dirty="0">
                  <a:effectLst/>
                  <a:latin typeface="system-ui"/>
                </a:endParaRPr>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Noto Serif" panose="02020600060500020200" pitchFamily="18" charset="0"/>
                  </a:rPr>
                  <a:t>值得注意的是，我们的方法展示了处理检索到的段落 </a:t>
                </a:r>
                <a:r>
                  <a:rPr lang="en-US" altLang="zh-CN" b="0" i="0" dirty="0">
                    <a:solidFill>
                      <a:srgbClr val="000000"/>
                    </a:solidFill>
                    <a:effectLst/>
                    <a:latin typeface="Noto Serif" panose="02020600060500020200" pitchFamily="18" charset="0"/>
                  </a:rPr>
                  <a:t>X </a:t>
                </a:r>
                <a:r>
                  <a:rPr lang="zh-CN" altLang="en-US" b="0" i="0" dirty="0">
                    <a:solidFill>
                      <a:srgbClr val="000000"/>
                    </a:solidFill>
                    <a:effectLst/>
                    <a:latin typeface="Noto Serif" panose="02020600060500020200" pitchFamily="18" charset="0"/>
                  </a:rPr>
                  <a:t>与地面输出 </a:t>
                </a:r>
                <a:r>
                  <a:rPr lang="en-US" altLang="zh-CN" b="0" i="0" dirty="0">
                    <a:solidFill>
                      <a:srgbClr val="000000"/>
                    </a:solidFill>
                    <a:effectLst/>
                    <a:latin typeface="Noto Serif" panose="02020600060500020200" pitchFamily="18" charset="0"/>
                  </a:rPr>
                  <a:t>Y </a:t>
                </a:r>
                <a:r>
                  <a:rPr lang="zh-CN" altLang="en-US" b="0" i="0" dirty="0">
                    <a:solidFill>
                      <a:srgbClr val="000000"/>
                    </a:solidFill>
                    <a:effectLst/>
                    <a:latin typeface="Noto Serif" panose="02020600060500020200" pitchFamily="18" charset="0"/>
                  </a:rPr>
                  <a:t>不相关的情况的强大能力，方法是通过最小化</a:t>
                </a:r>
                <a:r>
                  <a:rPr lang="en-US" altLang="zh-CN" b="0" i="0" dirty="0">
                    <a:solidFill>
                      <a:srgbClr val="000000"/>
                    </a:solidFill>
                    <a:effectLst/>
                    <a:latin typeface="Noto Serif" panose="02020600060500020200" pitchFamily="18" charset="0"/>
                  </a:rPr>
                  <a:t>I(</a:t>
                </a:r>
                <a:r>
                  <a:rPr lang="en-US" altLang="zh-CN" sz="1200" b="1" i="0" kern="1200">
                    <a:solidFill>
                      <a:srgbClr val="000000"/>
                    </a:solidFill>
                    <a:effectLst/>
                    <a:latin typeface="Cambria Math" panose="02040503050406030204" pitchFamily="18" charset="0"/>
                    <a:ea typeface="+mn-ea"/>
                    <a:cs typeface="Times New Roman" panose="02020603050405020304" pitchFamily="18" charset="0"/>
                  </a:rPr>
                  <a:t>𝑿</a:t>
                </a:r>
                <a:r>
                  <a:rPr lang="zh-CN" altLang="zh-CN" sz="1200" b="1" i="0" kern="1200">
                    <a:solidFill>
                      <a:srgbClr val="000000"/>
                    </a:solidFill>
                    <a:effectLst/>
                    <a:latin typeface="Cambria Math" panose="02040503050406030204" pitchFamily="18" charset="0"/>
                    <a:ea typeface="+mn-ea"/>
                    <a:cs typeface="+mn-cs"/>
                  </a:rPr>
                  <a:t> ̃</a:t>
                </a:r>
                <a:r>
                  <a:rPr lang="en-US" altLang="zh-CN" b="0" i="0" dirty="0">
                    <a:solidFill>
                      <a:srgbClr val="000000"/>
                    </a:solidFill>
                    <a:effectLst/>
                    <a:latin typeface="Noto Serif" panose="02020600060500020200" pitchFamily="18" charset="0"/>
                  </a:rPr>
                  <a:t>,X|Y;Q) → 0</a:t>
                </a:r>
                <a:r>
                  <a:rPr lang="zh-CN" altLang="en-US" b="0" i="0" dirty="0">
                    <a:solidFill>
                      <a:srgbClr val="000000"/>
                    </a:solidFill>
                    <a:effectLst/>
                    <a:latin typeface="Noto Serif" panose="02020600060500020200" pitchFamily="18" charset="0"/>
                  </a:rPr>
                  <a:t> </a:t>
                </a:r>
                <a:r>
                  <a:rPr lang="en-US" altLang="zh-CN" b="0" i="0" dirty="0">
                    <a:solidFill>
                      <a:srgbClr val="000000"/>
                    </a:solidFill>
                    <a:effectLst/>
                    <a:latin typeface="Noto Serif" panose="02020600060500020200" pitchFamily="18" charset="0"/>
                  </a:rPr>
                  <a:t>I⁢</a:t>
                </a:r>
                <a:r>
                  <a:rPr lang="zh-CN" altLang="en-US" b="0" i="0" dirty="0">
                    <a:solidFill>
                      <a:srgbClr val="000000"/>
                    </a:solidFill>
                    <a:effectLst/>
                    <a:latin typeface="Noto Serif" panose="02020600060500020200" pitchFamily="18" charset="0"/>
                  </a:rPr>
                  <a:t>这通常会导致 </a:t>
                </a:r>
                <a:r>
                  <a:rPr lang="en-US" altLang="zh-CN" sz="1800" b="1" i="0" kern="12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a:t>𝑿</a:t>
                </a:r>
                <a:r>
                  <a:rPr lang="zh-CN" altLang="zh-CN" sz="1800" b="1" i="0" kern="1200">
                    <a:solidFill>
                      <a:srgbClr val="000000"/>
                    </a:solidFill>
                    <a:effectLst/>
                    <a:latin typeface="Cambria Math" panose="02040503050406030204" pitchFamily="18" charset="0"/>
                    <a:ea typeface="等线" panose="02010600030101010101" pitchFamily="2" charset="-122"/>
                    <a:cs typeface="+mn-cs"/>
                  </a:rPr>
                  <a:t> ̃</a:t>
                </a:r>
                <a:r>
                  <a:rPr lang="en-US" altLang="zh-CN" b="0" i="0" dirty="0">
                    <a:solidFill>
                      <a:srgbClr val="000000"/>
                    </a:solidFill>
                    <a:effectLst/>
                    <a:latin typeface="Noto Serif" panose="02020600060500020200" pitchFamily="18" charset="0"/>
                  </a:rPr>
                  <a:t>→ϕ</a:t>
                </a:r>
                <a:r>
                  <a:rPr lang="zh-CN" altLang="en-US" b="0" i="0" dirty="0">
                    <a:solidFill>
                      <a:srgbClr val="000000"/>
                    </a:solidFill>
                    <a:effectLst/>
                    <a:latin typeface="Noto Serif" panose="02020600060500020200" pitchFamily="18" charset="0"/>
                  </a:rPr>
                  <a:t>。 </a:t>
                </a:r>
                <a:r>
                  <a:rPr lang="zh-CN" altLang="en-US" b="0" i="0" dirty="0">
                    <a:solidFill>
                      <a:srgbClr val="292929"/>
                    </a:solidFill>
                    <a:effectLst/>
                    <a:latin typeface="Noto Serif" panose="02020600060500020200" pitchFamily="18" charset="0"/>
                  </a:rPr>
                  <a:t>尽管我们的信息瓶颈目标本质上包含了用于解决与低质量信息相关问题的优化目标，例如无检索问题、噪声检索和高损失压缩，但我们展示了添加一个额外的预测标志 </a:t>
                </a:r>
                <a:r>
                  <a:rPr lang="en-US" altLang="zh-CN" b="0" i="0" cap="small" dirty="0">
                    <a:solidFill>
                      <a:srgbClr val="292929"/>
                    </a:solidFill>
                    <a:effectLst/>
                    <a:latin typeface="var(--text-font-family)"/>
                  </a:rPr>
                  <a:t>[</a:t>
                </a:r>
                <a:r>
                  <a:rPr lang="en-US" altLang="zh-CN" b="0" i="0" cap="small" dirty="0" err="1">
                    <a:solidFill>
                      <a:srgbClr val="292929"/>
                    </a:solidFill>
                    <a:effectLst/>
                    <a:latin typeface="var(--text-font-family)"/>
                  </a:rPr>
                  <a:t>is_discard</a:t>
                </a:r>
                <a:r>
                  <a:rPr lang="en-US" altLang="zh-CN" b="0" i="0" cap="small" dirty="0">
                    <a:solidFill>
                      <a:srgbClr val="292929"/>
                    </a:solidFill>
                    <a:effectLst/>
                    <a:latin typeface="var(--text-font-family)"/>
                  </a:rPr>
                  <a:t>]</a:t>
                </a:r>
                <a:r>
                  <a:rPr lang="zh-CN" altLang="en-US" b="0" i="0" dirty="0">
                    <a:solidFill>
                      <a:srgbClr val="292929"/>
                    </a:solidFill>
                    <a:effectLst/>
                    <a:latin typeface="Noto Serif" panose="02020600060500020200" pitchFamily="18" charset="0"/>
                  </a:rPr>
                  <a:t> 以确定丢弃当前过滤结果的必要性。 当 </a:t>
                </a:r>
                <a:r>
                  <a:rPr lang="en-US" altLang="zh-CN" b="0" i="0" dirty="0">
                    <a:solidFill>
                      <a:srgbClr val="292929"/>
                    </a:solidFill>
                    <a:effectLst/>
                    <a:latin typeface="Noto Serif" panose="02020600060500020200" pitchFamily="18" charset="0"/>
                  </a:rPr>
                  <a:t>IB⁢(ϕ)&lt;IB⁢(x~) </a:t>
                </a:r>
                <a:r>
                  <a:rPr lang="zh-CN" altLang="en-US" b="0" i="0" dirty="0">
                    <a:solidFill>
                      <a:srgbClr val="292929"/>
                    </a:solidFill>
                    <a:effectLst/>
                    <a:latin typeface="Noto Serif" panose="02020600060500020200" pitchFamily="18" charset="0"/>
                  </a:rPr>
                  <a:t>时，这意味着候选压缩包含的信息量太少，无法帮助模型生成，我们将设置 </a:t>
                </a:r>
                <a:r>
                  <a:rPr lang="en-US" altLang="zh-CN" b="0" i="0" dirty="0">
                    <a:solidFill>
                      <a:srgbClr val="292929"/>
                    </a:solidFill>
                    <a:effectLst/>
                    <a:latin typeface="Noto Serif" panose="02020600060500020200" pitchFamily="18" charset="0"/>
                  </a:rPr>
                  <a:t>[</a:t>
                </a:r>
                <a:r>
                  <a:rPr lang="en-US" altLang="zh-CN" b="0" i="0" dirty="0" err="1">
                    <a:solidFill>
                      <a:srgbClr val="292929"/>
                    </a:solidFill>
                    <a:effectLst/>
                    <a:latin typeface="Noto Serif" panose="02020600060500020200" pitchFamily="18" charset="0"/>
                  </a:rPr>
                  <a:t>is_discard</a:t>
                </a:r>
                <a:r>
                  <a:rPr lang="en-US" altLang="zh-CN" b="0" i="0" dirty="0">
                    <a:solidFill>
                      <a:srgbClr val="292929"/>
                    </a:solidFill>
                    <a:effectLst/>
                    <a:latin typeface="Noto Serif" panose="02020600060500020200" pitchFamily="18" charset="0"/>
                  </a:rPr>
                  <a:t>]=True</a:t>
                </a:r>
                <a:r>
                  <a:rPr lang="zh-CN" altLang="en-US" b="0" i="0" dirty="0">
                    <a:solidFill>
                      <a:srgbClr val="292929"/>
                    </a:solidFill>
                    <a:effectLst/>
                    <a:latin typeface="Noto Serif" panose="02020600060500020200" pitchFamily="18" charset="0"/>
                  </a:rPr>
                  <a:t>，反之亦然。</a:t>
                </a:r>
                <a:endParaRPr lang="en-US" altLang="zh-CN" b="0" i="0" dirty="0">
                  <a:effectLst/>
                  <a:latin typeface="system-ui"/>
                </a:endParaRPr>
              </a:p>
            </p:txBody>
          </p:sp>
        </mc:Fallback>
      </mc:AlternateContent>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156498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92929"/>
                    </a:solidFill>
                    <a:effectLst/>
                    <a:latin typeface="Noto Serif" panose="02020600060500020200" pitchFamily="18" charset="0"/>
                  </a:rPr>
                  <a:t>其中 </a:t>
                </a:r>
                <a:r>
                  <a:rPr lang="en-US" altLang="zh-CN" b="0" i="0" dirty="0">
                    <a:solidFill>
                      <a:srgbClr val="292929"/>
                    </a:solidFill>
                    <a:effectLst/>
                    <a:latin typeface="Noto Serif" panose="02020600060500020200" pitchFamily="18" charset="0"/>
                  </a:rPr>
                  <a:t>γ </a:t>
                </a:r>
                <a:r>
                  <a:rPr lang="zh-CN" altLang="en-US" b="0" i="0" dirty="0">
                    <a:solidFill>
                      <a:srgbClr val="292929"/>
                    </a:solidFill>
                    <a:effectLst/>
                    <a:latin typeface="Noto Serif" panose="02020600060500020200" pitchFamily="18" charset="0"/>
                  </a:rPr>
                  <a:t>是一个超参数，控制着与基本参考策略策略 </a:t>
                </a:r>
                <a:r>
                  <a:rPr lang="en-US" altLang="zh-CN" dirty="0">
                    <a:solidFill>
                      <a:srgbClr val="292929"/>
                    </a:solidFill>
                  </a:rPr>
                  <a:t> </a:t>
                </a:r>
                <a14:m>
                  <m:oMath xmlns:m="http://schemas.openxmlformats.org/officeDocument/2006/math">
                    <m:sSub>
                      <m:sSubPr>
                        <m:ctrlPr>
                          <a:rPr lang="en-US" altLang="zh-CN" i="1" dirty="0">
                            <a:solidFill>
                              <a:srgbClr val="292929"/>
                            </a:solidFill>
                            <a:latin typeface="Cambria Math" panose="02040503050406030204" pitchFamily="18" charset="0"/>
                          </a:rPr>
                        </m:ctrlPr>
                      </m:sSubPr>
                      <m:e>
                        <m:r>
                          <m:rPr>
                            <m:nor/>
                          </m:rPr>
                          <a:rPr lang="en-US" altLang="zh-CN" dirty="0">
                            <a:solidFill>
                              <a:srgbClr val="292929"/>
                            </a:solidFill>
                            <a:latin typeface="Noto Serif" panose="02020600060500020200" pitchFamily="18" charset="0"/>
                          </a:rPr>
                          <m:t>π</m:t>
                        </m:r>
                      </m:e>
                      <m:sub>
                        <m:r>
                          <m:rPr>
                            <m:nor/>
                          </m:rPr>
                          <a:rPr lang="en-US" altLang="zh-CN" dirty="0">
                            <a:solidFill>
                              <a:srgbClr val="292929"/>
                            </a:solidFill>
                            <a:latin typeface="Noto Serif" panose="02020600060500020200" pitchFamily="18" charset="0"/>
                          </a:rPr>
                          <m:t>ref</m:t>
                        </m:r>
                      </m:sub>
                    </m:sSub>
                    <m:r>
                      <a:rPr lang="en-US" altLang="zh-CN" i="1" dirty="0">
                        <a:solidFill>
                          <a:srgbClr val="292929"/>
                        </a:solidFill>
                        <a:latin typeface="Cambria Math" panose="02040503050406030204" pitchFamily="18" charset="0"/>
                      </a:rPr>
                      <m:t>⁢(</m:t>
                    </m:r>
                    <m:acc>
                      <m:accPr>
                        <m:chr m:val="̃"/>
                        <m:ctrlPr>
                          <a:rPr lang="zh-CN" altLang="zh-CN" b="1"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cs typeface="Times New Roman" panose="02020603050405020304" pitchFamily="18" charset="0"/>
                          </a:rPr>
                          <m:t>𝒙</m:t>
                        </m:r>
                      </m:e>
                    </m:acc>
                    <m:r>
                      <a:rPr lang="en-US" altLang="zh-CN" b="1" i="1">
                        <a:latin typeface="Cambria Math" panose="02040503050406030204" pitchFamily="18" charset="0"/>
                        <a:cs typeface="Times New Roman" panose="02020603050405020304" pitchFamily="18" charset="0"/>
                      </a:rPr>
                      <m:t> </m:t>
                    </m:r>
                    <m:r>
                      <a:rPr lang="en-US" altLang="zh-CN" i="1" dirty="0">
                        <a:solidFill>
                          <a:srgbClr val="292929"/>
                        </a:solidFill>
                        <a:latin typeface="Cambria Math" panose="02040503050406030204" pitchFamily="18" charset="0"/>
                      </a:rPr>
                      <m:t>|</m:t>
                    </m:r>
                    <m:r>
                      <a:rPr lang="en-US" altLang="zh-CN" i="1" dirty="0" err="1">
                        <a:solidFill>
                          <a:srgbClr val="292929"/>
                        </a:solidFill>
                        <a:latin typeface="Cambria Math" panose="02040503050406030204" pitchFamily="18" charset="0"/>
                      </a:rPr>
                      <m:t>𝑥</m:t>
                    </m:r>
                    <m:r>
                      <a:rPr lang="en-US" altLang="zh-CN" i="1" dirty="0" err="1">
                        <a:solidFill>
                          <a:srgbClr val="292929"/>
                        </a:solidFill>
                        <a:latin typeface="Cambria Math" panose="02040503050406030204" pitchFamily="18" charset="0"/>
                      </a:rPr>
                      <m:t>,</m:t>
                    </m:r>
                    <m:r>
                      <a:rPr lang="en-US" altLang="zh-CN" i="1" dirty="0" err="1">
                        <a:solidFill>
                          <a:srgbClr val="292929"/>
                        </a:solidFill>
                        <a:latin typeface="Cambria Math" panose="02040503050406030204" pitchFamily="18" charset="0"/>
                      </a:rPr>
                      <m:t>𝑞</m:t>
                    </m:r>
                    <m:r>
                      <a:rPr lang="en-US" altLang="zh-CN" i="1" dirty="0">
                        <a:solidFill>
                          <a:srgbClr val="292929"/>
                        </a:solidFill>
                        <a:latin typeface="Cambria Math" panose="02040503050406030204" pitchFamily="18" charset="0"/>
                      </a:rPr>
                      <m:t>)</m:t>
                    </m:r>
                  </m:oMath>
                </a14:m>
                <a:r>
                  <a:rPr lang="zh-CN" altLang="en-US" b="0" i="0" dirty="0">
                    <a:solidFill>
                      <a:srgbClr val="292929"/>
                    </a:solidFill>
                    <a:effectLst/>
                    <a:latin typeface="Noto Serif" panose="02020600060500020200" pitchFamily="18" charset="0"/>
                  </a:rPr>
                  <a:t>的偏差。 如图 </a:t>
                </a:r>
                <a:r>
                  <a:rPr lang="en-US" altLang="zh-CN" b="0" i="0" u="none" strike="noStrike" dirty="0">
                    <a:solidFill>
                      <a:srgbClr val="292929"/>
                    </a:solidFill>
                    <a:effectLst/>
                    <a:latin typeface="var(--text-font-family)"/>
                    <a:hlinkClick r:id="rId3" tooltip="Figure 2 ‣ Information Bottleneck ‣ 2 Related Work ‣ An Information Bottleneck Perspective for Effective Noise Filtering on Retrieval-Augmented Generation"/>
                  </a:rPr>
                  <a:t>2</a:t>
                </a:r>
                <a:r>
                  <a:rPr lang="en-US" altLang="zh-CN" b="0" i="0" dirty="0">
                    <a:solidFill>
                      <a:srgbClr val="292929"/>
                    </a:solidFill>
                    <a:effectLst/>
                    <a:latin typeface="Noto Serif" panose="02020600060500020200" pitchFamily="18" charset="0"/>
                  </a:rPr>
                  <a:t>C </a:t>
                </a:r>
                <a:r>
                  <a:rPr lang="zh-CN" altLang="en-US" b="0" i="0" dirty="0">
                    <a:solidFill>
                      <a:srgbClr val="292929"/>
                    </a:solidFill>
                    <a:effectLst/>
                    <a:latin typeface="Noto Serif" panose="02020600060500020200" pitchFamily="18" charset="0"/>
                  </a:rPr>
                  <a:t>的右半部分所示，我们的信息瓶颈也可以提供在线策略的奖励函数 </a:t>
                </a:r>
                <a14:m>
                  <m:oMath xmlns:m="http://schemas.openxmlformats.org/officeDocument/2006/math">
                    <m:sSub>
                      <m:sSubPr>
                        <m:ctrlPr>
                          <a:rPr lang="en-US" altLang="zh-CN" b="0" i="1" smtClean="0">
                            <a:solidFill>
                              <a:srgbClr val="292929"/>
                            </a:solidFill>
                            <a:effectLst/>
                            <a:latin typeface="Cambria Math" panose="02040503050406030204" pitchFamily="18" charset="0"/>
                          </a:rPr>
                        </m:ctrlPr>
                      </m:sSubPr>
                      <m:e>
                        <m:r>
                          <m:rPr>
                            <m:nor/>
                          </m:rPr>
                          <a:rPr lang="en-US" altLang="zh-CN" b="0" i="0" dirty="0" smtClean="0">
                            <a:solidFill>
                              <a:srgbClr val="292929"/>
                            </a:solidFill>
                            <a:effectLst/>
                            <a:latin typeface="Noto Serif" panose="02020600060500020200" pitchFamily="18" charset="0"/>
                          </a:rPr>
                          <m:t>ℛ</m:t>
                        </m:r>
                      </m:e>
                      <m:sub>
                        <m:r>
                          <m:rPr>
                            <m:nor/>
                          </m:rPr>
                          <a:rPr lang="en-US" altLang="zh-CN" b="0" i="0" dirty="0" smtClean="0">
                            <a:solidFill>
                              <a:srgbClr val="292929"/>
                            </a:solidFill>
                            <a:effectLst/>
                            <a:latin typeface="Noto Serif" panose="02020600060500020200" pitchFamily="18" charset="0"/>
                          </a:rPr>
                          <m:t>IB</m:t>
                        </m:r>
                      </m:sub>
                    </m:sSub>
                    <m:r>
                      <a:rPr lang="en-US" altLang="zh-CN" b="0" i="0" smtClean="0">
                        <a:solidFill>
                          <a:srgbClr val="292929"/>
                        </a:solidFill>
                        <a:effectLst/>
                        <a:latin typeface="Cambria Math" panose="02040503050406030204" pitchFamily="18" charset="0"/>
                      </a:rPr>
                      <m:t>(</m:t>
                    </m:r>
                    <m:acc>
                      <m:accPr>
                        <m:chr m:val="̃"/>
                        <m:ctrlPr>
                          <a:rPr lang="zh-CN" altLang="zh-CN" b="1" i="1" smtClean="0">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cs typeface="Times New Roman" panose="02020603050405020304" pitchFamily="18" charset="0"/>
                          </a:rPr>
                          <m:t>𝒙</m:t>
                        </m:r>
                      </m:e>
                    </m:acc>
                  </m:oMath>
                </a14:m>
                <a:r>
                  <a:rPr lang="en-US" altLang="zh-CN" b="0" i="0" dirty="0">
                    <a:solidFill>
                      <a:srgbClr val="292929"/>
                    </a:solidFill>
                    <a:effectLst/>
                    <a:latin typeface="Noto Serif" panose="02020600060500020200" pitchFamily="18" charset="0"/>
                  </a:rPr>
                  <a:t>) = </a:t>
                </a:r>
                <a:r>
                  <a:rPr lang="en-US" altLang="zh-CN" dirty="0"/>
                  <a:t>=−IB(</a:t>
                </a:r>
                <a14:m>
                  <m:oMath xmlns:m="http://schemas.openxmlformats.org/officeDocument/2006/math">
                    <m:acc>
                      <m:accPr>
                        <m:chr m:val="̃"/>
                        <m:ctrlPr>
                          <a:rPr lang="zh-CN" altLang="zh-CN" b="1" i="1" smtClean="0">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cs typeface="Times New Roman" panose="02020603050405020304" pitchFamily="18" charset="0"/>
                          </a:rPr>
                          <m:t>𝒙</m:t>
                        </m:r>
                      </m:e>
                    </m:acc>
                  </m:oMath>
                </a14:m>
                <a:r>
                  <a:rPr lang="en-US" altLang="zh-CN" b="0" i="0" dirty="0">
                    <a:effectLst/>
                    <a:latin typeface="system-ui"/>
                  </a:rPr>
                  <a:t>).</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92929"/>
                    </a:solidFill>
                    <a:effectLst/>
                    <a:latin typeface="Noto Serif" panose="02020600060500020200" pitchFamily="18" charset="0"/>
                  </a:rPr>
                  <a:t>其中 </a:t>
                </a:r>
                <a:r>
                  <a:rPr lang="en-US" altLang="zh-CN" b="0" i="0" dirty="0">
                    <a:solidFill>
                      <a:srgbClr val="292929"/>
                    </a:solidFill>
                    <a:effectLst/>
                    <a:latin typeface="Noto Serif" panose="02020600060500020200" pitchFamily="18" charset="0"/>
                  </a:rPr>
                  <a:t>γ </a:t>
                </a:r>
                <a:r>
                  <a:rPr lang="zh-CN" altLang="en-US" b="0" i="0" dirty="0">
                    <a:solidFill>
                      <a:srgbClr val="292929"/>
                    </a:solidFill>
                    <a:effectLst/>
                    <a:latin typeface="Noto Serif" panose="02020600060500020200" pitchFamily="18" charset="0"/>
                  </a:rPr>
                  <a:t>是一个超参数，控制着与基本参考策略策略 </a:t>
                </a:r>
                <a:r>
                  <a:rPr lang="en-US" altLang="zh-CN" dirty="0">
                    <a:solidFill>
                      <a:srgbClr val="292929"/>
                    </a:solidFill>
                  </a:rPr>
                  <a:t> </a:t>
                </a:r>
                <a:r>
                  <a:rPr lang="en-US" altLang="zh-CN" i="0" dirty="0">
                    <a:solidFill>
                      <a:srgbClr val="292929"/>
                    </a:solidFill>
                    <a:latin typeface="Noto Serif" panose="02020600060500020200" pitchFamily="18" charset="0"/>
                  </a:rPr>
                  <a:t>"π</a:t>
                </a:r>
                <a:r>
                  <a:rPr lang="en-US" altLang="zh-CN" i="0" dirty="0">
                    <a:solidFill>
                      <a:srgbClr val="292929"/>
                    </a:solidFill>
                    <a:latin typeface="Cambria Math" panose="02040503050406030204" pitchFamily="18" charset="0"/>
                  </a:rPr>
                  <a:t>" _"</a:t>
                </a:r>
                <a:r>
                  <a:rPr lang="en-US" altLang="zh-CN" i="0" dirty="0">
                    <a:solidFill>
                      <a:srgbClr val="292929"/>
                    </a:solidFill>
                    <a:latin typeface="Noto Serif" panose="02020600060500020200" pitchFamily="18" charset="0"/>
                  </a:rPr>
                  <a:t>ref</a:t>
                </a:r>
                <a:r>
                  <a:rPr lang="en-US" altLang="zh-CN" i="0" dirty="0">
                    <a:solidFill>
                      <a:srgbClr val="292929"/>
                    </a:solidFill>
                    <a:latin typeface="Cambria Math" panose="02040503050406030204" pitchFamily="18" charset="0"/>
                  </a:rPr>
                  <a:t>" ⁢(</a:t>
                </a:r>
                <a:r>
                  <a:rPr lang="en-US" altLang="zh-CN" b="1" i="0">
                    <a:latin typeface="Cambria Math" panose="02040503050406030204" pitchFamily="18" charset="0"/>
                    <a:cs typeface="Times New Roman" panose="02020603050405020304" pitchFamily="18" charset="0"/>
                  </a:rPr>
                  <a:t>𝒙</a:t>
                </a:r>
                <a:r>
                  <a:rPr lang="zh-CN" altLang="zh-CN" b="1" i="0">
                    <a:latin typeface="Cambria Math" panose="02040503050406030204" pitchFamily="18" charset="0"/>
                    <a:cs typeface="Times New Roman" panose="02020603050405020304" pitchFamily="18" charset="0"/>
                  </a:rPr>
                  <a:t> ̃</a:t>
                </a:r>
                <a:r>
                  <a:rPr lang="en-US" altLang="zh-CN" b="1" i="0">
                    <a:latin typeface="Cambria Math" panose="02040503050406030204" pitchFamily="18" charset="0"/>
                    <a:cs typeface="Times New Roman" panose="02020603050405020304" pitchFamily="18" charset="0"/>
                  </a:rPr>
                  <a:t>  </a:t>
                </a:r>
                <a:r>
                  <a:rPr lang="en-US" altLang="zh-CN" i="0" dirty="0">
                    <a:solidFill>
                      <a:srgbClr val="292929"/>
                    </a:solidFill>
                    <a:latin typeface="Cambria Math" panose="02040503050406030204" pitchFamily="18" charset="0"/>
                  </a:rPr>
                  <a:t>|</a:t>
                </a:r>
                <a:r>
                  <a:rPr lang="en-US" altLang="zh-CN" i="0" dirty="0" err="1">
                    <a:solidFill>
                      <a:srgbClr val="292929"/>
                    </a:solidFill>
                    <a:latin typeface="Cambria Math" panose="02040503050406030204" pitchFamily="18" charset="0"/>
                  </a:rPr>
                  <a:t>𝑥,𝑞</a:t>
                </a:r>
                <a:r>
                  <a:rPr lang="en-US" altLang="zh-CN" i="0" dirty="0">
                    <a:solidFill>
                      <a:srgbClr val="292929"/>
                    </a:solidFill>
                    <a:latin typeface="Cambria Math" panose="02040503050406030204" pitchFamily="18" charset="0"/>
                  </a:rPr>
                  <a:t>)</a:t>
                </a:r>
                <a:r>
                  <a:rPr lang="zh-CN" altLang="en-US" b="0" i="0" dirty="0">
                    <a:solidFill>
                      <a:srgbClr val="292929"/>
                    </a:solidFill>
                    <a:effectLst/>
                    <a:latin typeface="Noto Serif" panose="02020600060500020200" pitchFamily="18" charset="0"/>
                  </a:rPr>
                  <a:t>的偏差。 如图 </a:t>
                </a:r>
                <a:r>
                  <a:rPr lang="en-US" altLang="zh-CN" b="0" i="0" u="none" strike="noStrike" dirty="0">
                    <a:solidFill>
                      <a:srgbClr val="292929"/>
                    </a:solidFill>
                    <a:effectLst/>
                    <a:latin typeface="var(--text-font-family)"/>
                    <a:hlinkClick r:id="rId4" tooltip="Figure 2 ‣ Information Bottleneck ‣ 2 Related Work ‣ An Information Bottleneck Perspective for Effective Noise Filtering on Retrieval-Augmented Generation"/>
                  </a:rPr>
                  <a:t>2</a:t>
                </a:r>
                <a:r>
                  <a:rPr lang="en-US" altLang="zh-CN" b="0" i="0" dirty="0">
                    <a:solidFill>
                      <a:srgbClr val="292929"/>
                    </a:solidFill>
                    <a:effectLst/>
                    <a:latin typeface="Noto Serif" panose="02020600060500020200" pitchFamily="18" charset="0"/>
                  </a:rPr>
                  <a:t>C </a:t>
                </a:r>
                <a:r>
                  <a:rPr lang="zh-CN" altLang="en-US" b="0" i="0" dirty="0">
                    <a:solidFill>
                      <a:srgbClr val="292929"/>
                    </a:solidFill>
                    <a:effectLst/>
                    <a:latin typeface="Noto Serif" panose="02020600060500020200" pitchFamily="18" charset="0"/>
                  </a:rPr>
                  <a:t>的右半部分所示，我们的信息瓶颈也可以提供在线策略的奖励函数 </a:t>
                </a:r>
                <a:r>
                  <a:rPr lang="en-US" altLang="zh-CN" b="0" i="0" dirty="0">
                    <a:solidFill>
                      <a:srgbClr val="292929"/>
                    </a:solidFill>
                    <a:effectLst/>
                    <a:latin typeface="Noto Serif" panose="02020600060500020200" pitchFamily="18" charset="0"/>
                  </a:rPr>
                  <a:t>"ℛ</a:t>
                </a:r>
                <a:r>
                  <a:rPr lang="en-US" altLang="zh-CN" b="0" i="0">
                    <a:solidFill>
                      <a:srgbClr val="292929"/>
                    </a:solidFill>
                    <a:effectLst/>
                    <a:latin typeface="Cambria Math" panose="02040503050406030204" pitchFamily="18" charset="0"/>
                  </a:rPr>
                  <a:t>" _</a:t>
                </a:r>
                <a:r>
                  <a:rPr lang="en-US" altLang="zh-CN" b="0" i="0" dirty="0">
                    <a:solidFill>
                      <a:srgbClr val="292929"/>
                    </a:solidFill>
                    <a:effectLst/>
                    <a:latin typeface="Cambria Math" panose="02040503050406030204" pitchFamily="18" charset="0"/>
                  </a:rPr>
                  <a:t>"</a:t>
                </a:r>
                <a:r>
                  <a:rPr lang="en-US" altLang="zh-CN" b="0" i="0" dirty="0">
                    <a:solidFill>
                      <a:srgbClr val="292929"/>
                    </a:solidFill>
                    <a:effectLst/>
                    <a:latin typeface="Noto Serif" panose="02020600060500020200" pitchFamily="18" charset="0"/>
                  </a:rPr>
                  <a:t>IB</a:t>
                </a:r>
                <a:r>
                  <a:rPr lang="en-US" altLang="zh-CN" b="0" i="0">
                    <a:solidFill>
                      <a:srgbClr val="292929"/>
                    </a:solidFill>
                    <a:effectLst/>
                    <a:latin typeface="Cambria Math" panose="02040503050406030204" pitchFamily="18" charset="0"/>
                  </a:rPr>
                  <a:t>"  (</a:t>
                </a:r>
                <a:r>
                  <a:rPr lang="en-US" altLang="zh-CN" b="1" i="0">
                    <a:latin typeface="Cambria Math" panose="02040503050406030204" pitchFamily="18" charset="0"/>
                    <a:cs typeface="Times New Roman" panose="02020603050405020304" pitchFamily="18" charset="0"/>
                  </a:rPr>
                  <a:t>𝒙</a:t>
                </a:r>
                <a:r>
                  <a:rPr lang="zh-CN" altLang="zh-CN" b="1" i="0">
                    <a:latin typeface="Cambria Math" panose="02040503050406030204" pitchFamily="18" charset="0"/>
                    <a:cs typeface="Times New Roman" panose="02020603050405020304" pitchFamily="18" charset="0"/>
                  </a:rPr>
                  <a:t> ̃</a:t>
                </a:r>
                <a:r>
                  <a:rPr lang="en-US" altLang="zh-CN" b="0" i="0" dirty="0">
                    <a:solidFill>
                      <a:srgbClr val="292929"/>
                    </a:solidFill>
                    <a:effectLst/>
                    <a:latin typeface="Noto Serif" panose="02020600060500020200" pitchFamily="18" charset="0"/>
                  </a:rPr>
                  <a:t>) = </a:t>
                </a:r>
                <a:r>
                  <a:rPr lang="en-US" altLang="zh-CN" dirty="0"/>
                  <a:t>=−IB(</a:t>
                </a:r>
                <a:r>
                  <a:rPr lang="en-US" altLang="zh-CN" b="1" i="0">
                    <a:latin typeface="Cambria Math" panose="02040503050406030204" pitchFamily="18" charset="0"/>
                    <a:cs typeface="Times New Roman" panose="02020603050405020304" pitchFamily="18" charset="0"/>
                  </a:rPr>
                  <a:t>𝒙</a:t>
                </a:r>
                <a:r>
                  <a:rPr lang="zh-CN" altLang="zh-CN" b="1" i="0">
                    <a:latin typeface="Cambria Math" panose="02040503050406030204" pitchFamily="18" charset="0"/>
                    <a:cs typeface="Times New Roman" panose="02020603050405020304" pitchFamily="18" charset="0"/>
                  </a:rPr>
                  <a:t> ̃</a:t>
                </a:r>
                <a:r>
                  <a:rPr lang="en-US" altLang="zh-CN" b="0" i="0" dirty="0">
                    <a:effectLst/>
                    <a:latin typeface="system-ui"/>
                  </a:rPr>
                  <a:t>).</a:t>
                </a:r>
              </a:p>
            </p:txBody>
          </p:sp>
        </mc:Fallback>
      </mc:AlternateContent>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77817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45093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just"/>
            <a:r>
              <a:rPr lang="zh-CN" altLang="en-US" b="0" i="0" dirty="0">
                <a:solidFill>
                  <a:srgbClr val="292929"/>
                </a:solidFill>
                <a:effectLst/>
                <a:latin typeface="var(--text-font-family)"/>
              </a:rPr>
              <a:t>表格 </a:t>
            </a:r>
            <a:r>
              <a:rPr lang="en-US" altLang="zh-CN" b="0" i="0" u="none" strike="noStrike" dirty="0">
                <a:solidFill>
                  <a:srgbClr val="292929"/>
                </a:solidFill>
                <a:effectLst/>
                <a:latin typeface="var(--text-font-family)"/>
                <a:hlinkClick r:id="rId3" tooltip="Table 1 ‣ 3.3.2 Supervised Fine-tuning ‣ 3.3 Information Bottleneck as a Principle ‣ 3 Methodology ‣ An Information Bottleneck Perspective for Effective Noise Filtering on Retrieval-Augmented Generation"/>
              </a:rPr>
              <a:t>1</a:t>
            </a:r>
            <a:r>
              <a:rPr lang="zh-CN" altLang="en-US" b="0" i="0" dirty="0">
                <a:solidFill>
                  <a:srgbClr val="292929"/>
                </a:solidFill>
                <a:effectLst/>
                <a:latin typeface="var(--text-font-family)"/>
              </a:rPr>
              <a:t> 展示了在 </a:t>
            </a:r>
            <a:r>
              <a:rPr lang="en-US" altLang="zh-CN" b="0" i="0" cap="small" dirty="0">
                <a:solidFill>
                  <a:srgbClr val="292929"/>
                </a:solidFill>
                <a:effectLst/>
                <a:latin typeface="var(--text-font-family)"/>
              </a:rPr>
              <a:t>NQ</a:t>
            </a:r>
            <a:r>
              <a:rPr lang="zh-CN" altLang="en-US" b="0" i="0" dirty="0">
                <a:solidFill>
                  <a:srgbClr val="292929"/>
                </a:solidFill>
                <a:effectLst/>
                <a:latin typeface="var(--text-font-family)"/>
              </a:rPr>
              <a:t> 和 </a:t>
            </a:r>
            <a:r>
              <a:rPr lang="en-US" altLang="zh-CN" b="0" i="0" cap="small" dirty="0" err="1">
                <a:solidFill>
                  <a:srgbClr val="292929"/>
                </a:solidFill>
                <a:effectLst/>
                <a:latin typeface="var(--text-font-family)"/>
              </a:rPr>
              <a:t>TriviaQA</a:t>
            </a:r>
            <a:r>
              <a:rPr lang="zh-CN" altLang="en-US" b="0" i="0" dirty="0">
                <a:solidFill>
                  <a:srgbClr val="292929"/>
                </a:solidFill>
                <a:effectLst/>
                <a:latin typeface="var(--text-font-family)"/>
              </a:rPr>
              <a:t> 数据集上的实验结果。 最初，我们展示了生成器 </a:t>
            </a:r>
            <a:r>
              <a:rPr lang="en-US" altLang="zh-CN" b="0" i="0" dirty="0">
                <a:solidFill>
                  <a:srgbClr val="292929"/>
                </a:solidFill>
                <a:effectLst/>
                <a:latin typeface="var(--text-font-family)"/>
              </a:rPr>
              <a:t>(</a:t>
            </a:r>
            <a:r>
              <a:rPr lang="en-US" altLang="zh-CN" b="0" i="0" cap="small" dirty="0">
                <a:solidFill>
                  <a:srgbClr val="292929"/>
                </a:solidFill>
                <a:effectLst/>
                <a:latin typeface="var(--text-font-family)"/>
              </a:rPr>
              <a:t>Llama2 13B</a:t>
            </a:r>
            <a:r>
              <a:rPr lang="en-US" altLang="zh-CN" b="0" i="0" dirty="0">
                <a:solidFill>
                  <a:srgbClr val="292929"/>
                </a:solidFill>
                <a:effectLst/>
                <a:latin typeface="var(--text-font-family)"/>
              </a:rPr>
              <a:t>) </a:t>
            </a:r>
            <a:r>
              <a:rPr lang="zh-CN" altLang="en-US" b="0" i="0" dirty="0">
                <a:solidFill>
                  <a:srgbClr val="292929"/>
                </a:solidFill>
                <a:effectLst/>
                <a:latin typeface="var(--text-font-family)"/>
              </a:rPr>
              <a:t>在没有检索的情况下性能，其中较低的 </a:t>
            </a:r>
            <a:r>
              <a:rPr lang="en-US" altLang="zh-CN" b="0" i="0" cap="small" dirty="0">
                <a:solidFill>
                  <a:srgbClr val="292929"/>
                </a:solidFill>
                <a:effectLst/>
                <a:latin typeface="var(--text-font-family)"/>
              </a:rPr>
              <a:t>Em</a:t>
            </a:r>
            <a:r>
              <a:rPr lang="zh-CN" altLang="en-US" b="0" i="0" dirty="0">
                <a:solidFill>
                  <a:srgbClr val="292929"/>
                </a:solidFill>
                <a:effectLst/>
                <a:latin typeface="var(--text-font-family)"/>
              </a:rPr>
              <a:t> 分数表明大语言模型在面对开放域问答任务时存在局限性。 当生成直接被检索到的文档增强时，结果更差，</a:t>
            </a:r>
            <a:r>
              <a:rPr lang="en-US" altLang="zh-CN" b="0" i="0" cap="small" dirty="0" err="1">
                <a:solidFill>
                  <a:srgbClr val="292929"/>
                </a:solidFill>
                <a:effectLst/>
                <a:latin typeface="var(--text-font-family)"/>
              </a:rPr>
              <a:t>TriviaQA</a:t>
            </a:r>
            <a:r>
              <a:rPr lang="zh-CN" altLang="en-US" b="0" i="0" dirty="0">
                <a:solidFill>
                  <a:srgbClr val="292929"/>
                </a:solidFill>
                <a:effectLst/>
                <a:latin typeface="var(--text-font-family)"/>
              </a:rPr>
              <a:t> 上的 </a:t>
            </a:r>
            <a:r>
              <a:rPr lang="en-US" altLang="zh-CN" b="0" i="0" cap="small" dirty="0">
                <a:solidFill>
                  <a:srgbClr val="292929"/>
                </a:solidFill>
                <a:effectLst/>
                <a:latin typeface="var(--text-font-family)"/>
              </a:rPr>
              <a:t>Em</a:t>
            </a:r>
            <a:r>
              <a:rPr lang="zh-CN" altLang="en-US" b="0" i="0" dirty="0">
                <a:solidFill>
                  <a:srgbClr val="292929"/>
                </a:solidFill>
                <a:effectLst/>
                <a:latin typeface="var(--text-font-family)"/>
              </a:rPr>
              <a:t> 分数最多下降 </a:t>
            </a:r>
            <a:r>
              <a:rPr lang="en-US" altLang="zh-CN" b="0" i="0" dirty="0">
                <a:solidFill>
                  <a:srgbClr val="292929"/>
                </a:solidFill>
                <a:effectLst/>
                <a:latin typeface="var(--text-font-family)"/>
              </a:rPr>
              <a:t>9.2 </a:t>
            </a:r>
            <a:r>
              <a:rPr lang="zh-CN" altLang="en-US" b="0" i="0" dirty="0">
                <a:solidFill>
                  <a:srgbClr val="292929"/>
                </a:solidFill>
                <a:effectLst/>
                <a:latin typeface="var(--text-font-family)"/>
              </a:rPr>
              <a:t>，反映了检索到的内容中存在大量噪声，以及生成器对噪声干扰的脆弱性。 此外，</a:t>
            </a:r>
            <a:r>
              <a:rPr lang="en-US" altLang="zh-CN" b="0" i="0" cap="small" dirty="0" err="1">
                <a:solidFill>
                  <a:srgbClr val="292929"/>
                </a:solidFill>
                <a:effectLst/>
                <a:latin typeface="var(--text-font-family)"/>
              </a:rPr>
              <a:t>Tfr</a:t>
            </a:r>
            <a:r>
              <a:rPr lang="zh-CN" altLang="en-US" b="0" i="0" dirty="0">
                <a:solidFill>
                  <a:srgbClr val="292929"/>
                </a:solidFill>
                <a:effectLst/>
                <a:latin typeface="var(--text-font-family)"/>
              </a:rPr>
              <a:t> 显示，检索到的段落中的噪声会导致在 </a:t>
            </a:r>
            <a:r>
              <a:rPr lang="en-US" altLang="zh-CN" b="0" i="0" cap="small" dirty="0">
                <a:solidFill>
                  <a:srgbClr val="292929"/>
                </a:solidFill>
                <a:effectLst/>
                <a:latin typeface="var(--text-font-family)"/>
              </a:rPr>
              <a:t>NQ</a:t>
            </a:r>
            <a:r>
              <a:rPr lang="zh-CN" altLang="en-US" b="0" i="0" dirty="0">
                <a:solidFill>
                  <a:srgbClr val="292929"/>
                </a:solidFill>
                <a:effectLst/>
                <a:latin typeface="var(--text-font-family)"/>
              </a:rPr>
              <a:t> 数据集上本来可以正确回答的生成答案超过 </a:t>
            </a:r>
            <a:r>
              <a:rPr lang="en-US" altLang="zh-CN" b="0" i="0" dirty="0">
                <a:solidFill>
                  <a:srgbClr val="292929"/>
                </a:solidFill>
                <a:effectLst/>
                <a:latin typeface="var(--text-font-family)"/>
              </a:rPr>
              <a:t>50% </a:t>
            </a:r>
            <a:r>
              <a:rPr lang="zh-CN" altLang="en-US" b="0" i="0" dirty="0">
                <a:solidFill>
                  <a:srgbClr val="292929"/>
                </a:solidFill>
                <a:effectLst/>
                <a:latin typeface="var(--text-font-family)"/>
              </a:rPr>
              <a:t>错误。</a:t>
            </a:r>
          </a:p>
          <a:p>
            <a:pPr algn="just"/>
            <a:r>
              <a:rPr lang="zh-CN" altLang="en-US" b="0" i="0" dirty="0">
                <a:solidFill>
                  <a:srgbClr val="000000"/>
                </a:solidFill>
                <a:effectLst/>
                <a:latin typeface="var(--text-font-family)"/>
              </a:rPr>
              <a:t>包括 </a:t>
            </a:r>
            <a:r>
              <a:rPr lang="en-US" altLang="zh-CN" b="0" i="0" cap="small" dirty="0" err="1">
                <a:solidFill>
                  <a:srgbClr val="000000"/>
                </a:solidFill>
                <a:effectLst/>
                <a:latin typeface="var(--text-font-family)"/>
              </a:rPr>
              <a:t>RankGPT</a:t>
            </a:r>
            <a:r>
              <a:rPr lang="zh-CN" altLang="en-US" b="0" i="0" dirty="0">
                <a:solidFill>
                  <a:srgbClr val="000000"/>
                </a:solidFill>
                <a:effectLst/>
                <a:latin typeface="var(--text-font-family)"/>
              </a:rPr>
              <a:t> 和 </a:t>
            </a:r>
            <a:r>
              <a:rPr lang="en-US" altLang="zh-CN" b="0" i="0" cap="small" dirty="0" err="1">
                <a:solidFill>
                  <a:srgbClr val="000000"/>
                </a:solidFill>
                <a:effectLst/>
                <a:latin typeface="var(--text-font-family)"/>
              </a:rPr>
              <a:t>LongLLMLingua</a:t>
            </a:r>
            <a:r>
              <a:rPr lang="zh-CN" altLang="en-US" b="0" i="0" dirty="0">
                <a:solidFill>
                  <a:srgbClr val="000000"/>
                </a:solidFill>
                <a:effectLst/>
                <a:latin typeface="var(--text-font-family)"/>
              </a:rPr>
              <a:t> 在内的提取噪声过滤器可以通过噪声过滤来弥补检索造成的 </a:t>
            </a:r>
            <a:r>
              <a:rPr lang="en-US" altLang="zh-CN" b="0" i="0" cap="small" dirty="0">
                <a:solidFill>
                  <a:srgbClr val="000000"/>
                </a:solidFill>
                <a:effectLst/>
                <a:latin typeface="var(--text-font-family)"/>
              </a:rPr>
              <a:t>Em</a:t>
            </a:r>
            <a:r>
              <a:rPr lang="zh-CN" altLang="en-US" b="0" i="0" dirty="0">
                <a:solidFill>
                  <a:srgbClr val="000000"/>
                </a:solidFill>
                <a:effectLst/>
                <a:latin typeface="var(--text-font-family)"/>
              </a:rPr>
              <a:t> 、 </a:t>
            </a:r>
            <a:r>
              <a:rPr lang="en-US" altLang="zh-CN" b="0" i="0" cap="small" dirty="0">
                <a:solidFill>
                  <a:srgbClr val="000000"/>
                </a:solidFill>
                <a:effectLst/>
                <a:latin typeface="var(--text-font-family)"/>
              </a:rPr>
              <a:t>F1</a:t>
            </a:r>
            <a:r>
              <a:rPr lang="zh-CN" altLang="en-US" b="0" i="0" dirty="0">
                <a:solidFill>
                  <a:srgbClr val="000000"/>
                </a:solidFill>
                <a:effectLst/>
                <a:latin typeface="var(--text-font-family)"/>
              </a:rPr>
              <a:t> 和 </a:t>
            </a:r>
            <a:r>
              <a:rPr lang="en-US" altLang="zh-CN" b="0" i="0" cap="small" dirty="0">
                <a:solidFill>
                  <a:srgbClr val="000000"/>
                </a:solidFill>
                <a:effectLst/>
                <a:latin typeface="var(--text-font-family)"/>
              </a:rPr>
              <a:t>IB</a:t>
            </a:r>
            <a:r>
              <a:rPr lang="zh-CN" altLang="en-US" b="0" i="0" dirty="0">
                <a:solidFill>
                  <a:srgbClr val="000000"/>
                </a:solidFill>
                <a:effectLst/>
                <a:latin typeface="var(--text-font-family)"/>
              </a:rPr>
              <a:t> 分数的性能损失。 </a:t>
            </a:r>
            <a:r>
              <a:rPr lang="zh-CN" altLang="en-US" b="0" i="0" dirty="0">
                <a:solidFill>
                  <a:srgbClr val="292929"/>
                </a:solidFill>
                <a:effectLst/>
                <a:latin typeface="var(--text-font-family)"/>
              </a:rPr>
              <a:t>然而，它们很难胜过非检索生成器，因为它们使生成器能够回答更多问题，提高了 </a:t>
            </a:r>
            <a:r>
              <a:rPr lang="en-US" altLang="zh-CN" b="0" i="0" cap="small" dirty="0" err="1">
                <a:solidFill>
                  <a:srgbClr val="292929"/>
                </a:solidFill>
                <a:effectLst/>
                <a:latin typeface="var(--text-font-family)"/>
              </a:rPr>
              <a:t>Ffr</a:t>
            </a:r>
            <a:r>
              <a:rPr lang="zh-CN" altLang="en-US" b="0" i="0" dirty="0">
                <a:solidFill>
                  <a:srgbClr val="292929"/>
                </a:solidFill>
                <a:effectLst/>
                <a:latin typeface="var(--text-font-family)"/>
              </a:rPr>
              <a:t> </a:t>
            </a:r>
            <a:r>
              <a:rPr lang="en-US" altLang="zh-CN" b="0" i="0" dirty="0">
                <a:solidFill>
                  <a:srgbClr val="292929"/>
                </a:solidFill>
                <a:effectLst/>
                <a:latin typeface="var(--text-font-family)"/>
              </a:rPr>
              <a:t>10.3 </a:t>
            </a:r>
            <a:r>
              <a:rPr lang="zh-CN" altLang="en-US" b="0" i="0" dirty="0">
                <a:solidFill>
                  <a:srgbClr val="292929"/>
                </a:solidFill>
                <a:effectLst/>
                <a:latin typeface="var(--text-font-family)"/>
              </a:rPr>
              <a:t>，但也导致了 </a:t>
            </a:r>
            <a:r>
              <a:rPr lang="en-US" altLang="zh-CN" b="0" i="0" cap="small" dirty="0" err="1">
                <a:solidFill>
                  <a:srgbClr val="292929"/>
                </a:solidFill>
                <a:effectLst/>
                <a:latin typeface="var(--text-font-family)"/>
              </a:rPr>
              <a:t>Tfr</a:t>
            </a:r>
            <a:r>
              <a:rPr lang="zh-CN" altLang="en-US" b="0" i="0" dirty="0">
                <a:solidFill>
                  <a:srgbClr val="292929"/>
                </a:solidFill>
                <a:effectLst/>
                <a:latin typeface="var(--text-font-family)"/>
              </a:rPr>
              <a:t> </a:t>
            </a:r>
            <a:r>
              <a:rPr lang="en-US" altLang="zh-CN" b="0" i="0" dirty="0">
                <a:solidFill>
                  <a:srgbClr val="292929"/>
                </a:solidFill>
                <a:effectLst/>
                <a:latin typeface="var(--text-font-family)"/>
              </a:rPr>
              <a:t>51.0 </a:t>
            </a:r>
            <a:r>
              <a:rPr lang="zh-CN" altLang="en-US" b="0" i="0" dirty="0">
                <a:solidFill>
                  <a:srgbClr val="292929"/>
                </a:solidFill>
                <a:effectLst/>
                <a:latin typeface="var(--text-font-family)"/>
              </a:rPr>
              <a:t>的错误。 作为一种提取压缩方法，我们的方法与非检索生成器相比，在 </a:t>
            </a:r>
            <a:r>
              <a:rPr lang="en-US" altLang="zh-CN" b="0" i="0" cap="small" dirty="0">
                <a:solidFill>
                  <a:srgbClr val="292929"/>
                </a:solidFill>
                <a:effectLst/>
                <a:latin typeface="var(--text-font-family)"/>
              </a:rPr>
              <a:t>NQ</a:t>
            </a:r>
            <a:r>
              <a:rPr lang="zh-CN" altLang="en-US" b="0" i="0" dirty="0">
                <a:solidFill>
                  <a:srgbClr val="292929"/>
                </a:solidFill>
                <a:effectLst/>
                <a:latin typeface="var(--text-font-family)"/>
              </a:rPr>
              <a:t> 和 </a:t>
            </a:r>
            <a:r>
              <a:rPr lang="en-US" altLang="zh-CN" b="0" i="0" cap="small" dirty="0" err="1">
                <a:solidFill>
                  <a:srgbClr val="292929"/>
                </a:solidFill>
                <a:effectLst/>
                <a:latin typeface="var(--text-font-family)"/>
              </a:rPr>
              <a:t>TriviaQA</a:t>
            </a:r>
            <a:r>
              <a:rPr lang="zh-CN" altLang="en-US" b="0" i="0" dirty="0">
                <a:solidFill>
                  <a:srgbClr val="292929"/>
                </a:solidFill>
                <a:effectLst/>
                <a:latin typeface="var(--text-font-family)"/>
              </a:rPr>
              <a:t> 上的 </a:t>
            </a:r>
            <a:r>
              <a:rPr lang="en-US" altLang="zh-CN" b="0" i="0" cap="small" dirty="0">
                <a:solidFill>
                  <a:srgbClr val="292929"/>
                </a:solidFill>
                <a:effectLst/>
                <a:latin typeface="var(--text-font-family)"/>
              </a:rPr>
              <a:t>Em</a:t>
            </a:r>
            <a:r>
              <a:rPr lang="zh-CN" altLang="en-US" b="0" i="0" dirty="0">
                <a:solidFill>
                  <a:srgbClr val="292929"/>
                </a:solidFill>
                <a:effectLst/>
                <a:latin typeface="var(--text-font-family)"/>
              </a:rPr>
              <a:t> 分数分别提高了 </a:t>
            </a:r>
            <a:r>
              <a:rPr lang="en-US" altLang="zh-CN" b="0" i="0" dirty="0">
                <a:solidFill>
                  <a:srgbClr val="292929"/>
                </a:solidFill>
                <a:effectLst/>
                <a:latin typeface="var(--text-font-family)"/>
              </a:rPr>
              <a:t>5.3 </a:t>
            </a:r>
            <a:r>
              <a:rPr lang="zh-CN" altLang="en-US" b="0" i="0" dirty="0">
                <a:solidFill>
                  <a:srgbClr val="292929"/>
                </a:solidFill>
                <a:effectLst/>
                <a:latin typeface="var(--text-font-family)"/>
              </a:rPr>
              <a:t>和 </a:t>
            </a:r>
            <a:r>
              <a:rPr lang="en-US" altLang="zh-CN" b="0" i="0" dirty="0">
                <a:solidFill>
                  <a:srgbClr val="292929"/>
                </a:solidFill>
                <a:effectLst/>
                <a:latin typeface="var(--text-font-family)"/>
              </a:rPr>
              <a:t>2.2 </a:t>
            </a:r>
            <a:r>
              <a:rPr lang="zh-CN" altLang="en-US" b="0" i="0" dirty="0">
                <a:solidFill>
                  <a:srgbClr val="292929"/>
                </a:solidFill>
                <a:effectLst/>
                <a:latin typeface="var(--text-font-family)"/>
              </a:rPr>
              <a:t>。 对于 </a:t>
            </a:r>
            <a:r>
              <a:rPr lang="en-US" altLang="zh-CN" b="0" i="0" cap="small" dirty="0">
                <a:solidFill>
                  <a:srgbClr val="292929"/>
                </a:solidFill>
                <a:effectLst/>
                <a:latin typeface="var(--text-font-family)"/>
              </a:rPr>
              <a:t>F1</a:t>
            </a:r>
            <a:r>
              <a:rPr lang="zh-CN" altLang="en-US" b="0" i="0" dirty="0">
                <a:solidFill>
                  <a:srgbClr val="292929"/>
                </a:solidFill>
                <a:effectLst/>
                <a:latin typeface="var(--text-font-family)"/>
              </a:rPr>
              <a:t> 分数，进步分别为 </a:t>
            </a:r>
            <a:r>
              <a:rPr lang="en-US" altLang="zh-CN" b="0" i="0" dirty="0">
                <a:solidFill>
                  <a:srgbClr val="292929"/>
                </a:solidFill>
                <a:effectLst/>
                <a:latin typeface="var(--text-font-family)"/>
              </a:rPr>
              <a:t>4.5 </a:t>
            </a:r>
            <a:r>
              <a:rPr lang="zh-CN" altLang="en-US" b="0" i="0" dirty="0">
                <a:solidFill>
                  <a:srgbClr val="292929"/>
                </a:solidFill>
                <a:effectLst/>
                <a:latin typeface="var(--text-font-family)"/>
              </a:rPr>
              <a:t>和 </a:t>
            </a:r>
            <a:r>
              <a:rPr lang="en-US" altLang="zh-CN" b="0" i="0" dirty="0">
                <a:solidFill>
                  <a:srgbClr val="292929"/>
                </a:solidFill>
                <a:effectLst/>
                <a:latin typeface="var(--text-font-family)"/>
              </a:rPr>
              <a:t>1.5 </a:t>
            </a:r>
            <a:r>
              <a:rPr lang="zh-CN" altLang="en-US" b="0" i="0" dirty="0">
                <a:solidFill>
                  <a:srgbClr val="292929"/>
                </a:solidFill>
                <a:effectLst/>
                <a:latin typeface="var(--text-font-family)"/>
              </a:rPr>
              <a:t>。 我们的信息瓶颈目标可以在最大程度地减少 </a:t>
            </a:r>
            <a:r>
              <a:rPr lang="en-US" altLang="zh-CN" b="0" i="0" cap="small" dirty="0" err="1">
                <a:solidFill>
                  <a:srgbClr val="292929"/>
                </a:solidFill>
                <a:effectLst/>
                <a:latin typeface="var(--text-font-family)"/>
              </a:rPr>
              <a:t>Tfr</a:t>
            </a:r>
            <a:r>
              <a:rPr lang="zh-CN" altLang="en-US" b="0" i="0" dirty="0">
                <a:solidFill>
                  <a:srgbClr val="292929"/>
                </a:solidFill>
                <a:effectLst/>
                <a:latin typeface="var(--text-font-family)"/>
              </a:rPr>
              <a:t> 性能下降的同时，实现相当大的 </a:t>
            </a:r>
            <a:r>
              <a:rPr lang="en-US" altLang="zh-CN" b="0" i="0" cap="small" dirty="0" err="1">
                <a:solidFill>
                  <a:srgbClr val="292929"/>
                </a:solidFill>
                <a:effectLst/>
                <a:latin typeface="var(--text-font-family)"/>
              </a:rPr>
              <a:t>Ffr</a:t>
            </a:r>
            <a:r>
              <a:rPr lang="zh-CN" altLang="en-US" b="0" i="0" dirty="0">
                <a:solidFill>
                  <a:srgbClr val="292929"/>
                </a:solidFill>
                <a:effectLst/>
                <a:latin typeface="var(--text-font-family)"/>
              </a:rPr>
              <a:t> 提高。 例如，在 </a:t>
            </a:r>
            <a:r>
              <a:rPr lang="en-US" altLang="zh-CN" b="0" i="0" cap="small" dirty="0">
                <a:solidFill>
                  <a:srgbClr val="292929"/>
                </a:solidFill>
                <a:effectLst/>
                <a:latin typeface="var(--text-font-family)"/>
              </a:rPr>
              <a:t>NQ</a:t>
            </a:r>
            <a:r>
              <a:rPr lang="zh-CN" altLang="en-US" b="0" i="0" dirty="0">
                <a:solidFill>
                  <a:srgbClr val="292929"/>
                </a:solidFill>
                <a:effectLst/>
                <a:latin typeface="var(--text-font-family)"/>
              </a:rPr>
              <a:t> 数据集上，我们有效地将 </a:t>
            </a:r>
            <a:r>
              <a:rPr lang="en-US" altLang="zh-CN" b="0" i="0" cap="small" dirty="0" err="1">
                <a:solidFill>
                  <a:srgbClr val="292929"/>
                </a:solidFill>
                <a:effectLst/>
                <a:latin typeface="var(--text-font-family)"/>
              </a:rPr>
              <a:t>Tfr</a:t>
            </a:r>
            <a:r>
              <a:rPr lang="zh-CN" altLang="en-US" b="0" i="0" dirty="0">
                <a:solidFill>
                  <a:srgbClr val="292929"/>
                </a:solidFill>
                <a:effectLst/>
                <a:latin typeface="var(--text-font-family)"/>
              </a:rPr>
              <a:t> 最小化 </a:t>
            </a:r>
            <a:r>
              <a:rPr lang="en-US" altLang="zh-CN" b="0" i="0" dirty="0">
                <a:solidFill>
                  <a:srgbClr val="292929"/>
                </a:solidFill>
                <a:effectLst/>
                <a:latin typeface="var(--text-font-family)"/>
              </a:rPr>
              <a:t>(51.0→17.6 ) </a:t>
            </a:r>
            <a:r>
              <a:rPr lang="zh-CN" altLang="en-US" b="0" i="0" dirty="0">
                <a:solidFill>
                  <a:srgbClr val="292929"/>
                </a:solidFill>
                <a:effectLst/>
                <a:latin typeface="var(--text-font-family)"/>
              </a:rPr>
              <a:t>以减轻检索造成的噪声干扰，并保持可比的 </a:t>
            </a:r>
            <a:r>
              <a:rPr lang="en-US" altLang="zh-CN" b="0" i="0" cap="small" dirty="0" err="1">
                <a:solidFill>
                  <a:srgbClr val="292929"/>
                </a:solidFill>
                <a:effectLst/>
                <a:latin typeface="var(--text-font-family)"/>
              </a:rPr>
              <a:t>Ffr</a:t>
            </a:r>
            <a:r>
              <a:rPr lang="zh-CN" altLang="en-US" b="0" i="0" dirty="0">
                <a:solidFill>
                  <a:srgbClr val="292929"/>
                </a:solidFill>
                <a:effectLst/>
                <a:latin typeface="var(--text-font-family)"/>
              </a:rPr>
              <a:t> </a:t>
            </a:r>
            <a:r>
              <a:rPr lang="en-US" altLang="zh-CN" b="0" i="0" dirty="0">
                <a:solidFill>
                  <a:srgbClr val="292929"/>
                </a:solidFill>
                <a:effectLst/>
                <a:latin typeface="var(--text-font-family)"/>
              </a:rPr>
              <a:t>(10.3→10.2 ) </a:t>
            </a:r>
            <a:r>
              <a:rPr lang="zh-CN" altLang="en-US" b="0" i="0" dirty="0">
                <a:solidFill>
                  <a:srgbClr val="292929"/>
                </a:solidFill>
                <a:effectLst/>
                <a:latin typeface="var(--text-font-family)"/>
              </a:rPr>
              <a:t>以最大限度地减少有效信息的丢失。 值得注意的是，我们的压缩率在这两个数据集上达到了 </a:t>
            </a:r>
            <a:r>
              <a:rPr lang="en-US" altLang="zh-CN" b="0" i="0" dirty="0">
                <a:solidFill>
                  <a:srgbClr val="292929"/>
                </a:solidFill>
                <a:effectLst/>
                <a:latin typeface="var(--text-font-family)"/>
              </a:rPr>
              <a:t>2.5% </a:t>
            </a:r>
            <a:r>
              <a:rPr lang="zh-CN" altLang="en-US" b="0" i="0" dirty="0">
                <a:solidFill>
                  <a:srgbClr val="292929"/>
                </a:solidFill>
                <a:effectLst/>
                <a:latin typeface="var(--text-font-family)"/>
              </a:rPr>
              <a:t>和 </a:t>
            </a:r>
            <a:r>
              <a:rPr lang="en-US" altLang="zh-CN" b="0" i="0" dirty="0">
                <a:solidFill>
                  <a:srgbClr val="292929"/>
                </a:solidFill>
                <a:effectLst/>
                <a:latin typeface="var(--text-font-family)"/>
              </a:rPr>
              <a:t>2.6%</a:t>
            </a:r>
            <a:r>
              <a:rPr lang="zh-CN" altLang="en-US" b="0" i="0" dirty="0">
                <a:solidFill>
                  <a:srgbClr val="292929"/>
                </a:solidFill>
                <a:effectLst/>
                <a:latin typeface="var(--text-font-family)"/>
              </a:rPr>
              <a:t>，这令人印象深刻地减少了无关噪声和计算成本。 与 </a:t>
            </a:r>
            <a:r>
              <a:rPr lang="en-US" altLang="zh-CN" b="0" i="0" cap="small" dirty="0">
                <a:solidFill>
                  <a:srgbClr val="292929"/>
                </a:solidFill>
                <a:effectLst/>
                <a:latin typeface="var(--text-font-family)"/>
              </a:rPr>
              <a:t>Llama2</a:t>
            </a:r>
            <a:r>
              <a:rPr lang="en-US" altLang="zh-CN" b="0" i="0" dirty="0">
                <a:solidFill>
                  <a:srgbClr val="292929"/>
                </a:solidFill>
                <a:effectLst/>
                <a:latin typeface="var(--text-font-family)"/>
              </a:rPr>
              <a:t>-7B</a:t>
            </a:r>
            <a:r>
              <a:rPr lang="zh-CN" altLang="en-US" b="0" i="0" dirty="0">
                <a:solidFill>
                  <a:srgbClr val="292929"/>
                </a:solidFill>
                <a:effectLst/>
                <a:latin typeface="var(--text-font-family)"/>
              </a:rPr>
              <a:t>（一种在预训练阶段将知识存储在参数中的大</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110673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75244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effectLst/>
                <a:latin typeface="宋体" panose="02010600030101010101" pitchFamily="2" charset="-122"/>
                <a:ea typeface="宋体" panose="02010600030101010101" pitchFamily="2" charset="-122"/>
              </a:rPr>
              <a:t>精确搜索的目标是找到包含地面答案的段落或句子。 </a:t>
            </a:r>
            <a:br>
              <a:rPr lang="en-US" altLang="zh-CN" sz="1200" dirty="0">
                <a:effectLst/>
                <a:latin typeface="宋体" panose="02010600030101010101" pitchFamily="2" charset="-122"/>
                <a:ea typeface="宋体" panose="02010600030101010101" pitchFamily="2" charset="-122"/>
              </a:rPr>
            </a:br>
            <a:r>
              <a:rPr lang="zh-CN" altLang="en-US" sz="1200" dirty="0">
                <a:effectLst/>
                <a:latin typeface="宋体" panose="02010600030101010101" pitchFamily="2" charset="-122"/>
                <a:ea typeface="宋体" panose="02010600030101010101" pitchFamily="2" charset="-122"/>
              </a:rPr>
              <a:t>贪婪搜索该算法提取了与人工标注摘要相比，具有最高</a:t>
            </a:r>
            <a:r>
              <a:rPr lang="en-US" altLang="zh-CN" sz="1200" dirty="0">
                <a:effectLst/>
                <a:latin typeface="宋体" panose="02010600030101010101" pitchFamily="2" charset="-122"/>
                <a:ea typeface="宋体" panose="02010600030101010101" pitchFamily="2" charset="-122"/>
              </a:rPr>
              <a:t>Rouge Lin (2004)</a:t>
            </a:r>
            <a:r>
              <a:rPr lang="zh-CN" altLang="en-US" sz="1200" dirty="0">
                <a:effectLst/>
                <a:latin typeface="宋体" panose="02010600030101010101" pitchFamily="2" charset="-122"/>
                <a:ea typeface="宋体" panose="02010600030101010101" pitchFamily="2" charset="-122"/>
              </a:rPr>
              <a:t>得分的</a:t>
            </a:r>
            <a:r>
              <a:rPr lang="en-US" altLang="zh-CN" sz="1200" dirty="0">
                <a:effectLst/>
                <a:latin typeface="宋体" panose="02010600030101010101" pitchFamily="2" charset="-122"/>
                <a:ea typeface="宋体" panose="02010600030101010101" pitchFamily="2" charset="-122"/>
              </a:rPr>
              <a:t>oracle</a:t>
            </a:r>
            <a:r>
              <a:rPr lang="zh-CN" altLang="en-US" sz="1200" dirty="0">
                <a:effectLst/>
                <a:latin typeface="宋体" panose="02010600030101010101" pitchFamily="2" charset="-122"/>
                <a:ea typeface="宋体" panose="02010600030101010101" pitchFamily="2" charset="-122"/>
              </a:rPr>
              <a:t>标签。 我们考虑了两种银色摘要，一种将查询和答案连接起来，另一种只关注答案本身。</a:t>
            </a:r>
            <a:endParaRPr lang="en-US" altLang="zh-CN" sz="1200" dirty="0">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宋体" panose="02010600030101010101" pitchFamily="2" charset="-122"/>
                <a:ea typeface="宋体" panose="02010600030101010101" pitchFamily="2" charset="-122"/>
              </a:rPr>
              <a:t> 前者可以涵盖更多信息，而后者则更加关注答案本身。 尤其对于多跳问题，中间状态的答案和支持事实都被整合进去了。</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706447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670931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19</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b="1" dirty="0"/>
                  <a:t>X</a:t>
                </a:r>
                <a:r>
                  <a:rPr lang="zh-CN" altLang="en-US" dirty="0"/>
                  <a:t>：代表检索到的段落（输入信息）。</a:t>
                </a:r>
                <a:endParaRPr lang="en-US" altLang="zh-CN" dirty="0"/>
              </a:p>
              <a:p>
                <a:r>
                  <a:rPr lang="en-US" altLang="zh-CN" b="1" dirty="0"/>
                  <a:t>X̃</a:t>
                </a:r>
                <a:r>
                  <a:rPr lang="zh-CN" altLang="en-US" dirty="0"/>
                  <a:t>：代表压缩后的内容（经过噪声过滤的内容）。</a:t>
                </a:r>
                <a:endParaRPr lang="en-US" altLang="zh-CN" dirty="0"/>
              </a:p>
              <a:p>
                <a:r>
                  <a:rPr lang="en-US" altLang="zh-CN" b="1" dirty="0"/>
                  <a:t>Y</a:t>
                </a:r>
                <a:r>
                  <a:rPr lang="zh-CN" altLang="en-US" dirty="0"/>
                  <a:t>：代表最终输出（生成的文本）。</a:t>
                </a:r>
                <a:br>
                  <a:rPr lang="en-US" altLang="zh-CN" dirty="0"/>
                </a:br>
                <a14:m>
                  <m:oMath xmlns:m="http://schemas.openxmlformats.org/officeDocument/2006/math">
                    <m:sSub>
                      <m:sSubPr>
                        <m:ctrlPr>
                          <a:rPr lang="en-US" altLang="zh-CN" sz="1200" i="1" dirty="0" smtClean="0">
                            <a:latin typeface="Cambria Math" panose="02040503050406030204" pitchFamily="18" charset="0"/>
                            <a:ea typeface="宋体" panose="02010600030101010101" pitchFamily="2" charset="-122"/>
                          </a:rPr>
                        </m:ctrlPr>
                      </m:sSubPr>
                      <m:e>
                        <m:acc>
                          <m:accPr>
                            <m:chr m:val="̃"/>
                            <m:ctrlPr>
                              <a:rPr lang="en-US" altLang="zh-CN" sz="1200" i="1" dirty="0" smtClean="0">
                                <a:latin typeface="Cambria Math" panose="02040503050406030204" pitchFamily="18" charset="0"/>
                                <a:ea typeface="宋体" panose="02010600030101010101" pitchFamily="2" charset="-122"/>
                              </a:rPr>
                            </m:ctrlPr>
                          </m:accPr>
                          <m:e>
                            <m:r>
                              <a:rPr lang="en-US" altLang="zh-CN" sz="1200" b="0" i="1" dirty="0" smtClean="0">
                                <a:latin typeface="Cambria Math" panose="02040503050406030204" pitchFamily="18" charset="0"/>
                                <a:ea typeface="宋体" panose="02010600030101010101" pitchFamily="2" charset="-122"/>
                              </a:rPr>
                              <m:t>𝑋</m:t>
                            </m:r>
                          </m:e>
                        </m:acc>
                      </m:e>
                      <m:sub>
                        <m:r>
                          <a:rPr lang="en-US" altLang="zh-CN" sz="1200" b="0" i="1" dirty="0" smtClean="0">
                            <a:latin typeface="Cambria Math" panose="02040503050406030204" pitchFamily="18" charset="0"/>
                            <a:ea typeface="宋体" panose="02010600030101010101" pitchFamily="2" charset="-122"/>
                          </a:rPr>
                          <m:t>𝐼𝐵</m:t>
                        </m:r>
                      </m:sub>
                    </m:sSub>
                  </m:oMath>
                </a14:m>
                <a:r>
                  <a:rPr lang="zh-CN" altLang="en-US" dirty="0"/>
                  <a:t>：代表最优压缩结果，仅包含对输出有用的信息部分</a:t>
                </a:r>
              </a:p>
            </p:txBody>
          </p:sp>
        </mc:Choice>
        <mc:Fallback xmlns="">
          <p:sp>
            <p:nvSpPr>
              <p:cNvPr id="3" name="备注占位符 2"/>
              <p:cNvSpPr>
                <a:spLocks noGrp="1"/>
              </p:cNvSpPr>
              <p:nvPr>
                <p:ph type="body" idx="1"/>
              </p:nvPr>
            </p:nvSpPr>
            <p:spPr/>
            <p:txBody>
              <a:bodyPr/>
              <a:lstStyle/>
              <a:p>
                <a:r>
                  <a:rPr lang="en-US" altLang="zh-CN" b="1" dirty="0"/>
                  <a:t>X</a:t>
                </a:r>
                <a:r>
                  <a:rPr lang="zh-CN" altLang="en-US" dirty="0"/>
                  <a:t>：代表检索到的段落（输入信息）。</a:t>
                </a:r>
                <a:endParaRPr lang="en-US" altLang="zh-CN" dirty="0"/>
              </a:p>
              <a:p>
                <a:r>
                  <a:rPr lang="en-US" altLang="zh-CN" b="1" dirty="0"/>
                  <a:t>X̃</a:t>
                </a:r>
                <a:r>
                  <a:rPr lang="zh-CN" altLang="en-US" dirty="0"/>
                  <a:t>：代表压缩后的内容（经过噪声过滤的内容）。</a:t>
                </a:r>
                <a:endParaRPr lang="en-US" altLang="zh-CN" dirty="0"/>
              </a:p>
              <a:p>
                <a:r>
                  <a:rPr lang="en-US" altLang="zh-CN" b="1" dirty="0"/>
                  <a:t>Y</a:t>
                </a:r>
                <a:r>
                  <a:rPr lang="zh-CN" altLang="en-US" dirty="0"/>
                  <a:t>：代表最终输出（生成的文本）。</a:t>
                </a:r>
                <a:r>
                  <a:rPr lang="en-US" altLang="zh-CN" sz="1200" b="0" i="0" dirty="0">
                    <a:latin typeface="Cambria Math" panose="02040503050406030204" pitchFamily="18" charset="0"/>
                    <a:ea typeface="宋体" panose="02010600030101010101" pitchFamily="2" charset="-122"/>
                  </a:rPr>
                  <a:t>𝑋 ̃_𝐼𝐵</a:t>
                </a:r>
                <a:r>
                  <a:rPr lang="zh-CN" altLang="en-US" dirty="0"/>
                  <a:t>：代表最优压缩结果，仅包含对输出有用的信息部分</a:t>
                </a:r>
              </a:p>
            </p:txBody>
          </p:sp>
        </mc:Fallback>
      </mc:AlternateContent>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592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292929"/>
                </a:solidFill>
                <a:effectLst/>
                <a:latin typeface="Noto Serif" panose="02020600060500020200" pitchFamily="18" charset="0"/>
              </a:rPr>
              <a:t>信息瓶颈 </a:t>
            </a:r>
            <a:r>
              <a:rPr lang="en-US" altLang="zh-CN" b="0" i="0" dirty="0">
                <a:solidFill>
                  <a:srgbClr val="292929"/>
                </a:solidFill>
                <a:effectLst/>
                <a:latin typeface="Noto Serif" panose="02020600060500020200" pitchFamily="18" charset="0"/>
              </a:rPr>
              <a:t>(IB) </a:t>
            </a:r>
            <a:r>
              <a:rPr lang="zh-CN" altLang="en-US" b="0" i="0" dirty="0">
                <a:solidFill>
                  <a:srgbClr val="292929"/>
                </a:solidFill>
                <a:effectLst/>
                <a:latin typeface="Noto Serif" panose="02020600060500020200" pitchFamily="18" charset="0"/>
              </a:rPr>
              <a:t>是一个相当简单的概念：在面对一项任务时，应该尝试使用最少的信息来完成它。 信息瓶颈理论将学习描述为数据压缩和信息保留之间的微妙平衡。 </a:t>
            </a:r>
            <a:r>
              <a:rPr lang="zh-CN" altLang="en-US" b="0" i="0" dirty="0">
                <a:solidFill>
                  <a:srgbClr val="000000"/>
                </a:solidFill>
                <a:effectLst/>
                <a:latin typeface="Noto Serif" panose="02020600060500020200" pitchFamily="18" charset="0"/>
              </a:rPr>
              <a:t>当应用于特定任务时，其理念是提取任务所有必要的 特征，同时丢弃冗余信息</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01309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sz="2000" b="1" i="0" dirty="0">
                <a:solidFill>
                  <a:srgbClr val="292929"/>
                </a:solidFill>
                <a:effectLst/>
                <a:latin typeface="Noto Serif" panose="02020600060500020200" pitchFamily="18" charset="0"/>
              </a:rPr>
              <a:t>检索增强型生成通常将</a:t>
            </a:r>
            <a:r>
              <a:rPr lang="zh-CN" altLang="en-US" sz="2000" b="1" i="0" dirty="0">
                <a:solidFill>
                  <a:srgbClr val="FF0000"/>
                </a:solidFill>
                <a:effectLst/>
                <a:latin typeface="Noto Serif" panose="02020600060500020200" pitchFamily="18" charset="0"/>
              </a:rPr>
              <a:t>检索到的段落与其查询连接起来</a:t>
            </a:r>
            <a:r>
              <a:rPr lang="zh-CN" altLang="en-US" sz="2000" b="1" i="0" dirty="0">
                <a:solidFill>
                  <a:srgbClr val="292929"/>
                </a:solidFill>
                <a:effectLst/>
                <a:latin typeface="Noto Serif" panose="02020600060500020200" pitchFamily="18" charset="0"/>
              </a:rPr>
              <a:t>作为语言模型的输入。 </a:t>
            </a:r>
            <a:r>
              <a:rPr lang="zh-CN" altLang="en-US" sz="2000" b="1" i="0" dirty="0">
                <a:solidFill>
                  <a:srgbClr val="000000"/>
                </a:solidFill>
                <a:effectLst/>
                <a:latin typeface="Noto Serif" panose="02020600060500020200" pitchFamily="18" charset="0"/>
              </a:rPr>
              <a:t>但是，这可能会超出上下文窗口限制，引入额外的噪声和冗余，并增加计算资源需求，从而导致模型性能下降</a:t>
            </a:r>
            <a:endParaRPr lang="zh-CN" altLang="en-US" sz="2000" b="1"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76385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79417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136881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74354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nSpc>
                    <a:spcPct val="150000"/>
                  </a:lnSpc>
                </a:pPr>
                <a:r>
                  <a:rPr lang="zh-CN" altLang="en-US" sz="1800" b="0" i="0" dirty="0">
                    <a:solidFill>
                      <a:srgbClr val="FF0000"/>
                    </a:solidFill>
                    <a:effectLst/>
                    <a:latin typeface="宋体" panose="02010600030101010101" pitchFamily="2" charset="-122"/>
                    <a:ea typeface="宋体" panose="02010600030101010101" pitchFamily="2" charset="-122"/>
                  </a:rPr>
                  <a:t>其中 </a:t>
                </a:r>
                <a14:m>
                  <m:oMath xmlns:m="http://schemas.openxmlformats.org/officeDocument/2006/math">
                    <m:r>
                      <a:rPr lang="en-US" altLang="zh-CN" sz="1800" b="1" i="1" smtClean="0">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𝑰</m:t>
                    </m:r>
                    <m:r>
                      <a:rPr lang="en-US" altLang="zh-CN" sz="1800" b="1" i="1" smtClean="0">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1800" b="1" i="1">
                            <a:solidFill>
                              <a:srgbClr val="FF0000"/>
                            </a:solidFill>
                            <a:effectLst/>
                            <a:latin typeface="Cambria Math" panose="02040503050406030204" pitchFamily="18" charset="0"/>
                            <a:ea typeface="Cambria Math" panose="02040503050406030204" pitchFamily="18" charset="0"/>
                          </a:rPr>
                        </m:ctrlPr>
                      </m:accPr>
                      <m:e>
                        <m:r>
                          <a:rPr lang="en-US" altLang="zh-CN" sz="1800" b="1"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𝑿</m:t>
                        </m:r>
                      </m:e>
                    </m:acc>
                    <m:r>
                      <a:rPr lang="en-US" altLang="zh-CN" sz="1800" b="1"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b="1"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𝒀</m:t>
                    </m:r>
                    <m:r>
                      <m:rPr>
                        <m:lit/>
                      </m:rPr>
                      <a:rPr lang="en-US" altLang="zh-CN" sz="1800" b="1"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800" dirty="0">
                    <a:solidFill>
                      <a:srgbClr val="FF0000"/>
                    </a:solidFill>
                    <a:latin typeface="宋体" panose="02010600030101010101" pitchFamily="2" charset="-122"/>
                    <a:ea typeface="宋体" panose="02010600030101010101" pitchFamily="2" charset="-122"/>
                  </a:rPr>
                  <a:t>≤</a:t>
                </a:r>
                <a14:m>
                  <m:oMath xmlns:m="http://schemas.openxmlformats.org/officeDocument/2006/math">
                    <m:r>
                      <a:rPr lang="en-US" altLang="zh-CN" sz="1800" b="1" i="1">
                        <a:solidFill>
                          <a:srgbClr val="FF0000"/>
                        </a:solidFill>
                        <a:latin typeface="Cambria Math" panose="02040503050406030204" pitchFamily="18" charset="0"/>
                      </a:rPr>
                      <m:t>𝑰</m:t>
                    </m:r>
                    <m:r>
                      <a:rPr lang="en-US" altLang="zh-CN" sz="1800" b="1" i="1">
                        <a:solidFill>
                          <a:srgbClr val="FF0000"/>
                        </a:solidFill>
                        <a:latin typeface="Cambria Math" panose="02040503050406030204" pitchFamily="18" charset="0"/>
                      </a:rPr>
                      <m:t>(</m:t>
                    </m:r>
                    <m:r>
                      <a:rPr lang="en-US" altLang="zh-CN" sz="1800" b="1" i="1" smtClean="0">
                        <a:solidFill>
                          <a:srgbClr val="FF0000"/>
                        </a:solidFill>
                        <a:latin typeface="Cambria Math" panose="02040503050406030204" pitchFamily="18" charset="0"/>
                      </a:rPr>
                      <m:t>𝑿</m:t>
                    </m:r>
                    <m:r>
                      <a:rPr lang="en-US" altLang="zh-CN" sz="1800" b="1" i="1">
                        <a:solidFill>
                          <a:srgbClr val="FF0000"/>
                        </a:solidFill>
                        <a:latin typeface="Cambria Math" panose="02040503050406030204" pitchFamily="18" charset="0"/>
                      </a:rPr>
                      <m:t>; </m:t>
                    </m:r>
                    <m:r>
                      <a:rPr lang="en-US" altLang="zh-CN" sz="1800" b="1" i="1">
                        <a:solidFill>
                          <a:srgbClr val="FF0000"/>
                        </a:solidFill>
                        <a:latin typeface="Cambria Math" panose="02040503050406030204" pitchFamily="18" charset="0"/>
                      </a:rPr>
                      <m:t>𝒀</m:t>
                    </m:r>
                    <m:r>
                      <m:rPr>
                        <m:lit/>
                      </m:rPr>
                      <a:rPr lang="en-US" altLang="zh-CN" sz="1800" b="1" i="1">
                        <a:solidFill>
                          <a:srgbClr val="FF0000"/>
                        </a:solidFill>
                        <a:latin typeface="Cambria Math" panose="02040503050406030204" pitchFamily="18" charset="0"/>
                      </a:rPr>
                      <m:t>)</m:t>
                    </m:r>
                  </m:oMath>
                </a14:m>
                <a:r>
                  <a:rPr lang="zh-CN" altLang="en-US" sz="1800" b="0" i="0" dirty="0">
                    <a:solidFill>
                      <a:srgbClr val="FF0000"/>
                    </a:solidFill>
                    <a:effectLst/>
                    <a:latin typeface="宋体" panose="02010600030101010101" pitchFamily="2" charset="-122"/>
                    <a:ea typeface="宋体" panose="02010600030101010101" pitchFamily="2" charset="-122"/>
                  </a:rPr>
                  <a:t>因为压缩数据不能传递比原始数据更多的信息。</a:t>
                </a:r>
                <a:r>
                  <a:rPr lang="zh-CN" altLang="en-US" sz="1800" b="0" i="0" kern="1200" dirty="0">
                    <a:solidFill>
                      <a:srgbClr val="FF0000"/>
                    </a:solidFill>
                    <a:effectLst/>
                    <a:latin typeface="+mn-lt"/>
                    <a:ea typeface="+mn-ea"/>
                    <a:cs typeface="+mn-cs"/>
                  </a:rPr>
                  <a:t>信息瓶颈</a:t>
                </a:r>
                <a:r>
                  <a:rPr lang="en-US" altLang="zh-CN" sz="1800" dirty="0" err="1">
                    <a:solidFill>
                      <a:srgbClr val="FF0000"/>
                    </a:solidFill>
                  </a:rPr>
                  <a:t>minℒ</a:t>
                </a:r>
                <a:r>
                  <a:rPr lang="en-US" altLang="zh-CN" sz="1800" dirty="0">
                    <a:solidFill>
                      <a:srgbClr val="FF0000"/>
                    </a:solidFill>
                  </a:rPr>
                  <a:t>(IB)</a:t>
                </a:r>
                <a:br>
                  <a:rPr lang="en-US" altLang="zh-CN" sz="1800" dirty="0">
                    <a:solidFill>
                      <a:srgbClr val="FF0000"/>
                    </a:solidFill>
                  </a:rPr>
                </a:br>
                <a:r>
                  <a:rPr lang="zh-CN" altLang="en-US" sz="1800" b="0" i="0" dirty="0">
                    <a:solidFill>
                      <a:srgbClr val="FF0000"/>
                    </a:solidFill>
                    <a:effectLst/>
                    <a:latin typeface="宋体" panose="02010600030101010101" pitchFamily="2" charset="-122"/>
                    <a:ea typeface="宋体" panose="02010600030101010101" pitchFamily="2" charset="-122"/>
                  </a:rPr>
                  <a:t>其中 </a:t>
                </a:r>
                <a:r>
                  <a:rPr lang="en-US" altLang="zh-CN" sz="1800" dirty="0">
                    <a:solidFill>
                      <a:srgbClr val="FF0000"/>
                    </a:solidFill>
                    <a:latin typeface="宋体" panose="02010600030101010101" pitchFamily="2" charset="-122"/>
                    <a:ea typeface="宋体" panose="02010600030101010101" pitchFamily="2" charset="-122"/>
                  </a:rPr>
                  <a:t>β</a:t>
                </a:r>
                <a:r>
                  <a:rPr lang="zh-CN" altLang="en-US" sz="1800" b="0" i="0" dirty="0">
                    <a:solidFill>
                      <a:srgbClr val="FF0000"/>
                    </a:solidFill>
                    <a:effectLst/>
                    <a:latin typeface="宋体" panose="02010600030101010101" pitchFamily="2" charset="-122"/>
                    <a:ea typeface="宋体" panose="02010600030101010101" pitchFamily="2" charset="-122"/>
                  </a:rPr>
                  <a:t> 是拉格朗日乘子，用于权衡保留有意义的信息和以各种分辨率进行压缩。</a:t>
                </a:r>
                <a:endParaRPr lang="zh-CN" altLang="en-US" sz="1800" dirty="0">
                  <a:solidFill>
                    <a:srgbClr val="FF0000"/>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mc:Choice>
        <mc:Fallback xmlns="">
          <p:sp>
            <p:nvSpPr>
              <p:cNvPr id="3" name="备注占位符 2"/>
              <p:cNvSpPr>
                <a:spLocks noGrp="1"/>
              </p:cNvSpPr>
              <p:nvPr>
                <p:ph type="body" idx="1"/>
              </p:nvPr>
            </p:nvSpPr>
            <p:spPr/>
            <p:txBody>
              <a:bodyPr/>
              <a:lstStyle/>
              <a:p>
                <a:pPr>
                  <a:lnSpc>
                    <a:spcPct val="150000"/>
                  </a:lnSpc>
                </a:pPr>
                <a:r>
                  <a:rPr lang="zh-CN" altLang="en-US" sz="1200" b="0" i="0" dirty="0">
                    <a:solidFill>
                      <a:srgbClr val="292929"/>
                    </a:solidFill>
                    <a:effectLst/>
                    <a:latin typeface="宋体" panose="02010600030101010101" pitchFamily="2" charset="-122"/>
                    <a:ea typeface="宋体" panose="02010600030101010101" pitchFamily="2" charset="-122"/>
                  </a:rPr>
                  <a:t>其中 </a:t>
                </a:r>
                <a:r>
                  <a:rPr lang="en-US" altLang="zh-CN" sz="1200" b="1" i="0">
                    <a:effectLst/>
                    <a:latin typeface="Cambria Math" panose="02040503050406030204" pitchFamily="18" charset="0"/>
                    <a:ea typeface="等线" panose="02010600030101010101" pitchFamily="2" charset="-122"/>
                    <a:cs typeface="Times New Roman" panose="02020603050405020304" pitchFamily="18" charset="0"/>
                  </a:rPr>
                  <a:t>𝑰(𝑿</a:t>
                </a:r>
                <a:r>
                  <a:rPr lang="zh-CN" altLang="zh-CN" sz="1200" b="1" i="0">
                    <a:effectLst/>
                    <a:latin typeface="Cambria Math" panose="02040503050406030204" pitchFamily="18" charset="0"/>
                    <a:ea typeface="等线" panose="02010600030101010101" pitchFamily="2" charset="-122"/>
                    <a:cs typeface="Times New Roman" panose="02020603050405020304" pitchFamily="18" charset="0"/>
                  </a:rPr>
                  <a:t> ̃</a:t>
                </a:r>
                <a:r>
                  <a:rPr lang="en-US" altLang="zh-CN" sz="1200" b="1" i="0">
                    <a:effectLst/>
                    <a:latin typeface="Cambria Math" panose="02040503050406030204" pitchFamily="18" charset="0"/>
                    <a:ea typeface="等线" panose="02010600030101010101" pitchFamily="2" charset="-122"/>
                    <a:cs typeface="Times New Roman" panose="02020603050405020304" pitchFamily="18" charset="0"/>
                  </a:rPr>
                  <a:t>; 𝒀\)</a:t>
                </a:r>
                <a:r>
                  <a:rPr lang="en-US" altLang="zh-CN" sz="1200" dirty="0">
                    <a:latin typeface="宋体" panose="02010600030101010101" pitchFamily="2" charset="-122"/>
                    <a:ea typeface="宋体" panose="02010600030101010101" pitchFamily="2" charset="-122"/>
                  </a:rPr>
                  <a:t>≤</a:t>
                </a:r>
                <a:r>
                  <a:rPr lang="en-US" altLang="zh-CN" sz="1200" b="1" i="0">
                    <a:latin typeface="Cambria Math" panose="02040503050406030204" pitchFamily="18" charset="0"/>
                  </a:rPr>
                  <a:t>𝑰(𝑿; 𝒀\)</a:t>
                </a:r>
                <a:r>
                  <a:rPr lang="zh-CN" altLang="en-US" sz="1200" b="0" i="0" dirty="0">
                    <a:solidFill>
                      <a:srgbClr val="292929"/>
                    </a:solidFill>
                    <a:effectLst/>
                    <a:latin typeface="宋体" panose="02010600030101010101" pitchFamily="2" charset="-122"/>
                    <a:ea typeface="宋体" panose="02010600030101010101" pitchFamily="2" charset="-122"/>
                  </a:rPr>
                  <a:t>因为压缩数据不能传递比原始数据更多的信息。</a:t>
                </a:r>
                <a:endParaRPr lang="en-US" altLang="zh-CN" sz="1200" b="0" i="0" dirty="0">
                  <a:solidFill>
                    <a:srgbClr val="292929"/>
                  </a:solidFill>
                  <a:effectLst/>
                  <a:latin typeface="宋体" panose="02010600030101010101" pitchFamily="2" charset="-122"/>
                  <a:ea typeface="宋体" panose="02010600030101010101" pitchFamily="2" charset="-122"/>
                </a:endParaRPr>
              </a:p>
              <a:p>
                <a:pPr>
                  <a:lnSpc>
                    <a:spcPct val="150000"/>
                  </a:lnSpc>
                </a:pPr>
                <a:r>
                  <a:rPr lang="zh-CN" altLang="en-US" sz="1200" b="0" i="0" dirty="0">
                    <a:solidFill>
                      <a:srgbClr val="292929"/>
                    </a:solidFill>
                    <a:effectLst/>
                    <a:latin typeface="宋体" panose="02010600030101010101" pitchFamily="2" charset="-122"/>
                    <a:ea typeface="宋体" panose="02010600030101010101" pitchFamily="2" charset="-122"/>
                  </a:rPr>
                  <a:t>其中 </a:t>
                </a:r>
                <a:r>
                  <a:rPr lang="en-US" altLang="zh-CN" sz="1200" dirty="0">
                    <a:latin typeface="宋体" panose="02010600030101010101" pitchFamily="2" charset="-122"/>
                    <a:ea typeface="宋体" panose="02010600030101010101" pitchFamily="2" charset="-122"/>
                  </a:rPr>
                  <a:t>β</a:t>
                </a:r>
                <a:r>
                  <a:rPr lang="zh-CN" altLang="en-US" sz="1200" b="0" i="0" dirty="0">
                    <a:solidFill>
                      <a:srgbClr val="292929"/>
                    </a:solidFill>
                    <a:effectLst/>
                    <a:latin typeface="宋体" panose="02010600030101010101" pitchFamily="2" charset="-122"/>
                    <a:ea typeface="宋体" panose="02010600030101010101" pitchFamily="2" charset="-122"/>
                  </a:rPr>
                  <a:t> 是拉格朗日乘子，用于权衡保留有意义的信息和以各种分辨率进行压缩。</a:t>
                </a:r>
                <a:endParaRPr lang="zh-CN" altLang="en-US" sz="12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mc:Fallback>
      </mc:AlternateContent>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650741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99665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AC0F1-BA2A-0F06-F6EC-75A3983C1F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BD5A6BA-2B97-5C35-5A90-7C211E2B7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DCBA18C-394C-1D69-44E7-54CE17023C00}"/>
              </a:ext>
            </a:extLst>
          </p:cNvPr>
          <p:cNvSpPr>
            <a:spLocks noGrp="1"/>
          </p:cNvSpPr>
          <p:nvPr>
            <p:ph type="dt" sz="half" idx="10"/>
          </p:nvPr>
        </p:nvSpPr>
        <p:spPr/>
        <p:txBody>
          <a:bodyPr/>
          <a:lstStyle/>
          <a:p>
            <a:fld id="{78189893-9690-4705-A410-D7E2DA920CD1}" type="datetimeFigureOut">
              <a:rPr lang="zh-CN" altLang="en-US" smtClean="0"/>
              <a:t>2024/9/18</a:t>
            </a:fld>
            <a:endParaRPr lang="zh-CN" altLang="en-US"/>
          </a:p>
        </p:txBody>
      </p:sp>
      <p:sp>
        <p:nvSpPr>
          <p:cNvPr id="5" name="页脚占位符 4">
            <a:extLst>
              <a:ext uri="{FF2B5EF4-FFF2-40B4-BE49-F238E27FC236}">
                <a16:creationId xmlns:a16="http://schemas.microsoft.com/office/drawing/2014/main" id="{0CB7A7DC-A63A-99F1-54DE-7C9FF0EA1A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724559-2330-79B1-5547-2DDAE34C3BCD}"/>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92040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E438B-A2FB-B0A4-5E03-FFC789527D8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BACBCED-5856-5565-4FC7-28A791379A0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1A86A6-0B09-266A-3D38-56DABABB0CEC}"/>
              </a:ext>
            </a:extLst>
          </p:cNvPr>
          <p:cNvSpPr>
            <a:spLocks noGrp="1"/>
          </p:cNvSpPr>
          <p:nvPr>
            <p:ph type="dt" sz="half" idx="10"/>
          </p:nvPr>
        </p:nvSpPr>
        <p:spPr/>
        <p:txBody>
          <a:bodyPr/>
          <a:lstStyle/>
          <a:p>
            <a:fld id="{78189893-9690-4705-A410-D7E2DA920CD1}" type="datetimeFigureOut">
              <a:rPr lang="zh-CN" altLang="en-US" smtClean="0"/>
              <a:t>2024/9/18</a:t>
            </a:fld>
            <a:endParaRPr lang="zh-CN" altLang="en-US"/>
          </a:p>
        </p:txBody>
      </p:sp>
      <p:sp>
        <p:nvSpPr>
          <p:cNvPr id="5" name="页脚占位符 4">
            <a:extLst>
              <a:ext uri="{FF2B5EF4-FFF2-40B4-BE49-F238E27FC236}">
                <a16:creationId xmlns:a16="http://schemas.microsoft.com/office/drawing/2014/main" id="{4FA4D408-84C1-B4A2-984F-46E142C08C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A3354-7B8A-A128-A6DB-38A4F601C7F1}"/>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320436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191F0D-E99B-900B-412B-4343139BEA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16E07A-3CAB-C285-400B-105338A6E8F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4D980E-DEFF-25D9-B665-84FE51B26B3D}"/>
              </a:ext>
            </a:extLst>
          </p:cNvPr>
          <p:cNvSpPr>
            <a:spLocks noGrp="1"/>
          </p:cNvSpPr>
          <p:nvPr>
            <p:ph type="dt" sz="half" idx="10"/>
          </p:nvPr>
        </p:nvSpPr>
        <p:spPr/>
        <p:txBody>
          <a:bodyPr/>
          <a:lstStyle/>
          <a:p>
            <a:fld id="{78189893-9690-4705-A410-D7E2DA920CD1}" type="datetimeFigureOut">
              <a:rPr lang="zh-CN" altLang="en-US" smtClean="0"/>
              <a:t>2024/9/18</a:t>
            </a:fld>
            <a:endParaRPr lang="zh-CN" altLang="en-US"/>
          </a:p>
        </p:txBody>
      </p:sp>
      <p:sp>
        <p:nvSpPr>
          <p:cNvPr id="5" name="页脚占位符 4">
            <a:extLst>
              <a:ext uri="{FF2B5EF4-FFF2-40B4-BE49-F238E27FC236}">
                <a16:creationId xmlns:a16="http://schemas.microsoft.com/office/drawing/2014/main" id="{47B3F44B-5C2A-835B-D6F9-08AD9BAEFB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1DB325-0D10-2EA9-E8EE-1C739C966C44}"/>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82200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8AB3D-4108-46D6-168D-E089646F73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F5C979-857B-1703-EE45-F64ECF7251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B52485-B63A-E261-5631-6C95A0E0764D}"/>
              </a:ext>
            </a:extLst>
          </p:cNvPr>
          <p:cNvSpPr>
            <a:spLocks noGrp="1"/>
          </p:cNvSpPr>
          <p:nvPr>
            <p:ph type="dt" sz="half" idx="10"/>
          </p:nvPr>
        </p:nvSpPr>
        <p:spPr/>
        <p:txBody>
          <a:bodyPr/>
          <a:lstStyle/>
          <a:p>
            <a:fld id="{78189893-9690-4705-A410-D7E2DA920CD1}" type="datetimeFigureOut">
              <a:rPr lang="zh-CN" altLang="en-US" smtClean="0"/>
              <a:t>2024/9/18</a:t>
            </a:fld>
            <a:endParaRPr lang="zh-CN" altLang="en-US"/>
          </a:p>
        </p:txBody>
      </p:sp>
      <p:sp>
        <p:nvSpPr>
          <p:cNvPr id="5" name="页脚占位符 4">
            <a:extLst>
              <a:ext uri="{FF2B5EF4-FFF2-40B4-BE49-F238E27FC236}">
                <a16:creationId xmlns:a16="http://schemas.microsoft.com/office/drawing/2014/main" id="{33DAEBDF-22B1-5EFD-152D-0C6923E5FC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8118D-B8BF-9ACA-B308-E949E08DC0EC}"/>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66977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9BBD9-32DE-2B3B-745A-501DBB2513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8009C99-31BA-6406-D84E-5E96D9BDC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D3D6EC-074F-62C5-62A8-D8F037E4B2BC}"/>
              </a:ext>
            </a:extLst>
          </p:cNvPr>
          <p:cNvSpPr>
            <a:spLocks noGrp="1"/>
          </p:cNvSpPr>
          <p:nvPr>
            <p:ph type="dt" sz="half" idx="10"/>
          </p:nvPr>
        </p:nvSpPr>
        <p:spPr/>
        <p:txBody>
          <a:bodyPr/>
          <a:lstStyle/>
          <a:p>
            <a:fld id="{78189893-9690-4705-A410-D7E2DA920CD1}" type="datetimeFigureOut">
              <a:rPr lang="zh-CN" altLang="en-US" smtClean="0"/>
              <a:t>2024/9/18</a:t>
            </a:fld>
            <a:endParaRPr lang="zh-CN" altLang="en-US"/>
          </a:p>
        </p:txBody>
      </p:sp>
      <p:sp>
        <p:nvSpPr>
          <p:cNvPr id="5" name="页脚占位符 4">
            <a:extLst>
              <a:ext uri="{FF2B5EF4-FFF2-40B4-BE49-F238E27FC236}">
                <a16:creationId xmlns:a16="http://schemas.microsoft.com/office/drawing/2014/main" id="{C8389542-9287-F2C2-3D38-8DE539452B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ACFFF6-4982-F94D-7F0A-571A2796F990}"/>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374856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9C891-3EA2-ED81-DCC2-7FE51D0A9C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08B7E9-8D81-7F67-E0F6-FAD31494E45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8CA6FB-15CB-F62B-F291-B00F2FCA22F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9561C60-3E57-5AB8-FD14-42FC4BBC2A07}"/>
              </a:ext>
            </a:extLst>
          </p:cNvPr>
          <p:cNvSpPr>
            <a:spLocks noGrp="1"/>
          </p:cNvSpPr>
          <p:nvPr>
            <p:ph type="dt" sz="half" idx="10"/>
          </p:nvPr>
        </p:nvSpPr>
        <p:spPr/>
        <p:txBody>
          <a:bodyPr/>
          <a:lstStyle/>
          <a:p>
            <a:fld id="{78189893-9690-4705-A410-D7E2DA920CD1}" type="datetimeFigureOut">
              <a:rPr lang="zh-CN" altLang="en-US" smtClean="0"/>
              <a:t>2024/9/18</a:t>
            </a:fld>
            <a:endParaRPr lang="zh-CN" altLang="en-US"/>
          </a:p>
        </p:txBody>
      </p:sp>
      <p:sp>
        <p:nvSpPr>
          <p:cNvPr id="6" name="页脚占位符 5">
            <a:extLst>
              <a:ext uri="{FF2B5EF4-FFF2-40B4-BE49-F238E27FC236}">
                <a16:creationId xmlns:a16="http://schemas.microsoft.com/office/drawing/2014/main" id="{73C77C1E-3D19-B519-C83F-A1B2307184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712B9F-3996-EAC0-7518-80DE54600102}"/>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0271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24FCF-883A-0A5F-C82D-F302538C4C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FFD8BC-3166-985A-8567-5BB00C7B6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E9AED63-932B-00CE-E9F0-B3773AE6CA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89DF424-63A6-4A94-787B-8C1E24534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983917-AB93-7F1C-0E8D-E2F108C3FC9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389D871-B1F0-BEC1-7C0B-2CBD21BE98E4}"/>
              </a:ext>
            </a:extLst>
          </p:cNvPr>
          <p:cNvSpPr>
            <a:spLocks noGrp="1"/>
          </p:cNvSpPr>
          <p:nvPr>
            <p:ph type="dt" sz="half" idx="10"/>
          </p:nvPr>
        </p:nvSpPr>
        <p:spPr/>
        <p:txBody>
          <a:bodyPr/>
          <a:lstStyle/>
          <a:p>
            <a:fld id="{78189893-9690-4705-A410-D7E2DA920CD1}" type="datetimeFigureOut">
              <a:rPr lang="zh-CN" altLang="en-US" smtClean="0"/>
              <a:t>2024/9/18</a:t>
            </a:fld>
            <a:endParaRPr lang="zh-CN" altLang="en-US"/>
          </a:p>
        </p:txBody>
      </p:sp>
      <p:sp>
        <p:nvSpPr>
          <p:cNvPr id="8" name="页脚占位符 7">
            <a:extLst>
              <a:ext uri="{FF2B5EF4-FFF2-40B4-BE49-F238E27FC236}">
                <a16:creationId xmlns:a16="http://schemas.microsoft.com/office/drawing/2014/main" id="{A0466CE1-473D-D47D-928C-422E027BB3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458B1F-A64A-D8C3-4509-68C422F264B4}"/>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13348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B2350-AD38-C80A-D276-696B16F245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950552-AEBA-A9F3-3332-C62E5DE7B6BB}"/>
              </a:ext>
            </a:extLst>
          </p:cNvPr>
          <p:cNvSpPr>
            <a:spLocks noGrp="1"/>
          </p:cNvSpPr>
          <p:nvPr>
            <p:ph type="dt" sz="half" idx="10"/>
          </p:nvPr>
        </p:nvSpPr>
        <p:spPr/>
        <p:txBody>
          <a:bodyPr/>
          <a:lstStyle/>
          <a:p>
            <a:fld id="{78189893-9690-4705-A410-D7E2DA920CD1}" type="datetimeFigureOut">
              <a:rPr lang="zh-CN" altLang="en-US" smtClean="0"/>
              <a:t>2024/9/18</a:t>
            </a:fld>
            <a:endParaRPr lang="zh-CN" altLang="en-US"/>
          </a:p>
        </p:txBody>
      </p:sp>
      <p:sp>
        <p:nvSpPr>
          <p:cNvPr id="4" name="页脚占位符 3">
            <a:extLst>
              <a:ext uri="{FF2B5EF4-FFF2-40B4-BE49-F238E27FC236}">
                <a16:creationId xmlns:a16="http://schemas.microsoft.com/office/drawing/2014/main" id="{7B578E26-0458-0CF2-6A19-DFCFBFA266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5F97C9-0FC4-DE88-ACD3-2623BF06DC1A}"/>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51888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2024/9/18</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11248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34E80-8734-9121-8CF8-C3FC0B058E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CF254A-9C9E-F539-FB76-0F47EEC07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184442B-879A-6022-C9F4-12E3F6D05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B2244A-CC61-09BD-C6D7-56DD8590548A}"/>
              </a:ext>
            </a:extLst>
          </p:cNvPr>
          <p:cNvSpPr>
            <a:spLocks noGrp="1"/>
          </p:cNvSpPr>
          <p:nvPr>
            <p:ph type="dt" sz="half" idx="10"/>
          </p:nvPr>
        </p:nvSpPr>
        <p:spPr/>
        <p:txBody>
          <a:bodyPr/>
          <a:lstStyle/>
          <a:p>
            <a:fld id="{78189893-9690-4705-A410-D7E2DA920CD1}" type="datetimeFigureOut">
              <a:rPr lang="zh-CN" altLang="en-US" smtClean="0"/>
              <a:t>2024/9/18</a:t>
            </a:fld>
            <a:endParaRPr lang="zh-CN" altLang="en-US"/>
          </a:p>
        </p:txBody>
      </p:sp>
      <p:sp>
        <p:nvSpPr>
          <p:cNvPr id="6" name="页脚占位符 5">
            <a:extLst>
              <a:ext uri="{FF2B5EF4-FFF2-40B4-BE49-F238E27FC236}">
                <a16:creationId xmlns:a16="http://schemas.microsoft.com/office/drawing/2014/main" id="{8D9FF2F1-8BC1-8C94-9A86-20619759FF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F2213F-7224-B779-1BE8-8933B52CCFC6}"/>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46156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ACCD-8BF0-052F-577D-5D7424E83C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4AFD24-177B-8E08-625F-78560DBF17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AA8361A-4E70-77FB-D6AB-BDB0E22EE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DB8619-384E-ADFE-15EF-7A4894850942}"/>
              </a:ext>
            </a:extLst>
          </p:cNvPr>
          <p:cNvSpPr>
            <a:spLocks noGrp="1"/>
          </p:cNvSpPr>
          <p:nvPr>
            <p:ph type="dt" sz="half" idx="10"/>
          </p:nvPr>
        </p:nvSpPr>
        <p:spPr/>
        <p:txBody>
          <a:bodyPr/>
          <a:lstStyle/>
          <a:p>
            <a:fld id="{78189893-9690-4705-A410-D7E2DA920CD1}" type="datetimeFigureOut">
              <a:rPr lang="zh-CN" altLang="en-US" smtClean="0"/>
              <a:t>2024/9/18</a:t>
            </a:fld>
            <a:endParaRPr lang="zh-CN" altLang="en-US"/>
          </a:p>
        </p:txBody>
      </p:sp>
      <p:sp>
        <p:nvSpPr>
          <p:cNvPr id="6" name="页脚占位符 5">
            <a:extLst>
              <a:ext uri="{FF2B5EF4-FFF2-40B4-BE49-F238E27FC236}">
                <a16:creationId xmlns:a16="http://schemas.microsoft.com/office/drawing/2014/main" id="{1A122E4D-69B1-EE0A-6F20-4EB6FCE6B5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D9B3EB-94FD-834B-B396-5E64AEA4E00E}"/>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9760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7F8456-A02A-9570-FED5-1EDBB27E4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33FB188-ED6A-9755-6451-88A8BBE66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DE920C-D9DD-A3F6-4A87-E081204AEA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9893-9690-4705-A410-D7E2DA920CD1}" type="datetimeFigureOut">
              <a:rPr lang="zh-CN" altLang="en-US" smtClean="0"/>
              <a:t>2024/9/18</a:t>
            </a:fld>
            <a:endParaRPr lang="zh-CN" altLang="en-US"/>
          </a:p>
        </p:txBody>
      </p:sp>
      <p:sp>
        <p:nvSpPr>
          <p:cNvPr id="5" name="页脚占位符 4">
            <a:extLst>
              <a:ext uri="{FF2B5EF4-FFF2-40B4-BE49-F238E27FC236}">
                <a16:creationId xmlns:a16="http://schemas.microsoft.com/office/drawing/2014/main" id="{E37D806F-5B33-B4E8-E570-084D0CCB1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234845-265F-845D-3F05-9F7E474FB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22634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F8C87BFF-2982-AF4C-A26F-F21FA43EFD41}"/>
              </a:ext>
            </a:extLst>
          </p:cNvPr>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b="1" dirty="0">
                <a:latin typeface="+mj-ea"/>
                <a:ea typeface="+mj-ea"/>
              </a:rPr>
              <a:t>                         </a:t>
            </a:r>
            <a:r>
              <a:rPr lang="en-US" altLang="zh-CN" sz="3200" b="1" dirty="0">
                <a:latin typeface="+mj-ea"/>
                <a:ea typeface="+mj-ea"/>
              </a:rPr>
              <a:t>An Information Bottleneck Perspective for Effective Noise Filtering on Retrieval-Augmented Generation</a:t>
            </a:r>
          </a:p>
          <a:p>
            <a:pPr algn="r"/>
            <a:endParaRPr lang="en-US" altLang="zh-CN" sz="1600" b="1" dirty="0">
              <a:latin typeface="Microsoft YaHei" panose="020B0503020204020204" pitchFamily="34" charset="-122"/>
              <a:ea typeface="Microsoft YaHei" panose="020B0503020204020204" pitchFamily="34" charset="-122"/>
            </a:endParaRPr>
          </a:p>
          <a:p>
            <a:pPr algn="r"/>
            <a:r>
              <a:rPr lang="en-US" altLang="zh-CN" sz="1600" b="1" dirty="0">
                <a:latin typeface="Microsoft YaHei" panose="020B0503020204020204" pitchFamily="34" charset="-122"/>
                <a:ea typeface="Microsoft YaHei" panose="020B0503020204020204" pitchFamily="34" charset="-122"/>
              </a:rPr>
              <a:t>-- Proceedings of the ACL,2024</a:t>
            </a:r>
          </a:p>
        </p:txBody>
      </p:sp>
      <p:sp>
        <p:nvSpPr>
          <p:cNvPr id="21" name="文本框 20">
            <a:extLst>
              <a:ext uri="{FF2B5EF4-FFF2-40B4-BE49-F238E27FC236}">
                <a16:creationId xmlns:a16="http://schemas.microsoft.com/office/drawing/2014/main" id="{7E68AB25-2BFC-A54A-BE99-D5759BC1D775}"/>
              </a:ext>
            </a:extLst>
          </p:cNvPr>
          <p:cNvSpPr txBox="1"/>
          <p:nvPr/>
        </p:nvSpPr>
        <p:spPr>
          <a:xfrm>
            <a:off x="9019602" y="4570768"/>
            <a:ext cx="2146722" cy="923330"/>
          </a:xfrm>
          <a:prstGeom prst="rect">
            <a:avLst/>
          </a:prstGeom>
          <a:noFill/>
        </p:spPr>
        <p:txBody>
          <a:bodyPr wrap="square" rtlCol="0">
            <a:spAutoFit/>
          </a:bodyPr>
          <a:lstStyle/>
          <a:p>
            <a:r>
              <a:rPr lang="zh-CN" altLang="en-US" b="1" dirty="0">
                <a:solidFill>
                  <a:srgbClr val="453D3A"/>
                </a:solidFill>
              </a:rPr>
              <a:t>汇报人：李焕</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2024.09. 18</a:t>
            </a:r>
          </a:p>
        </p:txBody>
      </p:sp>
      <p:pic>
        <p:nvPicPr>
          <p:cNvPr id="25" name="图片 24" descr="2015916225123342.jpg">
            <a:extLst>
              <a:ext uri="{FF2B5EF4-FFF2-40B4-BE49-F238E27FC236}">
                <a16:creationId xmlns:a16="http://schemas.microsoft.com/office/drawing/2014/main" id="{4A86B1D0-F096-8947-A3EA-15CDA9EE98B7}"/>
              </a:ext>
            </a:extLst>
          </p:cNvPr>
          <p:cNvPicPr>
            <a:picLocks noChangeAspect="1"/>
          </p:cNvPicPr>
          <p:nvPr/>
        </p:nvPicPr>
        <p:blipFill>
          <a:blip r:embed="rId4" cstate="print"/>
          <a:stretch>
            <a:fillRect/>
          </a:stretch>
        </p:blipFill>
        <p:spPr>
          <a:xfrm>
            <a:off x="333370" y="2041647"/>
            <a:ext cx="2466589" cy="2004366"/>
          </a:xfrm>
          <a:prstGeom prst="rect">
            <a:avLst/>
          </a:prstGeom>
        </p:spPr>
      </p:pic>
      <p:pic>
        <p:nvPicPr>
          <p:cNvPr id="26" name="图片 25">
            <a:extLst>
              <a:ext uri="{FF2B5EF4-FFF2-40B4-BE49-F238E27FC236}">
                <a16:creationId xmlns:a16="http://schemas.microsoft.com/office/drawing/2014/main" id="{F9915D39-82C2-C34E-BC15-E2D697034ABB}"/>
              </a:ext>
            </a:extLst>
          </p:cNvPr>
          <p:cNvPicPr>
            <a:picLocks noChangeAspect="1"/>
          </p:cNvPicPr>
          <p:nvPr/>
        </p:nvPicPr>
        <p:blipFill>
          <a:blip r:link="rId5"/>
          <a:stretch>
            <a:fillRect/>
          </a:stretch>
        </p:blipFill>
        <p:spPr>
          <a:xfrm>
            <a:off x="1222195" y="701483"/>
            <a:ext cx="63500" cy="76200"/>
          </a:xfrm>
          <a:prstGeom prst="rect">
            <a:avLst/>
          </a:prstGeom>
        </p:spPr>
      </p:pic>
      <p:pic>
        <p:nvPicPr>
          <p:cNvPr id="4" name="图片 3">
            <a:extLst>
              <a:ext uri="{FF2B5EF4-FFF2-40B4-BE49-F238E27FC236}">
                <a16:creationId xmlns:a16="http://schemas.microsoft.com/office/drawing/2014/main" id="{390B080E-E5DF-4803-6859-AB7919B4FFE1}"/>
              </a:ext>
            </a:extLst>
          </p:cNvPr>
          <p:cNvPicPr>
            <a:picLocks noChangeAspect="1"/>
          </p:cNvPicPr>
          <p:nvPr/>
        </p:nvPicPr>
        <p:blipFill>
          <a:blip r:embed="rId6"/>
          <a:stretch>
            <a:fillRect/>
          </a:stretch>
        </p:blipFill>
        <p:spPr>
          <a:xfrm>
            <a:off x="660400" y="4371403"/>
            <a:ext cx="7725853" cy="16671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Method</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 name="文本框 5">
            <a:extLst>
              <a:ext uri="{FF2B5EF4-FFF2-40B4-BE49-F238E27FC236}">
                <a16:creationId xmlns:a16="http://schemas.microsoft.com/office/drawing/2014/main" id="{BAB34FE9-751B-F693-C155-3F2686A47288}"/>
              </a:ext>
            </a:extLst>
          </p:cNvPr>
          <p:cNvSpPr txBox="1"/>
          <p:nvPr/>
        </p:nvSpPr>
        <p:spPr>
          <a:xfrm>
            <a:off x="859098" y="1101354"/>
            <a:ext cx="11180094" cy="503728"/>
          </a:xfrm>
          <a:prstGeom prst="rect">
            <a:avLst/>
          </a:prstGeom>
          <a:noFill/>
        </p:spPr>
        <p:txBody>
          <a:bodyPr wrap="square">
            <a:spAutoFit/>
          </a:bodyPr>
          <a:lstStyle/>
          <a:p>
            <a:pPr marL="628650" indent="-342900">
              <a:lnSpc>
                <a:spcPct val="150000"/>
              </a:lnSpc>
              <a:buFont typeface="Wingdings" panose="05000000000000000000" pitchFamily="2" charset="2"/>
              <a:buChar char="Ø"/>
            </a:pPr>
            <a:r>
              <a:rPr lang="zh-CN" altLang="en-US" sz="2000" b="1" i="0" dirty="0">
                <a:solidFill>
                  <a:srgbClr val="292929"/>
                </a:solidFill>
                <a:effectLst/>
                <a:latin typeface="微软雅黑" panose="020B0503020204020204" pitchFamily="34" charset="-122"/>
                <a:ea typeface="微软雅黑" panose="020B0503020204020204" pitchFamily="34" charset="-122"/>
              </a:rPr>
              <a:t>用于检索增强生成的信息瓶颈方法</a:t>
            </a:r>
            <a:endParaRPr lang="en-US" altLang="zh-CN" sz="2000" b="0" i="0" dirty="0">
              <a:solidFill>
                <a:srgbClr val="292929"/>
              </a:solidFill>
              <a:effectLst/>
              <a:latin typeface="Noto Serif" panose="02020600060500020200" pitchFamily="18" charset="0"/>
            </a:endParaRPr>
          </a:p>
        </p:txBody>
      </p:sp>
      <p:pic>
        <p:nvPicPr>
          <p:cNvPr id="5" name="图片 4">
            <a:extLst>
              <a:ext uri="{FF2B5EF4-FFF2-40B4-BE49-F238E27FC236}">
                <a16:creationId xmlns:a16="http://schemas.microsoft.com/office/drawing/2014/main" id="{D360617E-C07A-96C9-047B-6ED187D08629}"/>
              </a:ext>
            </a:extLst>
          </p:cNvPr>
          <p:cNvPicPr>
            <a:picLocks noChangeAspect="1"/>
          </p:cNvPicPr>
          <p:nvPr/>
        </p:nvPicPr>
        <p:blipFill>
          <a:blip r:embed="rId4"/>
          <a:stretch>
            <a:fillRect/>
          </a:stretch>
        </p:blipFill>
        <p:spPr>
          <a:xfrm>
            <a:off x="1100424" y="1704975"/>
            <a:ext cx="4438650" cy="3448050"/>
          </a:xfrm>
          <a:prstGeom prst="rect">
            <a:avLst/>
          </a:prstGeom>
        </p:spPr>
      </p:pic>
      <p:pic>
        <p:nvPicPr>
          <p:cNvPr id="11" name="图片 10">
            <a:extLst>
              <a:ext uri="{FF2B5EF4-FFF2-40B4-BE49-F238E27FC236}">
                <a16:creationId xmlns:a16="http://schemas.microsoft.com/office/drawing/2014/main" id="{6119C03F-25B1-C911-E499-87EFF31CB27B}"/>
              </a:ext>
            </a:extLst>
          </p:cNvPr>
          <p:cNvPicPr>
            <a:picLocks noChangeAspect="1"/>
          </p:cNvPicPr>
          <p:nvPr/>
        </p:nvPicPr>
        <p:blipFill>
          <a:blip r:embed="rId5"/>
          <a:stretch>
            <a:fillRect/>
          </a:stretch>
        </p:blipFill>
        <p:spPr>
          <a:xfrm>
            <a:off x="1170329" y="5166674"/>
            <a:ext cx="4344006" cy="447737"/>
          </a:xfrm>
          <a:prstGeom prst="rect">
            <a:avLst/>
          </a:prstGeom>
        </p:spPr>
      </p:pic>
      <p:pic>
        <p:nvPicPr>
          <p:cNvPr id="13" name="图片 12">
            <a:extLst>
              <a:ext uri="{FF2B5EF4-FFF2-40B4-BE49-F238E27FC236}">
                <a16:creationId xmlns:a16="http://schemas.microsoft.com/office/drawing/2014/main" id="{9859BA0E-7E5E-8774-53B5-12C4C37E7F25}"/>
              </a:ext>
            </a:extLst>
          </p:cNvPr>
          <p:cNvPicPr>
            <a:picLocks noChangeAspect="1"/>
          </p:cNvPicPr>
          <p:nvPr/>
        </p:nvPicPr>
        <p:blipFill>
          <a:blip r:embed="rId6"/>
          <a:srcRect r="6727" b="2288"/>
          <a:stretch/>
        </p:blipFill>
        <p:spPr>
          <a:xfrm>
            <a:off x="6526757" y="1946022"/>
            <a:ext cx="4167293" cy="1070463"/>
          </a:xfrm>
          <a:prstGeom prst="rect">
            <a:avLst/>
          </a:prstGeom>
        </p:spPr>
      </p:pic>
      <p:pic>
        <p:nvPicPr>
          <p:cNvPr id="15" name="图片 14">
            <a:extLst>
              <a:ext uri="{FF2B5EF4-FFF2-40B4-BE49-F238E27FC236}">
                <a16:creationId xmlns:a16="http://schemas.microsoft.com/office/drawing/2014/main" id="{927E14FA-6B75-4C82-52B1-CA1B8CBF3B7A}"/>
              </a:ext>
            </a:extLst>
          </p:cNvPr>
          <p:cNvPicPr>
            <a:picLocks noChangeAspect="1"/>
          </p:cNvPicPr>
          <p:nvPr/>
        </p:nvPicPr>
        <p:blipFill>
          <a:blip r:embed="rId7"/>
          <a:stretch>
            <a:fillRect/>
          </a:stretch>
        </p:blipFill>
        <p:spPr>
          <a:xfrm>
            <a:off x="6403780" y="3204495"/>
            <a:ext cx="4010585" cy="1286054"/>
          </a:xfrm>
          <a:prstGeom prst="rect">
            <a:avLst/>
          </a:prstGeom>
        </p:spPr>
      </p:pic>
      <p:pic>
        <p:nvPicPr>
          <p:cNvPr id="17" name="图片 16">
            <a:extLst>
              <a:ext uri="{FF2B5EF4-FFF2-40B4-BE49-F238E27FC236}">
                <a16:creationId xmlns:a16="http://schemas.microsoft.com/office/drawing/2014/main" id="{DB57773D-5AC6-4A16-40A9-0879DBA6CDCC}"/>
              </a:ext>
            </a:extLst>
          </p:cNvPr>
          <p:cNvPicPr>
            <a:picLocks noChangeAspect="1"/>
          </p:cNvPicPr>
          <p:nvPr/>
        </p:nvPicPr>
        <p:blipFill>
          <a:blip r:embed="rId8"/>
          <a:stretch>
            <a:fillRect/>
          </a:stretch>
        </p:blipFill>
        <p:spPr>
          <a:xfrm>
            <a:off x="6403780" y="4676380"/>
            <a:ext cx="4220164" cy="438211"/>
          </a:xfrm>
          <a:prstGeom prst="rect">
            <a:avLst/>
          </a:prstGeom>
        </p:spPr>
      </p:pic>
      <p:pic>
        <p:nvPicPr>
          <p:cNvPr id="19" name="图片 18">
            <a:extLst>
              <a:ext uri="{FF2B5EF4-FFF2-40B4-BE49-F238E27FC236}">
                <a16:creationId xmlns:a16="http://schemas.microsoft.com/office/drawing/2014/main" id="{C8104088-16B6-8B9C-ABEE-668BBB0239F1}"/>
              </a:ext>
            </a:extLst>
          </p:cNvPr>
          <p:cNvPicPr>
            <a:picLocks noChangeAspect="1"/>
          </p:cNvPicPr>
          <p:nvPr/>
        </p:nvPicPr>
        <p:blipFill>
          <a:blip r:embed="rId9"/>
          <a:stretch>
            <a:fillRect/>
          </a:stretch>
        </p:blipFill>
        <p:spPr>
          <a:xfrm>
            <a:off x="6435781" y="5282886"/>
            <a:ext cx="4258269" cy="990738"/>
          </a:xfrm>
          <a:prstGeom prst="rect">
            <a:avLst/>
          </a:prstGeom>
        </p:spPr>
      </p:pic>
      <p:sp>
        <p:nvSpPr>
          <p:cNvPr id="4" name="文本框 3">
            <a:extLst>
              <a:ext uri="{FF2B5EF4-FFF2-40B4-BE49-F238E27FC236}">
                <a16:creationId xmlns:a16="http://schemas.microsoft.com/office/drawing/2014/main" id="{04736335-CFC1-BE6E-4B48-18055B3260D7}"/>
              </a:ext>
            </a:extLst>
          </p:cNvPr>
          <p:cNvSpPr txBox="1"/>
          <p:nvPr/>
        </p:nvSpPr>
        <p:spPr>
          <a:xfrm>
            <a:off x="235718" y="2150670"/>
            <a:ext cx="1198496" cy="646331"/>
          </a:xfrm>
          <a:prstGeom prst="rect">
            <a:avLst/>
          </a:prstGeom>
          <a:noFill/>
        </p:spPr>
        <p:txBody>
          <a:bodyPr wrap="square">
            <a:spAutoFit/>
          </a:bodyPr>
          <a:lstStyle/>
          <a:p>
            <a:r>
              <a:rPr lang="zh-CN" altLang="en-US" b="0" i="1" dirty="0">
                <a:solidFill>
                  <a:srgbClr val="FF0000"/>
                </a:solidFill>
                <a:effectLst/>
                <a:latin typeface="Noto Serif" panose="02020600060500020200" pitchFamily="18" charset="0"/>
              </a:rPr>
              <a:t>简洁性计算方法</a:t>
            </a:r>
            <a:r>
              <a:rPr lang="zh-CN" altLang="en-US" b="0" i="0" dirty="0">
                <a:solidFill>
                  <a:srgbClr val="FF0000"/>
                </a:solidFill>
                <a:effectLst/>
                <a:latin typeface="Noto Serif" panose="02020600060500020200" pitchFamily="18" charset="0"/>
              </a:rPr>
              <a:t> </a:t>
            </a:r>
            <a:endParaRPr lang="zh-CN" altLang="en-US" dirty="0">
              <a:solidFill>
                <a:srgbClr val="FF0000"/>
              </a:solidFill>
            </a:endParaRPr>
          </a:p>
        </p:txBody>
      </p:sp>
      <p:sp>
        <p:nvSpPr>
          <p:cNvPr id="8" name="文本框 7">
            <a:extLst>
              <a:ext uri="{FF2B5EF4-FFF2-40B4-BE49-F238E27FC236}">
                <a16:creationId xmlns:a16="http://schemas.microsoft.com/office/drawing/2014/main" id="{FC338DC6-40A8-0728-44B6-345E98670DDB}"/>
              </a:ext>
            </a:extLst>
          </p:cNvPr>
          <p:cNvSpPr txBox="1"/>
          <p:nvPr/>
        </p:nvSpPr>
        <p:spPr>
          <a:xfrm>
            <a:off x="5139653" y="1878786"/>
            <a:ext cx="1786525" cy="646331"/>
          </a:xfrm>
          <a:prstGeom prst="rect">
            <a:avLst/>
          </a:prstGeom>
          <a:noFill/>
        </p:spPr>
        <p:txBody>
          <a:bodyPr wrap="square">
            <a:spAutoFit/>
          </a:bodyPr>
          <a:lstStyle/>
          <a:p>
            <a:r>
              <a:rPr lang="zh-CN" altLang="en-US" b="0" i="1" dirty="0">
                <a:solidFill>
                  <a:srgbClr val="FF0000"/>
                </a:solidFill>
                <a:effectLst/>
                <a:latin typeface="Noto Serif" panose="02020600060500020200" pitchFamily="18" charset="0"/>
              </a:rPr>
              <a:t>正确性计算方法：</a:t>
            </a:r>
            <a:r>
              <a:rPr lang="zh-CN" altLang="en-US" b="0" i="0" dirty="0">
                <a:solidFill>
                  <a:srgbClr val="FF0000"/>
                </a:solidFill>
                <a:effectLst/>
                <a:latin typeface="Noto Serif" panose="02020600060500020200" pitchFamily="18" charset="0"/>
              </a:rPr>
              <a:t> </a:t>
            </a:r>
            <a:endParaRPr lang="zh-CN" altLang="en-US" dirty="0">
              <a:solidFill>
                <a:srgbClr val="FF0000"/>
              </a:solidFill>
            </a:endParaRPr>
          </a:p>
        </p:txBody>
      </p:sp>
      <p:sp>
        <p:nvSpPr>
          <p:cNvPr id="10" name="文本框 9">
            <a:extLst>
              <a:ext uri="{FF2B5EF4-FFF2-40B4-BE49-F238E27FC236}">
                <a16:creationId xmlns:a16="http://schemas.microsoft.com/office/drawing/2014/main" id="{CED40023-AF64-0487-C675-74667BF9EACB}"/>
              </a:ext>
            </a:extLst>
          </p:cNvPr>
          <p:cNvSpPr txBox="1"/>
          <p:nvPr/>
        </p:nvSpPr>
        <p:spPr>
          <a:xfrm>
            <a:off x="1631178" y="5945958"/>
            <a:ext cx="4675677" cy="646331"/>
          </a:xfrm>
          <a:prstGeom prst="rect">
            <a:avLst/>
          </a:prstGeom>
          <a:noFill/>
        </p:spPr>
        <p:txBody>
          <a:bodyPr wrap="square">
            <a:spAutoFit/>
          </a:bodyPr>
          <a:lstStyle/>
          <a:p>
            <a:r>
              <a:rPr lang="zh-CN" altLang="en-US" b="0" i="0" dirty="0">
                <a:solidFill>
                  <a:srgbClr val="FF0000"/>
                </a:solidFill>
                <a:effectLst/>
                <a:latin typeface="Noto Serif" panose="02020600060500020200" pitchFamily="18" charset="0"/>
              </a:rPr>
              <a:t>在检索增强生成中用于噪声过滤的信息瓶颈公式</a:t>
            </a:r>
            <a:r>
              <a:rPr lang="zh-CN" altLang="en-US" b="0" i="0" dirty="0">
                <a:solidFill>
                  <a:srgbClr val="000000"/>
                </a:solidFill>
                <a:effectLst/>
                <a:latin typeface="Noto Serif" panose="02020600060500020200" pitchFamily="18" charset="0"/>
              </a:rPr>
              <a:t>：</a:t>
            </a:r>
            <a:endParaRPr lang="zh-CN" altLang="en-US" dirty="0"/>
          </a:p>
        </p:txBody>
      </p:sp>
      <p:cxnSp>
        <p:nvCxnSpPr>
          <p:cNvPr id="14" name="直接箭头连接符 13">
            <a:extLst>
              <a:ext uri="{FF2B5EF4-FFF2-40B4-BE49-F238E27FC236}">
                <a16:creationId xmlns:a16="http://schemas.microsoft.com/office/drawing/2014/main" id="{15086805-199B-9E6B-74F6-DBE2AEC2EDB1}"/>
              </a:ext>
            </a:extLst>
          </p:cNvPr>
          <p:cNvCxnSpPr>
            <a:cxnSpLocks/>
          </p:cNvCxnSpPr>
          <p:nvPr/>
        </p:nvCxnSpPr>
        <p:spPr>
          <a:xfrm flipV="1">
            <a:off x="1052186" y="2481253"/>
            <a:ext cx="494778" cy="1505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矩形 15">
            <a:extLst>
              <a:ext uri="{FF2B5EF4-FFF2-40B4-BE49-F238E27FC236}">
                <a16:creationId xmlns:a16="http://schemas.microsoft.com/office/drawing/2014/main" id="{539E1EFD-4A4C-6BA2-F564-5A03EC62CC5C}"/>
              </a:ext>
            </a:extLst>
          </p:cNvPr>
          <p:cNvSpPr/>
          <p:nvPr/>
        </p:nvSpPr>
        <p:spPr>
          <a:xfrm>
            <a:off x="6526757" y="5086800"/>
            <a:ext cx="4220164" cy="1208896"/>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25109012-B58B-998C-0F62-F86C3E93DDC6}"/>
              </a:ext>
            </a:extLst>
          </p:cNvPr>
          <p:cNvCxnSpPr>
            <a:cxnSpLocks/>
          </p:cNvCxnSpPr>
          <p:nvPr/>
        </p:nvCxnSpPr>
        <p:spPr>
          <a:xfrm>
            <a:off x="6217526" y="2356939"/>
            <a:ext cx="385411" cy="163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2960D89C-3139-C549-4216-A46E8F03574B}"/>
              </a:ext>
            </a:extLst>
          </p:cNvPr>
          <p:cNvCxnSpPr/>
          <p:nvPr/>
        </p:nvCxnSpPr>
        <p:spPr>
          <a:xfrm flipV="1">
            <a:off x="6063734" y="5649965"/>
            <a:ext cx="307584" cy="3584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96090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Application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AB34FE9-751B-F693-C155-3F2686A47288}"/>
                  </a:ext>
                </a:extLst>
              </p:cNvPr>
              <p:cNvSpPr txBox="1"/>
              <p:nvPr/>
            </p:nvSpPr>
            <p:spPr>
              <a:xfrm>
                <a:off x="594091" y="1014762"/>
                <a:ext cx="11180094" cy="102649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评估指标</a:t>
                </a:r>
                <a:endParaRPr lang="en-US" altLang="zh-CN" sz="2000" b="1" dirty="0">
                  <a:latin typeface="微软雅黑" panose="020B0503020204020204" pitchFamily="34" charset="-122"/>
                  <a:ea typeface="微软雅黑" panose="020B0503020204020204" pitchFamily="34" charset="-122"/>
                </a:endParaRPr>
              </a:p>
              <a:p>
                <a:pPr indent="457200">
                  <a:lnSpc>
                    <a:spcPct val="150000"/>
                  </a:lnSpc>
                </a:pPr>
                <a:r>
                  <a:rPr lang="zh-CN" altLang="en-US" sz="2000" b="0" i="0" dirty="0">
                    <a:solidFill>
                      <a:srgbClr val="292929"/>
                    </a:solidFill>
                    <a:effectLst/>
                    <a:latin typeface="宋体" panose="02010600030101010101" pitchFamily="2" charset="-122"/>
                    <a:ea typeface="宋体" panose="02010600030101010101" pitchFamily="2" charset="-122"/>
                  </a:rPr>
                  <a:t>给定来自数据集的</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q,x,y</a:t>
                </a:r>
                <a:r>
                  <a:rPr lang="en-US" altLang="zh-CN" sz="2000" dirty="0">
                    <a:latin typeface="宋体" panose="02010600030101010101" pitchFamily="2" charset="-122"/>
                    <a:ea typeface="宋体" panose="02010600030101010101" pitchFamily="2" charset="-122"/>
                  </a:rPr>
                  <a:t>)}</a:t>
                </a:r>
                <a:r>
                  <a:rPr lang="zh-CN" altLang="en-US" sz="2000" b="0" i="0" dirty="0">
                    <a:solidFill>
                      <a:srgbClr val="292929"/>
                    </a:solidFill>
                    <a:effectLst/>
                    <a:latin typeface="宋体" panose="02010600030101010101" pitchFamily="2" charset="-122"/>
                    <a:ea typeface="宋体" panose="02010600030101010101" pitchFamily="2" charset="-122"/>
                  </a:rPr>
                  <a:t>和噪声过滤器生成的压缩</a:t>
                </a:r>
                <a14:m>
                  <m:oMath xmlns:m="http://schemas.openxmlformats.org/officeDocument/2006/math">
                    <m:r>
                      <a:rPr lang="en-US" altLang="zh-CN" sz="2000" b="1" i="1" smtClean="0">
                        <a:effectLst/>
                        <a:latin typeface="Cambria Math" panose="02040503050406030204" pitchFamily="18" charset="0"/>
                        <a:ea typeface="等线" panose="02010600030101010101" pitchFamily="2" charset="-122"/>
                        <a:cs typeface="Times New Roman" panose="02020603050405020304" pitchFamily="18" charset="0"/>
                      </a:rPr>
                      <m:t>𝒑</m:t>
                    </m:r>
                    <m:d>
                      <m:dPr>
                        <m:ctrlPr>
                          <a:rPr lang="en-US" altLang="zh-CN" sz="2000" b="1" i="1" smtClean="0">
                            <a:effectLst/>
                            <a:latin typeface="Cambria Math" panose="02040503050406030204" pitchFamily="18" charset="0"/>
                            <a:ea typeface="等线" panose="02010600030101010101" pitchFamily="2" charset="-122"/>
                            <a:cs typeface="Times New Roman" panose="02020603050405020304" pitchFamily="18" charset="0"/>
                          </a:rPr>
                        </m:ctrlPr>
                      </m:dPr>
                      <m:e>
                        <m:acc>
                          <m:accPr>
                            <m:chr m:val="̃"/>
                            <m:ctrlPr>
                              <a:rPr lang="zh-CN" altLang="zh-CN" sz="2000" b="1" i="1">
                                <a:effectLst/>
                                <a:latin typeface="Cambria Math" panose="02040503050406030204" pitchFamily="18" charset="0"/>
                                <a:ea typeface="Cambria Math" panose="02040503050406030204" pitchFamily="18" charset="0"/>
                              </a:rPr>
                            </m:ctrlPr>
                          </m:accPr>
                          <m:e>
                            <m:r>
                              <a:rPr lang="en-US" altLang="zh-CN" sz="2000" b="1" i="1">
                                <a:effectLst/>
                                <a:latin typeface="Cambria Math" panose="02040503050406030204" pitchFamily="18" charset="0"/>
                                <a:ea typeface="等线" panose="02010600030101010101" pitchFamily="2" charset="-122"/>
                                <a:cs typeface="Times New Roman" panose="02020603050405020304" pitchFamily="18" charset="0"/>
                              </a:rPr>
                              <m:t>𝒙</m:t>
                            </m:r>
                          </m:e>
                        </m:acc>
                        <m:r>
                          <m:rPr>
                            <m:nor/>
                          </m:rPr>
                          <a:rPr lang="en-US" altLang="zh-CN" sz="2000">
                            <a:latin typeface="宋体" panose="02010600030101010101" pitchFamily="2" charset="-122"/>
                            <a:ea typeface="宋体" panose="02010600030101010101" pitchFamily="2" charset="-122"/>
                          </a:rPr>
                          <m:t>|</m:t>
                        </m:r>
                        <m:r>
                          <m:rPr>
                            <m:nor/>
                          </m:rPr>
                          <a:rPr lang="en-US" altLang="zh-CN" sz="2000">
                            <a:latin typeface="宋体" panose="02010600030101010101" pitchFamily="2" charset="-122"/>
                            <a:ea typeface="宋体" panose="02010600030101010101" pitchFamily="2" charset="-122"/>
                          </a:rPr>
                          <m:t>x</m:t>
                        </m:r>
                        <m:r>
                          <m:rPr>
                            <m:nor/>
                          </m:rPr>
                          <a:rPr lang="en-US" altLang="zh-CN" sz="2000">
                            <a:latin typeface="宋体" panose="02010600030101010101" pitchFamily="2" charset="-122"/>
                            <a:ea typeface="宋体" panose="02010600030101010101" pitchFamily="2" charset="-122"/>
                          </a:rPr>
                          <m:t>,</m:t>
                        </m:r>
                        <m:r>
                          <m:rPr>
                            <m:nor/>
                          </m:rPr>
                          <a:rPr lang="en-US" altLang="zh-CN" sz="2000" smtClean="0">
                            <a:latin typeface="宋体" panose="02010600030101010101" pitchFamily="2" charset="-122"/>
                            <a:ea typeface="宋体" panose="02010600030101010101" pitchFamily="2" charset="-122"/>
                          </a:rPr>
                          <m:t>q</m:t>
                        </m:r>
                      </m:e>
                    </m:d>
                    <m:r>
                      <a:rPr lang="en-US" altLang="zh-CN" sz="2000" b="1" i="1" smtClean="0">
                        <a:effectLst/>
                        <a:latin typeface="Cambria Math" panose="02040503050406030204" pitchFamily="18" charset="0"/>
                        <a:ea typeface="等线" panose="02010600030101010101" pitchFamily="2" charset="-122"/>
                        <a:cs typeface="Times New Roman" panose="02020603050405020304" pitchFamily="18" charset="0"/>
                      </a:rPr>
                      <m:t>.</m:t>
                    </m:r>
                  </m:oMath>
                </a14:m>
                <a:endParaRPr lang="zh-CN" altLang="en-US" sz="2000" dirty="0">
                  <a:latin typeface="宋体" panose="02010600030101010101" pitchFamily="2" charset="-122"/>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BAB34FE9-751B-F693-C155-3F2686A47288}"/>
                  </a:ext>
                </a:extLst>
              </p:cNvPr>
              <p:cNvSpPr txBox="1">
                <a:spLocks noRot="1" noChangeAspect="1" noMove="1" noResize="1" noEditPoints="1" noAdjustHandles="1" noChangeArrowheads="1" noChangeShapeType="1" noTextEdit="1"/>
              </p:cNvSpPr>
              <p:nvPr/>
            </p:nvSpPr>
            <p:spPr>
              <a:xfrm>
                <a:off x="594091" y="1014762"/>
                <a:ext cx="11180094" cy="1026499"/>
              </a:xfrm>
              <a:prstGeom prst="rect">
                <a:avLst/>
              </a:prstGeom>
              <a:blipFill>
                <a:blip r:embed="rId4"/>
                <a:stretch>
                  <a:fillRect l="-491" b="-591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AD4102E-C9BA-9988-D1D2-CEACBA0B30E7}"/>
              </a:ext>
            </a:extLst>
          </p:cNvPr>
          <p:cNvPicPr>
            <a:picLocks noChangeAspect="1"/>
          </p:cNvPicPr>
          <p:nvPr/>
        </p:nvPicPr>
        <p:blipFill>
          <a:blip r:embed="rId5"/>
          <a:stretch>
            <a:fillRect/>
          </a:stretch>
        </p:blipFill>
        <p:spPr>
          <a:xfrm>
            <a:off x="1609752" y="2428875"/>
            <a:ext cx="7146122" cy="836933"/>
          </a:xfrm>
          <a:prstGeom prst="rect">
            <a:avLst/>
          </a:prstGeom>
        </p:spPr>
      </p:pic>
      <p:sp>
        <p:nvSpPr>
          <p:cNvPr id="12" name="文本框 11">
            <a:extLst>
              <a:ext uri="{FF2B5EF4-FFF2-40B4-BE49-F238E27FC236}">
                <a16:creationId xmlns:a16="http://schemas.microsoft.com/office/drawing/2014/main" id="{6C0E2B98-0B19-DD24-5AD6-E2EB7F97B456}"/>
              </a:ext>
            </a:extLst>
          </p:cNvPr>
          <p:cNvSpPr txBox="1"/>
          <p:nvPr/>
        </p:nvSpPr>
        <p:spPr>
          <a:xfrm>
            <a:off x="891481" y="3351151"/>
            <a:ext cx="8759714" cy="2353786"/>
          </a:xfrm>
          <a:prstGeom prst="rect">
            <a:avLst/>
          </a:prstGeom>
          <a:noFill/>
        </p:spPr>
        <p:txBody>
          <a:bodyPr wrap="square">
            <a:spAutoFit/>
          </a:bodyPr>
          <a:lstStyle/>
          <a:p>
            <a:pPr marR="0" lvl="0" indent="457200" fontAlgn="auto">
              <a:lnSpc>
                <a:spcPct val="150000"/>
              </a:lnSpc>
              <a:spcBef>
                <a:spcPts val="0"/>
              </a:spcBef>
              <a:spcAft>
                <a:spcPts val="0"/>
              </a:spcAft>
              <a:buClrTx/>
              <a:buSzTx/>
              <a:buFontTx/>
              <a:buNone/>
              <a:tabLst/>
              <a:defRPr/>
            </a:pPr>
            <a:r>
              <a:rPr lang="zh-CN" altLang="en-US" sz="2000" dirty="0"/>
              <a:t>在描述训练噪声过滤器的方案之前，必须建立评估过滤结果有效性的标准，其中信</a:t>
            </a:r>
            <a:r>
              <a:rPr lang="zh-CN" altLang="en-US" sz="2000" dirty="0">
                <a:solidFill>
                  <a:srgbClr val="FF0000"/>
                </a:solidFill>
              </a:rPr>
              <a:t>息瓶颈是一个重要的评估指标</a:t>
            </a:r>
            <a:r>
              <a:rPr lang="zh-CN" altLang="en-US" sz="2000" dirty="0"/>
              <a:t>。其中，使用大型语言模型来估计概率分布，语言模型的输入包括串联的条件变量。 此外，我们通过将对数引入超参数</a:t>
            </a:r>
            <a:r>
              <a:rPr lang="en-US" altLang="zh-CN" sz="2000" dirty="0"/>
              <a:t>α</a:t>
            </a:r>
            <a:r>
              <a:rPr lang="zh-CN" altLang="en-US" sz="2000" dirty="0"/>
              <a:t>来平衡值的量级。 </a:t>
            </a:r>
            <a:r>
              <a:rPr lang="en-US" altLang="zh-CN" sz="2000" dirty="0"/>
              <a:t>IB</a:t>
            </a:r>
            <a:r>
              <a:rPr lang="zh-CN" altLang="en-US" sz="2000" dirty="0"/>
              <a:t> 分数的范围是 </a:t>
            </a:r>
            <a:r>
              <a:rPr lang="en-US" altLang="zh-CN" sz="2000" dirty="0"/>
              <a:t>[α,1]</a:t>
            </a:r>
            <a:r>
              <a:rPr lang="zh-CN" altLang="en-US" sz="2000" dirty="0"/>
              <a:t>，较小的 </a:t>
            </a:r>
            <a:r>
              <a:rPr lang="en-US" altLang="zh-CN" sz="2000" dirty="0"/>
              <a:t>IB</a:t>
            </a:r>
            <a:r>
              <a:rPr lang="zh-CN" altLang="en-US" sz="2000" dirty="0"/>
              <a:t> 表示更好的过滤性能。</a:t>
            </a:r>
            <a:endParaRPr lang="en-US" altLang="zh-CN" sz="2000" dirty="0"/>
          </a:p>
        </p:txBody>
      </p:sp>
    </p:spTree>
    <p:extLst>
      <p:ext uri="{BB962C8B-B14F-4D97-AF65-F5344CB8AC3E}">
        <p14:creationId xmlns:p14="http://schemas.microsoft.com/office/powerpoint/2010/main" val="3846986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Application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4" name="图片 3">
            <a:extLst>
              <a:ext uri="{FF2B5EF4-FFF2-40B4-BE49-F238E27FC236}">
                <a16:creationId xmlns:a16="http://schemas.microsoft.com/office/drawing/2014/main" id="{587EE534-7D69-A9F2-5F4E-5A98EBABDEB9}"/>
              </a:ext>
            </a:extLst>
          </p:cNvPr>
          <p:cNvPicPr>
            <a:picLocks noChangeAspect="1"/>
          </p:cNvPicPr>
          <p:nvPr/>
        </p:nvPicPr>
        <p:blipFill>
          <a:blip r:embed="rId4"/>
          <a:stretch>
            <a:fillRect/>
          </a:stretch>
        </p:blipFill>
        <p:spPr>
          <a:xfrm>
            <a:off x="6977253" y="2586961"/>
            <a:ext cx="5214747" cy="3108791"/>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CAA8F8E0-5B19-8920-9B4D-AB13B275D2CB}"/>
                  </a:ext>
                </a:extLst>
              </p:cNvPr>
              <p:cNvSpPr txBox="1"/>
              <p:nvPr/>
            </p:nvSpPr>
            <p:spPr>
              <a:xfrm>
                <a:off x="823215" y="942972"/>
                <a:ext cx="11180094" cy="141647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监督微调</a:t>
                </a:r>
                <a:endParaRPr lang="en-US" altLang="zh-CN" sz="2000" b="1" dirty="0">
                  <a:latin typeface="微软雅黑" panose="020B0503020204020204" pitchFamily="34" charset="-122"/>
                  <a:ea typeface="微软雅黑" panose="020B0503020204020204" pitchFamily="34" charset="-122"/>
                </a:endParaRPr>
              </a:p>
              <a:p>
                <a:pPr indent="457200">
                  <a:lnSpc>
                    <a:spcPct val="150000"/>
                  </a:lnSpc>
                </a:pPr>
                <a:r>
                  <a:rPr lang="zh-CN" altLang="en-US" sz="2000" dirty="0">
                    <a:latin typeface="宋体" panose="02010600030101010101" pitchFamily="2" charset="-122"/>
                    <a:ea typeface="宋体" panose="02010600030101010101" pitchFamily="2" charset="-122"/>
                  </a:rPr>
                  <a:t>从头开始训练噪声过滤器具有挑战性，因为没有检索到的段落的真实压缩。我们必须从检索到的段落 </a:t>
                </a:r>
                <a:r>
                  <a:rPr lang="en-US" altLang="zh-CN" sz="2000" dirty="0">
                    <a:latin typeface="宋体" panose="02010600030101010101" pitchFamily="2" charset="-122"/>
                    <a:ea typeface="宋体" panose="02010600030101010101" pitchFamily="2" charset="-122"/>
                  </a:rPr>
                  <a:t>x </a:t>
                </a:r>
                <a:r>
                  <a:rPr lang="zh-CN" altLang="en-US" sz="2000" dirty="0">
                    <a:latin typeface="宋体" panose="02010600030101010101" pitchFamily="2" charset="-122"/>
                    <a:ea typeface="宋体" panose="02010600030101010101" pitchFamily="2" charset="-122"/>
                  </a:rPr>
                  <a:t>的所有潜在子序列中</a:t>
                </a:r>
                <a:r>
                  <a:rPr lang="zh-CN" altLang="en-US" sz="2000" dirty="0">
                    <a:solidFill>
                      <a:srgbClr val="FF0000"/>
                    </a:solidFill>
                    <a:latin typeface="宋体" panose="02010600030101010101" pitchFamily="2" charset="-122"/>
                    <a:ea typeface="宋体" panose="02010600030101010101" pitchFamily="2" charset="-122"/>
                  </a:rPr>
                  <a:t>搜索最佳</a:t>
                </a:r>
                <a14:m>
                  <m:oMath xmlns:m="http://schemas.openxmlformats.org/officeDocument/2006/math">
                    <m:acc>
                      <m:accPr>
                        <m:chr m:val="̃"/>
                        <m:ctrlPr>
                          <a:rPr lang="zh-CN" altLang="zh-CN" sz="2000" b="1" i="1">
                            <a:solidFill>
                              <a:srgbClr val="FF0000"/>
                            </a:solidFill>
                            <a:latin typeface="Cambria Math" panose="02040503050406030204" pitchFamily="18" charset="0"/>
                            <a:ea typeface="Cambria Math" panose="02040503050406030204" pitchFamily="18" charset="0"/>
                          </a:rPr>
                        </m:ctrlPr>
                      </m:accPr>
                      <m:e>
                        <m:r>
                          <a:rPr lang="en-US" altLang="zh-CN" sz="2000" b="1" i="1">
                            <a:solidFill>
                              <a:srgbClr val="FF0000"/>
                            </a:solidFill>
                            <a:latin typeface="Cambria Math" panose="02040503050406030204" pitchFamily="18" charset="0"/>
                            <a:cs typeface="Times New Roman" panose="02020603050405020304" pitchFamily="18" charset="0"/>
                          </a:rPr>
                          <m:t>𝒙</m:t>
                        </m:r>
                      </m:e>
                    </m:acc>
                    <m:r>
                      <a:rPr lang="en-US" altLang="zh-CN" sz="2000" b="1" i="1">
                        <a:solidFill>
                          <a:srgbClr val="FF0000"/>
                        </a:solidFill>
                        <a:latin typeface="Cambria Math" panose="02040503050406030204" pitchFamily="18" charset="0"/>
                        <a:cs typeface="Times New Roman" panose="02020603050405020304" pitchFamily="18" charset="0"/>
                      </a:rPr>
                      <m:t> </m:t>
                    </m:r>
                  </m:oMath>
                </a14:m>
                <a:r>
                  <a:rPr lang="zh-CN" altLang="en-US" sz="2000" dirty="0">
                    <a:latin typeface="宋体" panose="02010600030101010101" pitchFamily="2" charset="-122"/>
                    <a:ea typeface="宋体" panose="02010600030101010101" pitchFamily="2" charset="-122"/>
                  </a:rPr>
                  <a:t>，这相当于计算</a:t>
                </a:r>
                <a14:m>
                  <m:oMath xmlns:m="http://schemas.openxmlformats.org/officeDocument/2006/math">
                    <m:acc>
                      <m:accPr>
                        <m:chr m:val="̃"/>
                        <m:ctrlPr>
                          <a:rPr lang="zh-CN" altLang="zh-CN" sz="2000" b="1" i="1">
                            <a:latin typeface="Cambria Math" panose="02040503050406030204" pitchFamily="18" charset="0"/>
                            <a:ea typeface="Cambria Math" panose="02040503050406030204" pitchFamily="18" charset="0"/>
                          </a:rPr>
                        </m:ctrlPr>
                      </m:accPr>
                      <m:e>
                        <m:r>
                          <a:rPr lang="en-US" altLang="zh-CN" sz="2000" b="1" i="1">
                            <a:latin typeface="Cambria Math" panose="02040503050406030204" pitchFamily="18" charset="0"/>
                            <a:cs typeface="Times New Roman" panose="02020603050405020304" pitchFamily="18" charset="0"/>
                          </a:rPr>
                          <m:t>𝒙</m:t>
                        </m:r>
                      </m:e>
                    </m:acc>
                    <m:r>
                      <a:rPr lang="en-US" altLang="zh-CN" sz="2000" b="1" i="1">
                        <a:latin typeface="Cambria Math" panose="02040503050406030204" pitchFamily="18" charset="0"/>
                        <a:cs typeface="Times New Roman" panose="02020603050405020304" pitchFamily="18" charset="0"/>
                      </a:rPr>
                      <m:t> </m:t>
                    </m:r>
                  </m:oMath>
                </a14:m>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在语言空间上的积分</a:t>
                </a:r>
                <a14:m>
                  <m:oMath xmlns:m="http://schemas.openxmlformats.org/officeDocument/2006/math">
                    <m:r>
                      <a:rPr lang="en-US" altLang="zh-CN" sz="2000" b="1" i="1" smtClean="0">
                        <a:effectLst/>
                        <a:latin typeface="Cambria Math" panose="02040503050406030204" pitchFamily="18" charset="0"/>
                        <a:ea typeface="等线" panose="02010600030101010101" pitchFamily="2" charset="-122"/>
                        <a:cs typeface="Times New Roman" panose="02020603050405020304" pitchFamily="18" charset="0"/>
                      </a:rPr>
                      <m:t>.</m:t>
                    </m:r>
                  </m:oMath>
                </a14:m>
                <a:endParaRPr lang="zh-CN" altLang="en-US" sz="2000" dirty="0">
                  <a:latin typeface="宋体" panose="02010600030101010101" pitchFamily="2" charset="-122"/>
                  <a:ea typeface="宋体" panose="02010600030101010101" pitchFamily="2" charset="-122"/>
                </a:endParaRPr>
              </a:p>
            </p:txBody>
          </p:sp>
        </mc:Choice>
        <mc:Fallback>
          <p:sp>
            <p:nvSpPr>
              <p:cNvPr id="7" name="文本框 6">
                <a:extLst>
                  <a:ext uri="{FF2B5EF4-FFF2-40B4-BE49-F238E27FC236}">
                    <a16:creationId xmlns:a16="http://schemas.microsoft.com/office/drawing/2014/main" id="{CAA8F8E0-5B19-8920-9B4D-AB13B275D2CB}"/>
                  </a:ext>
                </a:extLst>
              </p:cNvPr>
              <p:cNvSpPr txBox="1">
                <a:spLocks noRot="1" noChangeAspect="1" noMove="1" noResize="1" noEditPoints="1" noAdjustHandles="1" noChangeArrowheads="1" noChangeShapeType="1" noTextEdit="1"/>
              </p:cNvSpPr>
              <p:nvPr/>
            </p:nvSpPr>
            <p:spPr>
              <a:xfrm>
                <a:off x="823215" y="942972"/>
                <a:ext cx="11180094" cy="1416478"/>
              </a:xfrm>
              <a:prstGeom prst="rect">
                <a:avLst/>
              </a:prstGeom>
              <a:blipFill>
                <a:blip r:embed="rId5"/>
                <a:stretch>
                  <a:fillRect l="-545" b="-6034"/>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4323665D-0259-E26B-84A5-91698512E4FD}"/>
              </a:ext>
            </a:extLst>
          </p:cNvPr>
          <p:cNvPicPr>
            <a:picLocks noChangeAspect="1"/>
          </p:cNvPicPr>
          <p:nvPr/>
        </p:nvPicPr>
        <p:blipFill>
          <a:blip r:embed="rId6"/>
          <a:stretch>
            <a:fillRect/>
          </a:stretch>
        </p:blipFill>
        <p:spPr>
          <a:xfrm>
            <a:off x="1722697" y="2815524"/>
            <a:ext cx="3639058" cy="638264"/>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905A0760-4C65-A9F5-541C-03DEBA9D6822}"/>
                  </a:ext>
                </a:extLst>
              </p:cNvPr>
              <p:cNvSpPr txBox="1"/>
              <p:nvPr/>
            </p:nvSpPr>
            <p:spPr>
              <a:xfrm>
                <a:off x="660400" y="3501353"/>
                <a:ext cx="6137007" cy="2998963"/>
              </a:xfrm>
              <a:prstGeom prst="rect">
                <a:avLst/>
              </a:prstGeom>
              <a:noFill/>
            </p:spPr>
            <p:txBody>
              <a:bodyPr wrap="square">
                <a:spAutoFit/>
              </a:bodyPr>
              <a:lstStyle/>
              <a:p>
                <a:pPr>
                  <a:lnSpc>
                    <a:spcPct val="150000"/>
                  </a:lnSpc>
                </a:pPr>
                <a:r>
                  <a:rPr lang="zh-CN" altLang="en-US" b="0" i="0" dirty="0">
                    <a:solidFill>
                      <a:srgbClr val="292929"/>
                    </a:solidFill>
                    <a:effectLst/>
                    <a:latin typeface="宋体" panose="02010600030101010101" pitchFamily="2" charset="-122"/>
                    <a:ea typeface="宋体" panose="02010600030101010101" pitchFamily="2" charset="-122"/>
                  </a:rPr>
                  <a:t>在检索增强生成数据集上收集伪 </a:t>
                </a:r>
                <a14:m>
                  <m:oMath xmlns:m="http://schemas.openxmlformats.org/officeDocument/2006/math">
                    <m:acc>
                      <m:accPr>
                        <m:chr m:val="̃"/>
                        <m:ctrlPr>
                          <a:rPr lang="zh-CN" altLang="zh-CN" b="1"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cs typeface="Times New Roman" panose="02020603050405020304" pitchFamily="18" charset="0"/>
                          </a:rPr>
                          <m:t>𝒙</m:t>
                        </m:r>
                      </m:e>
                    </m:acc>
                    <m:r>
                      <a:rPr lang="en-US" altLang="zh-CN" b="1" i="1">
                        <a:latin typeface="Cambria Math" panose="02040503050406030204" pitchFamily="18" charset="0"/>
                        <a:cs typeface="Times New Roman" panose="02020603050405020304" pitchFamily="18" charset="0"/>
                      </a:rPr>
                      <m:t> </m:t>
                    </m:r>
                  </m:oMath>
                </a14:m>
                <a:r>
                  <a:rPr lang="zh-CN" altLang="en-US" b="0" i="0" dirty="0">
                    <a:solidFill>
                      <a:srgbClr val="292929"/>
                    </a:solidFill>
                    <a:effectLst/>
                    <a:latin typeface="宋体" panose="02010600030101010101" pitchFamily="2" charset="-122"/>
                    <a:ea typeface="宋体" panose="02010600030101010101" pitchFamily="2" charset="-122"/>
                  </a:rPr>
                  <a:t>，并构建</a:t>
                </a:r>
                <a:r>
                  <a:rPr lang="en-US" altLang="zh-CN" b="0" i="0" dirty="0">
                    <a:solidFill>
                      <a:srgbClr val="292929"/>
                    </a:solidFill>
                    <a:effectLst/>
                    <a:latin typeface="宋体" panose="02010600030101010101" pitchFamily="2" charset="-122"/>
                    <a:ea typeface="宋体" panose="02010600030101010101" pitchFamily="2" charset="-122"/>
                  </a:rPr>
                  <a:t>{(</a:t>
                </a:r>
                <a:r>
                  <a:rPr lang="en-US" altLang="zh-CN" b="0" i="0" dirty="0" err="1">
                    <a:solidFill>
                      <a:srgbClr val="292929"/>
                    </a:solidFill>
                    <a:effectLst/>
                    <a:latin typeface="宋体" panose="02010600030101010101" pitchFamily="2" charset="-122"/>
                    <a:ea typeface="宋体" panose="02010600030101010101" pitchFamily="2" charset="-122"/>
                  </a:rPr>
                  <a:t>q,x</a:t>
                </a:r>
                <a:r>
                  <a:rPr lang="en-US" altLang="zh-CN" dirty="0">
                    <a:solidFill>
                      <a:srgbClr val="292929"/>
                    </a:solidFill>
                    <a:latin typeface="宋体" panose="02010600030101010101" pitchFamily="2" charset="-122"/>
                    <a:ea typeface="宋体" panose="02010600030101010101" pitchFamily="2" charset="-122"/>
                  </a:rPr>
                  <a:t>,</a:t>
                </a:r>
                <a14:m>
                  <m:oMath xmlns:m="http://schemas.openxmlformats.org/officeDocument/2006/math">
                    <m:acc>
                      <m:accPr>
                        <m:chr m:val="̃"/>
                        <m:ctrlPr>
                          <a:rPr lang="zh-CN" altLang="zh-CN" i="1">
                            <a:latin typeface="Cambria Math" panose="02040503050406030204" pitchFamily="18" charset="0"/>
                            <a:ea typeface="Cambria Math" panose="02040503050406030204" pitchFamily="18" charset="0"/>
                          </a:rPr>
                        </m:ctrlPr>
                      </m:accPr>
                      <m:e>
                        <m:r>
                          <m:rPr>
                            <m:sty m:val="p"/>
                          </m:rPr>
                          <a:rPr lang="en-US" altLang="zh-CN" b="0" i="0">
                            <a:latin typeface="Cambria Math" panose="02040503050406030204" pitchFamily="18" charset="0"/>
                            <a:cs typeface="Times New Roman" panose="02020603050405020304" pitchFamily="18" charset="0"/>
                          </a:rPr>
                          <m:t>x</m:t>
                        </m:r>
                      </m:e>
                    </m:acc>
                    <m:r>
                      <a:rPr lang="en-US" altLang="zh-CN" b="1" i="1">
                        <a:latin typeface="Cambria Math" panose="02040503050406030204" pitchFamily="18" charset="0"/>
                        <a:cs typeface="Times New Roman" panose="02020603050405020304" pitchFamily="18" charset="0"/>
                      </a:rPr>
                      <m:t> </m:t>
                    </m:r>
                    <m:r>
                      <a:rPr lang="en-US" altLang="zh-CN" b="1" i="1" smtClean="0">
                        <a:latin typeface="Cambria Math" panose="02040503050406030204" pitchFamily="18" charset="0"/>
                        <a:cs typeface="Times New Roman" panose="02020603050405020304" pitchFamily="18" charset="0"/>
                      </a:rPr>
                      <m:t>)}</m:t>
                    </m:r>
                  </m:oMath>
                </a14:m>
                <a:r>
                  <a:rPr lang="zh-CN" altLang="en-US" b="0" i="0" dirty="0">
                    <a:solidFill>
                      <a:srgbClr val="292929"/>
                    </a:solidFill>
                    <a:effectLst/>
                    <a:latin typeface="宋体" panose="02010600030101010101" pitchFamily="2" charset="-122"/>
                    <a:ea typeface="宋体" panose="02010600030101010101" pitchFamily="2" charset="-122"/>
                  </a:rPr>
                  <a:t>元组作为我们噪声过滤器</a:t>
                </a:r>
                <a14:m>
                  <m:oMath xmlns:m="http://schemas.openxmlformats.org/officeDocument/2006/math">
                    <m:r>
                      <a:rPr lang="zh-CN" altLang="en-US" b="0" i="1" dirty="0" smtClean="0">
                        <a:solidFill>
                          <a:srgbClr val="292929"/>
                        </a:solidFill>
                        <a:effectLst/>
                        <a:latin typeface="Cambria Math" panose="02040503050406030204" pitchFamily="18" charset="0"/>
                      </a:rPr>
                      <m:t> </m:t>
                    </m:r>
                    <m:sSub>
                      <m:sSubPr>
                        <m:ctrlPr>
                          <a:rPr lang="en-US" altLang="zh-CN" b="0" i="1" dirty="0" smtClean="0">
                            <a:solidFill>
                              <a:srgbClr val="292929"/>
                            </a:solidFill>
                            <a:effectLst/>
                            <a:latin typeface="Cambria Math" panose="02040503050406030204" pitchFamily="18" charset="0"/>
                          </a:rPr>
                        </m:ctrlPr>
                      </m:sSubPr>
                      <m:e>
                        <m:r>
                          <a:rPr lang="en-US" altLang="zh-CN" b="0" i="1" dirty="0" smtClean="0">
                            <a:solidFill>
                              <a:srgbClr val="292929"/>
                            </a:solidFill>
                            <a:effectLst/>
                            <a:latin typeface="Cambria Math" panose="02040503050406030204" pitchFamily="18" charset="0"/>
                          </a:rPr>
                          <m:t>𝑝</m:t>
                        </m:r>
                      </m:e>
                      <m:sub>
                        <m:r>
                          <a:rPr lang="en-US" altLang="zh-CN" i="1" dirty="0">
                            <a:solidFill>
                              <a:srgbClr val="292929"/>
                            </a:solidFill>
                            <a:latin typeface="Cambria Math" panose="02040503050406030204" pitchFamily="18" charset="0"/>
                          </a:rPr>
                          <m:t>𝜃</m:t>
                        </m:r>
                      </m:sub>
                    </m:sSub>
                    <m:r>
                      <a:rPr lang="en-US" altLang="zh-CN" b="0" i="1" dirty="0">
                        <a:solidFill>
                          <a:srgbClr val="292929"/>
                        </a:solidFill>
                        <a:effectLst/>
                        <a:latin typeface="Cambria Math" panose="02040503050406030204" pitchFamily="18" charset="0"/>
                      </a:rPr>
                      <m:t>⁢(</m:t>
                    </m:r>
                    <m:acc>
                      <m:accPr>
                        <m:chr m:val="̃"/>
                        <m:ctrlPr>
                          <a:rPr lang="zh-CN" altLang="zh-CN" b="1"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cs typeface="Times New Roman" panose="02020603050405020304" pitchFamily="18" charset="0"/>
                          </a:rPr>
                          <m:t>𝒙</m:t>
                        </m:r>
                      </m:e>
                    </m:acc>
                    <m:r>
                      <a:rPr lang="en-US" altLang="zh-CN" b="1" i="1">
                        <a:latin typeface="Cambria Math" panose="02040503050406030204" pitchFamily="18" charset="0"/>
                        <a:cs typeface="Times New Roman" panose="02020603050405020304" pitchFamily="18" charset="0"/>
                      </a:rPr>
                      <m:t> </m:t>
                    </m:r>
                    <m:r>
                      <a:rPr lang="en-US" altLang="zh-CN" b="0" i="1" dirty="0">
                        <a:solidFill>
                          <a:srgbClr val="292929"/>
                        </a:solidFill>
                        <a:effectLst/>
                        <a:latin typeface="Cambria Math" panose="02040503050406030204" pitchFamily="18" charset="0"/>
                      </a:rPr>
                      <m:t>|</m:t>
                    </m:r>
                    <m:r>
                      <a:rPr lang="en-US" altLang="zh-CN" b="0" i="1" dirty="0" err="1">
                        <a:solidFill>
                          <a:srgbClr val="292929"/>
                        </a:solidFill>
                        <a:effectLst/>
                        <a:latin typeface="Cambria Math" panose="02040503050406030204" pitchFamily="18" charset="0"/>
                      </a:rPr>
                      <m:t>𝑥</m:t>
                    </m:r>
                    <m:r>
                      <a:rPr lang="en-US" altLang="zh-CN" b="0" i="1" dirty="0" err="1">
                        <a:solidFill>
                          <a:srgbClr val="292929"/>
                        </a:solidFill>
                        <a:effectLst/>
                        <a:latin typeface="Cambria Math" panose="02040503050406030204" pitchFamily="18" charset="0"/>
                      </a:rPr>
                      <m:t>,</m:t>
                    </m:r>
                    <m:r>
                      <a:rPr lang="en-US" altLang="zh-CN" b="0" i="1" dirty="0" err="1">
                        <a:solidFill>
                          <a:srgbClr val="292929"/>
                        </a:solidFill>
                        <a:effectLst/>
                        <a:latin typeface="Cambria Math" panose="02040503050406030204" pitchFamily="18" charset="0"/>
                      </a:rPr>
                      <m:t>𝑞</m:t>
                    </m:r>
                    <m:r>
                      <a:rPr lang="en-US" altLang="zh-CN" b="0" i="1" dirty="0">
                        <a:solidFill>
                          <a:srgbClr val="292929"/>
                        </a:solidFill>
                        <a:effectLst/>
                        <a:latin typeface="Cambria Math" panose="02040503050406030204" pitchFamily="18" charset="0"/>
                      </a:rPr>
                      <m:t>) </m:t>
                    </m:r>
                  </m:oMath>
                </a14:m>
                <a:r>
                  <a:rPr lang="zh-CN" altLang="en-US" b="0" i="0" dirty="0">
                    <a:solidFill>
                      <a:srgbClr val="292929"/>
                    </a:solidFill>
                    <a:effectLst/>
                    <a:latin typeface="宋体" panose="02010600030101010101" pitchFamily="2" charset="-122"/>
                    <a:ea typeface="宋体" panose="02010600030101010101" pitchFamily="2" charset="-122"/>
                  </a:rPr>
                  <a:t>监督学习的训练数据</a:t>
                </a:r>
                <a:r>
                  <a:rPr lang="en-US" altLang="zh-CN" dirty="0">
                    <a:solidFill>
                      <a:srgbClr val="292929"/>
                    </a:solidFill>
                    <a:latin typeface="宋体" panose="02010600030101010101" pitchFamily="2" charset="-122"/>
                    <a:ea typeface="宋体" panose="02010600030101010101" pitchFamily="2" charset="-122"/>
                  </a:rPr>
                  <a:t>.</a:t>
                </a:r>
                <a:r>
                  <a:rPr lang="zh-CN" altLang="en-US" b="0" i="0" dirty="0">
                    <a:solidFill>
                      <a:srgbClr val="292929"/>
                    </a:solidFill>
                    <a:effectLst/>
                    <a:latin typeface="宋体" panose="02010600030101010101" pitchFamily="2" charset="-122"/>
                    <a:ea typeface="宋体" panose="02010600030101010101" pitchFamily="2" charset="-122"/>
                  </a:rPr>
                  <a:t>此外，由于噪声过滤器需要具备输入理解和指令遵循的能力，我们选择预训练的语言模型作为骨干，并将模型微调到一个银色噪声过滤器。</a:t>
                </a:r>
                <a:br>
                  <a:rPr lang="en-US" altLang="zh-CN" b="0" i="0" dirty="0">
                    <a:solidFill>
                      <a:srgbClr val="292929"/>
                    </a:solidFill>
                    <a:effectLst/>
                    <a:latin typeface="宋体" panose="02010600030101010101" pitchFamily="2" charset="-122"/>
                    <a:ea typeface="宋体" panose="02010600030101010101" pitchFamily="2" charset="-122"/>
                  </a:rPr>
                </a:br>
                <a:r>
                  <a:rPr lang="zh-CN" altLang="en-US" b="0" i="0" dirty="0">
                    <a:solidFill>
                      <a:srgbClr val="FF0000"/>
                    </a:solidFill>
                    <a:effectLst/>
                    <a:latin typeface="宋体" panose="02010600030101010101" pitchFamily="2" charset="-122"/>
                    <a:ea typeface="宋体" panose="02010600030101010101" pitchFamily="2" charset="-122"/>
                  </a:rPr>
                  <a:t>优化目标负对数似然 </a:t>
                </a:r>
                <a:r>
                  <a:rPr lang="en-US" altLang="zh-CN" b="0" i="0" dirty="0">
                    <a:solidFill>
                      <a:srgbClr val="FF0000"/>
                    </a:solidFill>
                    <a:effectLst/>
                    <a:latin typeface="宋体" panose="02010600030101010101" pitchFamily="2" charset="-122"/>
                    <a:ea typeface="宋体" panose="02010600030101010101" pitchFamily="2" charset="-122"/>
                  </a:rPr>
                  <a:t>:</a:t>
                </a:r>
                <a:br>
                  <a:rPr lang="en-US" altLang="zh-CN" b="0" i="0" dirty="0">
                    <a:solidFill>
                      <a:srgbClr val="FF0000"/>
                    </a:solidFill>
                    <a:effectLst/>
                    <a:latin typeface="宋体" panose="02010600030101010101" pitchFamily="2" charset="-122"/>
                    <a:ea typeface="宋体" panose="02010600030101010101" pitchFamily="2" charset="-122"/>
                  </a:rPr>
                </a:br>
                <a14:m>
                  <m:oMath xmlns:m="http://schemas.openxmlformats.org/officeDocument/2006/math">
                    <m:sSub>
                      <m:sSubPr>
                        <m:ctrlPr>
                          <a:rPr lang="en-US" altLang="zh-CN" b="0" i="1" dirty="0" smtClean="0">
                            <a:solidFill>
                              <a:srgbClr val="FF0000"/>
                            </a:solidFill>
                            <a:effectLst/>
                            <a:latin typeface="Cambria Math" panose="02040503050406030204" pitchFamily="18" charset="0"/>
                          </a:rPr>
                        </m:ctrlPr>
                      </m:sSubPr>
                      <m:e>
                        <m:r>
                          <a:rPr lang="en-US" altLang="zh-CN" i="1" dirty="0">
                            <a:solidFill>
                              <a:srgbClr val="FF0000"/>
                            </a:solidFill>
                            <a:latin typeface="Cambria Math" panose="02040503050406030204" pitchFamily="18" charset="0"/>
                          </a:rPr>
                          <m:t>ℒ</m:t>
                        </m:r>
                      </m:e>
                      <m:sub>
                        <m:sSub>
                          <m:sSubPr>
                            <m:ctrlPr>
                              <a:rPr lang="en-US" altLang="zh-CN" b="0" i="1" dirty="0" smtClean="0">
                                <a:solidFill>
                                  <a:srgbClr val="FF0000"/>
                                </a:solidFill>
                                <a:effectLst/>
                                <a:latin typeface="Cambria Math" panose="02040503050406030204" pitchFamily="18" charset="0"/>
                              </a:rPr>
                            </m:ctrlPr>
                          </m:sSubPr>
                          <m:e>
                            <m:r>
                              <a:rPr lang="en-US" altLang="zh-CN" b="0" i="1" dirty="0" smtClean="0">
                                <a:solidFill>
                                  <a:srgbClr val="FF0000"/>
                                </a:solidFill>
                                <a:effectLst/>
                                <a:latin typeface="Cambria Math" panose="02040503050406030204" pitchFamily="18" charset="0"/>
                              </a:rPr>
                              <m:t>𝑆</m:t>
                            </m:r>
                          </m:e>
                          <m:sub>
                            <m:r>
                              <a:rPr lang="en-US" altLang="zh-CN" b="0" i="1" dirty="0" smtClean="0">
                                <a:solidFill>
                                  <a:srgbClr val="FF0000"/>
                                </a:solidFill>
                                <a:effectLst/>
                                <a:latin typeface="Cambria Math" panose="02040503050406030204" pitchFamily="18" charset="0"/>
                              </a:rPr>
                              <m:t>𝐹𝑇</m:t>
                            </m:r>
                          </m:sub>
                        </m:sSub>
                      </m:sub>
                    </m:sSub>
                    <m:r>
                      <a:rPr lang="en-US" altLang="zh-CN" b="0" i="1" dirty="0">
                        <a:solidFill>
                          <a:srgbClr val="FF0000"/>
                        </a:solidFill>
                        <a:effectLst/>
                        <a:latin typeface="Cambria Math" panose="02040503050406030204" pitchFamily="18" charset="0"/>
                      </a:rPr>
                      <m:t>=</m:t>
                    </m:r>
                  </m:oMath>
                </a14:m>
                <a:r>
                  <a:rPr lang="en-US" altLang="zh-CN" b="0" i="0" dirty="0">
                    <a:solidFill>
                      <a:srgbClr val="FF0000"/>
                    </a:solidFill>
                    <a:effectLst/>
                    <a:latin typeface="宋体" panose="02010600030101010101" pitchFamily="2" charset="-122"/>
                    <a:ea typeface="宋体" panose="02010600030101010101" pitchFamily="2" charset="-122"/>
                  </a:rPr>
                  <a:t>−∑</a:t>
                </a:r>
                <a14:m>
                  <m:oMath xmlns:m="http://schemas.openxmlformats.org/officeDocument/2006/math">
                    <m:r>
                      <m:rPr>
                        <m:nor/>
                      </m:rPr>
                      <a:rPr lang="en-US" altLang="zh-CN" dirty="0">
                        <a:solidFill>
                          <a:srgbClr val="FF0000"/>
                        </a:solidFill>
                        <a:latin typeface="宋体" panose="02010600030101010101" pitchFamily="2" charset="-122"/>
                        <a:ea typeface="宋体" panose="02010600030101010101" pitchFamily="2" charset="-122"/>
                      </a:rPr>
                      <m:t>(</m:t>
                    </m:r>
                    <m:r>
                      <m:rPr>
                        <m:nor/>
                      </m:rPr>
                      <a:rPr lang="en-US" altLang="zh-CN" dirty="0">
                        <a:solidFill>
                          <a:srgbClr val="FF0000"/>
                        </a:solidFill>
                        <a:latin typeface="宋体" panose="02010600030101010101" pitchFamily="2" charset="-122"/>
                        <a:ea typeface="宋体" panose="02010600030101010101" pitchFamily="2" charset="-122"/>
                      </a:rPr>
                      <m:t>q</m:t>
                    </m:r>
                    <m:r>
                      <m:rPr>
                        <m:nor/>
                      </m:rPr>
                      <a:rPr lang="en-US" altLang="zh-CN" dirty="0">
                        <a:solidFill>
                          <a:srgbClr val="FF0000"/>
                        </a:solidFill>
                        <a:latin typeface="宋体" panose="02010600030101010101" pitchFamily="2" charset="-122"/>
                        <a:ea typeface="宋体" panose="02010600030101010101" pitchFamily="2" charset="-122"/>
                      </a:rPr>
                      <m:t>,</m:t>
                    </m:r>
                    <m:r>
                      <m:rPr>
                        <m:nor/>
                      </m:rPr>
                      <a:rPr lang="en-US" altLang="zh-CN" dirty="0">
                        <a:solidFill>
                          <a:srgbClr val="FF0000"/>
                        </a:solidFill>
                        <a:latin typeface="宋体" panose="02010600030101010101" pitchFamily="2" charset="-122"/>
                        <a:ea typeface="宋体" panose="02010600030101010101" pitchFamily="2" charset="-122"/>
                      </a:rPr>
                      <m:t>x</m:t>
                    </m:r>
                    <m:r>
                      <m:rPr>
                        <m:nor/>
                      </m:rPr>
                      <a:rPr lang="en-US" altLang="zh-CN" dirty="0">
                        <a:solidFill>
                          <a:srgbClr val="FF0000"/>
                        </a:solidFill>
                        <a:latin typeface="宋体" panose="02010600030101010101" pitchFamily="2" charset="-122"/>
                        <a:ea typeface="宋体" panose="02010600030101010101" pitchFamily="2" charset="-122"/>
                      </a:rPr>
                      <m:t>,</m:t>
                    </m:r>
                    <m:acc>
                      <m:accPr>
                        <m:chr m:val="̃"/>
                        <m:ctrlPr>
                          <a:rPr lang="zh-CN" altLang="zh-CN" i="1">
                            <a:solidFill>
                              <a:srgbClr val="FF0000"/>
                            </a:solidFill>
                            <a:latin typeface="Cambria Math" panose="02040503050406030204" pitchFamily="18" charset="0"/>
                            <a:ea typeface="Cambria Math" panose="02040503050406030204" pitchFamily="18" charset="0"/>
                          </a:rPr>
                        </m:ctrlPr>
                      </m:accPr>
                      <m:e>
                        <m:r>
                          <m:rPr>
                            <m:sty m:val="p"/>
                          </m:rPr>
                          <a:rPr lang="en-US" altLang="zh-CN">
                            <a:solidFill>
                              <a:srgbClr val="FF0000"/>
                            </a:solidFill>
                            <a:latin typeface="Cambria Math" panose="02040503050406030204" pitchFamily="18" charset="0"/>
                            <a:cs typeface="Times New Roman" panose="02020603050405020304" pitchFamily="18" charset="0"/>
                          </a:rPr>
                          <m:t>x</m:t>
                        </m:r>
                      </m:e>
                    </m:acc>
                    <m:r>
                      <a:rPr lang="en-US" altLang="zh-CN" b="1" i="1">
                        <a:solidFill>
                          <a:srgbClr val="FF0000"/>
                        </a:solidFill>
                        <a:latin typeface="Cambria Math" panose="02040503050406030204" pitchFamily="18" charset="0"/>
                        <a:cs typeface="Times New Roman" panose="02020603050405020304" pitchFamily="18" charset="0"/>
                      </a:rPr>
                      <m:t> )</m:t>
                    </m:r>
                  </m:oMath>
                </a14:m>
                <a:r>
                  <a:rPr lang="en-US" altLang="zh-CN" b="0" i="0" dirty="0" err="1">
                    <a:solidFill>
                      <a:srgbClr val="FF0000"/>
                    </a:solidFill>
                    <a:effectLst/>
                    <a:latin typeface="宋体" panose="02010600030101010101" pitchFamily="2" charset="-122"/>
                    <a:ea typeface="宋体" panose="02010600030101010101" pitchFamily="2" charset="-122"/>
                  </a:rPr>
                  <a:t>log⁡</a:t>
                </a:r>
                <a14:m>
                  <m:oMath xmlns:m="http://schemas.openxmlformats.org/officeDocument/2006/math">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𝑝</m:t>
                        </m:r>
                      </m:e>
                      <m:sub>
                        <m:r>
                          <a:rPr lang="en-US" altLang="zh-CN" i="1" dirty="0">
                            <a:solidFill>
                              <a:srgbClr val="FF0000"/>
                            </a:solidFill>
                            <a:latin typeface="Cambria Math" panose="02040503050406030204" pitchFamily="18" charset="0"/>
                          </a:rPr>
                          <m:t>𝜃</m:t>
                        </m:r>
                      </m:sub>
                    </m:sSub>
                    <m:r>
                      <a:rPr lang="en-US" altLang="zh-CN" i="1" dirty="0">
                        <a:solidFill>
                          <a:srgbClr val="FF0000"/>
                        </a:solidFill>
                        <a:latin typeface="Cambria Math" panose="02040503050406030204" pitchFamily="18" charset="0"/>
                      </a:rPr>
                      <m:t>⁢(</m:t>
                    </m:r>
                    <m:acc>
                      <m:accPr>
                        <m:chr m:val="̃"/>
                        <m:ctrlPr>
                          <a:rPr lang="zh-CN" altLang="zh-CN" b="1" i="1">
                            <a:solidFill>
                              <a:srgbClr val="FF0000"/>
                            </a:solidFill>
                            <a:latin typeface="Cambria Math" panose="02040503050406030204" pitchFamily="18" charset="0"/>
                            <a:ea typeface="Cambria Math" panose="02040503050406030204" pitchFamily="18" charset="0"/>
                          </a:rPr>
                        </m:ctrlPr>
                      </m:accPr>
                      <m:e>
                        <m:r>
                          <a:rPr lang="en-US" altLang="zh-CN" b="1" i="1">
                            <a:solidFill>
                              <a:srgbClr val="FF0000"/>
                            </a:solidFill>
                            <a:latin typeface="Cambria Math" panose="02040503050406030204" pitchFamily="18" charset="0"/>
                            <a:cs typeface="Times New Roman" panose="02020603050405020304" pitchFamily="18" charset="0"/>
                          </a:rPr>
                          <m:t>𝒙</m:t>
                        </m:r>
                      </m:e>
                    </m:acc>
                    <m:r>
                      <a:rPr lang="en-US" altLang="zh-CN" b="1" i="1">
                        <a:solidFill>
                          <a:srgbClr val="FF0000"/>
                        </a:solidFill>
                        <a:latin typeface="Cambria Math" panose="02040503050406030204" pitchFamily="18" charset="0"/>
                        <a:cs typeface="Times New Roman" panose="02020603050405020304" pitchFamily="18" charset="0"/>
                      </a:rPr>
                      <m:t> </m:t>
                    </m:r>
                    <m:r>
                      <a:rPr lang="en-US" altLang="zh-CN" i="1" dirty="0">
                        <a:solidFill>
                          <a:srgbClr val="FF0000"/>
                        </a:solidFill>
                        <a:latin typeface="Cambria Math" panose="02040503050406030204" pitchFamily="18" charset="0"/>
                      </a:rPr>
                      <m:t>|</m:t>
                    </m:r>
                    <m:r>
                      <a:rPr lang="en-US" altLang="zh-CN" i="1" dirty="0" err="1">
                        <a:solidFill>
                          <a:srgbClr val="FF0000"/>
                        </a:solidFill>
                        <a:latin typeface="Cambria Math" panose="02040503050406030204" pitchFamily="18" charset="0"/>
                      </a:rPr>
                      <m:t>𝑥</m:t>
                    </m:r>
                    <m:r>
                      <a:rPr lang="en-US" altLang="zh-CN" i="1" dirty="0" err="1">
                        <a:solidFill>
                          <a:srgbClr val="FF0000"/>
                        </a:solidFill>
                        <a:latin typeface="Cambria Math" panose="02040503050406030204" pitchFamily="18" charset="0"/>
                      </a:rPr>
                      <m:t>,</m:t>
                    </m:r>
                    <m:r>
                      <a:rPr lang="en-US" altLang="zh-CN" i="1" dirty="0" err="1">
                        <a:solidFill>
                          <a:srgbClr val="FF0000"/>
                        </a:solidFill>
                        <a:latin typeface="Cambria Math" panose="02040503050406030204" pitchFamily="18" charset="0"/>
                      </a:rPr>
                      <m:t>𝑞</m:t>
                    </m:r>
                    <m:r>
                      <a:rPr lang="en-US" altLang="zh-CN" i="1" dirty="0">
                        <a:solidFill>
                          <a:srgbClr val="FF0000"/>
                        </a:solidFill>
                        <a:latin typeface="Cambria Math" panose="02040503050406030204" pitchFamily="18" charset="0"/>
                      </a:rPr>
                      <m:t>) </m:t>
                    </m:r>
                  </m:oMath>
                </a14:m>
                <a:endParaRPr lang="zh-CN" altLang="en-US" dirty="0">
                  <a:latin typeface="宋体" panose="02010600030101010101" pitchFamily="2" charset="-122"/>
                  <a:ea typeface="宋体" panose="02010600030101010101" pitchFamily="2" charset="-122"/>
                </a:endParaRPr>
              </a:p>
            </p:txBody>
          </p:sp>
        </mc:Choice>
        <mc:Fallback>
          <p:sp>
            <p:nvSpPr>
              <p:cNvPr id="8" name="文本框 7">
                <a:extLst>
                  <a:ext uri="{FF2B5EF4-FFF2-40B4-BE49-F238E27FC236}">
                    <a16:creationId xmlns:a16="http://schemas.microsoft.com/office/drawing/2014/main" id="{905A0760-4C65-A9F5-541C-03DEBA9D6822}"/>
                  </a:ext>
                </a:extLst>
              </p:cNvPr>
              <p:cNvSpPr txBox="1">
                <a:spLocks noRot="1" noChangeAspect="1" noMove="1" noResize="1" noEditPoints="1" noAdjustHandles="1" noChangeArrowheads="1" noChangeShapeType="1" noTextEdit="1"/>
              </p:cNvSpPr>
              <p:nvPr/>
            </p:nvSpPr>
            <p:spPr>
              <a:xfrm>
                <a:off x="660400" y="3501353"/>
                <a:ext cx="6137007" cy="2998963"/>
              </a:xfrm>
              <a:prstGeom prst="rect">
                <a:avLst/>
              </a:prstGeom>
              <a:blipFill>
                <a:blip r:embed="rId7"/>
                <a:stretch>
                  <a:fillRect l="-794" r="-4568" b="-14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486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Application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 name="文本框 5">
            <a:extLst>
              <a:ext uri="{FF2B5EF4-FFF2-40B4-BE49-F238E27FC236}">
                <a16:creationId xmlns:a16="http://schemas.microsoft.com/office/drawing/2014/main" id="{BAB34FE9-751B-F693-C155-3F2686A47288}"/>
              </a:ext>
            </a:extLst>
          </p:cNvPr>
          <p:cNvSpPr txBox="1"/>
          <p:nvPr/>
        </p:nvSpPr>
        <p:spPr>
          <a:xfrm>
            <a:off x="594091" y="1014762"/>
            <a:ext cx="11180094" cy="90454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强化学习</a:t>
            </a:r>
            <a:endParaRPr lang="en-US" altLang="zh-CN" sz="2000" b="1"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宋体" panose="02010600030101010101" pitchFamily="2" charset="-122"/>
                <a:ea typeface="宋体" panose="02010600030101010101" pitchFamily="2" charset="-122"/>
              </a:rPr>
              <a:t>利用强化学习通过整合来自信息瓶颈的指导来增强噪声过滤器。 </a:t>
            </a:r>
            <a:r>
              <a:rPr lang="zh-CN" altLang="en-US" b="1" dirty="0">
                <a:latin typeface="宋体" panose="02010600030101010101" pitchFamily="2" charset="-122"/>
                <a:ea typeface="宋体" panose="02010600030101010101" pitchFamily="2" charset="-122"/>
              </a:rPr>
              <a:t>直接偏好优化</a:t>
            </a:r>
            <a:r>
              <a:rPr lang="en-US" altLang="zh-CN" b="1" dirty="0" err="1">
                <a:latin typeface="宋体" panose="02010600030101010101" pitchFamily="2" charset="-122"/>
                <a:ea typeface="宋体" panose="02010600030101010101" pitchFamily="2" charset="-122"/>
              </a:rPr>
              <a:t>Dpo</a:t>
            </a:r>
            <a:r>
              <a:rPr lang="zh-CN" altLang="en-US" b="1"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，偏好概率定义为</a:t>
            </a:r>
          </a:p>
        </p:txBody>
      </p:sp>
      <p:pic>
        <p:nvPicPr>
          <p:cNvPr id="7" name="图片 6">
            <a:extLst>
              <a:ext uri="{FF2B5EF4-FFF2-40B4-BE49-F238E27FC236}">
                <a16:creationId xmlns:a16="http://schemas.microsoft.com/office/drawing/2014/main" id="{133772E0-2388-0DE5-1DD7-4C992C08E507}"/>
              </a:ext>
            </a:extLst>
          </p:cNvPr>
          <p:cNvPicPr>
            <a:picLocks noChangeAspect="1"/>
          </p:cNvPicPr>
          <p:nvPr/>
        </p:nvPicPr>
        <p:blipFill>
          <a:blip r:embed="rId4"/>
          <a:stretch>
            <a:fillRect/>
          </a:stretch>
        </p:blipFill>
        <p:spPr>
          <a:xfrm>
            <a:off x="3551204" y="2748385"/>
            <a:ext cx="4296375" cy="523948"/>
          </a:xfrm>
          <a:prstGeom prst="rect">
            <a:avLst/>
          </a:prstGeom>
        </p:spPr>
      </p:pic>
      <p:pic>
        <p:nvPicPr>
          <p:cNvPr id="9" name="图片 8">
            <a:extLst>
              <a:ext uri="{FF2B5EF4-FFF2-40B4-BE49-F238E27FC236}">
                <a16:creationId xmlns:a16="http://schemas.microsoft.com/office/drawing/2014/main" id="{021A5477-B96D-DD73-57A3-B4A2225F0E7A}"/>
              </a:ext>
            </a:extLst>
          </p:cNvPr>
          <p:cNvPicPr>
            <a:picLocks noChangeAspect="1"/>
          </p:cNvPicPr>
          <p:nvPr/>
        </p:nvPicPr>
        <p:blipFill>
          <a:blip r:embed="rId5"/>
          <a:stretch>
            <a:fillRect/>
          </a:stretch>
        </p:blipFill>
        <p:spPr>
          <a:xfrm>
            <a:off x="3636940" y="3349177"/>
            <a:ext cx="4124901" cy="1790950"/>
          </a:xfrm>
          <a:prstGeom prst="rect">
            <a:avLst/>
          </a:prstGeom>
        </p:spPr>
      </p:pic>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4FE70BA-EAE9-2FDF-9A28-4385884657D4}"/>
                  </a:ext>
                </a:extLst>
              </p:cNvPr>
              <p:cNvSpPr txBox="1"/>
              <p:nvPr/>
            </p:nvSpPr>
            <p:spPr>
              <a:xfrm>
                <a:off x="407971" y="5071572"/>
                <a:ext cx="10807200" cy="995337"/>
              </a:xfrm>
              <a:prstGeom prst="rect">
                <a:avLst/>
              </a:prstGeom>
              <a:noFill/>
            </p:spPr>
            <p:txBody>
              <a:bodyPr wrap="square">
                <a:spAutoFit/>
              </a:bodyPr>
              <a:lstStyle/>
              <a:p>
                <a:r>
                  <a:rPr lang="zh-CN" altLang="en-US" b="0" i="0" dirty="0">
                    <a:solidFill>
                      <a:srgbClr val="292929"/>
                    </a:solidFill>
                    <a:effectLst/>
                    <a:latin typeface="Noto Serif" panose="02020600060500020200" pitchFamily="18" charset="0"/>
                  </a:rPr>
                  <a:t>其中我们的噪声过滤器</a:t>
                </a:r>
                <a14:m>
                  <m:oMath xmlns:m="http://schemas.openxmlformats.org/officeDocument/2006/math">
                    <m:sSub>
                      <m:sSubPr>
                        <m:ctrlPr>
                          <a:rPr lang="en-US" altLang="zh-CN" b="0" i="1" dirty="0" smtClean="0">
                            <a:solidFill>
                              <a:srgbClr val="292929"/>
                            </a:solidFill>
                            <a:effectLst/>
                            <a:latin typeface="Cambria Math" panose="02040503050406030204" pitchFamily="18" charset="0"/>
                          </a:rPr>
                        </m:ctrlPr>
                      </m:sSubPr>
                      <m:e>
                        <m:r>
                          <a:rPr lang="en-US" altLang="zh-CN" b="0" i="1" dirty="0" smtClean="0">
                            <a:solidFill>
                              <a:srgbClr val="292929"/>
                            </a:solidFill>
                            <a:effectLst/>
                            <a:latin typeface="Cambria Math" panose="02040503050406030204" pitchFamily="18" charset="0"/>
                          </a:rPr>
                          <m:t>𝑝</m:t>
                        </m:r>
                      </m:e>
                      <m:sub>
                        <m:r>
                          <a:rPr lang="en-US" altLang="zh-CN" i="1" dirty="0">
                            <a:solidFill>
                              <a:srgbClr val="292929"/>
                            </a:solidFill>
                            <a:latin typeface="Cambria Math" panose="02040503050406030204" pitchFamily="18" charset="0"/>
                          </a:rPr>
                          <m:t>𝜃</m:t>
                        </m:r>
                      </m:sub>
                    </m:sSub>
                    <m:r>
                      <a:rPr lang="en-US" altLang="zh-CN" b="0" i="1" dirty="0">
                        <a:solidFill>
                          <a:srgbClr val="292929"/>
                        </a:solidFill>
                        <a:effectLst/>
                        <a:latin typeface="Cambria Math" panose="02040503050406030204" pitchFamily="18" charset="0"/>
                      </a:rPr>
                      <m:t>⁢(</m:t>
                    </m:r>
                    <m:acc>
                      <m:accPr>
                        <m:chr m:val="̃"/>
                        <m:ctrlPr>
                          <a:rPr lang="zh-CN" altLang="zh-CN" b="1"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cs typeface="Times New Roman" panose="02020603050405020304" pitchFamily="18" charset="0"/>
                          </a:rPr>
                          <m:t>𝒙</m:t>
                        </m:r>
                      </m:e>
                    </m:acc>
                    <m:r>
                      <a:rPr lang="en-US" altLang="zh-CN" b="1" i="1">
                        <a:latin typeface="Cambria Math" panose="02040503050406030204" pitchFamily="18" charset="0"/>
                        <a:cs typeface="Times New Roman" panose="02020603050405020304" pitchFamily="18" charset="0"/>
                      </a:rPr>
                      <m:t> </m:t>
                    </m:r>
                    <m:r>
                      <a:rPr lang="en-US" altLang="zh-CN" b="0" i="1" dirty="0">
                        <a:solidFill>
                          <a:srgbClr val="292929"/>
                        </a:solidFill>
                        <a:effectLst/>
                        <a:latin typeface="Cambria Math" panose="02040503050406030204" pitchFamily="18" charset="0"/>
                      </a:rPr>
                      <m:t>|</m:t>
                    </m:r>
                    <m:r>
                      <a:rPr lang="en-US" altLang="zh-CN" b="0" i="1" dirty="0" err="1">
                        <a:solidFill>
                          <a:srgbClr val="292929"/>
                        </a:solidFill>
                        <a:effectLst/>
                        <a:latin typeface="Cambria Math" panose="02040503050406030204" pitchFamily="18" charset="0"/>
                      </a:rPr>
                      <m:t>𝑥</m:t>
                    </m:r>
                    <m:r>
                      <a:rPr lang="en-US" altLang="zh-CN" b="0" i="1" dirty="0" err="1">
                        <a:solidFill>
                          <a:srgbClr val="292929"/>
                        </a:solidFill>
                        <a:effectLst/>
                        <a:latin typeface="Cambria Math" panose="02040503050406030204" pitchFamily="18" charset="0"/>
                      </a:rPr>
                      <m:t>,</m:t>
                    </m:r>
                    <m:r>
                      <a:rPr lang="en-US" altLang="zh-CN" b="0" i="1" dirty="0" err="1">
                        <a:solidFill>
                          <a:srgbClr val="292929"/>
                        </a:solidFill>
                        <a:effectLst/>
                        <a:latin typeface="Cambria Math" panose="02040503050406030204" pitchFamily="18" charset="0"/>
                      </a:rPr>
                      <m:t>𝑞</m:t>
                    </m:r>
                    <m:r>
                      <a:rPr lang="en-US" altLang="zh-CN" b="0" i="1" dirty="0">
                        <a:solidFill>
                          <a:srgbClr val="292929"/>
                        </a:solidFill>
                        <a:effectLst/>
                        <a:latin typeface="Cambria Math" panose="02040503050406030204" pitchFamily="18" charset="0"/>
                      </a:rPr>
                      <m:t>)</m:t>
                    </m:r>
                  </m:oMath>
                </a14:m>
                <a:r>
                  <a:rPr lang="zh-CN" altLang="en-US" b="0" i="0" dirty="0">
                    <a:solidFill>
                      <a:srgbClr val="292929"/>
                    </a:solidFill>
                    <a:effectLst/>
                    <a:latin typeface="Noto Serif" panose="02020600060500020200" pitchFamily="18" charset="0"/>
                  </a:rPr>
                  <a:t>最初是策略 </a:t>
                </a:r>
                <a:r>
                  <a:rPr lang="en-US" altLang="zh-CN" dirty="0">
                    <a:solidFill>
                      <a:srgbClr val="292929"/>
                    </a:solidFill>
                  </a:rPr>
                  <a:t> </a:t>
                </a:r>
                <a14:m>
                  <m:oMath xmlns:m="http://schemas.openxmlformats.org/officeDocument/2006/math">
                    <m:sSub>
                      <m:sSubPr>
                        <m:ctrlPr>
                          <a:rPr lang="en-US" altLang="zh-CN" i="1" dirty="0">
                            <a:solidFill>
                              <a:srgbClr val="292929"/>
                            </a:solidFill>
                            <a:latin typeface="Cambria Math" panose="02040503050406030204" pitchFamily="18" charset="0"/>
                          </a:rPr>
                        </m:ctrlPr>
                      </m:sSubPr>
                      <m:e>
                        <m:r>
                          <m:rPr>
                            <m:nor/>
                          </m:rPr>
                          <a:rPr lang="en-US" altLang="zh-CN" dirty="0">
                            <a:solidFill>
                              <a:srgbClr val="292929"/>
                            </a:solidFill>
                            <a:latin typeface="Noto Serif" panose="02020600060500020200" pitchFamily="18" charset="0"/>
                          </a:rPr>
                          <m:t>π</m:t>
                        </m:r>
                      </m:e>
                      <m:sub>
                        <m:r>
                          <m:rPr>
                            <m:nor/>
                          </m:rPr>
                          <a:rPr lang="en-US" altLang="zh-CN" dirty="0">
                            <a:solidFill>
                              <a:srgbClr val="292929"/>
                            </a:solidFill>
                            <a:latin typeface="Noto Serif" panose="02020600060500020200" pitchFamily="18" charset="0"/>
                          </a:rPr>
                          <m:t>ref</m:t>
                        </m:r>
                      </m:sub>
                    </m:sSub>
                    <m:r>
                      <a:rPr lang="en-US" altLang="zh-CN" i="1" dirty="0">
                        <a:solidFill>
                          <a:srgbClr val="292929"/>
                        </a:solidFill>
                        <a:latin typeface="Cambria Math" panose="02040503050406030204" pitchFamily="18" charset="0"/>
                      </a:rPr>
                      <m:t>⁢(</m:t>
                    </m:r>
                    <m:acc>
                      <m:accPr>
                        <m:chr m:val="̃"/>
                        <m:ctrlPr>
                          <a:rPr lang="zh-CN" altLang="zh-CN" b="1"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cs typeface="Times New Roman" panose="02020603050405020304" pitchFamily="18" charset="0"/>
                          </a:rPr>
                          <m:t>𝒙</m:t>
                        </m:r>
                      </m:e>
                    </m:acc>
                    <m:r>
                      <a:rPr lang="en-US" altLang="zh-CN" b="1" i="1">
                        <a:latin typeface="Cambria Math" panose="02040503050406030204" pitchFamily="18" charset="0"/>
                        <a:cs typeface="Times New Roman" panose="02020603050405020304" pitchFamily="18" charset="0"/>
                      </a:rPr>
                      <m:t> </m:t>
                    </m:r>
                    <m:r>
                      <a:rPr lang="en-US" altLang="zh-CN" i="1" dirty="0">
                        <a:solidFill>
                          <a:srgbClr val="292929"/>
                        </a:solidFill>
                        <a:latin typeface="Cambria Math" panose="02040503050406030204" pitchFamily="18" charset="0"/>
                      </a:rPr>
                      <m:t>|</m:t>
                    </m:r>
                    <m:r>
                      <a:rPr lang="en-US" altLang="zh-CN" i="1" dirty="0" err="1">
                        <a:solidFill>
                          <a:srgbClr val="292929"/>
                        </a:solidFill>
                        <a:latin typeface="Cambria Math" panose="02040503050406030204" pitchFamily="18" charset="0"/>
                      </a:rPr>
                      <m:t>𝑥</m:t>
                    </m:r>
                    <m:r>
                      <a:rPr lang="en-US" altLang="zh-CN" i="1" dirty="0" err="1">
                        <a:solidFill>
                          <a:srgbClr val="292929"/>
                        </a:solidFill>
                        <a:latin typeface="Cambria Math" panose="02040503050406030204" pitchFamily="18" charset="0"/>
                      </a:rPr>
                      <m:t>,</m:t>
                    </m:r>
                    <m:r>
                      <a:rPr lang="en-US" altLang="zh-CN" i="1" dirty="0" err="1">
                        <a:solidFill>
                          <a:srgbClr val="292929"/>
                        </a:solidFill>
                        <a:latin typeface="Cambria Math" panose="02040503050406030204" pitchFamily="18" charset="0"/>
                      </a:rPr>
                      <m:t>𝑞</m:t>
                    </m:r>
                    <m:r>
                      <a:rPr lang="en-US" altLang="zh-CN" i="1" dirty="0">
                        <a:solidFill>
                          <a:srgbClr val="292929"/>
                        </a:solidFill>
                        <a:latin typeface="Cambria Math" panose="02040503050406030204" pitchFamily="18" charset="0"/>
                      </a:rPr>
                      <m:t>) </m:t>
                    </m:r>
                  </m:oMath>
                </a14:m>
                <a:r>
                  <a:rPr lang="zh-CN" altLang="en-US" b="0" i="0" dirty="0">
                    <a:solidFill>
                      <a:srgbClr val="292929"/>
                    </a:solidFill>
                    <a:effectLst/>
                    <a:latin typeface="Noto Serif" panose="02020600060500020200" pitchFamily="18" charset="0"/>
                  </a:rPr>
                  <a:t>，需要在之前生成两个压缩样本 </a:t>
                </a:r>
                <a14:m>
                  <m:oMath xmlns:m="http://schemas.openxmlformats.org/officeDocument/2006/math">
                    <m:acc>
                      <m:accPr>
                        <m:chr m:val="̃"/>
                        <m:ctrlPr>
                          <a:rPr lang="zh-CN" altLang="zh-CN" b="1" i="1">
                            <a:latin typeface="Cambria Math" panose="02040503050406030204" pitchFamily="18" charset="0"/>
                          </a:rPr>
                        </m:ctrlPr>
                      </m:accPr>
                      <m:e>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𝟏</m:t>
                            </m:r>
                          </m:sub>
                        </m:sSub>
                      </m:e>
                    </m:acc>
                  </m:oMath>
                </a14:m>
                <a:r>
                  <a:rPr lang="zh-CN" altLang="zh-CN" dirty="0"/>
                  <a:t>和 </a:t>
                </a:r>
                <a14:m>
                  <m:oMath xmlns:m="http://schemas.openxmlformats.org/officeDocument/2006/math">
                    <m:acc>
                      <m:accPr>
                        <m:chr m:val="̃"/>
                        <m:ctrlPr>
                          <a:rPr lang="zh-CN" altLang="zh-CN" b="1" i="1">
                            <a:latin typeface="Cambria Math" panose="02040503050406030204" pitchFamily="18" charset="0"/>
                          </a:rPr>
                        </m:ctrlPr>
                      </m:accPr>
                      <m:e>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𝟐</m:t>
                            </m:r>
                          </m:sub>
                        </m:sSub>
                      </m:e>
                    </m:acc>
                  </m:oMath>
                </a14:m>
                <a:r>
                  <a:rPr lang="zh-CN" altLang="en-US" b="0" i="0" dirty="0">
                    <a:solidFill>
                      <a:srgbClr val="292929"/>
                    </a:solidFill>
                    <a:effectLst/>
                    <a:latin typeface="Noto Serif" panose="02020600060500020200" pitchFamily="18" charset="0"/>
                  </a:rPr>
                  <a:t>。 然后，构建偏好的离线数据集 𝒟</a:t>
                </a:r>
                <a:r>
                  <a:rPr lang="en-US" altLang="zh-CN" b="0" i="0" dirty="0">
                    <a:solidFill>
                      <a:srgbClr val="292929"/>
                    </a:solidFill>
                    <a:effectLst/>
                    <a:latin typeface="Noto Serif" panose="02020600060500020200" pitchFamily="18" charset="0"/>
                  </a:rPr>
                  <a:t>={</a:t>
                </a:r>
                <a:r>
                  <a:rPr lang="en-US" altLang="zh-CN" b="0" i="0" dirty="0" err="1">
                    <a:solidFill>
                      <a:srgbClr val="292929"/>
                    </a:solidFill>
                    <a:effectLst/>
                    <a:latin typeface="Noto Serif" panose="02020600060500020200" pitchFamily="18" charset="0"/>
                  </a:rPr>
                  <a:t>q,x,</a:t>
                </a:r>
                <a:r>
                  <a:rPr lang="zh-CN" altLang="en-US" dirty="0">
                    <a:solidFill>
                      <a:srgbClr val="292929"/>
                    </a:solidFill>
                    <a:latin typeface="Noto Serif" panose="02020600060500020200" pitchFamily="18" charset="0"/>
                  </a:rPr>
                  <a:t>  </a:t>
                </a:r>
                <a14:m>
                  <m:oMath xmlns:m="http://schemas.openxmlformats.org/officeDocument/2006/math">
                    <m:acc>
                      <m:accPr>
                        <m:chr m:val="̃"/>
                        <m:ctrlPr>
                          <a:rPr lang="zh-CN" altLang="zh-CN" b="1" i="1">
                            <a:latin typeface="Cambria Math" panose="02040503050406030204" pitchFamily="18" charset="0"/>
                          </a:rPr>
                        </m:ctrlPr>
                      </m:accPr>
                      <m:e>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𝒙</m:t>
                            </m:r>
                          </m:e>
                          <m:sub>
                            <m:r>
                              <m:rPr>
                                <m:sty m:val="p"/>
                              </m:rPr>
                              <a:rPr lang="en-US" altLang="zh-CN" b="1" i="1">
                                <a:latin typeface="Cambria Math" panose="02040503050406030204" pitchFamily="18" charset="0"/>
                              </a:rPr>
                              <m:t>w</m:t>
                            </m:r>
                          </m:sub>
                        </m:sSub>
                      </m:e>
                    </m:acc>
                  </m:oMath>
                </a14:m>
                <a:r>
                  <a:rPr lang="en-US" altLang="zh-CN" b="0" i="0" dirty="0" err="1">
                    <a:solidFill>
                      <a:srgbClr val="292929"/>
                    </a:solidFill>
                    <a:effectLst/>
                    <a:latin typeface="Noto Serif" panose="02020600060500020200" pitchFamily="18" charset="0"/>
                  </a:rPr>
                  <a:t>,</a:t>
                </a:r>
                <a:r>
                  <a:rPr lang="zh-CN" altLang="zh-CN" b="1" dirty="0"/>
                  <a:t> </a:t>
                </a:r>
                <a14:m>
                  <m:oMath xmlns:m="http://schemas.openxmlformats.org/officeDocument/2006/math">
                    <m:acc>
                      <m:accPr>
                        <m:chr m:val="̃"/>
                        <m:ctrlPr>
                          <a:rPr lang="zh-CN" altLang="zh-CN" b="1" i="1">
                            <a:latin typeface="Cambria Math" panose="02040503050406030204" pitchFamily="18" charset="0"/>
                          </a:rPr>
                        </m:ctrlPr>
                      </m:accPr>
                      <m:e>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𝒍</m:t>
                            </m:r>
                          </m:sub>
                        </m:sSub>
                      </m:e>
                    </m:acc>
                    <m:r>
                      <a:rPr lang="en-US" altLang="zh-CN" b="1" i="1">
                        <a:latin typeface="Cambria Math" panose="02040503050406030204" pitchFamily="18" charset="0"/>
                      </a:rPr>
                      <m:t> </m:t>
                    </m:r>
                  </m:oMath>
                </a14:m>
                <a:r>
                  <a:rPr lang="en-US" altLang="zh-CN" b="0" i="0" dirty="0">
                    <a:solidFill>
                      <a:srgbClr val="292929"/>
                    </a:solidFill>
                    <a:effectLst/>
                    <a:latin typeface="Noto Serif" panose="02020600060500020200" pitchFamily="18" charset="0"/>
                  </a:rPr>
                  <a:t>}</a:t>
                </a:r>
                <a:r>
                  <a:rPr lang="zh-CN" altLang="en-US" b="0" i="0" dirty="0">
                    <a:solidFill>
                      <a:srgbClr val="292929"/>
                    </a:solidFill>
                    <a:effectLst/>
                    <a:latin typeface="Noto Serif" panose="02020600060500020200" pitchFamily="18" charset="0"/>
                  </a:rPr>
                  <a:t>，其中样本 </a:t>
                </a:r>
                <a:r>
                  <a:rPr lang="en-US" altLang="zh-CN" b="0" i="0" dirty="0">
                    <a:solidFill>
                      <a:srgbClr val="292929"/>
                    </a:solidFill>
                    <a:effectLst/>
                    <a:latin typeface="Noto Serif" panose="02020600060500020200" pitchFamily="18" charset="0"/>
                  </a:rPr>
                  <a:t>(</a:t>
                </a:r>
                <a:r>
                  <a:rPr lang="zh-CN" altLang="en-US" dirty="0">
                    <a:solidFill>
                      <a:srgbClr val="292929"/>
                    </a:solidFill>
                    <a:latin typeface="Noto Serif" panose="02020600060500020200" pitchFamily="18" charset="0"/>
                  </a:rPr>
                  <a:t> </a:t>
                </a:r>
                <a14:m>
                  <m:oMath xmlns:m="http://schemas.openxmlformats.org/officeDocument/2006/math">
                    <m:acc>
                      <m:accPr>
                        <m:chr m:val="̃"/>
                        <m:ctrlPr>
                          <a:rPr lang="zh-CN" altLang="zh-CN" b="1" i="1">
                            <a:latin typeface="Cambria Math" panose="02040503050406030204" pitchFamily="18" charset="0"/>
                          </a:rPr>
                        </m:ctrlPr>
                      </m:accPr>
                      <m:e>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𝒙</m:t>
                            </m:r>
                          </m:e>
                          <m:sub>
                            <m:r>
                              <m:rPr>
                                <m:sty m:val="p"/>
                              </m:rPr>
                              <a:rPr lang="en-US" altLang="zh-CN" b="1" i="1">
                                <a:latin typeface="Cambria Math" panose="02040503050406030204" pitchFamily="18" charset="0"/>
                              </a:rPr>
                              <m:t>w</m:t>
                            </m:r>
                          </m:sub>
                        </m:sSub>
                      </m:e>
                    </m:acc>
                  </m:oMath>
                </a14:m>
                <a:r>
                  <a:rPr lang="en-US" altLang="zh-CN" b="0" i="0" dirty="0">
                    <a:solidFill>
                      <a:srgbClr val="292929"/>
                    </a:solidFill>
                    <a:effectLst/>
                    <a:latin typeface="Noto Serif" panose="02020600060500020200" pitchFamily="18" charset="0"/>
                  </a:rPr>
                  <a:t> </a:t>
                </a:r>
                <a:r>
                  <a:rPr lang="zh-CN" altLang="en-US" b="0" i="0" dirty="0">
                    <a:solidFill>
                      <a:srgbClr val="292929"/>
                    </a:solidFill>
                    <a:effectLst/>
                    <a:latin typeface="Noto Serif" panose="02020600060500020200" pitchFamily="18" charset="0"/>
                  </a:rPr>
                  <a:t>获胜，</a:t>
                </a:r>
                <a:r>
                  <a:rPr lang="zh-CN" altLang="zh-CN" b="1" dirty="0"/>
                  <a:t> </a:t>
                </a:r>
                <a14:m>
                  <m:oMath xmlns:m="http://schemas.openxmlformats.org/officeDocument/2006/math">
                    <m:acc>
                      <m:accPr>
                        <m:chr m:val="̃"/>
                        <m:ctrlPr>
                          <a:rPr lang="zh-CN" altLang="zh-CN" b="1" i="1">
                            <a:latin typeface="Cambria Math" panose="02040503050406030204" pitchFamily="18" charset="0"/>
                          </a:rPr>
                        </m:ctrlPr>
                      </m:accPr>
                      <m:e>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𝒍</m:t>
                            </m:r>
                          </m:sub>
                        </m:sSub>
                      </m:e>
                    </m:acc>
                    <m:r>
                      <a:rPr lang="en-US" altLang="zh-CN" b="1" i="1">
                        <a:latin typeface="Cambria Math" panose="02040503050406030204" pitchFamily="18" charset="0"/>
                      </a:rPr>
                      <m:t> </m:t>
                    </m:r>
                  </m:oMath>
                </a14:m>
                <a:r>
                  <a:rPr lang="en-US" altLang="zh-CN" b="0" i="0" dirty="0">
                    <a:solidFill>
                      <a:srgbClr val="292929"/>
                    </a:solidFill>
                    <a:effectLst/>
                    <a:latin typeface="Noto Serif" panose="02020600060500020200" pitchFamily="18" charset="0"/>
                  </a:rPr>
                  <a:t> </a:t>
                </a:r>
                <a:r>
                  <a:rPr lang="zh-CN" altLang="en-US" b="0" i="0" dirty="0">
                    <a:solidFill>
                      <a:srgbClr val="292929"/>
                    </a:solidFill>
                    <a:effectLst/>
                    <a:latin typeface="Noto Serif" panose="02020600060500020200" pitchFamily="18" charset="0"/>
                  </a:rPr>
                  <a:t>失败</a:t>
                </a:r>
                <a:r>
                  <a:rPr lang="en-US" altLang="zh-CN" b="0" i="0" dirty="0">
                    <a:solidFill>
                      <a:srgbClr val="292929"/>
                    </a:solidFill>
                    <a:effectLst/>
                    <a:latin typeface="Noto Serif" panose="02020600060500020200" pitchFamily="18" charset="0"/>
                  </a:rPr>
                  <a:t>) </a:t>
                </a:r>
                <a:r>
                  <a:rPr lang="zh-CN" altLang="en-US" b="0" i="0" dirty="0">
                    <a:solidFill>
                      <a:srgbClr val="292929"/>
                    </a:solidFill>
                    <a:effectLst/>
                    <a:latin typeface="Noto Serif" panose="02020600060500020200" pitchFamily="18" charset="0"/>
                  </a:rPr>
                  <a:t>通过信息瓶颈偏好 </a:t>
                </a:r>
                <a14:m>
                  <m:oMath xmlns:m="http://schemas.openxmlformats.org/officeDocument/2006/math">
                    <m:sSup>
                      <m:sSupPr>
                        <m:ctrlPr>
                          <a:rPr lang="en-US" altLang="zh-CN" b="0" i="1" dirty="0" smtClean="0">
                            <a:solidFill>
                              <a:srgbClr val="292929"/>
                            </a:solidFill>
                            <a:effectLst/>
                            <a:latin typeface="Cambria Math" panose="02040503050406030204" pitchFamily="18" charset="0"/>
                          </a:rPr>
                        </m:ctrlPr>
                      </m:sSupPr>
                      <m:e>
                        <m:r>
                          <a:rPr lang="en-US" altLang="zh-CN" b="0" i="1" dirty="0" smtClean="0">
                            <a:solidFill>
                              <a:srgbClr val="292929"/>
                            </a:solidFill>
                            <a:effectLst/>
                            <a:latin typeface="Cambria Math" panose="02040503050406030204" pitchFamily="18" charset="0"/>
                          </a:rPr>
                          <m:t>𝑝</m:t>
                        </m:r>
                      </m:e>
                      <m:sup>
                        <m:r>
                          <a:rPr lang="en-US" altLang="zh-CN" i="1" dirty="0">
                            <a:solidFill>
                              <a:srgbClr val="292929"/>
                            </a:solidFill>
                            <a:latin typeface="Cambria Math" panose="02040503050406030204" pitchFamily="18" charset="0"/>
                          </a:rPr>
                          <m:t>∗</m:t>
                        </m:r>
                      </m:sup>
                    </m:sSup>
                    <m:r>
                      <a:rPr lang="en-US" altLang="zh-CN" b="0" i="1" dirty="0" smtClean="0">
                        <a:solidFill>
                          <a:srgbClr val="292929"/>
                        </a:solidFill>
                        <a:effectLst/>
                        <a:latin typeface="Cambria Math" panose="02040503050406030204" pitchFamily="18" charset="0"/>
                      </a:rPr>
                      <m:t> </m:t>
                    </m:r>
                  </m:oMath>
                </a14:m>
                <a:r>
                  <a:rPr lang="en-US" altLang="zh-CN" b="0" i="0" dirty="0">
                    <a:solidFill>
                      <a:srgbClr val="292929"/>
                    </a:solidFill>
                    <a:effectLst/>
                    <a:latin typeface="Noto Serif" panose="02020600060500020200" pitchFamily="18" charset="0"/>
                  </a:rPr>
                  <a:t>(</a:t>
                </a:r>
                <a14:m>
                  <m:oMath xmlns:m="http://schemas.openxmlformats.org/officeDocument/2006/math">
                    <m:acc>
                      <m:accPr>
                        <m:chr m:val="̃"/>
                        <m:ctrlPr>
                          <a:rPr lang="zh-CN" altLang="zh-CN" b="1" i="1">
                            <a:latin typeface="Cambria Math" panose="02040503050406030204" pitchFamily="18" charset="0"/>
                          </a:rPr>
                        </m:ctrlPr>
                      </m:accPr>
                      <m:e>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𝟏</m:t>
                            </m:r>
                          </m:sub>
                        </m:sSub>
                      </m:e>
                    </m:acc>
                    <m:r>
                      <a:rPr lang="en-US" altLang="zh-CN" b="1" i="1">
                        <a:latin typeface="Cambria Math" panose="02040503050406030204" pitchFamily="18" charset="0"/>
                      </a:rPr>
                      <m:t> </m:t>
                    </m:r>
                  </m:oMath>
                </a14:m>
                <a:r>
                  <a:rPr lang="en-US" altLang="zh-CN" b="0" i="0" dirty="0">
                    <a:solidFill>
                      <a:srgbClr val="292929"/>
                    </a:solidFill>
                    <a:effectLst/>
                    <a:latin typeface="Noto Serif" panose="02020600060500020200" pitchFamily="18" charset="0"/>
                  </a:rPr>
                  <a:t>&gt;</a:t>
                </a:r>
                <a:r>
                  <a:rPr lang="zh-CN" altLang="zh-CN" b="1" dirty="0"/>
                  <a:t> </a:t>
                </a:r>
                <a14:m>
                  <m:oMath xmlns:m="http://schemas.openxmlformats.org/officeDocument/2006/math">
                    <m:acc>
                      <m:accPr>
                        <m:chr m:val="̃"/>
                        <m:ctrlPr>
                          <a:rPr lang="zh-CN" altLang="zh-CN" b="1" i="1">
                            <a:latin typeface="Cambria Math" panose="02040503050406030204" pitchFamily="18" charset="0"/>
                          </a:rPr>
                        </m:ctrlPr>
                      </m:accPr>
                      <m:e>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𝟐</m:t>
                            </m:r>
                          </m:sub>
                        </m:sSub>
                      </m:e>
                    </m:acc>
                    <m:r>
                      <a:rPr lang="en-US" altLang="zh-CN" b="1" i="1">
                        <a:latin typeface="Cambria Math" panose="02040503050406030204" pitchFamily="18" charset="0"/>
                      </a:rPr>
                      <m:t> </m:t>
                    </m:r>
                  </m:oMath>
                </a14:m>
                <a:r>
                  <a:rPr lang="en-US" altLang="zh-CN" b="0" i="0" dirty="0">
                    <a:solidFill>
                      <a:srgbClr val="292929"/>
                    </a:solidFill>
                    <a:effectLst/>
                    <a:latin typeface="Noto Serif" panose="02020600060500020200" pitchFamily="18" charset="0"/>
                  </a:rPr>
                  <a:t>|q,x,y) </a:t>
                </a:r>
                <a:r>
                  <a:rPr lang="zh-CN" altLang="en-US" b="0" i="0" dirty="0">
                    <a:solidFill>
                      <a:srgbClr val="292929"/>
                    </a:solidFill>
                    <a:effectLst/>
                    <a:latin typeface="Noto Serif" panose="02020600060500020200" pitchFamily="18" charset="0"/>
                  </a:rPr>
                  <a:t>自动标记。 因此，</a:t>
                </a:r>
                <a:r>
                  <a:rPr lang="zh-CN" altLang="en-US" b="0" i="0" dirty="0">
                    <a:solidFill>
                      <a:srgbClr val="FF0000"/>
                    </a:solidFill>
                    <a:effectLst/>
                    <a:latin typeface="Noto Serif" panose="02020600060500020200" pitchFamily="18" charset="0"/>
                  </a:rPr>
                  <a:t>噪声过滤策略 </a:t>
                </a:r>
                <a:r>
                  <a:rPr lang="en-US" altLang="zh-CN" dirty="0">
                    <a:solidFill>
                      <a:srgbClr val="FF0000"/>
                    </a:solidFill>
                  </a:rPr>
                  <a:t> </a:t>
                </a:r>
                <a14:m>
                  <m:oMath xmlns:m="http://schemas.openxmlformats.org/officeDocument/2006/math">
                    <m:sSub>
                      <m:sSubPr>
                        <m:ctrlPr>
                          <a:rPr lang="en-US" altLang="zh-CN" i="1" dirty="0">
                            <a:solidFill>
                              <a:srgbClr val="FF0000"/>
                            </a:solidFill>
                            <a:latin typeface="Cambria Math" panose="02040503050406030204" pitchFamily="18" charset="0"/>
                          </a:rPr>
                        </m:ctrlPr>
                      </m:sSubPr>
                      <m:e>
                        <m:r>
                          <m:rPr>
                            <m:nor/>
                          </m:rPr>
                          <a:rPr lang="en-US" altLang="zh-CN" dirty="0">
                            <a:solidFill>
                              <a:srgbClr val="FF0000"/>
                            </a:solidFill>
                            <a:latin typeface="Noto Serif" panose="02020600060500020200" pitchFamily="18" charset="0"/>
                          </a:rPr>
                          <m:t>π</m:t>
                        </m:r>
                      </m:e>
                      <m:sub>
                        <m:r>
                          <m:rPr>
                            <m:nor/>
                          </m:rPr>
                          <a:rPr lang="en-US" altLang="zh-CN" dirty="0">
                            <a:solidFill>
                              <a:srgbClr val="FF0000"/>
                            </a:solidFill>
                            <a:latin typeface="Noto Serif" panose="02020600060500020200" pitchFamily="18" charset="0"/>
                          </a:rPr>
                          <m:t>θ</m:t>
                        </m:r>
                      </m:sub>
                    </m:sSub>
                    <m:r>
                      <a:rPr lang="en-US" altLang="zh-CN" i="1" dirty="0">
                        <a:solidFill>
                          <a:srgbClr val="FF0000"/>
                        </a:solidFill>
                        <a:latin typeface="Cambria Math" panose="02040503050406030204" pitchFamily="18" charset="0"/>
                      </a:rPr>
                      <m:t>⁢(</m:t>
                    </m:r>
                    <m:acc>
                      <m:accPr>
                        <m:chr m:val="̃"/>
                        <m:ctrlPr>
                          <a:rPr lang="zh-CN" altLang="zh-CN" b="1" i="1">
                            <a:solidFill>
                              <a:srgbClr val="FF0000"/>
                            </a:solidFill>
                            <a:latin typeface="Cambria Math" panose="02040503050406030204" pitchFamily="18" charset="0"/>
                            <a:ea typeface="Cambria Math" panose="02040503050406030204" pitchFamily="18" charset="0"/>
                          </a:rPr>
                        </m:ctrlPr>
                      </m:accPr>
                      <m:e>
                        <m:r>
                          <a:rPr lang="en-US" altLang="zh-CN" b="1" i="1">
                            <a:solidFill>
                              <a:srgbClr val="FF0000"/>
                            </a:solidFill>
                            <a:latin typeface="Cambria Math" panose="02040503050406030204" pitchFamily="18" charset="0"/>
                            <a:cs typeface="Times New Roman" panose="02020603050405020304" pitchFamily="18" charset="0"/>
                          </a:rPr>
                          <m:t>𝒙</m:t>
                        </m:r>
                      </m:e>
                    </m:acc>
                    <m:r>
                      <a:rPr lang="en-US" altLang="zh-CN" b="1" i="1">
                        <a:solidFill>
                          <a:srgbClr val="FF0000"/>
                        </a:solidFill>
                        <a:latin typeface="Cambria Math" panose="02040503050406030204" pitchFamily="18" charset="0"/>
                        <a:cs typeface="Times New Roman" panose="02020603050405020304" pitchFamily="18" charset="0"/>
                      </a:rPr>
                      <m:t> </m:t>
                    </m:r>
                    <m:r>
                      <a:rPr lang="en-US" altLang="zh-CN" i="1" dirty="0">
                        <a:solidFill>
                          <a:srgbClr val="FF0000"/>
                        </a:solidFill>
                        <a:latin typeface="Cambria Math" panose="02040503050406030204" pitchFamily="18" charset="0"/>
                      </a:rPr>
                      <m:t>|</m:t>
                    </m:r>
                    <m:r>
                      <a:rPr lang="en-US" altLang="zh-CN" i="1" dirty="0" err="1">
                        <a:solidFill>
                          <a:srgbClr val="FF0000"/>
                        </a:solidFill>
                        <a:latin typeface="Cambria Math" panose="02040503050406030204" pitchFamily="18" charset="0"/>
                      </a:rPr>
                      <m:t>𝑥</m:t>
                    </m:r>
                    <m:r>
                      <a:rPr lang="en-US" altLang="zh-CN" i="1" dirty="0" err="1">
                        <a:solidFill>
                          <a:srgbClr val="FF0000"/>
                        </a:solidFill>
                        <a:latin typeface="Cambria Math" panose="02040503050406030204" pitchFamily="18" charset="0"/>
                      </a:rPr>
                      <m:t>,</m:t>
                    </m:r>
                    <m:r>
                      <a:rPr lang="en-US" altLang="zh-CN" i="1" dirty="0" err="1">
                        <a:solidFill>
                          <a:srgbClr val="FF0000"/>
                        </a:solidFill>
                        <a:latin typeface="Cambria Math" panose="02040503050406030204" pitchFamily="18" charset="0"/>
                      </a:rPr>
                      <m:t>𝑞</m:t>
                    </m:r>
                    <m:r>
                      <a:rPr lang="en-US" altLang="zh-CN" i="1" dirty="0">
                        <a:solidFill>
                          <a:srgbClr val="FF0000"/>
                        </a:solidFill>
                        <a:latin typeface="Cambria Math" panose="02040503050406030204" pitchFamily="18" charset="0"/>
                      </a:rPr>
                      <m:t>) </m:t>
                    </m:r>
                  </m:oMath>
                </a14:m>
                <a:r>
                  <a:rPr lang="zh-CN" altLang="en-US" b="0" i="0" dirty="0">
                    <a:solidFill>
                      <a:srgbClr val="FF0000"/>
                    </a:solidFill>
                    <a:effectLst/>
                    <a:latin typeface="Noto Serif" panose="02020600060500020200" pitchFamily="18" charset="0"/>
                  </a:rPr>
                  <a:t>的目标（以 </a:t>
                </a:r>
                <a:r>
                  <a:rPr lang="en-US" altLang="zh-CN" dirty="0">
                    <a:solidFill>
                      <a:srgbClr val="FF0000"/>
                    </a:solidFill>
                  </a:rPr>
                  <a:t> </a:t>
                </a:r>
                <a14:m>
                  <m:oMath xmlns:m="http://schemas.openxmlformats.org/officeDocument/2006/math">
                    <m:sSub>
                      <m:sSubPr>
                        <m:ctrlPr>
                          <a:rPr lang="en-US" altLang="zh-CN" i="1" dirty="0">
                            <a:solidFill>
                              <a:srgbClr val="FF0000"/>
                            </a:solidFill>
                            <a:latin typeface="Cambria Math" panose="02040503050406030204" pitchFamily="18" charset="0"/>
                          </a:rPr>
                        </m:ctrlPr>
                      </m:sSubPr>
                      <m:e>
                        <m:r>
                          <m:rPr>
                            <m:nor/>
                          </m:rPr>
                          <a:rPr lang="en-US" altLang="zh-CN" dirty="0">
                            <a:solidFill>
                              <a:srgbClr val="FF0000"/>
                            </a:solidFill>
                            <a:latin typeface="Noto Serif" panose="02020600060500020200" pitchFamily="18" charset="0"/>
                          </a:rPr>
                          <m:t>π</m:t>
                        </m:r>
                      </m:e>
                      <m:sub>
                        <m:r>
                          <m:rPr>
                            <m:nor/>
                          </m:rPr>
                          <a:rPr lang="en-US" altLang="zh-CN" dirty="0">
                            <a:solidFill>
                              <a:srgbClr val="FF0000"/>
                            </a:solidFill>
                            <a:latin typeface="Noto Serif" panose="02020600060500020200" pitchFamily="18" charset="0"/>
                          </a:rPr>
                          <m:t>ref</m:t>
                        </m:r>
                      </m:sub>
                    </m:sSub>
                    <m:r>
                      <a:rPr lang="en-US" altLang="zh-CN" i="1" dirty="0">
                        <a:solidFill>
                          <a:srgbClr val="FF0000"/>
                        </a:solidFill>
                        <a:latin typeface="Cambria Math" panose="02040503050406030204" pitchFamily="18" charset="0"/>
                      </a:rPr>
                      <m:t>⁢(</m:t>
                    </m:r>
                    <m:acc>
                      <m:accPr>
                        <m:chr m:val="̃"/>
                        <m:ctrlPr>
                          <a:rPr lang="zh-CN" altLang="zh-CN" b="1" i="1">
                            <a:solidFill>
                              <a:srgbClr val="FF0000"/>
                            </a:solidFill>
                            <a:latin typeface="Cambria Math" panose="02040503050406030204" pitchFamily="18" charset="0"/>
                            <a:ea typeface="Cambria Math" panose="02040503050406030204" pitchFamily="18" charset="0"/>
                          </a:rPr>
                        </m:ctrlPr>
                      </m:accPr>
                      <m:e>
                        <m:r>
                          <a:rPr lang="en-US" altLang="zh-CN" b="1" i="1">
                            <a:solidFill>
                              <a:srgbClr val="FF0000"/>
                            </a:solidFill>
                            <a:latin typeface="Cambria Math" panose="02040503050406030204" pitchFamily="18" charset="0"/>
                            <a:cs typeface="Times New Roman" panose="02020603050405020304" pitchFamily="18" charset="0"/>
                          </a:rPr>
                          <m:t>𝒙</m:t>
                        </m:r>
                      </m:e>
                    </m:acc>
                    <m:r>
                      <a:rPr lang="en-US" altLang="zh-CN" b="1" i="1">
                        <a:solidFill>
                          <a:srgbClr val="FF0000"/>
                        </a:solidFill>
                        <a:latin typeface="Cambria Math" panose="02040503050406030204" pitchFamily="18" charset="0"/>
                        <a:cs typeface="Times New Roman" panose="02020603050405020304" pitchFamily="18" charset="0"/>
                      </a:rPr>
                      <m:t> </m:t>
                    </m:r>
                    <m:r>
                      <a:rPr lang="en-US" altLang="zh-CN" i="1" dirty="0">
                        <a:solidFill>
                          <a:srgbClr val="FF0000"/>
                        </a:solidFill>
                        <a:latin typeface="Cambria Math" panose="02040503050406030204" pitchFamily="18" charset="0"/>
                      </a:rPr>
                      <m:t>|</m:t>
                    </m:r>
                    <m:r>
                      <a:rPr lang="en-US" altLang="zh-CN" i="1" dirty="0" err="1">
                        <a:solidFill>
                          <a:srgbClr val="FF0000"/>
                        </a:solidFill>
                        <a:latin typeface="Cambria Math" panose="02040503050406030204" pitchFamily="18" charset="0"/>
                      </a:rPr>
                      <m:t>𝑥</m:t>
                    </m:r>
                    <m:r>
                      <a:rPr lang="en-US" altLang="zh-CN" i="1" dirty="0" err="1">
                        <a:solidFill>
                          <a:srgbClr val="FF0000"/>
                        </a:solidFill>
                        <a:latin typeface="Cambria Math" panose="02040503050406030204" pitchFamily="18" charset="0"/>
                      </a:rPr>
                      <m:t>,</m:t>
                    </m:r>
                    <m:r>
                      <a:rPr lang="en-US" altLang="zh-CN" i="1" dirty="0" err="1">
                        <a:solidFill>
                          <a:srgbClr val="FF0000"/>
                        </a:solidFill>
                        <a:latin typeface="Cambria Math" panose="02040503050406030204" pitchFamily="18" charset="0"/>
                      </a:rPr>
                      <m:t>𝑞</m:t>
                    </m:r>
                    <m:r>
                      <a:rPr lang="en-US" altLang="zh-CN" i="1" dirty="0">
                        <a:solidFill>
                          <a:srgbClr val="FF0000"/>
                        </a:solidFill>
                        <a:latin typeface="Cambria Math" panose="02040503050406030204" pitchFamily="18" charset="0"/>
                      </a:rPr>
                      <m:t>) </m:t>
                    </m:r>
                  </m:oMath>
                </a14:m>
                <a:r>
                  <a:rPr lang="en-US" altLang="zh-CN" b="0" i="0" dirty="0">
                    <a:solidFill>
                      <a:srgbClr val="FF0000"/>
                    </a:solidFill>
                    <a:effectLst/>
                    <a:latin typeface="Noto Serif" panose="02020600060500020200" pitchFamily="18" charset="0"/>
                  </a:rPr>
                  <a:t> </a:t>
                </a:r>
                <a:r>
                  <a:rPr lang="zh-CN" altLang="en-US" b="0" i="0" dirty="0">
                    <a:solidFill>
                      <a:srgbClr val="FF0000"/>
                    </a:solidFill>
                    <a:effectLst/>
                    <a:latin typeface="Noto Serif" panose="02020600060500020200" pitchFamily="18" charset="0"/>
                  </a:rPr>
                  <a:t>初始化）公式</a:t>
                </a:r>
                <a:r>
                  <a:rPr lang="en-US" altLang="zh-CN" b="0" i="0" dirty="0">
                    <a:solidFill>
                      <a:srgbClr val="FF0000"/>
                    </a:solidFill>
                    <a:effectLst/>
                    <a:latin typeface="Noto Serif" panose="02020600060500020200" pitchFamily="18" charset="0"/>
                  </a:rPr>
                  <a:t>13</a:t>
                </a:r>
                <a:endParaRPr lang="zh-CN" altLang="en-US" dirty="0"/>
              </a:p>
            </p:txBody>
          </p:sp>
        </mc:Choice>
        <mc:Fallback>
          <p:sp>
            <p:nvSpPr>
              <p:cNvPr id="15" name="文本框 14">
                <a:extLst>
                  <a:ext uri="{FF2B5EF4-FFF2-40B4-BE49-F238E27FC236}">
                    <a16:creationId xmlns:a16="http://schemas.microsoft.com/office/drawing/2014/main" id="{E4FE70BA-EAE9-2FDF-9A28-4385884657D4}"/>
                  </a:ext>
                </a:extLst>
              </p:cNvPr>
              <p:cNvSpPr txBox="1">
                <a:spLocks noRot="1" noChangeAspect="1" noMove="1" noResize="1" noEditPoints="1" noAdjustHandles="1" noChangeArrowheads="1" noChangeShapeType="1" noTextEdit="1"/>
              </p:cNvSpPr>
              <p:nvPr/>
            </p:nvSpPr>
            <p:spPr>
              <a:xfrm>
                <a:off x="407971" y="5071572"/>
                <a:ext cx="10807200" cy="995337"/>
              </a:xfrm>
              <a:prstGeom prst="rect">
                <a:avLst/>
              </a:prstGeom>
              <a:blipFill>
                <a:blip r:embed="rId6"/>
                <a:stretch>
                  <a:fillRect l="-508" t="-3067" r="-2594" b="-6135"/>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9BEFF001-78B6-6F84-2447-B8218822E498}"/>
              </a:ext>
            </a:extLst>
          </p:cNvPr>
          <p:cNvSpPr/>
          <p:nvPr/>
        </p:nvSpPr>
        <p:spPr>
          <a:xfrm>
            <a:off x="3362770" y="3496964"/>
            <a:ext cx="6250567" cy="1574607"/>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527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Experiments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文本框 6">
            <a:extLst>
              <a:ext uri="{FF2B5EF4-FFF2-40B4-BE49-F238E27FC236}">
                <a16:creationId xmlns:a16="http://schemas.microsoft.com/office/drawing/2014/main" id="{E94D6858-01B6-AC1D-B1B7-8EC02704FE4B}"/>
              </a:ext>
            </a:extLst>
          </p:cNvPr>
          <p:cNvSpPr txBox="1"/>
          <p:nvPr/>
        </p:nvSpPr>
        <p:spPr>
          <a:xfrm>
            <a:off x="660399" y="1118040"/>
            <a:ext cx="10858499" cy="417518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数据集</a:t>
            </a:r>
            <a:r>
              <a:rPr lang="zh-CN" altLang="en-US" sz="2000" b="1" i="0" dirty="0">
                <a:solidFill>
                  <a:srgbClr val="292929"/>
                </a:solidFill>
                <a:effectLst/>
                <a:latin typeface="var(--headings-font-family)"/>
              </a:rPr>
              <a:t>和检索语料库</a:t>
            </a:r>
            <a:endParaRPr lang="en-US" altLang="zh-CN" sz="2000" b="1" dirty="0">
              <a:latin typeface="宋体" panose="02010600030101010101" pitchFamily="2" charset="-122"/>
              <a:ea typeface="宋体" panose="02010600030101010101" pitchFamily="2" charset="-122"/>
            </a:endParaRPr>
          </a:p>
          <a:p>
            <a:pPr indent="720000">
              <a:lnSpc>
                <a:spcPct val="150000"/>
              </a:lnSpc>
            </a:pPr>
            <a:r>
              <a:rPr lang="en-US" altLang="zh-CN" sz="2000" b="1" dirty="0"/>
              <a:t>NQ</a:t>
            </a:r>
            <a:r>
              <a:rPr lang="zh-CN" altLang="en-US" sz="2000" b="1" dirty="0"/>
              <a:t>、</a:t>
            </a:r>
            <a:r>
              <a:rPr lang="en-US" altLang="zh-CN" sz="2000" b="1" dirty="0"/>
              <a:t>TRIVIAQA</a:t>
            </a:r>
            <a:r>
              <a:rPr lang="zh-CN" altLang="en-US" sz="2000" b="1" dirty="0"/>
              <a:t>、</a:t>
            </a:r>
            <a:r>
              <a:rPr lang="en-US" altLang="zh-CN" sz="2000" b="1" dirty="0"/>
              <a:t>HOTPOTQA</a:t>
            </a:r>
            <a:r>
              <a:rPr lang="zh-CN" altLang="en-US" sz="2000" b="1" dirty="0"/>
              <a:t>三个开放问答数据集</a:t>
            </a:r>
            <a:endParaRPr lang="en-US" altLang="zh-CN" sz="2000" b="1" dirty="0"/>
          </a:p>
          <a:p>
            <a:pPr indent="720000">
              <a:lnSpc>
                <a:spcPct val="150000"/>
              </a:lnSpc>
            </a:pPr>
            <a:r>
              <a:rPr lang="zh-CN" altLang="en-US" sz="2000" b="0" i="0" dirty="0">
                <a:solidFill>
                  <a:srgbClr val="292929"/>
                </a:solidFill>
                <a:effectLst/>
                <a:latin typeface="宋体" panose="02010600030101010101" pitchFamily="2" charset="-122"/>
                <a:ea typeface="宋体" panose="02010600030101010101" pitchFamily="2" charset="-122"/>
              </a:rPr>
              <a:t>利用对抗性密集段落检索器</a:t>
            </a:r>
            <a:r>
              <a:rPr lang="en-US" altLang="zh-CN" sz="2000" b="0" i="0" dirty="0">
                <a:solidFill>
                  <a:srgbClr val="292929"/>
                </a:solidFill>
                <a:effectLst/>
                <a:latin typeface="宋体" panose="02010600030101010101" pitchFamily="2" charset="-122"/>
                <a:ea typeface="宋体" panose="02010600030101010101" pitchFamily="2" charset="-122"/>
              </a:rPr>
              <a:t>DPR</a:t>
            </a:r>
            <a:r>
              <a:rPr lang="zh-CN" altLang="en-US" sz="2000" b="0" i="0" dirty="0">
                <a:solidFill>
                  <a:srgbClr val="292929"/>
                </a:solidFill>
                <a:effectLst/>
                <a:latin typeface="宋体" panose="02010600030101010101" pitchFamily="2" charset="-122"/>
                <a:ea typeface="宋体" panose="02010600030101010101" pitchFamily="2" charset="-122"/>
              </a:rPr>
              <a:t>从所有维基百科段落中检索所有数据集的前 </a:t>
            </a:r>
            <a:r>
              <a:rPr lang="en-US" altLang="zh-CN" sz="2000" b="0" i="0" dirty="0">
                <a:solidFill>
                  <a:srgbClr val="292929"/>
                </a:solidFill>
                <a:effectLst/>
                <a:latin typeface="宋体" panose="02010600030101010101" pitchFamily="2" charset="-122"/>
                <a:ea typeface="宋体" panose="02010600030101010101" pitchFamily="2" charset="-122"/>
              </a:rPr>
              <a:t>5 </a:t>
            </a:r>
            <a:r>
              <a:rPr lang="zh-CN" altLang="en-US" sz="2000" b="0" i="0" dirty="0">
                <a:solidFill>
                  <a:srgbClr val="292929"/>
                </a:solidFill>
                <a:effectLst/>
                <a:latin typeface="宋体" panose="02010600030101010101" pitchFamily="2" charset="-122"/>
                <a:ea typeface="宋体" panose="02010600030101010101" pitchFamily="2" charset="-122"/>
              </a:rPr>
              <a:t>个段落。 文章被截断为 </a:t>
            </a:r>
            <a:r>
              <a:rPr lang="en-US" altLang="zh-CN" sz="2000" b="0" i="0" dirty="0">
                <a:solidFill>
                  <a:srgbClr val="292929"/>
                </a:solidFill>
                <a:effectLst/>
                <a:latin typeface="宋体" panose="02010600030101010101" pitchFamily="2" charset="-122"/>
                <a:ea typeface="宋体" panose="02010600030101010101" pitchFamily="2" charset="-122"/>
              </a:rPr>
              <a:t>100 </a:t>
            </a:r>
            <a:r>
              <a:rPr lang="zh-CN" altLang="en-US" sz="2000" b="0" i="0" dirty="0">
                <a:solidFill>
                  <a:srgbClr val="292929"/>
                </a:solidFill>
                <a:effectLst/>
                <a:latin typeface="宋体" panose="02010600030101010101" pitchFamily="2" charset="-122"/>
                <a:ea typeface="宋体" panose="02010600030101010101" pitchFamily="2" charset="-122"/>
              </a:rPr>
              <a:t>个词的非重叠文档。</a:t>
            </a:r>
            <a:endParaRPr lang="en-US" altLang="zh-CN" sz="2000" b="0" i="0" dirty="0">
              <a:solidFill>
                <a:srgbClr val="292929"/>
              </a:solidFill>
              <a:effectLst/>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Basel</a:t>
            </a:r>
            <a:r>
              <a:rPr lang="en-US" altLang="zh-CN" sz="2000" b="1" dirty="0" err="1">
                <a:latin typeface="宋体" panose="02010600030101010101" pitchFamily="2" charset="-122"/>
                <a:ea typeface="宋体" panose="02010600030101010101" pitchFamily="2" charset="-122"/>
              </a:rPr>
              <a:t>i</a:t>
            </a:r>
            <a:r>
              <a:rPr lang="zh-CN" altLang="en-US" sz="2000" b="1" dirty="0">
                <a:latin typeface="宋体" panose="02010600030101010101" pitchFamily="2" charset="-122"/>
                <a:ea typeface="宋体" panose="02010600030101010101" pitchFamily="2" charset="-122"/>
              </a:rPr>
              <a:t>ne</a:t>
            </a:r>
            <a:endParaRPr lang="en-US" altLang="zh-CN" sz="2000" b="1" dirty="0">
              <a:latin typeface="宋体" panose="02010600030101010101" pitchFamily="2" charset="-122"/>
              <a:ea typeface="宋体" panose="02010600030101010101" pitchFamily="2" charset="-122"/>
            </a:endParaRPr>
          </a:p>
          <a:p>
            <a:pPr indent="720000">
              <a:lnSpc>
                <a:spcPct val="150000"/>
              </a:lnSpc>
            </a:pPr>
            <a:r>
              <a:rPr lang="zh-CN" altLang="en-US" sz="2000" dirty="0">
                <a:latin typeface="宋体" panose="02010600030101010101" pitchFamily="2" charset="-122"/>
                <a:ea typeface="宋体" panose="02010600030101010101" pitchFamily="2" charset="-122"/>
              </a:rPr>
              <a:t>没有检索增强的情况下</a:t>
            </a:r>
            <a:r>
              <a:rPr lang="zh-CN" altLang="en-US" sz="2000" dirty="0">
                <a:solidFill>
                  <a:srgbClr val="292929"/>
                </a:solidFill>
                <a:latin typeface="宋体" panose="02010600030101010101" pitchFamily="2" charset="-122"/>
                <a:ea typeface="宋体" panose="02010600030101010101" pitchFamily="2" charset="-122"/>
              </a:rPr>
              <a:t>，生成器 </a:t>
            </a:r>
            <a:r>
              <a:rPr lang="en-US" altLang="zh-CN" sz="2000" dirty="0">
                <a:solidFill>
                  <a:srgbClr val="292929"/>
                </a:solidFill>
                <a:latin typeface="宋体" panose="02010600030101010101" pitchFamily="2" charset="-122"/>
                <a:ea typeface="宋体" panose="02010600030101010101" pitchFamily="2" charset="-122"/>
              </a:rPr>
              <a:t>(Llama2-13B) </a:t>
            </a:r>
            <a:r>
              <a:rPr lang="zh-CN" altLang="en-US" sz="2000" dirty="0">
                <a:solidFill>
                  <a:srgbClr val="292929"/>
                </a:solidFill>
                <a:latin typeface="宋体" panose="02010600030101010101" pitchFamily="2" charset="-122"/>
                <a:ea typeface="宋体" panose="02010600030101010101" pitchFamily="2" charset="-122"/>
              </a:rPr>
              <a:t>的结果，以及使用 </a:t>
            </a:r>
            <a:r>
              <a:rPr lang="en-US" altLang="zh-CN" sz="2000" dirty="0">
                <a:solidFill>
                  <a:srgbClr val="292929"/>
                </a:solidFill>
                <a:latin typeface="宋体" panose="02010600030101010101" pitchFamily="2" charset="-122"/>
                <a:ea typeface="宋体" panose="02010600030101010101" pitchFamily="2" charset="-122"/>
              </a:rPr>
              <a:t>top-1 </a:t>
            </a:r>
            <a:r>
              <a:rPr lang="zh-CN" altLang="en-US" sz="2000" dirty="0">
                <a:solidFill>
                  <a:srgbClr val="292929"/>
                </a:solidFill>
                <a:latin typeface="宋体" panose="02010600030101010101" pitchFamily="2" charset="-122"/>
                <a:ea typeface="宋体" panose="02010600030101010101" pitchFamily="2" charset="-122"/>
              </a:rPr>
              <a:t>或 </a:t>
            </a:r>
            <a:r>
              <a:rPr lang="en-US" altLang="zh-CN" sz="2000" dirty="0">
                <a:solidFill>
                  <a:srgbClr val="292929"/>
                </a:solidFill>
                <a:latin typeface="宋体" panose="02010600030101010101" pitchFamily="2" charset="-122"/>
                <a:ea typeface="宋体" panose="02010600030101010101" pitchFamily="2" charset="-122"/>
              </a:rPr>
              <a:t>top-5 </a:t>
            </a:r>
            <a:r>
              <a:rPr lang="zh-CN" altLang="en-US" sz="2000" dirty="0">
                <a:solidFill>
                  <a:srgbClr val="292929"/>
                </a:solidFill>
                <a:latin typeface="宋体" panose="02010600030101010101" pitchFamily="2" charset="-122"/>
                <a:ea typeface="宋体" panose="02010600030101010101" pitchFamily="2" charset="-122"/>
              </a:rPr>
              <a:t>检索到的段落的生成结果。 </a:t>
            </a:r>
            <a:endParaRPr lang="en-US" altLang="zh-CN" sz="2000" dirty="0">
              <a:solidFill>
                <a:srgbClr val="292929"/>
              </a:solidFill>
              <a:latin typeface="宋体" panose="02010600030101010101" pitchFamily="2" charset="-122"/>
              <a:ea typeface="宋体" panose="02010600030101010101" pitchFamily="2" charset="-122"/>
            </a:endParaRPr>
          </a:p>
          <a:p>
            <a:pPr indent="720000">
              <a:lnSpc>
                <a:spcPct val="150000"/>
              </a:lnSpc>
            </a:pPr>
            <a:r>
              <a:rPr lang="zh-CN" altLang="en-US" sz="2000" dirty="0">
                <a:solidFill>
                  <a:srgbClr val="292929"/>
                </a:solidFill>
                <a:latin typeface="宋体" panose="02010600030101010101" pitchFamily="2" charset="-122"/>
                <a:ea typeface="宋体" panose="02010600030101010101" pitchFamily="2" charset="-122"/>
              </a:rPr>
              <a:t>使用从 </a:t>
            </a:r>
            <a:r>
              <a:rPr lang="en-US" altLang="zh-CN" sz="2000" dirty="0">
                <a:solidFill>
                  <a:srgbClr val="292929"/>
                </a:solidFill>
                <a:latin typeface="宋体" panose="02010600030101010101" pitchFamily="2" charset="-122"/>
                <a:ea typeface="宋体" panose="02010600030101010101" pitchFamily="2" charset="-122"/>
              </a:rPr>
              <a:t>ChatGPT </a:t>
            </a:r>
            <a:r>
              <a:rPr lang="zh-CN" altLang="en-US" sz="2000" dirty="0">
                <a:solidFill>
                  <a:srgbClr val="292929"/>
                </a:solidFill>
                <a:latin typeface="宋体" panose="02010600030101010101" pitchFamily="2" charset="-122"/>
                <a:ea typeface="宋体" panose="02010600030101010101" pitchFamily="2" charset="-122"/>
              </a:rPr>
              <a:t>中提炼出的 </a:t>
            </a:r>
            <a:r>
              <a:rPr lang="en-US" altLang="zh-CN" sz="2000" dirty="0" err="1">
                <a:solidFill>
                  <a:srgbClr val="292929"/>
                </a:solidFill>
                <a:latin typeface="宋体" panose="02010600030101010101" pitchFamily="2" charset="-122"/>
                <a:ea typeface="宋体" panose="02010600030101010101" pitchFamily="2" charset="-122"/>
              </a:rPr>
              <a:t>RankGPT</a:t>
            </a:r>
            <a:r>
              <a:rPr lang="zh-CN" altLang="en-US" sz="2000" dirty="0">
                <a:solidFill>
                  <a:srgbClr val="292929"/>
                </a:solidFill>
                <a:latin typeface="宋体" panose="02010600030101010101" pitchFamily="2" charset="-122"/>
                <a:ea typeface="宋体" panose="02010600030101010101" pitchFamily="2" charset="-122"/>
              </a:rPr>
              <a:t> 进行重新排序，使用 </a:t>
            </a:r>
            <a:r>
              <a:rPr lang="en-US" altLang="zh-CN" sz="2000" dirty="0" err="1">
                <a:solidFill>
                  <a:srgbClr val="292929"/>
                </a:solidFill>
                <a:latin typeface="宋体" panose="02010600030101010101" pitchFamily="2" charset="-122"/>
                <a:ea typeface="宋体" panose="02010600030101010101" pitchFamily="2" charset="-122"/>
              </a:rPr>
              <a:t>LongLLMLingua</a:t>
            </a:r>
            <a:r>
              <a:rPr lang="en-US" altLang="zh-CN" sz="2000" dirty="0">
                <a:solidFill>
                  <a:srgbClr val="292929"/>
                </a:solidFill>
                <a:latin typeface="宋体" panose="02010600030101010101" pitchFamily="2" charset="-122"/>
                <a:ea typeface="宋体" panose="02010600030101010101" pitchFamily="2" charset="-122"/>
              </a:rPr>
              <a:t> </a:t>
            </a:r>
            <a:r>
              <a:rPr lang="zh-CN" altLang="en-US" sz="2000" dirty="0">
                <a:solidFill>
                  <a:srgbClr val="292929"/>
                </a:solidFill>
                <a:latin typeface="宋体" panose="02010600030101010101" pitchFamily="2" charset="-122"/>
                <a:ea typeface="宋体" panose="02010600030101010101" pitchFamily="2" charset="-122"/>
              </a:rPr>
              <a:t>进行提示压缩。 </a:t>
            </a:r>
            <a:endParaRPr lang="en-US" altLang="zh-CN" sz="2000" dirty="0">
              <a:solidFill>
                <a:srgbClr val="292929"/>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4072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Experiments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4" name="图片 3">
            <a:extLst>
              <a:ext uri="{FF2B5EF4-FFF2-40B4-BE49-F238E27FC236}">
                <a16:creationId xmlns:a16="http://schemas.microsoft.com/office/drawing/2014/main" id="{98E1F553-0C65-B812-6040-70292043C828}"/>
              </a:ext>
            </a:extLst>
          </p:cNvPr>
          <p:cNvPicPr>
            <a:picLocks noChangeAspect="1"/>
          </p:cNvPicPr>
          <p:nvPr/>
        </p:nvPicPr>
        <p:blipFill>
          <a:blip r:embed="rId4"/>
          <a:stretch>
            <a:fillRect/>
          </a:stretch>
        </p:blipFill>
        <p:spPr>
          <a:xfrm>
            <a:off x="1196554" y="1843881"/>
            <a:ext cx="9307224" cy="3781953"/>
          </a:xfrm>
          <a:prstGeom prst="rect">
            <a:avLst/>
          </a:prstGeom>
        </p:spPr>
      </p:pic>
      <p:sp>
        <p:nvSpPr>
          <p:cNvPr id="6" name="文本框 5">
            <a:extLst>
              <a:ext uri="{FF2B5EF4-FFF2-40B4-BE49-F238E27FC236}">
                <a16:creationId xmlns:a16="http://schemas.microsoft.com/office/drawing/2014/main" id="{10F8C1E8-70F2-00C7-DF29-143EF73709CC}"/>
              </a:ext>
            </a:extLst>
          </p:cNvPr>
          <p:cNvSpPr txBox="1"/>
          <p:nvPr/>
        </p:nvSpPr>
        <p:spPr>
          <a:xfrm>
            <a:off x="1308252" y="1061224"/>
            <a:ext cx="10567931" cy="707886"/>
          </a:xfrm>
          <a:prstGeom prst="rect">
            <a:avLst/>
          </a:prstGeom>
          <a:noFill/>
        </p:spPr>
        <p:txBody>
          <a:bodyPr wrap="square">
            <a:spAutoFit/>
          </a:bodyPr>
          <a:lstStyle/>
          <a:p>
            <a:r>
              <a:rPr lang="zh-CN" altLang="en-US" sz="2000" b="0" i="0" dirty="0">
                <a:solidFill>
                  <a:srgbClr val="292929"/>
                </a:solidFill>
                <a:effectLst/>
                <a:latin typeface="宋体" panose="02010600030101010101" pitchFamily="2" charset="-122"/>
                <a:ea typeface="宋体" panose="02010600030101010101" pitchFamily="2" charset="-122"/>
              </a:rPr>
              <a:t>指标：精确匹配</a:t>
            </a:r>
            <a:r>
              <a:rPr lang="en-US" altLang="zh-CN" sz="2000" i="0" cap="small" dirty="0">
                <a:solidFill>
                  <a:srgbClr val="FF0000"/>
                </a:solidFill>
                <a:effectLst/>
                <a:latin typeface="宋体" panose="02010600030101010101" pitchFamily="2" charset="-122"/>
                <a:ea typeface="宋体" panose="02010600030101010101" pitchFamily="2" charset="-122"/>
              </a:rPr>
              <a:t>Em</a:t>
            </a:r>
            <a:r>
              <a:rPr lang="zh-CN" altLang="en-US" sz="2000" i="0" dirty="0">
                <a:solidFill>
                  <a:srgbClr val="FF0000"/>
                </a:solidFill>
                <a:effectLst/>
                <a:latin typeface="宋体" panose="02010600030101010101" pitchFamily="2" charset="-122"/>
                <a:ea typeface="宋体" panose="02010600030101010101" pitchFamily="2" charset="-122"/>
              </a:rPr>
              <a:t>和 </a:t>
            </a:r>
            <a:r>
              <a:rPr lang="en-US" altLang="zh-CN" sz="2000" i="0" cap="small" dirty="0">
                <a:solidFill>
                  <a:srgbClr val="FF0000"/>
                </a:solidFill>
                <a:effectLst/>
                <a:latin typeface="宋体" panose="02010600030101010101" pitchFamily="2" charset="-122"/>
                <a:ea typeface="宋体" panose="02010600030101010101" pitchFamily="2" charset="-122"/>
              </a:rPr>
              <a:t>F1</a:t>
            </a:r>
            <a:r>
              <a:rPr lang="en-US" altLang="zh-CN" sz="2000" i="0" dirty="0">
                <a:solidFill>
                  <a:srgbClr val="FF0000"/>
                </a:solidFill>
                <a:effectLst/>
                <a:latin typeface="宋体" panose="02010600030101010101" pitchFamily="2" charset="-122"/>
                <a:ea typeface="宋体" panose="02010600030101010101" pitchFamily="2" charset="-122"/>
              </a:rPr>
              <a:t> </a:t>
            </a:r>
            <a:r>
              <a:rPr lang="zh-CN" altLang="en-US" sz="2000" i="0" dirty="0">
                <a:solidFill>
                  <a:srgbClr val="FF0000"/>
                </a:solidFill>
                <a:effectLst/>
                <a:latin typeface="宋体" panose="02010600030101010101" pitchFamily="2" charset="-122"/>
                <a:ea typeface="宋体" panose="02010600030101010101" pitchFamily="2" charset="-122"/>
              </a:rPr>
              <a:t>，</a:t>
            </a:r>
            <a:r>
              <a:rPr lang="en-US" altLang="zh-CN" sz="2000" i="0" cap="small" dirty="0">
                <a:solidFill>
                  <a:srgbClr val="FF0000"/>
                </a:solidFill>
                <a:effectLst/>
                <a:latin typeface="宋体" panose="02010600030101010101" pitchFamily="2" charset="-122"/>
                <a:ea typeface="宋体" panose="02010600030101010101" pitchFamily="2" charset="-122"/>
              </a:rPr>
              <a:t>Em</a:t>
            </a:r>
            <a:r>
              <a:rPr lang="zh-CN" altLang="en-US" sz="2000" i="0" dirty="0">
                <a:solidFill>
                  <a:srgbClr val="FF0000"/>
                </a:solidFill>
                <a:effectLst/>
                <a:latin typeface="宋体" panose="02010600030101010101" pitchFamily="2" charset="-122"/>
                <a:ea typeface="宋体" panose="02010600030101010101" pitchFamily="2" charset="-122"/>
              </a:rPr>
              <a:t> </a:t>
            </a:r>
            <a:r>
              <a:rPr lang="zh-CN" altLang="en-US" sz="2000" b="0" i="0" dirty="0">
                <a:solidFill>
                  <a:srgbClr val="292929"/>
                </a:solidFill>
                <a:effectLst/>
                <a:latin typeface="宋体" panose="02010600030101010101" pitchFamily="2" charset="-122"/>
                <a:ea typeface="宋体" panose="02010600030101010101" pitchFamily="2" charset="-122"/>
              </a:rPr>
              <a:t>的翻转率来评估检索到的上下文对生成响应的影响程度。 真实翻转率</a:t>
            </a:r>
            <a:r>
              <a:rPr lang="en-US" altLang="zh-CN" sz="2000" b="1" i="0" cap="small" dirty="0" err="1">
                <a:solidFill>
                  <a:srgbClr val="292929"/>
                </a:solidFill>
                <a:effectLst/>
                <a:latin typeface="宋体" panose="02010600030101010101" pitchFamily="2" charset="-122"/>
                <a:ea typeface="宋体" panose="02010600030101010101" pitchFamily="2" charset="-122"/>
              </a:rPr>
              <a:t>Tfr</a:t>
            </a:r>
            <a:r>
              <a:rPr lang="zh-CN" altLang="en-US" sz="2000" b="0" i="0" dirty="0">
                <a:solidFill>
                  <a:srgbClr val="292929"/>
                </a:solidFill>
                <a:effectLst/>
                <a:latin typeface="宋体" panose="02010600030101010101" pitchFamily="2" charset="-122"/>
                <a:ea typeface="宋体" panose="02010600030101010101" pitchFamily="2" charset="-122"/>
              </a:rPr>
              <a:t>和虚假翻转率</a:t>
            </a:r>
            <a:r>
              <a:rPr lang="en-US" altLang="zh-CN" sz="2000" b="1" i="0" cap="small" dirty="0" err="1">
                <a:solidFill>
                  <a:srgbClr val="FF0000"/>
                </a:solidFill>
                <a:effectLst/>
                <a:latin typeface="宋体" panose="02010600030101010101" pitchFamily="2" charset="-122"/>
                <a:ea typeface="宋体" panose="02010600030101010101" pitchFamily="2" charset="-122"/>
              </a:rPr>
              <a:t>Ffr</a:t>
            </a:r>
            <a:r>
              <a:rPr lang="zh-CN" altLang="en-US" sz="2000" b="0" i="0" dirty="0">
                <a:solidFill>
                  <a:srgbClr val="FF0000"/>
                </a:solidFill>
                <a:effectLst/>
                <a:latin typeface="宋体" panose="02010600030101010101" pitchFamily="2" charset="-122"/>
                <a:ea typeface="宋体" panose="02010600030101010101" pitchFamily="2" charset="-122"/>
              </a:rPr>
              <a:t>，</a:t>
            </a:r>
            <a:r>
              <a:rPr lang="en-US" altLang="zh-CN" sz="2000" b="0" i="0" cap="small" dirty="0" err="1">
                <a:solidFill>
                  <a:srgbClr val="FF0000"/>
                </a:solidFill>
                <a:effectLst/>
                <a:latin typeface="Noto Serif" panose="02020600060500020200" pitchFamily="18" charset="0"/>
              </a:rPr>
              <a:t>Tfr</a:t>
            </a:r>
            <a:r>
              <a:rPr lang="zh-CN" altLang="en-US" sz="2000" b="0" i="0" dirty="0">
                <a:solidFill>
                  <a:srgbClr val="FF0000"/>
                </a:solidFill>
                <a:effectLst/>
                <a:latin typeface="Noto Serif" panose="02020600060500020200" pitchFamily="18" charset="0"/>
              </a:rPr>
              <a:t> </a:t>
            </a:r>
            <a:r>
              <a:rPr lang="zh-CN" altLang="en-US" sz="2000" b="0" i="0" dirty="0">
                <a:solidFill>
                  <a:srgbClr val="292929"/>
                </a:solidFill>
                <a:effectLst/>
                <a:latin typeface="Noto Serif" panose="02020600060500020200" pitchFamily="18" charset="0"/>
              </a:rPr>
              <a:t>衡量检索信息引入的噪声程度，</a:t>
            </a:r>
            <a:r>
              <a:rPr lang="zh-CN" altLang="en-US" sz="2000" b="0" i="0" dirty="0">
                <a:solidFill>
                  <a:srgbClr val="FF0000"/>
                </a:solidFill>
                <a:effectLst/>
                <a:latin typeface="Noto Serif" panose="02020600060500020200" pitchFamily="18" charset="0"/>
              </a:rPr>
              <a:t> </a:t>
            </a:r>
            <a:r>
              <a:rPr lang="en-US" altLang="zh-CN" sz="2000" b="0" i="0" cap="small" dirty="0" err="1">
                <a:solidFill>
                  <a:srgbClr val="FF0000"/>
                </a:solidFill>
                <a:effectLst/>
                <a:latin typeface="Noto Serif" panose="02020600060500020200" pitchFamily="18" charset="0"/>
              </a:rPr>
              <a:t>Ffr</a:t>
            </a:r>
            <a:r>
              <a:rPr lang="zh-CN" altLang="en-US" sz="2000" b="0" i="0" dirty="0">
                <a:solidFill>
                  <a:srgbClr val="FF0000"/>
                </a:solidFill>
                <a:effectLst/>
                <a:latin typeface="Noto Serif" panose="02020600060500020200" pitchFamily="18" charset="0"/>
              </a:rPr>
              <a:t> </a:t>
            </a:r>
            <a:r>
              <a:rPr lang="zh-CN" altLang="en-US" sz="2000" b="0" i="0" dirty="0">
                <a:solidFill>
                  <a:srgbClr val="292929"/>
                </a:solidFill>
                <a:effectLst/>
                <a:latin typeface="Noto Serif" panose="02020600060500020200" pitchFamily="18" charset="0"/>
              </a:rPr>
              <a:t>检索增强带来的收益</a:t>
            </a:r>
            <a:endParaRPr lang="zh-CN" altLang="en-US" sz="20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40AC29CB-5184-6701-21A2-DD043686E507}"/>
              </a:ext>
            </a:extLst>
          </p:cNvPr>
          <p:cNvSpPr txBox="1"/>
          <p:nvPr/>
        </p:nvSpPr>
        <p:spPr>
          <a:xfrm>
            <a:off x="5561486" y="1746754"/>
            <a:ext cx="6097836" cy="369332"/>
          </a:xfrm>
          <a:prstGeom prst="rect">
            <a:avLst/>
          </a:prstGeom>
          <a:noFill/>
        </p:spPr>
        <p:txBody>
          <a:bodyPr wrap="square">
            <a:spAutoFit/>
          </a:bodyPr>
          <a:lstStyle/>
          <a:p>
            <a:r>
              <a:rPr lang="zh-CN" altLang="en-US" b="0" i="0" dirty="0">
                <a:solidFill>
                  <a:srgbClr val="292929"/>
                </a:solidFill>
                <a:effectLst/>
                <a:latin typeface="Noto Serif" panose="02020600060500020200" pitchFamily="18" charset="0"/>
              </a:rPr>
              <a:t>。</a:t>
            </a:r>
            <a:endParaRPr lang="zh-CN" altLang="en-US" dirty="0"/>
          </a:p>
        </p:txBody>
      </p:sp>
      <p:sp>
        <p:nvSpPr>
          <p:cNvPr id="11" name="文本框 10">
            <a:extLst>
              <a:ext uri="{FF2B5EF4-FFF2-40B4-BE49-F238E27FC236}">
                <a16:creationId xmlns:a16="http://schemas.microsoft.com/office/drawing/2014/main" id="{607C82D5-0A2C-5A61-52BF-CCFC20F9BC1E}"/>
              </a:ext>
            </a:extLst>
          </p:cNvPr>
          <p:cNvSpPr txBox="1"/>
          <p:nvPr/>
        </p:nvSpPr>
        <p:spPr>
          <a:xfrm>
            <a:off x="1532797" y="5625834"/>
            <a:ext cx="10200654" cy="646331"/>
          </a:xfrm>
          <a:prstGeom prst="rect">
            <a:avLst/>
          </a:prstGeom>
          <a:noFill/>
        </p:spPr>
        <p:txBody>
          <a:bodyPr wrap="square">
            <a:spAutoFit/>
          </a:bodyPr>
          <a:lstStyle/>
          <a:p>
            <a:r>
              <a:rPr lang="zh-CN" altLang="en-US" b="0" i="0" dirty="0">
                <a:solidFill>
                  <a:srgbClr val="292929"/>
                </a:solidFill>
                <a:effectLst/>
                <a:latin typeface="Noto Serif" panose="02020600060500020200" pitchFamily="18" charset="0"/>
              </a:rPr>
              <a:t>表 </a:t>
            </a:r>
            <a:r>
              <a:rPr lang="en-US" altLang="zh-CN" b="0" i="0" dirty="0">
                <a:solidFill>
                  <a:srgbClr val="292929"/>
                </a:solidFill>
                <a:effectLst/>
                <a:latin typeface="Noto Serif" panose="02020600060500020200" pitchFamily="18" charset="0"/>
              </a:rPr>
              <a:t>1: </a:t>
            </a:r>
            <a:r>
              <a:rPr lang="zh-CN" altLang="en-US" b="0" i="0" dirty="0">
                <a:solidFill>
                  <a:srgbClr val="292929"/>
                </a:solidFill>
                <a:effectLst/>
                <a:latin typeface="Noto Serif" panose="02020600060500020200" pitchFamily="18" charset="0"/>
              </a:rPr>
              <a:t>使用 </a:t>
            </a:r>
            <a:r>
              <a:rPr lang="en-US" altLang="zh-CN" b="0" i="0" cap="small" dirty="0">
                <a:solidFill>
                  <a:srgbClr val="292929"/>
                </a:solidFill>
                <a:effectLst/>
                <a:latin typeface="var(--text-font-family)"/>
              </a:rPr>
              <a:t>Llama2-13B</a:t>
            </a:r>
            <a:r>
              <a:rPr lang="zh-CN" altLang="en-US" b="0" i="0" dirty="0">
                <a:solidFill>
                  <a:srgbClr val="292929"/>
                </a:solidFill>
                <a:effectLst/>
                <a:latin typeface="Noto Serif" panose="02020600060500020200" pitchFamily="18" charset="0"/>
              </a:rPr>
              <a:t> 作为生成器的开放域问答结果。 我们报告了压缩检索证据的 </a:t>
            </a:r>
            <a:r>
              <a:rPr lang="en-US" altLang="zh-CN" b="1" i="0" dirty="0">
                <a:solidFill>
                  <a:srgbClr val="292929"/>
                </a:solidFill>
                <a:effectLst/>
                <a:latin typeface="var(--text-font-family)"/>
              </a:rPr>
              <a:t>word</a:t>
            </a:r>
            <a:r>
              <a:rPr lang="zh-CN" altLang="en-US" b="0" i="0" dirty="0">
                <a:solidFill>
                  <a:srgbClr val="292929"/>
                </a:solidFill>
                <a:effectLst/>
                <a:latin typeface="Noto Serif" panose="02020600060500020200" pitchFamily="18" charset="0"/>
              </a:rPr>
              <a:t> 数，这反映了压缩率。</a:t>
            </a:r>
            <a:endParaRPr lang="zh-CN" altLang="en-US" dirty="0"/>
          </a:p>
        </p:txBody>
      </p:sp>
    </p:spTree>
    <p:extLst>
      <p:ext uri="{BB962C8B-B14F-4D97-AF65-F5344CB8AC3E}">
        <p14:creationId xmlns:p14="http://schemas.microsoft.com/office/powerpoint/2010/main" val="4040652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Experiments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9" name="文本框 8">
            <a:extLst>
              <a:ext uri="{FF2B5EF4-FFF2-40B4-BE49-F238E27FC236}">
                <a16:creationId xmlns:a16="http://schemas.microsoft.com/office/drawing/2014/main" id="{40AC29CB-5184-6701-21A2-DD043686E507}"/>
              </a:ext>
            </a:extLst>
          </p:cNvPr>
          <p:cNvSpPr txBox="1"/>
          <p:nvPr/>
        </p:nvSpPr>
        <p:spPr>
          <a:xfrm>
            <a:off x="5561486" y="1746754"/>
            <a:ext cx="6097836" cy="369332"/>
          </a:xfrm>
          <a:prstGeom prst="rect">
            <a:avLst/>
          </a:prstGeom>
          <a:noFill/>
        </p:spPr>
        <p:txBody>
          <a:bodyPr wrap="square">
            <a:spAutoFit/>
          </a:bodyPr>
          <a:lstStyle/>
          <a:p>
            <a:r>
              <a:rPr lang="zh-CN" altLang="en-US" b="0" i="0" dirty="0">
                <a:solidFill>
                  <a:srgbClr val="292929"/>
                </a:solidFill>
                <a:effectLst/>
                <a:latin typeface="Noto Serif" panose="02020600060500020200" pitchFamily="18" charset="0"/>
              </a:rPr>
              <a:t>。</a:t>
            </a:r>
            <a:endParaRPr lang="zh-CN" altLang="en-US" dirty="0"/>
          </a:p>
        </p:txBody>
      </p:sp>
      <p:pic>
        <p:nvPicPr>
          <p:cNvPr id="5" name="图片 4">
            <a:extLst>
              <a:ext uri="{FF2B5EF4-FFF2-40B4-BE49-F238E27FC236}">
                <a16:creationId xmlns:a16="http://schemas.microsoft.com/office/drawing/2014/main" id="{0D270DCF-7870-3066-93EE-B489728B6482}"/>
              </a:ext>
            </a:extLst>
          </p:cNvPr>
          <p:cNvPicPr>
            <a:picLocks noChangeAspect="1"/>
          </p:cNvPicPr>
          <p:nvPr/>
        </p:nvPicPr>
        <p:blipFill>
          <a:blip r:embed="rId4"/>
          <a:stretch>
            <a:fillRect/>
          </a:stretch>
        </p:blipFill>
        <p:spPr>
          <a:xfrm>
            <a:off x="6486848" y="774063"/>
            <a:ext cx="4505954" cy="5420481"/>
          </a:xfrm>
          <a:prstGeom prst="rect">
            <a:avLst/>
          </a:prstGeom>
        </p:spPr>
      </p:pic>
      <p:sp>
        <p:nvSpPr>
          <p:cNvPr id="8" name="文本框 7">
            <a:extLst>
              <a:ext uri="{FF2B5EF4-FFF2-40B4-BE49-F238E27FC236}">
                <a16:creationId xmlns:a16="http://schemas.microsoft.com/office/drawing/2014/main" id="{F7162865-E481-2669-D006-0FAD8CCA7C12}"/>
              </a:ext>
            </a:extLst>
          </p:cNvPr>
          <p:cNvSpPr txBox="1"/>
          <p:nvPr/>
        </p:nvSpPr>
        <p:spPr>
          <a:xfrm>
            <a:off x="104594" y="1135870"/>
            <a:ext cx="6438898" cy="4636847"/>
          </a:xfrm>
          <a:prstGeom prst="rect">
            <a:avLst/>
          </a:prstGeom>
          <a:noFill/>
        </p:spPr>
        <p:txBody>
          <a:bodyPr wrap="square">
            <a:spAutoFit/>
          </a:bodyPr>
          <a:lstStyle/>
          <a:p>
            <a:pPr indent="457200">
              <a:lnSpc>
                <a:spcPct val="150000"/>
              </a:lnSpc>
            </a:pPr>
            <a:r>
              <a:rPr lang="zh-CN" altLang="en-US" sz="2000" b="1" dirty="0">
                <a:effectLst/>
                <a:latin typeface="宋体" panose="02010600030101010101" pitchFamily="2" charset="-122"/>
                <a:ea typeface="宋体" panose="02010600030101010101" pitchFamily="2" charset="-122"/>
              </a:rPr>
              <a:t>多跳问答</a:t>
            </a:r>
          </a:p>
          <a:p>
            <a:pPr indent="457200" algn="just">
              <a:lnSpc>
                <a:spcPct val="150000"/>
              </a:lnSpc>
            </a:pPr>
            <a:r>
              <a:rPr lang="zh-CN" altLang="en-US" sz="2000" dirty="0">
                <a:effectLst/>
                <a:latin typeface="宋体" panose="02010600030101010101" pitchFamily="2" charset="-122"/>
                <a:ea typeface="宋体" panose="02010600030101010101" pitchFamily="2" charset="-122"/>
              </a:rPr>
              <a:t>过滤模型在处理多跳问题时会遇到更大的障碍，因为解决这些问题不仅需要辅助信息，还需要多轮推理和分析。 </a:t>
            </a:r>
            <a:r>
              <a:rPr lang="zh-CN" altLang="en-US" sz="2000" dirty="0">
                <a:solidFill>
                  <a:srgbClr val="FF0000"/>
                </a:solidFill>
                <a:effectLst/>
                <a:latin typeface="宋体" panose="02010600030101010101" pitchFamily="2" charset="-122"/>
                <a:ea typeface="宋体" panose="02010600030101010101" pitchFamily="2" charset="-122"/>
              </a:rPr>
              <a:t>如表</a:t>
            </a:r>
            <a:r>
              <a:rPr lang="en-US" altLang="zh-CN" sz="2000" dirty="0">
                <a:solidFill>
                  <a:srgbClr val="FF0000"/>
                </a:solidFill>
                <a:effectLst/>
                <a:latin typeface="宋体" panose="02010600030101010101" pitchFamily="2" charset="-122"/>
                <a:ea typeface="宋体" panose="02010600030101010101" pitchFamily="2" charset="-122"/>
              </a:rPr>
              <a:t>3</a:t>
            </a:r>
            <a:r>
              <a:rPr lang="zh-CN" altLang="en-US" sz="2000" dirty="0">
                <a:solidFill>
                  <a:srgbClr val="FF0000"/>
                </a:solidFill>
                <a:effectLst/>
                <a:latin typeface="宋体" panose="02010600030101010101" pitchFamily="2" charset="-122"/>
                <a:ea typeface="宋体" panose="02010600030101010101" pitchFamily="2" charset="-122"/>
              </a:rPr>
              <a:t>所示，与仅通过监督训练获得的结果相比，所获得的结果略有改进。</a:t>
            </a:r>
          </a:p>
          <a:p>
            <a:pPr indent="457200">
              <a:lnSpc>
                <a:spcPct val="150000"/>
              </a:lnSpc>
            </a:pPr>
            <a:r>
              <a:rPr lang="zh-CN" altLang="en-US" sz="2000" b="1" dirty="0">
                <a:effectLst/>
                <a:latin typeface="宋体" panose="02010600030101010101" pitchFamily="2" charset="-122"/>
                <a:ea typeface="宋体" panose="02010600030101010101" pitchFamily="2" charset="-122"/>
              </a:rPr>
              <a:t>针对</a:t>
            </a:r>
            <a:r>
              <a:rPr lang="zh-CN" altLang="en-US" sz="2000" b="1" i="1" dirty="0">
                <a:effectLst/>
                <a:latin typeface="宋体" panose="02010600030101010101" pitchFamily="2" charset="-122"/>
                <a:ea typeface="宋体" panose="02010600030101010101" pitchFamily="2" charset="-122"/>
              </a:rPr>
              <a:t>简洁性</a:t>
            </a:r>
            <a:r>
              <a:rPr lang="zh-CN" altLang="en-US" sz="2000" b="1" dirty="0">
                <a:effectLst/>
                <a:latin typeface="宋体" panose="02010600030101010101" pitchFamily="2" charset="-122"/>
                <a:ea typeface="宋体" panose="02010600030101010101" pitchFamily="2" charset="-122"/>
              </a:rPr>
              <a:t>的消融研究</a:t>
            </a:r>
          </a:p>
          <a:p>
            <a:pPr indent="457200" algn="just">
              <a:lnSpc>
                <a:spcPct val="150000"/>
              </a:lnSpc>
            </a:pPr>
            <a:r>
              <a:rPr lang="zh-CN" altLang="en-US" sz="2000" dirty="0">
                <a:effectLst/>
                <a:latin typeface="宋体" panose="02010600030101010101" pitchFamily="2" charset="-122"/>
                <a:ea typeface="宋体" panose="02010600030101010101" pitchFamily="2" charset="-122"/>
              </a:rPr>
              <a:t>我们利用消融实验来展示简洁性术语在</a:t>
            </a:r>
            <a:r>
              <a:rPr lang="en-US" altLang="zh-CN" sz="2000" cap="small" dirty="0">
                <a:effectLst/>
                <a:latin typeface="宋体" panose="02010600030101010101" pitchFamily="2" charset="-122"/>
                <a:ea typeface="宋体" panose="02010600030101010101" pitchFamily="2" charset="-122"/>
              </a:rPr>
              <a:t>NQ</a:t>
            </a:r>
            <a:r>
              <a:rPr lang="zh-CN" altLang="en-US" sz="2000" dirty="0">
                <a:effectLst/>
                <a:latin typeface="宋体" panose="02010600030101010101" pitchFamily="2" charset="-122"/>
                <a:ea typeface="宋体" panose="02010600030101010101" pitchFamily="2" charset="-122"/>
              </a:rPr>
              <a:t>信息瓶颈理论中的重要性。如表</a:t>
            </a:r>
            <a:r>
              <a:rPr lang="en-US" altLang="zh-CN" sz="2000" u="none" strike="noStrike" dirty="0">
                <a:effectLst/>
                <a:latin typeface="宋体" panose="02010600030101010101" pitchFamily="2" charset="-122"/>
                <a:ea typeface="宋体" panose="02010600030101010101" pitchFamily="2" charset="-122"/>
              </a:rPr>
              <a:t>4</a:t>
            </a:r>
            <a:r>
              <a:rPr lang="zh-CN" altLang="en-US" sz="2000" dirty="0">
                <a:effectLst/>
                <a:latin typeface="宋体" panose="02010600030101010101" pitchFamily="2" charset="-122"/>
                <a:ea typeface="宋体" panose="02010600030101010101" pitchFamily="2" charset="-122"/>
              </a:rPr>
              <a:t>所示，将信息瓶颈方法（结合了</a:t>
            </a:r>
            <a:r>
              <a:rPr lang="zh-CN" altLang="en-US" sz="2000" dirty="0">
                <a:solidFill>
                  <a:srgbClr val="FF0000"/>
                </a:solidFill>
                <a:effectLst/>
                <a:latin typeface="宋体" panose="02010600030101010101" pitchFamily="2" charset="-122"/>
                <a:ea typeface="宋体" panose="02010600030101010101" pitchFamily="2" charset="-122"/>
              </a:rPr>
              <a:t>简洁性和正确性</a:t>
            </a:r>
            <a:r>
              <a:rPr lang="zh-CN" altLang="en-US" sz="2000" dirty="0">
                <a:effectLst/>
                <a:latin typeface="宋体" panose="02010600030101010101" pitchFamily="2" charset="-122"/>
                <a:ea typeface="宋体" panose="02010600030101010101" pitchFamily="2" charset="-122"/>
              </a:rPr>
              <a:t>）与</a:t>
            </a:r>
            <a:r>
              <a:rPr lang="zh-CN" altLang="en-US" sz="2000" dirty="0">
                <a:solidFill>
                  <a:srgbClr val="FF0000"/>
                </a:solidFill>
                <a:effectLst/>
                <a:latin typeface="宋体" panose="02010600030101010101" pitchFamily="2" charset="-122"/>
                <a:ea typeface="宋体" panose="02010600030101010101" pitchFamily="2" charset="-122"/>
              </a:rPr>
              <a:t>仅使用正确性</a:t>
            </a:r>
            <a:r>
              <a:rPr lang="zh-CN" altLang="en-US" sz="2000" dirty="0">
                <a:effectLst/>
                <a:latin typeface="宋体" panose="02010600030101010101" pitchFamily="2" charset="-122"/>
                <a:ea typeface="宋体" panose="02010600030101010101" pitchFamily="2" charset="-122"/>
              </a:rPr>
              <a:t>相比，前者获得了更好的结果。前一种方法的过滤结果更加简洁，质量更高</a:t>
            </a:r>
            <a:r>
              <a:rPr lang="en-US" altLang="zh-CN" sz="2000" dirty="0">
                <a:latin typeface="宋体" panose="02010600030101010101" pitchFamily="2" charset="-122"/>
                <a:ea typeface="宋体" panose="02010600030101010101" pitchFamily="2" charset="-122"/>
              </a:rPr>
              <a:t>.</a:t>
            </a:r>
            <a:endParaRPr lang="zh-CN" altLang="en-US" sz="200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18723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Experiments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9" name="文本框 8">
            <a:extLst>
              <a:ext uri="{FF2B5EF4-FFF2-40B4-BE49-F238E27FC236}">
                <a16:creationId xmlns:a16="http://schemas.microsoft.com/office/drawing/2014/main" id="{40AC29CB-5184-6701-21A2-DD043686E507}"/>
              </a:ext>
            </a:extLst>
          </p:cNvPr>
          <p:cNvSpPr txBox="1"/>
          <p:nvPr/>
        </p:nvSpPr>
        <p:spPr>
          <a:xfrm>
            <a:off x="5561486" y="1746754"/>
            <a:ext cx="6097836" cy="369332"/>
          </a:xfrm>
          <a:prstGeom prst="rect">
            <a:avLst/>
          </a:prstGeom>
          <a:noFill/>
        </p:spPr>
        <p:txBody>
          <a:bodyPr wrap="square">
            <a:spAutoFit/>
          </a:bodyPr>
          <a:lstStyle/>
          <a:p>
            <a:r>
              <a:rPr lang="zh-CN" altLang="en-US" b="0" i="0" dirty="0">
                <a:solidFill>
                  <a:srgbClr val="292929"/>
                </a:solidFill>
                <a:effectLst/>
                <a:latin typeface="Noto Serif" panose="02020600060500020200" pitchFamily="18" charset="0"/>
              </a:rPr>
              <a:t>。</a:t>
            </a:r>
            <a:endParaRPr lang="zh-CN" altLang="en-US" dirty="0"/>
          </a:p>
        </p:txBody>
      </p:sp>
      <p:sp>
        <p:nvSpPr>
          <p:cNvPr id="8" name="文本框 7">
            <a:extLst>
              <a:ext uri="{FF2B5EF4-FFF2-40B4-BE49-F238E27FC236}">
                <a16:creationId xmlns:a16="http://schemas.microsoft.com/office/drawing/2014/main" id="{F7162865-E481-2669-D006-0FAD8CCA7C12}"/>
              </a:ext>
            </a:extLst>
          </p:cNvPr>
          <p:cNvSpPr txBox="1"/>
          <p:nvPr/>
        </p:nvSpPr>
        <p:spPr>
          <a:xfrm>
            <a:off x="513169" y="4062313"/>
            <a:ext cx="11288407" cy="2304029"/>
          </a:xfrm>
          <a:prstGeom prst="rect">
            <a:avLst/>
          </a:prstGeom>
          <a:noFill/>
        </p:spPr>
        <p:txBody>
          <a:bodyPr wrap="square">
            <a:spAutoFit/>
          </a:bodyPr>
          <a:lstStyle/>
          <a:p>
            <a:pPr indent="457200">
              <a:lnSpc>
                <a:spcPct val="150000"/>
              </a:lnSpc>
            </a:pPr>
            <a:r>
              <a:rPr lang="zh-CN" altLang="en-US" sz="1400" dirty="0">
                <a:effectLst/>
                <a:latin typeface="宋体" panose="02010600030101010101" pitchFamily="2" charset="-122"/>
                <a:ea typeface="宋体" panose="02010600030101010101" pitchFamily="2" charset="-122"/>
              </a:rPr>
              <a:t>将信息瓶颈应用于选择训练数据可以提高上限，两种基本过滤方法：</a:t>
            </a:r>
            <a:r>
              <a:rPr lang="zh-CN" altLang="en-US" sz="1400" dirty="0">
                <a:solidFill>
                  <a:srgbClr val="FF0000"/>
                </a:solidFill>
                <a:effectLst/>
                <a:latin typeface="宋体" panose="02010600030101010101" pitchFamily="2" charset="-122"/>
                <a:ea typeface="宋体" panose="02010600030101010101" pitchFamily="2" charset="-122"/>
              </a:rPr>
              <a:t>精确搜索和贪婪搜索</a:t>
            </a:r>
            <a:endParaRPr lang="en-US" altLang="zh-CN" sz="1400" dirty="0">
              <a:solidFill>
                <a:srgbClr val="FF0000"/>
              </a:solidFill>
              <a:effectLst/>
              <a:latin typeface="宋体" panose="02010600030101010101" pitchFamily="2" charset="-122"/>
              <a:ea typeface="宋体" panose="02010600030101010101" pitchFamily="2" charset="-122"/>
            </a:endParaRPr>
          </a:p>
          <a:p>
            <a:pPr indent="457200">
              <a:lnSpc>
                <a:spcPct val="150000"/>
              </a:lnSpc>
            </a:pPr>
            <a:r>
              <a:rPr lang="en-US" altLang="zh-CN" sz="1400" dirty="0">
                <a:solidFill>
                  <a:srgbClr val="FF0000"/>
                </a:solidFill>
                <a:effectLst/>
                <a:latin typeface="宋体" panose="02010600030101010101" pitchFamily="2" charset="-122"/>
                <a:ea typeface="宋体" panose="02010600030101010101" pitchFamily="2" charset="-122"/>
              </a:rPr>
              <a:t>Paragraph-Level</a:t>
            </a:r>
            <a:r>
              <a:rPr lang="zh-CN" altLang="en-US" sz="1400" dirty="0">
                <a:solidFill>
                  <a:srgbClr val="FF0000"/>
                </a:solidFill>
                <a:effectLst/>
                <a:latin typeface="宋体" panose="02010600030101010101" pitchFamily="2" charset="-122"/>
                <a:ea typeface="宋体" panose="02010600030101010101" pitchFamily="2" charset="-122"/>
              </a:rPr>
              <a:t>：基于段落的过滤，选择最相关的段落。</a:t>
            </a:r>
            <a:r>
              <a:rPr lang="en-US" altLang="zh-CN" sz="1400" dirty="0">
                <a:solidFill>
                  <a:srgbClr val="FF0000"/>
                </a:solidFill>
                <a:latin typeface="宋体" panose="02010600030101010101" pitchFamily="2" charset="-122"/>
                <a:ea typeface="宋体" panose="02010600030101010101" pitchFamily="2" charset="-122"/>
              </a:rPr>
              <a:t>  </a:t>
            </a:r>
            <a:r>
              <a:rPr lang="en-US" altLang="zh-CN" sz="1400" dirty="0">
                <a:solidFill>
                  <a:srgbClr val="FF0000"/>
                </a:solidFill>
                <a:effectLst/>
                <a:latin typeface="宋体" panose="02010600030101010101" pitchFamily="2" charset="-122"/>
                <a:ea typeface="宋体" panose="02010600030101010101" pitchFamily="2" charset="-122"/>
              </a:rPr>
              <a:t>Sentence-Level</a:t>
            </a:r>
            <a:r>
              <a:rPr lang="zh-CN" altLang="en-US" sz="1400" dirty="0">
                <a:solidFill>
                  <a:srgbClr val="FF0000"/>
                </a:solidFill>
                <a:effectLst/>
                <a:latin typeface="宋体" panose="02010600030101010101" pitchFamily="2" charset="-122"/>
                <a:ea typeface="宋体" panose="02010600030101010101" pitchFamily="2" charset="-122"/>
              </a:rPr>
              <a:t>：基于句子的过滤，选择相关性最高的句子。</a:t>
            </a:r>
            <a:endParaRPr lang="en-US" altLang="zh-CN" sz="1400" dirty="0">
              <a:solidFill>
                <a:srgbClr val="FF0000"/>
              </a:solidFill>
              <a:effectLst/>
              <a:latin typeface="宋体" panose="02010600030101010101" pitchFamily="2" charset="-122"/>
              <a:ea typeface="宋体" panose="02010600030101010101" pitchFamily="2" charset="-122"/>
            </a:endParaRPr>
          </a:p>
          <a:p>
            <a:pPr indent="457200">
              <a:lnSpc>
                <a:spcPct val="150000"/>
              </a:lnSpc>
            </a:pPr>
            <a:r>
              <a:rPr lang="en-US" altLang="zh-CN" sz="1400" dirty="0">
                <a:solidFill>
                  <a:srgbClr val="FF0000"/>
                </a:solidFill>
                <a:effectLst/>
                <a:latin typeface="宋体" panose="02010600030101010101" pitchFamily="2" charset="-122"/>
                <a:ea typeface="宋体" panose="02010600030101010101" pitchFamily="2" charset="-122"/>
              </a:rPr>
              <a:t>Greedy Query &amp; Answer</a:t>
            </a:r>
            <a:r>
              <a:rPr lang="zh-CN" altLang="en-US" sz="1400" dirty="0">
                <a:solidFill>
                  <a:srgbClr val="FF0000"/>
                </a:solidFill>
                <a:effectLst/>
                <a:latin typeface="宋体" panose="02010600030101010101" pitchFamily="2" charset="-122"/>
                <a:ea typeface="宋体" panose="02010600030101010101" pitchFamily="2" charset="-122"/>
              </a:rPr>
              <a:t>：基于贪心算法选择查询与答案。</a:t>
            </a:r>
            <a:r>
              <a:rPr lang="en-US" altLang="zh-CN" sz="1400" dirty="0">
                <a:solidFill>
                  <a:srgbClr val="FF0000"/>
                </a:solidFill>
                <a:latin typeface="宋体" panose="02010600030101010101" pitchFamily="2" charset="-122"/>
                <a:ea typeface="宋体" panose="02010600030101010101" pitchFamily="2" charset="-122"/>
              </a:rPr>
              <a:t> </a:t>
            </a:r>
            <a:r>
              <a:rPr lang="en-US" altLang="zh-CN" sz="1400" dirty="0">
                <a:solidFill>
                  <a:srgbClr val="FF0000"/>
                </a:solidFill>
                <a:effectLst/>
                <a:latin typeface="宋体" panose="02010600030101010101" pitchFamily="2" charset="-122"/>
                <a:ea typeface="宋体" panose="02010600030101010101" pitchFamily="2" charset="-122"/>
              </a:rPr>
              <a:t>Answer</a:t>
            </a:r>
            <a:r>
              <a:rPr lang="zh-CN" altLang="en-US" sz="1400" dirty="0">
                <a:solidFill>
                  <a:srgbClr val="FF0000"/>
                </a:solidFill>
                <a:effectLst/>
                <a:latin typeface="宋体" panose="02010600030101010101" pitchFamily="2" charset="-122"/>
                <a:ea typeface="宋体" panose="02010600030101010101" pitchFamily="2" charset="-122"/>
              </a:rPr>
              <a:t>：直接使用答案相关的句子。</a:t>
            </a:r>
            <a:endParaRPr lang="en-US" altLang="zh-CN" sz="1400" dirty="0">
              <a:solidFill>
                <a:srgbClr val="FF0000"/>
              </a:solidFill>
              <a:effectLst/>
              <a:latin typeface="宋体" panose="02010600030101010101" pitchFamily="2" charset="-122"/>
              <a:ea typeface="宋体" panose="02010600030101010101" pitchFamily="2" charset="-122"/>
            </a:endParaRPr>
          </a:p>
          <a:p>
            <a:pPr indent="457200">
              <a:lnSpc>
                <a:spcPct val="150000"/>
              </a:lnSpc>
            </a:pPr>
            <a:r>
              <a:rPr lang="en-US" altLang="zh-CN" sz="1400" dirty="0">
                <a:solidFill>
                  <a:srgbClr val="FF0000"/>
                </a:solidFill>
                <a:effectLst/>
                <a:latin typeface="宋体" panose="02010600030101010101" pitchFamily="2" charset="-122"/>
                <a:ea typeface="宋体" panose="02010600030101010101" pitchFamily="2" charset="-122"/>
              </a:rPr>
              <a:t>IB Selection</a:t>
            </a:r>
            <a:r>
              <a:rPr lang="zh-CN" altLang="en-US" sz="1400" dirty="0">
                <a:solidFill>
                  <a:srgbClr val="FF0000"/>
                </a:solidFill>
                <a:effectLst/>
                <a:latin typeface="宋体" panose="02010600030101010101" pitchFamily="2" charset="-122"/>
                <a:ea typeface="宋体" panose="02010600030101010101" pitchFamily="2" charset="-122"/>
              </a:rPr>
              <a:t>：使用信息瓶颈方法进行选择，最大化有用信息的同时最小化冗余</a:t>
            </a:r>
            <a:endParaRPr lang="en-US" altLang="zh-CN" sz="1400" dirty="0">
              <a:solidFill>
                <a:srgbClr val="FF0000"/>
              </a:solidFill>
              <a:effectLst/>
              <a:latin typeface="宋体" panose="02010600030101010101" pitchFamily="2" charset="-122"/>
              <a:ea typeface="宋体" panose="02010600030101010101" pitchFamily="2" charset="-122"/>
            </a:endParaRPr>
          </a:p>
          <a:p>
            <a:pPr indent="457200">
              <a:lnSpc>
                <a:spcPct val="150000"/>
              </a:lnSpc>
            </a:pPr>
            <a:r>
              <a:rPr lang="zh-CN" altLang="en-US" sz="1400" dirty="0">
                <a:effectLst/>
                <a:latin typeface="宋体" panose="02010600030101010101" pitchFamily="2" charset="-122"/>
                <a:ea typeface="宋体" panose="02010600030101010101" pitchFamily="2" charset="-122"/>
              </a:rPr>
              <a:t>实验表明，信息瓶颈（</a:t>
            </a:r>
            <a:r>
              <a:rPr lang="en-US" altLang="zh-CN" sz="1400" dirty="0">
                <a:effectLst/>
                <a:latin typeface="宋体" panose="02010600030101010101" pitchFamily="2" charset="-122"/>
                <a:ea typeface="宋体" panose="02010600030101010101" pitchFamily="2" charset="-122"/>
              </a:rPr>
              <a:t>IB Selection</a:t>
            </a:r>
            <a:r>
              <a:rPr lang="zh-CN" altLang="en-US" sz="1400" dirty="0">
                <a:effectLst/>
                <a:latin typeface="宋体" panose="02010600030101010101" pitchFamily="2" charset="-122"/>
                <a:ea typeface="宋体" panose="02010600030101010101" pitchFamily="2" charset="-122"/>
              </a:rPr>
              <a:t>）方法在筛选出包含答案的最优数据时表现最佳，显著提升了</a:t>
            </a:r>
            <a:r>
              <a:rPr lang="en-US" altLang="zh-CN" sz="1400" dirty="0">
                <a:effectLst/>
                <a:latin typeface="宋体" panose="02010600030101010101" pitchFamily="2" charset="-122"/>
                <a:ea typeface="宋体" panose="02010600030101010101" pitchFamily="2" charset="-122"/>
              </a:rPr>
              <a:t>EM</a:t>
            </a:r>
            <a:r>
              <a:rPr lang="zh-CN" altLang="en-US" sz="1400" dirty="0">
                <a:effectLst/>
                <a:latin typeface="宋体" panose="02010600030101010101" pitchFamily="2" charset="-122"/>
                <a:ea typeface="宋体" panose="02010600030101010101" pitchFamily="2" charset="-122"/>
              </a:rPr>
              <a:t>和</a:t>
            </a:r>
            <a:r>
              <a:rPr lang="en-US" altLang="zh-CN" sz="1400" dirty="0">
                <a:effectLst/>
                <a:latin typeface="宋体" panose="02010600030101010101" pitchFamily="2" charset="-122"/>
                <a:ea typeface="宋体" panose="02010600030101010101" pitchFamily="2" charset="-122"/>
              </a:rPr>
              <a:t>F1</a:t>
            </a:r>
            <a:r>
              <a:rPr lang="zh-CN" altLang="en-US" sz="1400" dirty="0">
                <a:effectLst/>
                <a:latin typeface="宋体" panose="02010600030101010101" pitchFamily="2" charset="-122"/>
                <a:ea typeface="宋体" panose="02010600030101010101" pitchFamily="2" charset="-122"/>
              </a:rPr>
              <a:t>得分，同时在保持简洁性方面具有明显优势。更好的信息压缩：信息瓶颈量的较低数值表明</a:t>
            </a:r>
            <a:r>
              <a:rPr lang="en-US" altLang="zh-CN" sz="1400" dirty="0">
                <a:effectLst/>
                <a:latin typeface="宋体" panose="02010600030101010101" pitchFamily="2" charset="-122"/>
                <a:ea typeface="宋体" panose="02010600030101010101" pitchFamily="2" charset="-122"/>
              </a:rPr>
              <a:t>IB</a:t>
            </a:r>
            <a:r>
              <a:rPr lang="zh-CN" altLang="en-US" sz="1400" dirty="0">
                <a:effectLst/>
                <a:latin typeface="宋体" panose="02010600030101010101" pitchFamily="2" charset="-122"/>
                <a:ea typeface="宋体" panose="02010600030101010101" pitchFamily="2" charset="-122"/>
              </a:rPr>
              <a:t>方法能够更有效地减少噪声并保留重要信息，与其他方法相比在提升生成质量方面有更好的效果</a:t>
            </a:r>
          </a:p>
        </p:txBody>
      </p:sp>
      <p:pic>
        <p:nvPicPr>
          <p:cNvPr id="4" name="图片 3">
            <a:extLst>
              <a:ext uri="{FF2B5EF4-FFF2-40B4-BE49-F238E27FC236}">
                <a16:creationId xmlns:a16="http://schemas.microsoft.com/office/drawing/2014/main" id="{8295FB51-2E50-F8CF-1DAF-2031FB161B38}"/>
              </a:ext>
            </a:extLst>
          </p:cNvPr>
          <p:cNvPicPr>
            <a:picLocks noChangeAspect="1"/>
          </p:cNvPicPr>
          <p:nvPr/>
        </p:nvPicPr>
        <p:blipFill>
          <a:blip r:embed="rId4"/>
          <a:stretch>
            <a:fillRect/>
          </a:stretch>
        </p:blipFill>
        <p:spPr>
          <a:xfrm>
            <a:off x="1347991" y="760413"/>
            <a:ext cx="8878539" cy="3258005"/>
          </a:xfrm>
          <a:prstGeom prst="rect">
            <a:avLst/>
          </a:prstGeom>
        </p:spPr>
      </p:pic>
    </p:spTree>
    <p:extLst>
      <p:ext uri="{BB962C8B-B14F-4D97-AF65-F5344CB8AC3E}">
        <p14:creationId xmlns:p14="http://schemas.microsoft.com/office/powerpoint/2010/main" val="624522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Conclusion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文本框 7">
            <a:extLst>
              <a:ext uri="{FF2B5EF4-FFF2-40B4-BE49-F238E27FC236}">
                <a16:creationId xmlns:a16="http://schemas.microsoft.com/office/drawing/2014/main" id="{F7162865-E481-2669-D006-0FAD8CCA7C12}"/>
              </a:ext>
            </a:extLst>
          </p:cNvPr>
          <p:cNvSpPr txBox="1"/>
          <p:nvPr/>
        </p:nvSpPr>
        <p:spPr>
          <a:xfrm>
            <a:off x="965199" y="2277926"/>
            <a:ext cx="10116402" cy="1866858"/>
          </a:xfrm>
          <a:prstGeom prst="rect">
            <a:avLst/>
          </a:prstGeom>
          <a:noFill/>
        </p:spPr>
        <p:txBody>
          <a:bodyPr wrap="square">
            <a:spAutoFit/>
          </a:bodyPr>
          <a:lstStyle/>
          <a:p>
            <a:pPr indent="457200">
              <a:lnSpc>
                <a:spcPct val="150000"/>
              </a:lnSpc>
            </a:pPr>
            <a:r>
              <a:rPr lang="zh-CN" altLang="en-US" sz="2000" dirty="0">
                <a:latin typeface="宋体" panose="02010600030101010101" pitchFamily="2" charset="-122"/>
                <a:ea typeface="宋体" panose="02010600030101010101" pitchFamily="2" charset="-122"/>
              </a:rPr>
              <a:t>我们将信息瓶颈原理应用于检索增强生成中的噪声过滤器，</a:t>
            </a:r>
            <a:r>
              <a:rPr lang="zh-CN" altLang="en-US" sz="2000" dirty="0">
                <a:solidFill>
                  <a:srgbClr val="FF0000"/>
                </a:solidFill>
                <a:latin typeface="宋体" panose="02010600030101010101" pitchFamily="2" charset="-122"/>
                <a:ea typeface="宋体" panose="02010600030101010101" pitchFamily="2" charset="-122"/>
              </a:rPr>
              <a:t>平衡简洁性和正确性之间的权衡</a:t>
            </a:r>
            <a:r>
              <a:rPr lang="zh-CN" altLang="en-US" sz="2000" dirty="0">
                <a:latin typeface="宋体" panose="02010600030101010101" pitchFamily="2" charset="-122"/>
                <a:ea typeface="宋体" panose="02010600030101010101" pitchFamily="2" charset="-122"/>
              </a:rPr>
              <a:t>。 它不仅可以作为噪声过滤的评估方法，还可以应用于选择监督微调训练数据，并为强化学习提供奖励。我们的</a:t>
            </a:r>
            <a:r>
              <a:rPr lang="zh-CN" altLang="en-US" sz="2000" dirty="0">
                <a:solidFill>
                  <a:srgbClr val="FF0000"/>
                </a:solidFill>
                <a:latin typeface="宋体" panose="02010600030101010101" pitchFamily="2" charset="-122"/>
                <a:ea typeface="宋体" panose="02010600030101010101" pitchFamily="2" charset="-122"/>
              </a:rPr>
              <a:t>两阶段优化逐渐逼近了</a:t>
            </a:r>
            <a:r>
              <a:rPr lang="en-US" altLang="zh-CN" sz="2000" dirty="0">
                <a:solidFill>
                  <a:srgbClr val="FF0000"/>
                </a:solidFill>
                <a:latin typeface="宋体" panose="02010600030101010101" pitchFamily="2" charset="-122"/>
                <a:ea typeface="宋体" panose="02010600030101010101" pitchFamily="2" charset="-122"/>
              </a:rPr>
              <a:t>oracle</a:t>
            </a:r>
            <a:r>
              <a:rPr lang="zh-CN" altLang="en-US" sz="2000" dirty="0">
                <a:solidFill>
                  <a:srgbClr val="FF0000"/>
                </a:solidFill>
                <a:latin typeface="宋体" panose="02010600030101010101" pitchFamily="2" charset="-122"/>
                <a:ea typeface="宋体" panose="02010600030101010101" pitchFamily="2" charset="-122"/>
              </a:rPr>
              <a:t>过滤目标</a:t>
            </a:r>
            <a:r>
              <a:rPr lang="zh-CN" altLang="en-US" sz="2000" dirty="0">
                <a:latin typeface="宋体" panose="02010600030101010101" pitchFamily="2" charset="-122"/>
                <a:ea typeface="宋体" panose="02010600030101010101" pitchFamily="2" charset="-122"/>
              </a:rPr>
              <a:t>。 实验结果表明，我们的过滤器显著优于基线方法，并实现了令人印象深刻的压缩率</a:t>
            </a:r>
            <a:r>
              <a:rPr lang="en-US" altLang="zh-CN"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sp>
        <p:nvSpPr>
          <p:cNvPr id="3" name="矩形: 圆角 2">
            <a:extLst>
              <a:ext uri="{FF2B5EF4-FFF2-40B4-BE49-F238E27FC236}">
                <a16:creationId xmlns:a16="http://schemas.microsoft.com/office/drawing/2014/main" id="{79C727D5-73A8-3D32-AE57-60AE0DED50E4}"/>
              </a:ext>
            </a:extLst>
          </p:cNvPr>
          <p:cNvSpPr/>
          <p:nvPr/>
        </p:nvSpPr>
        <p:spPr>
          <a:xfrm>
            <a:off x="532678" y="1365150"/>
            <a:ext cx="11288407" cy="354430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9763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b="1" dirty="0">
                <a:solidFill>
                  <a:schemeClr val="bg1"/>
                </a:solidFill>
              </a:rPr>
              <a:t>Thanks</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Background</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AF292AAA-639F-A62C-9E92-D8A245F5B0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文本框 6">
            <a:extLst>
              <a:ext uri="{FF2B5EF4-FFF2-40B4-BE49-F238E27FC236}">
                <a16:creationId xmlns:a16="http://schemas.microsoft.com/office/drawing/2014/main" id="{C5DADAC8-FB4C-1D6C-12B1-2B8917007056}"/>
              </a:ext>
            </a:extLst>
          </p:cNvPr>
          <p:cNvSpPr txBox="1"/>
          <p:nvPr/>
        </p:nvSpPr>
        <p:spPr>
          <a:xfrm>
            <a:off x="92467" y="911891"/>
            <a:ext cx="11989942" cy="1142620"/>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indent="457200"/>
            <a:r>
              <a:rPr lang="zh-CN" altLang="en-US" b="1" dirty="0">
                <a:latin typeface="宋体" panose="02010600030101010101" pitchFamily="2" charset="-122"/>
                <a:ea typeface="宋体" panose="02010600030101010101" pitchFamily="2" charset="-122"/>
              </a:rPr>
              <a:t>信息瓶颈理论（</a:t>
            </a:r>
            <a:r>
              <a:rPr lang="en-US" altLang="zh-CN" b="1" dirty="0">
                <a:latin typeface="宋体" panose="02010600030101010101" pitchFamily="2" charset="-122"/>
                <a:ea typeface="宋体" panose="02010600030101010101" pitchFamily="2" charset="-122"/>
              </a:rPr>
              <a:t>Information Bottleneck, IB</a:t>
            </a:r>
            <a:r>
              <a:rPr lang="zh-CN" altLang="en-US" b="1"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是一种数据压缩方法，旨在保留与目标相关的重要信息，同时滤除冗余或无关信息。</a:t>
            </a:r>
            <a:endParaRPr lang="en-US" altLang="zh-CN" dirty="0">
              <a:latin typeface="宋体" panose="02010600030101010101" pitchFamily="2" charset="-122"/>
              <a:ea typeface="宋体" panose="02010600030101010101" pitchFamily="2" charset="-122"/>
            </a:endParaRPr>
          </a:p>
          <a:p>
            <a:pPr indent="457200"/>
            <a:r>
              <a:rPr lang="zh-CN" altLang="en-US" dirty="0">
                <a:latin typeface="宋体" panose="02010600030101010101" pitchFamily="2" charset="-122"/>
                <a:ea typeface="宋体" panose="02010600030101010101" pitchFamily="2" charset="-122"/>
              </a:rPr>
              <a:t>应用场景：被广泛用于表示学习、文档聚类、语音识别等领域，强调在压缩数据的同时不损失关键信息。</a:t>
            </a:r>
            <a:endParaRPr lang="en-US" altLang="zh-CN"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4C940B72-4988-92B1-1826-8F0EAC0278D5}"/>
                  </a:ext>
                </a:extLst>
              </p:cNvPr>
              <p:cNvSpPr txBox="1"/>
              <p:nvPr/>
            </p:nvSpPr>
            <p:spPr>
              <a:xfrm>
                <a:off x="92467" y="2464193"/>
                <a:ext cx="4756935" cy="3799245"/>
              </a:xfrm>
              <a:prstGeom prst="rect">
                <a:avLst/>
              </a:prstGeom>
              <a:noFill/>
            </p:spPr>
            <p:txBody>
              <a:bodyPr wrap="square">
                <a:spAutoFit/>
              </a:bodyPr>
              <a:lstStyle/>
              <a:p>
                <a:pPr marL="342900" indent="-342900">
                  <a:lnSpc>
                    <a:spcPct val="150000"/>
                  </a:lnSpc>
                  <a:buAutoNum type="alphaUcParenBoth"/>
                </a:pPr>
                <a:r>
                  <a:rPr lang="zh-CN" altLang="en-US" sz="1600" b="1" dirty="0">
                    <a:latin typeface="宋体" panose="02010600030101010101" pitchFamily="2" charset="-122"/>
                    <a:ea typeface="宋体" panose="02010600030101010101" pitchFamily="2" charset="-122"/>
                  </a:rPr>
                  <a:t>检索增强生成传统方法</a:t>
                </a:r>
                <a:r>
                  <a:rPr lang="zh-CN" altLang="en-US" sz="1600" dirty="0">
                    <a:latin typeface="宋体" panose="02010600030101010101" pitchFamily="2" charset="-122"/>
                    <a:ea typeface="宋体" panose="02010600030101010101" pitchFamily="2" charset="-122"/>
                  </a:rPr>
                  <a:t>：显示的是检索到的段落被直接用于生成输出，容易受到噪声和无关信息的影响。现有的方法通过压缩检索内容来减少噪声，但效果有限。</a:t>
                </a:r>
                <a:endParaRPr lang="en-US" altLang="zh-CN" sz="1600" dirty="0">
                  <a:latin typeface="宋体" panose="02010600030101010101" pitchFamily="2" charset="-122"/>
                  <a:ea typeface="宋体" panose="02010600030101010101" pitchFamily="2" charset="-122"/>
                </a:endParaRPr>
              </a:p>
              <a:p>
                <a:pPr marL="342900" indent="-342900">
                  <a:lnSpc>
                    <a:spcPct val="150000"/>
                  </a:lnSpc>
                  <a:buAutoNum type="alphaUcParenBoth"/>
                </a:pPr>
                <a:r>
                  <a:rPr lang="zh-CN" altLang="en-US" sz="1600" b="1" dirty="0">
                    <a:latin typeface="宋体" panose="02010600030101010101" pitchFamily="2" charset="-122"/>
                    <a:ea typeface="宋体" panose="02010600030101010101" pitchFamily="2" charset="-122"/>
                  </a:rPr>
                  <a:t>信息瓶颈的优化目标</a:t>
                </a:r>
                <a:r>
                  <a:rPr lang="zh-CN" altLang="en-US" sz="1600" dirty="0">
                    <a:latin typeface="宋体" panose="02010600030101010101" pitchFamily="2" charset="-122"/>
                    <a:ea typeface="宋体" panose="02010600030101010101" pitchFamily="2" charset="-122"/>
                  </a:rPr>
                  <a:t>：信息瓶颈方法通过</a:t>
                </a:r>
                <a:r>
                  <a:rPr lang="zh-CN" altLang="en-US" sz="1600" dirty="0">
                    <a:solidFill>
                      <a:srgbClr val="FF0000"/>
                    </a:solidFill>
                    <a:latin typeface="宋体" panose="02010600030101010101" pitchFamily="2" charset="-122"/>
                    <a:ea typeface="宋体" panose="02010600030101010101" pitchFamily="2" charset="-122"/>
                  </a:rPr>
                  <a:t>最大化压缩内容与输出之间的相关性</a:t>
                </a:r>
                <a:r>
                  <a:rPr lang="zh-CN" altLang="en-US" sz="1600" dirty="0">
                    <a:latin typeface="宋体" panose="02010600030101010101" pitchFamily="2" charset="-122"/>
                    <a:ea typeface="宋体" panose="02010600030101010101" pitchFamily="2" charset="-122"/>
                  </a:rPr>
                  <a:t>，</a:t>
                </a:r>
                <a:r>
                  <a:rPr lang="zh-CN" altLang="en-US" sz="1600" dirty="0">
                    <a:solidFill>
                      <a:srgbClr val="FF0000"/>
                    </a:solidFill>
                    <a:latin typeface="宋体" panose="02010600030101010101" pitchFamily="2" charset="-122"/>
                    <a:ea typeface="宋体" panose="02010600030101010101" pitchFamily="2" charset="-122"/>
                  </a:rPr>
                  <a:t>同时最小化与检索内容的相关性</a:t>
                </a:r>
                <a:r>
                  <a:rPr lang="zh-CN" altLang="en-US" sz="1600" dirty="0">
                    <a:latin typeface="宋体" panose="02010600030101010101" pitchFamily="2" charset="-122"/>
                    <a:ea typeface="宋体" panose="02010600030101010101" pitchFamily="2" charset="-122"/>
                  </a:rPr>
                  <a:t>，确保输出信息的简洁性和准确性。该过程如图</a:t>
                </a:r>
                <a:r>
                  <a:rPr lang="en-US" altLang="zh-CN" sz="1600" dirty="0">
                    <a:latin typeface="宋体" panose="02010600030101010101" pitchFamily="2" charset="-122"/>
                    <a:ea typeface="宋体" panose="02010600030101010101" pitchFamily="2" charset="-122"/>
                  </a:rPr>
                  <a:t>B</a:t>
                </a:r>
                <a:r>
                  <a:rPr lang="zh-CN" altLang="en-US" sz="1600" dirty="0">
                    <a:latin typeface="宋体" panose="02010600030101010101" pitchFamily="2" charset="-122"/>
                    <a:ea typeface="宋体" panose="02010600030101010101" pitchFamily="2" charset="-122"/>
                  </a:rPr>
                  <a:t>所示，将不相关的内容尽可能压缩为空（</a:t>
                </a:r>
                <a14:m>
                  <m:oMath xmlns:m="http://schemas.openxmlformats.org/officeDocument/2006/math">
                    <m:sSub>
                      <m:sSubPr>
                        <m:ctrlPr>
                          <a:rPr lang="en-US" altLang="zh-CN" sz="1600" i="1" dirty="0" smtClean="0">
                            <a:latin typeface="Cambria Math" panose="02040503050406030204" pitchFamily="18" charset="0"/>
                            <a:ea typeface="宋体" panose="02010600030101010101" pitchFamily="2" charset="-122"/>
                          </a:rPr>
                        </m:ctrlPr>
                      </m:sSubPr>
                      <m:e>
                        <m:acc>
                          <m:accPr>
                            <m:chr m:val="̃"/>
                            <m:ctrlPr>
                              <a:rPr lang="en-US" altLang="zh-CN" sz="1600" i="1" dirty="0" smtClean="0">
                                <a:latin typeface="Cambria Math" panose="02040503050406030204" pitchFamily="18" charset="0"/>
                                <a:ea typeface="宋体" panose="02010600030101010101" pitchFamily="2" charset="-122"/>
                              </a:rPr>
                            </m:ctrlPr>
                          </m:accPr>
                          <m:e>
                            <m:r>
                              <a:rPr lang="en-US" altLang="zh-CN" sz="1600" b="0" i="1" dirty="0" smtClean="0">
                                <a:latin typeface="Cambria Math" panose="02040503050406030204" pitchFamily="18" charset="0"/>
                                <a:ea typeface="宋体" panose="02010600030101010101" pitchFamily="2" charset="-122"/>
                              </a:rPr>
                              <m:t>𝑋</m:t>
                            </m:r>
                          </m:e>
                        </m:acc>
                      </m:e>
                      <m:sub>
                        <m:r>
                          <a:rPr lang="en-US" altLang="zh-CN" sz="1600" b="0" i="1" dirty="0" smtClean="0">
                            <a:latin typeface="Cambria Math" panose="02040503050406030204" pitchFamily="18" charset="0"/>
                            <a:ea typeface="宋体" panose="02010600030101010101" pitchFamily="2" charset="-122"/>
                          </a:rPr>
                          <m:t>𝐼𝐵</m:t>
                        </m:r>
                      </m:sub>
                    </m:sSub>
                  </m:oMath>
                </a14:m>
                <a:r>
                  <a:rPr lang="en-US" altLang="zh-CN" sz="1600" dirty="0">
                    <a:latin typeface="宋体" panose="02010600030101010101" pitchFamily="2" charset="-122"/>
                    <a:ea typeface="宋体" panose="02010600030101010101" pitchFamily="2" charset="-122"/>
                  </a:rPr>
                  <a:t>= ϕ</a:t>
                </a:r>
                <a:r>
                  <a:rPr lang="zh-CN" altLang="en-US" sz="1600" dirty="0">
                    <a:latin typeface="宋体" panose="02010600030101010101" pitchFamily="2" charset="-122"/>
                    <a:ea typeface="宋体" panose="02010600030101010101" pitchFamily="2" charset="-122"/>
                  </a:rPr>
                  <a:t>），减少对生成过程的干扰。</a:t>
                </a:r>
              </a:p>
            </p:txBody>
          </p:sp>
        </mc:Choice>
        <mc:Fallback>
          <p:sp>
            <p:nvSpPr>
              <p:cNvPr id="4" name="文本框 3">
                <a:extLst>
                  <a:ext uri="{FF2B5EF4-FFF2-40B4-BE49-F238E27FC236}">
                    <a16:creationId xmlns:a16="http://schemas.microsoft.com/office/drawing/2014/main" id="{4C940B72-4988-92B1-1826-8F0EAC0278D5}"/>
                  </a:ext>
                </a:extLst>
              </p:cNvPr>
              <p:cNvSpPr txBox="1">
                <a:spLocks noRot="1" noChangeAspect="1" noMove="1" noResize="1" noEditPoints="1" noAdjustHandles="1" noChangeArrowheads="1" noChangeShapeType="1" noTextEdit="1"/>
              </p:cNvSpPr>
              <p:nvPr/>
            </p:nvSpPr>
            <p:spPr>
              <a:xfrm>
                <a:off x="92467" y="2464193"/>
                <a:ext cx="4756935" cy="3799245"/>
              </a:xfrm>
              <a:prstGeom prst="rect">
                <a:avLst/>
              </a:prstGeom>
              <a:blipFill>
                <a:blip r:embed="rId4"/>
                <a:stretch>
                  <a:fillRect l="-256"/>
                </a:stretch>
              </a:blipFill>
            </p:spPr>
            <p:txBody>
              <a:bodyPr/>
              <a:lstStyle/>
              <a:p>
                <a:r>
                  <a:rPr lang="zh-CN" altLang="en-US">
                    <a:noFill/>
                  </a:rPr>
                  <a:t> </a:t>
                </a:r>
              </a:p>
            </p:txBody>
          </p:sp>
        </mc:Fallback>
      </mc:AlternateContent>
      <p:pic>
        <p:nvPicPr>
          <p:cNvPr id="1026" name="Picture 2" descr="Refer to caption">
            <a:extLst>
              <a:ext uri="{FF2B5EF4-FFF2-40B4-BE49-F238E27FC236}">
                <a16:creationId xmlns:a16="http://schemas.microsoft.com/office/drawing/2014/main" id="{00C4540A-B2F1-A939-5341-C7F8EBC8BE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9402" y="2666172"/>
            <a:ext cx="7027524" cy="3347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06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Related work</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AF292AAA-639F-A62C-9E92-D8A245F5B0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aphicFrame>
        <p:nvGraphicFramePr>
          <p:cNvPr id="3" name="表格 2">
            <a:extLst>
              <a:ext uri="{FF2B5EF4-FFF2-40B4-BE49-F238E27FC236}">
                <a16:creationId xmlns:a16="http://schemas.microsoft.com/office/drawing/2014/main" id="{E16FAA49-43F4-2312-CE81-C5A5D7B9115D}"/>
              </a:ext>
            </a:extLst>
          </p:cNvPr>
          <p:cNvGraphicFramePr>
            <a:graphicFrameLocks noGrp="1"/>
          </p:cNvGraphicFramePr>
          <p:nvPr>
            <p:extLst>
              <p:ext uri="{D42A27DB-BD31-4B8C-83A1-F6EECF244321}">
                <p14:modId xmlns:p14="http://schemas.microsoft.com/office/powerpoint/2010/main" val="2171758786"/>
              </p:ext>
            </p:extLst>
          </p:nvPr>
        </p:nvGraphicFramePr>
        <p:xfrm>
          <a:off x="120978" y="1182372"/>
          <a:ext cx="11788256" cy="4915208"/>
        </p:xfrm>
        <a:graphic>
          <a:graphicData uri="http://schemas.openxmlformats.org/drawingml/2006/table">
            <a:tbl>
              <a:tblPr firstRow="1" bandRow="1">
                <a:tableStyleId>{5C22544A-7EE6-4342-B048-85BDC9FD1C3A}</a:tableStyleId>
              </a:tblPr>
              <a:tblGrid>
                <a:gridCol w="1367819">
                  <a:extLst>
                    <a:ext uri="{9D8B030D-6E8A-4147-A177-3AD203B41FA5}">
                      <a16:colId xmlns:a16="http://schemas.microsoft.com/office/drawing/2014/main" val="558063927"/>
                    </a:ext>
                  </a:extLst>
                </a:gridCol>
                <a:gridCol w="1873536">
                  <a:extLst>
                    <a:ext uri="{9D8B030D-6E8A-4147-A177-3AD203B41FA5}">
                      <a16:colId xmlns:a16="http://schemas.microsoft.com/office/drawing/2014/main" val="4037944760"/>
                    </a:ext>
                  </a:extLst>
                </a:gridCol>
                <a:gridCol w="3238043">
                  <a:extLst>
                    <a:ext uri="{9D8B030D-6E8A-4147-A177-3AD203B41FA5}">
                      <a16:colId xmlns:a16="http://schemas.microsoft.com/office/drawing/2014/main" val="1587962666"/>
                    </a:ext>
                  </a:extLst>
                </a:gridCol>
                <a:gridCol w="2545259">
                  <a:extLst>
                    <a:ext uri="{9D8B030D-6E8A-4147-A177-3AD203B41FA5}">
                      <a16:colId xmlns:a16="http://schemas.microsoft.com/office/drawing/2014/main" val="1535067246"/>
                    </a:ext>
                  </a:extLst>
                </a:gridCol>
                <a:gridCol w="2763599">
                  <a:extLst>
                    <a:ext uri="{9D8B030D-6E8A-4147-A177-3AD203B41FA5}">
                      <a16:colId xmlns:a16="http://schemas.microsoft.com/office/drawing/2014/main" val="887707065"/>
                    </a:ext>
                  </a:extLst>
                </a:gridCol>
              </a:tblGrid>
              <a:tr h="449984">
                <a:tc>
                  <a:txBody>
                    <a:bodyPr/>
                    <a:lstStyle/>
                    <a:p>
                      <a:pPr algn="ctr"/>
                      <a:r>
                        <a:rPr lang="zh-CN" altLang="en-US" sz="2000" dirty="0"/>
                        <a:t>方向</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zh-CN" altLang="en-US" sz="2000" dirty="0"/>
                        <a:t>论文</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zh-CN" altLang="en-US" sz="2000" dirty="0"/>
                        <a:t>介绍</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zh-CN" altLang="en-US" sz="2000" dirty="0"/>
                        <a:t>贡献</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zh-CN" altLang="en-US" sz="2000" dirty="0"/>
                        <a:t>不足</a:t>
                      </a:r>
                      <a:endParaRPr lang="zh-CN" altLang="en-US" sz="20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753347731"/>
                  </a:ext>
                </a:extLst>
              </a:tr>
              <a:tr h="1488408">
                <a:tc rowSpan="3">
                  <a:txBody>
                    <a:bodyPr/>
                    <a:lstStyle/>
                    <a:p>
                      <a:pPr algn="ctr"/>
                      <a:r>
                        <a:rPr lang="zh-CN" altLang="en-US" sz="2000" b="1" dirty="0">
                          <a:latin typeface="宋体" panose="02010600030101010101" pitchFamily="2" charset="-122"/>
                          <a:ea typeface="宋体" panose="02010600030101010101" pitchFamily="2" charset="-122"/>
                        </a:rPr>
                        <a:t>瓶颈信息</a:t>
                      </a:r>
                    </a:p>
                  </a:txBody>
                  <a:tcPr anchor="ctr"/>
                </a:tc>
                <a:tc>
                  <a:txBody>
                    <a:bodyPr/>
                    <a:lstStyle/>
                    <a:p>
                      <a:pPr algn="l"/>
                      <a:r>
                        <a:rPr lang="zh-CN" altLang="en-US" sz="2000" b="1" dirty="0">
                          <a:latin typeface="宋体" panose="02010600030101010101" pitchFamily="2" charset="-122"/>
                          <a:ea typeface="宋体" panose="02010600030101010101" pitchFamily="2" charset="-122"/>
                        </a:rPr>
                        <a:t>信息瓶颈理论 </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Tishby</a:t>
                      </a:r>
                      <a:r>
                        <a:rPr lang="en-US" altLang="zh-CN" sz="2000" dirty="0">
                          <a:latin typeface="宋体" panose="02010600030101010101" pitchFamily="2" charset="-122"/>
                          <a:ea typeface="宋体" panose="02010600030101010101" pitchFamily="2" charset="-122"/>
                        </a:rPr>
                        <a:t> et al., 1999)</a:t>
                      </a:r>
                      <a:endParaRPr lang="zh-CN" altLang="en-US" sz="2000" dirty="0">
                        <a:latin typeface="宋体" panose="02010600030101010101" pitchFamily="2" charset="-122"/>
                        <a:ea typeface="宋体" panose="02010600030101010101" pitchFamily="2" charset="-122"/>
                      </a:endParaRPr>
                    </a:p>
                  </a:txBody>
                  <a:tcPr anchor="ctr"/>
                </a:tc>
                <a:tc>
                  <a:txBody>
                    <a:bodyPr/>
                    <a:lstStyle/>
                    <a:p>
                      <a:pPr algn="l"/>
                      <a:r>
                        <a:rPr lang="zh-CN" altLang="en-US" sz="2000" dirty="0">
                          <a:latin typeface="宋体" panose="02010600030101010101" pitchFamily="2" charset="-122"/>
                          <a:ea typeface="宋体" panose="02010600030101010101" pitchFamily="2" charset="-122"/>
                        </a:rPr>
                        <a:t>通过最大化与目标相关的信息，最小化无关信息，提取出关键信息特征</a:t>
                      </a:r>
                    </a:p>
                  </a:txBody>
                  <a:tcPr anchor="ctr"/>
                </a:tc>
                <a:tc>
                  <a:txBody>
                    <a:bodyPr/>
                    <a:lstStyle/>
                    <a:p>
                      <a:pPr algn="l"/>
                      <a:r>
                        <a:rPr lang="zh-CN" altLang="en-US" sz="2000" dirty="0">
                          <a:solidFill>
                            <a:srgbClr val="FF0000"/>
                          </a:solidFill>
                          <a:latin typeface="宋体" panose="02010600030101010101" pitchFamily="2" charset="-122"/>
                          <a:ea typeface="宋体" panose="02010600030101010101" pitchFamily="2" charset="-122"/>
                        </a:rPr>
                        <a:t>提出信息瓶颈理论，定义了任务中的信息压缩与保留的平衡方法。</a:t>
                      </a:r>
                    </a:p>
                  </a:txBody>
                  <a:tcPr anchor="ctr"/>
                </a:tc>
                <a:tc>
                  <a:txBody>
                    <a:bodyPr/>
                    <a:lstStyle/>
                    <a:p>
                      <a:pPr algn="l"/>
                      <a:r>
                        <a:rPr lang="zh-CN" altLang="en-US" sz="2000" dirty="0">
                          <a:latin typeface="宋体" panose="02010600030101010101" pitchFamily="2" charset="-122"/>
                          <a:ea typeface="宋体" panose="02010600030101010101" pitchFamily="2" charset="-122"/>
                        </a:rPr>
                        <a:t>理论抽象，直接应用于复杂任务时需定制化，实际应用较少。</a:t>
                      </a:r>
                      <a:endParaRPr lang="zh-CN" altLang="en-US" sz="2000" dirty="0">
                        <a:solidFill>
                          <a:srgbClr val="FF0000"/>
                        </a:solidFill>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585805196"/>
                  </a:ext>
                </a:extLst>
              </a:tr>
              <a:tr h="1488408">
                <a:tc vMerge="1">
                  <a:txBody>
                    <a:bodyPr/>
                    <a:lstStyle/>
                    <a:p>
                      <a:endParaRPr/>
                    </a:p>
                  </a:txBody>
                  <a:tcPr anchor="ctr"/>
                </a:tc>
                <a:tc>
                  <a:txBody>
                    <a:bodyPr/>
                    <a:lstStyle/>
                    <a:p>
                      <a:pPr algn="l"/>
                      <a:r>
                        <a:rPr lang="zh-CN" altLang="en-US" sz="2000" b="1" dirty="0">
                          <a:latin typeface="宋体" panose="02010600030101010101" pitchFamily="2" charset="-122"/>
                          <a:ea typeface="宋体" panose="02010600030101010101" pitchFamily="2" charset="-122"/>
                        </a:rPr>
                        <a:t>信息瓶颈在文档聚类中的应用 </a:t>
                      </a:r>
                      <a:r>
                        <a:rPr lang="en-US" altLang="zh-CN" sz="2000" dirty="0">
                          <a:latin typeface="宋体" panose="02010600030101010101" pitchFamily="2" charset="-122"/>
                          <a:ea typeface="宋体" panose="02010600030101010101" pitchFamily="2" charset="-122"/>
                        </a:rPr>
                        <a:t>(Slonim et al., 2000)</a:t>
                      </a:r>
                      <a:endParaRPr lang="zh-CN" altLang="en-US" sz="2000" dirty="0">
                        <a:latin typeface="宋体" panose="02010600030101010101" pitchFamily="2" charset="-122"/>
                        <a:ea typeface="宋体" panose="02010600030101010101" pitchFamily="2" charset="-122"/>
                      </a:endParaRPr>
                    </a:p>
                  </a:txBody>
                  <a:tcPr anchor="ctr"/>
                </a:tc>
                <a:tc>
                  <a:txBody>
                    <a:bodyPr/>
                    <a:lstStyle/>
                    <a:p>
                      <a:pPr algn="l"/>
                      <a:r>
                        <a:rPr lang="zh-CN" altLang="en-US" sz="2000" dirty="0">
                          <a:latin typeface="宋体" panose="02010600030101010101" pitchFamily="2" charset="-122"/>
                          <a:ea typeface="宋体" panose="02010600030101010101" pitchFamily="2" charset="-122"/>
                        </a:rPr>
                        <a:t>通过信息瓶颈过滤无关词汇，提升文档聚类的准确性和效率。</a:t>
                      </a:r>
                    </a:p>
                  </a:txBody>
                  <a:tcPr anchor="ctr"/>
                </a:tc>
                <a:tc>
                  <a:txBody>
                    <a:bodyPr/>
                    <a:lstStyle/>
                    <a:p>
                      <a:pPr algn="l"/>
                      <a:r>
                        <a:rPr lang="zh-CN" altLang="en-US" sz="2000" dirty="0">
                          <a:latin typeface="宋体" panose="02010600030101010101" pitchFamily="2" charset="-122"/>
                          <a:ea typeface="宋体" panose="02010600030101010101" pitchFamily="2" charset="-122"/>
                        </a:rPr>
                        <a:t>用于文档聚类，通过</a:t>
                      </a:r>
                      <a:r>
                        <a:rPr lang="zh-CN" altLang="en-US" sz="2000" dirty="0">
                          <a:solidFill>
                            <a:srgbClr val="FF0000"/>
                          </a:solidFill>
                          <a:latin typeface="宋体" panose="02010600030101010101" pitchFamily="2" charset="-122"/>
                          <a:ea typeface="宋体" panose="02010600030101010101" pitchFamily="2" charset="-122"/>
                        </a:rPr>
                        <a:t>信息压缩和特征选择</a:t>
                      </a:r>
                      <a:r>
                        <a:rPr lang="zh-CN" altLang="en-US" sz="2000" dirty="0">
                          <a:latin typeface="宋体" panose="02010600030101010101" pitchFamily="2" charset="-122"/>
                          <a:ea typeface="宋体" panose="02010600030101010101" pitchFamily="2" charset="-122"/>
                        </a:rPr>
                        <a:t>实现高效聚类</a:t>
                      </a:r>
                    </a:p>
                  </a:txBody>
                  <a:tcPr anchor="ctr"/>
                </a:tc>
                <a:tc>
                  <a:txBody>
                    <a:bodyPr/>
                    <a:lstStyle/>
                    <a:p>
                      <a:pPr algn="l"/>
                      <a:r>
                        <a:rPr lang="zh-CN" altLang="en-US" sz="2000" dirty="0">
                          <a:latin typeface="宋体" panose="02010600030101010101" pitchFamily="2" charset="-122"/>
                          <a:ea typeface="宋体" panose="02010600030101010101" pitchFamily="2" charset="-122"/>
                        </a:rPr>
                        <a:t>聚类效果依赖初始参数设定，</a:t>
                      </a:r>
                      <a:r>
                        <a:rPr lang="zh-CN" altLang="en-US" sz="2000" dirty="0">
                          <a:solidFill>
                            <a:srgbClr val="FF0000"/>
                          </a:solidFill>
                          <a:latin typeface="宋体" panose="02010600030101010101" pitchFamily="2" charset="-122"/>
                          <a:ea typeface="宋体" panose="02010600030101010101" pitchFamily="2" charset="-122"/>
                        </a:rPr>
                        <a:t>对不同领域文本适应性较差</a:t>
                      </a:r>
                    </a:p>
                  </a:txBody>
                  <a:tcPr anchor="ctr"/>
                </a:tc>
                <a:extLst>
                  <a:ext uri="{0D108BD9-81ED-4DB2-BD59-A6C34878D82A}">
                    <a16:rowId xmlns:a16="http://schemas.microsoft.com/office/drawing/2014/main" val="791332970"/>
                  </a:ext>
                </a:extLst>
              </a:tr>
              <a:tr h="1488408">
                <a:tc vMerge="1">
                  <a:txBody>
                    <a:bodyPr/>
                    <a:lstStyle/>
                    <a:p>
                      <a:endParaRPr dirty="0"/>
                    </a:p>
                  </a:txBody>
                  <a:tcPr anchor="ctr"/>
                </a:tc>
                <a:tc>
                  <a:txBody>
                    <a:bodyPr/>
                    <a:lstStyle/>
                    <a:p>
                      <a:pPr algn="l"/>
                      <a:r>
                        <a:rPr lang="zh-CN" altLang="en-US" sz="2000" b="1" dirty="0">
                          <a:latin typeface="宋体" panose="02010600030101010101" pitchFamily="2" charset="-122"/>
                          <a:ea typeface="宋体" panose="02010600030101010101" pitchFamily="2" charset="-122"/>
                        </a:rPr>
                        <a:t>信息瓶颈在语音识别中的应用 </a:t>
                      </a:r>
                      <a:r>
                        <a:rPr lang="en-US" altLang="zh-CN" sz="2000" dirty="0">
                          <a:latin typeface="宋体" panose="02010600030101010101" pitchFamily="2" charset="-122"/>
                          <a:ea typeface="宋体" panose="02010600030101010101" pitchFamily="2" charset="-122"/>
                        </a:rPr>
                        <a:t>(Hecht et al., 2009)</a:t>
                      </a:r>
                      <a:endParaRPr lang="zh-CN" altLang="en-US" sz="2000" dirty="0">
                        <a:latin typeface="宋体" panose="02010600030101010101" pitchFamily="2" charset="-122"/>
                        <a:ea typeface="宋体" panose="02010600030101010101" pitchFamily="2" charset="-122"/>
                      </a:endParaRPr>
                    </a:p>
                  </a:txBody>
                  <a:tcPr anchor="ctr"/>
                </a:tc>
                <a:tc>
                  <a:txBody>
                    <a:bodyPr/>
                    <a:lstStyle/>
                    <a:p>
                      <a:pPr algn="l"/>
                      <a:r>
                        <a:rPr lang="zh-CN" altLang="en-US" sz="2000" dirty="0">
                          <a:latin typeface="宋体" panose="02010600030101010101" pitchFamily="2" charset="-122"/>
                          <a:ea typeface="宋体" panose="02010600030101010101" pitchFamily="2" charset="-122"/>
                        </a:rPr>
                        <a:t>将语音信号压缩为瓶颈特征，保留语义相关信息，提升识别准确性</a:t>
                      </a:r>
                    </a:p>
                  </a:txBody>
                  <a:tcPr anchor="ctr"/>
                </a:tc>
                <a:tc>
                  <a:txBody>
                    <a:bodyPr/>
                    <a:lstStyle/>
                    <a:p>
                      <a:pPr algn="l"/>
                      <a:r>
                        <a:rPr lang="zh-CN" altLang="en-US" sz="2000" dirty="0">
                          <a:latin typeface="宋体" panose="02010600030101010101" pitchFamily="2" charset="-122"/>
                          <a:ea typeface="宋体" panose="02010600030101010101" pitchFamily="2" charset="-122"/>
                        </a:rPr>
                        <a:t>改进语音识别系统，通过</a:t>
                      </a:r>
                      <a:r>
                        <a:rPr lang="zh-CN" altLang="en-US" sz="2000" dirty="0">
                          <a:solidFill>
                            <a:srgbClr val="FF0000"/>
                          </a:solidFill>
                          <a:latin typeface="宋体" panose="02010600030101010101" pitchFamily="2" charset="-122"/>
                          <a:ea typeface="宋体" panose="02010600030101010101" pitchFamily="2" charset="-122"/>
                        </a:rPr>
                        <a:t>瓶颈特征的提取</a:t>
                      </a:r>
                      <a:r>
                        <a:rPr lang="zh-CN" altLang="en-US" sz="2000" dirty="0">
                          <a:latin typeface="宋体" panose="02010600030101010101" pitchFamily="2" charset="-122"/>
                          <a:ea typeface="宋体" panose="02010600030101010101" pitchFamily="2" charset="-122"/>
                        </a:rPr>
                        <a:t>提升识别效果</a:t>
                      </a:r>
                    </a:p>
                  </a:txBody>
                  <a:tcPr anchor="ctr"/>
                </a:tc>
                <a:tc>
                  <a:txBody>
                    <a:bodyPr/>
                    <a:lstStyle/>
                    <a:p>
                      <a:pPr algn="l"/>
                      <a:r>
                        <a:rPr lang="zh-CN" altLang="en-US" sz="2000" dirty="0">
                          <a:latin typeface="宋体" panose="02010600030101010101" pitchFamily="2" charset="-122"/>
                          <a:ea typeface="宋体" panose="02010600030101010101" pitchFamily="2" charset="-122"/>
                        </a:rPr>
                        <a:t>在噪声环境中，效果易受影响；</a:t>
                      </a:r>
                      <a:r>
                        <a:rPr lang="zh-CN" altLang="en-US" sz="2000" dirty="0">
                          <a:solidFill>
                            <a:srgbClr val="FF0000"/>
                          </a:solidFill>
                          <a:latin typeface="宋体" panose="02010600030101010101" pitchFamily="2" charset="-122"/>
                          <a:ea typeface="宋体" panose="02010600030101010101" pitchFamily="2" charset="-122"/>
                        </a:rPr>
                        <a:t>特征提取计算量大</a:t>
                      </a:r>
                    </a:p>
                  </a:txBody>
                  <a:tcPr anchor="ctr"/>
                </a:tc>
                <a:extLst>
                  <a:ext uri="{0D108BD9-81ED-4DB2-BD59-A6C34878D82A}">
                    <a16:rowId xmlns:a16="http://schemas.microsoft.com/office/drawing/2014/main" val="3659653853"/>
                  </a:ext>
                </a:extLst>
              </a:tr>
            </a:tbl>
          </a:graphicData>
        </a:graphic>
      </p:graphicFrame>
    </p:spTree>
    <p:extLst>
      <p:ext uri="{BB962C8B-B14F-4D97-AF65-F5344CB8AC3E}">
        <p14:creationId xmlns:p14="http://schemas.microsoft.com/office/powerpoint/2010/main" val="44005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Related work</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AF292AAA-639F-A62C-9E92-D8A245F5B0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aphicFrame>
        <p:nvGraphicFramePr>
          <p:cNvPr id="3" name="表格 2">
            <a:extLst>
              <a:ext uri="{FF2B5EF4-FFF2-40B4-BE49-F238E27FC236}">
                <a16:creationId xmlns:a16="http://schemas.microsoft.com/office/drawing/2014/main" id="{E16FAA49-43F4-2312-CE81-C5A5D7B9115D}"/>
              </a:ext>
            </a:extLst>
          </p:cNvPr>
          <p:cNvGraphicFramePr>
            <a:graphicFrameLocks noGrp="1"/>
          </p:cNvGraphicFramePr>
          <p:nvPr>
            <p:extLst>
              <p:ext uri="{D42A27DB-BD31-4B8C-83A1-F6EECF244321}">
                <p14:modId xmlns:p14="http://schemas.microsoft.com/office/powerpoint/2010/main" val="41811782"/>
              </p:ext>
            </p:extLst>
          </p:nvPr>
        </p:nvGraphicFramePr>
        <p:xfrm>
          <a:off x="59647" y="717550"/>
          <a:ext cx="12060006" cy="5627424"/>
        </p:xfrm>
        <a:graphic>
          <a:graphicData uri="http://schemas.openxmlformats.org/drawingml/2006/table">
            <a:tbl>
              <a:tblPr firstRow="1" bandRow="1">
                <a:tableStyleId>{5C22544A-7EE6-4342-B048-85BDC9FD1C3A}</a:tableStyleId>
              </a:tblPr>
              <a:tblGrid>
                <a:gridCol w="1211855">
                  <a:extLst>
                    <a:ext uri="{9D8B030D-6E8A-4147-A177-3AD203B41FA5}">
                      <a16:colId xmlns:a16="http://schemas.microsoft.com/office/drawing/2014/main" val="2659569000"/>
                    </a:ext>
                  </a:extLst>
                </a:gridCol>
                <a:gridCol w="1663547">
                  <a:extLst>
                    <a:ext uri="{9D8B030D-6E8A-4147-A177-3AD203B41FA5}">
                      <a16:colId xmlns:a16="http://schemas.microsoft.com/office/drawing/2014/main" val="558063927"/>
                    </a:ext>
                  </a:extLst>
                </a:gridCol>
                <a:gridCol w="3162633">
                  <a:extLst>
                    <a:ext uri="{9D8B030D-6E8A-4147-A177-3AD203B41FA5}">
                      <a16:colId xmlns:a16="http://schemas.microsoft.com/office/drawing/2014/main" val="1535067246"/>
                    </a:ext>
                  </a:extLst>
                </a:gridCol>
                <a:gridCol w="2887151">
                  <a:extLst>
                    <a:ext uri="{9D8B030D-6E8A-4147-A177-3AD203B41FA5}">
                      <a16:colId xmlns:a16="http://schemas.microsoft.com/office/drawing/2014/main" val="1830435334"/>
                    </a:ext>
                  </a:extLst>
                </a:gridCol>
                <a:gridCol w="3134820">
                  <a:extLst>
                    <a:ext uri="{9D8B030D-6E8A-4147-A177-3AD203B41FA5}">
                      <a16:colId xmlns:a16="http://schemas.microsoft.com/office/drawing/2014/main" val="887707065"/>
                    </a:ext>
                  </a:extLst>
                </a:gridCol>
              </a:tblGrid>
              <a:tr h="286758">
                <a:tc>
                  <a:txBody>
                    <a:bodyPr/>
                    <a:lstStyle/>
                    <a:p>
                      <a:pPr algn="ctr"/>
                      <a:r>
                        <a:rPr lang="zh-CN" altLang="en-US" dirty="0"/>
                        <a:t>方向</a:t>
                      </a:r>
                    </a:p>
                  </a:txBody>
                  <a:tcPr/>
                </a:tc>
                <a:tc>
                  <a:txBody>
                    <a:bodyPr/>
                    <a:lstStyle/>
                    <a:p>
                      <a:pPr algn="ctr"/>
                      <a:r>
                        <a:rPr lang="zh-CN" altLang="en-US" dirty="0"/>
                        <a:t>论文</a:t>
                      </a:r>
                    </a:p>
                  </a:txBody>
                  <a:tcPr/>
                </a:tc>
                <a:tc>
                  <a:txBody>
                    <a:bodyPr/>
                    <a:lstStyle/>
                    <a:p>
                      <a:pPr algn="ctr"/>
                      <a:r>
                        <a:rPr lang="zh-CN" altLang="en-US" dirty="0"/>
                        <a:t>介绍</a:t>
                      </a:r>
                    </a:p>
                  </a:txBody>
                  <a:tcPr/>
                </a:tc>
                <a:tc>
                  <a:txBody>
                    <a:bodyPr/>
                    <a:lstStyle/>
                    <a:p>
                      <a:pPr algn="ctr"/>
                      <a:r>
                        <a:rPr lang="zh-CN" altLang="en-US" dirty="0"/>
                        <a:t>贡献</a:t>
                      </a:r>
                    </a:p>
                  </a:txBody>
                  <a:tcPr/>
                </a:tc>
                <a:tc>
                  <a:txBody>
                    <a:bodyPr/>
                    <a:lstStyle/>
                    <a:p>
                      <a:pPr algn="ctr"/>
                      <a:r>
                        <a:rPr lang="zh-CN" altLang="en-US" dirty="0"/>
                        <a:t>不足</a:t>
                      </a:r>
                    </a:p>
                  </a:txBody>
                  <a:tcPr/>
                </a:tc>
                <a:extLst>
                  <a:ext uri="{0D108BD9-81ED-4DB2-BD59-A6C34878D82A}">
                    <a16:rowId xmlns:a16="http://schemas.microsoft.com/office/drawing/2014/main" val="1753347731"/>
                  </a:ext>
                </a:extLst>
              </a:tr>
              <a:tr h="1112827">
                <a:tc rowSpan="5">
                  <a:txBody>
                    <a:bodyPr/>
                    <a:lstStyle/>
                    <a:p>
                      <a:pPr algn="ctr"/>
                      <a:r>
                        <a:rPr lang="zh-CN" altLang="en-US" sz="2000" dirty="0">
                          <a:latin typeface="微软雅黑" panose="020B0503020204020204" pitchFamily="34" charset="-122"/>
                          <a:ea typeface="微软雅黑" panose="020B0503020204020204" pitchFamily="34" charset="-122"/>
                        </a:rPr>
                        <a:t>噪声过滤</a:t>
                      </a:r>
                    </a:p>
                  </a:txBody>
                  <a:tcPr anchor="ctr"/>
                </a:tc>
                <a:tc>
                  <a:txBody>
                    <a:bodyPr/>
                    <a:lstStyle/>
                    <a:p>
                      <a:pPr algn="l"/>
                      <a:r>
                        <a:rPr lang="en-US" altLang="zh-CN" sz="2000" dirty="0">
                          <a:latin typeface="宋体" panose="02010600030101010101" pitchFamily="2" charset="-122"/>
                          <a:ea typeface="宋体" panose="02010600030101010101" pitchFamily="2" charset="-122"/>
                        </a:rPr>
                        <a:t>FLARE (Jiang et al., 2023c)</a:t>
                      </a:r>
                      <a:endParaRPr lang="zh-CN" altLang="en-US" sz="2000" dirty="0">
                        <a:latin typeface="宋体" panose="02010600030101010101" pitchFamily="2" charset="-122"/>
                        <a:ea typeface="宋体" panose="02010600030101010101" pitchFamily="2" charset="-122"/>
                      </a:endParaRPr>
                    </a:p>
                  </a:txBody>
                  <a:tcPr anchor="ctr"/>
                </a:tc>
                <a:tc>
                  <a:txBody>
                    <a:bodyPr/>
                    <a:lstStyle/>
                    <a:p>
                      <a:r>
                        <a:rPr lang="zh-CN" altLang="en-US" sz="2000" dirty="0">
                          <a:latin typeface="宋体" panose="02010600030101010101" pitchFamily="2" charset="-122"/>
                          <a:ea typeface="宋体" panose="02010600030101010101" pitchFamily="2" charset="-122"/>
                        </a:rPr>
                        <a:t>模型通过自主学习改进检索和过滤策略，增强生成模型的相关性和质量</a:t>
                      </a:r>
                    </a:p>
                  </a:txBody>
                  <a:tcPr/>
                </a:tc>
                <a:tc>
                  <a:txBody>
                    <a:bodyPr/>
                    <a:lstStyle/>
                    <a:p>
                      <a:r>
                        <a:rPr lang="zh-CN" altLang="en-US" sz="2000" dirty="0">
                          <a:solidFill>
                            <a:srgbClr val="FF0000"/>
                          </a:solidFill>
                          <a:latin typeface="宋体" panose="02010600030101010101" pitchFamily="2" charset="-122"/>
                          <a:ea typeface="宋体" panose="02010600030101010101" pitchFamily="2" charset="-122"/>
                        </a:rPr>
                        <a:t>训练模型主动检索和过滤内容</a:t>
                      </a:r>
                      <a:r>
                        <a:rPr lang="zh-CN" altLang="en-US" sz="2000" dirty="0">
                          <a:latin typeface="宋体" panose="02010600030101010101" pitchFamily="2" charset="-122"/>
                          <a:ea typeface="宋体" panose="02010600030101010101" pitchFamily="2" charset="-122"/>
                        </a:rPr>
                        <a:t>，提高检索增强生成质量</a:t>
                      </a:r>
                    </a:p>
                  </a:txBody>
                  <a:tcPr/>
                </a:tc>
                <a:tc>
                  <a:txBody>
                    <a:bodyPr/>
                    <a:lstStyle/>
                    <a:p>
                      <a:r>
                        <a:rPr lang="zh-CN" altLang="en-US" sz="2000" dirty="0">
                          <a:latin typeface="宋体" panose="02010600030101010101" pitchFamily="2" charset="-122"/>
                          <a:ea typeface="宋体" panose="02010600030101010101" pitchFamily="2" charset="-122"/>
                        </a:rPr>
                        <a:t>学习成本高，需大量训练数据支持，对复杂场景的适应性有限。</a:t>
                      </a:r>
                      <a:endParaRPr lang="zh-CN" altLang="en-US" sz="2000" dirty="0">
                        <a:solidFill>
                          <a:srgbClr val="FF0000"/>
                        </a:solidFill>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585805196"/>
                  </a:ext>
                </a:extLst>
              </a:tr>
              <a:tr h="919195">
                <a:tc vMerge="1">
                  <a:txBody>
                    <a:bodyPr/>
                    <a:lstStyle/>
                    <a:p>
                      <a:pPr algn="ctr"/>
                      <a:endParaRPr lang="zh-CN" altLang="en-US" dirty="0"/>
                    </a:p>
                  </a:txBody>
                  <a:tcPr anchor="ctr"/>
                </a:tc>
                <a:tc>
                  <a:txBody>
                    <a:bodyPr/>
                    <a:lstStyle/>
                    <a:p>
                      <a:pPr algn="l"/>
                      <a:r>
                        <a:rPr lang="da-DK" altLang="zh-CN" sz="2000" dirty="0">
                          <a:latin typeface="宋体" panose="02010600030101010101" pitchFamily="2" charset="-122"/>
                          <a:ea typeface="宋体" panose="02010600030101010101" pitchFamily="2" charset="-122"/>
                        </a:rPr>
                        <a:t>Self-RAG (Asai et al., 2023)</a:t>
                      </a:r>
                      <a:endParaRPr lang="zh-CN" altLang="en-US" sz="2000" dirty="0">
                        <a:latin typeface="宋体" panose="02010600030101010101" pitchFamily="2" charset="-122"/>
                        <a:ea typeface="宋体" panose="02010600030101010101" pitchFamily="2" charset="-122"/>
                      </a:endParaRPr>
                    </a:p>
                  </a:txBody>
                  <a:tcPr anchor="ctr"/>
                </a:tc>
                <a:tc>
                  <a:txBody>
                    <a:bodyPr/>
                    <a:lstStyle/>
                    <a:p>
                      <a:r>
                        <a:rPr lang="zh-CN" altLang="en-US" sz="2000" dirty="0">
                          <a:latin typeface="宋体" panose="02010600030101010101" pitchFamily="2" charset="-122"/>
                          <a:ea typeface="宋体" panose="02010600030101010101" pitchFamily="2" charset="-122"/>
                        </a:rPr>
                        <a:t>结合自反思机制，通过自我检索和自我过滤，实现内容优化</a:t>
                      </a:r>
                    </a:p>
                  </a:txBody>
                  <a:tcPr/>
                </a:tc>
                <a:tc>
                  <a:txBody>
                    <a:bodyPr/>
                    <a:lstStyle/>
                    <a:p>
                      <a:r>
                        <a:rPr lang="zh-CN" altLang="en-US" sz="2000" dirty="0">
                          <a:solidFill>
                            <a:srgbClr val="FF0000"/>
                          </a:solidFill>
                          <a:latin typeface="宋体" panose="02010600030101010101" pitchFamily="2" charset="-122"/>
                          <a:ea typeface="宋体" panose="02010600030101010101" pitchFamily="2" charset="-122"/>
                        </a:rPr>
                        <a:t>自主检索和过滤</a:t>
                      </a:r>
                      <a:r>
                        <a:rPr lang="zh-CN" altLang="en-US" sz="2000" dirty="0">
                          <a:latin typeface="宋体" panose="02010600030101010101" pitchFamily="2" charset="-122"/>
                          <a:ea typeface="宋体" panose="02010600030101010101" pitchFamily="2" charset="-122"/>
                        </a:rPr>
                        <a:t>，提高生成模型的准确性和一致性</a:t>
                      </a:r>
                    </a:p>
                  </a:txBody>
                  <a:tcPr/>
                </a:tc>
                <a:tc>
                  <a:txBody>
                    <a:bodyPr/>
                    <a:lstStyle/>
                    <a:p>
                      <a:r>
                        <a:rPr lang="zh-CN" altLang="en-US" sz="2000" dirty="0">
                          <a:latin typeface="宋体" panose="02010600030101010101" pitchFamily="2" charset="-122"/>
                          <a:ea typeface="宋体" panose="02010600030101010101" pitchFamily="2" charset="-122"/>
                        </a:rPr>
                        <a:t>对于新场景或复杂问题，表现可能不稳定，</a:t>
                      </a:r>
                      <a:r>
                        <a:rPr lang="zh-CN" altLang="en-US" sz="2000" dirty="0">
                          <a:solidFill>
                            <a:srgbClr val="FF0000"/>
                          </a:solidFill>
                          <a:latin typeface="宋体" panose="02010600030101010101" pitchFamily="2" charset="-122"/>
                          <a:ea typeface="宋体" panose="02010600030101010101" pitchFamily="2" charset="-122"/>
                        </a:rPr>
                        <a:t>需大量训练数据。</a:t>
                      </a:r>
                    </a:p>
                  </a:txBody>
                  <a:tcPr anchor="ctr"/>
                </a:tc>
                <a:extLst>
                  <a:ext uri="{0D108BD9-81ED-4DB2-BD59-A6C34878D82A}">
                    <a16:rowId xmlns:a16="http://schemas.microsoft.com/office/drawing/2014/main" val="704449765"/>
                  </a:ext>
                </a:extLst>
              </a:tr>
              <a:tr h="1131317">
                <a:tc vMerge="1">
                  <a:txBody>
                    <a:bodyPr/>
                    <a:lstStyle/>
                    <a:p>
                      <a:pPr algn="ctr"/>
                      <a:endParaRPr lang="zh-CN" altLang="en-US" dirty="0"/>
                    </a:p>
                  </a:txBody>
                  <a:tcPr anchor="ctr"/>
                </a:tc>
                <a:tc>
                  <a:txBody>
                    <a:bodyPr/>
                    <a:lstStyle/>
                    <a:p>
                      <a:pPr algn="l"/>
                      <a:r>
                        <a:rPr lang="da-DK" altLang="zh-CN" sz="2000" dirty="0">
                          <a:latin typeface="宋体" panose="02010600030101010101" pitchFamily="2" charset="-122"/>
                          <a:ea typeface="宋体" panose="02010600030101010101" pitchFamily="2" charset="-122"/>
                        </a:rPr>
                        <a:t>REPLUG (Shi et al., 2023b</a:t>
                      </a:r>
                      <a:r>
                        <a:rPr lang="en-US" altLang="zh-CN"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txBody>
                  <a:tcPr anchor="ctr"/>
                </a:tc>
                <a:tc>
                  <a:txBody>
                    <a:bodyPr/>
                    <a:lstStyle/>
                    <a:p>
                      <a:r>
                        <a:rPr lang="zh-CN" altLang="en-US" sz="2000" dirty="0">
                          <a:latin typeface="宋体" panose="02010600030101010101" pitchFamily="2" charset="-122"/>
                          <a:ea typeface="宋体" panose="02010600030101010101" pitchFamily="2" charset="-122"/>
                        </a:rPr>
                        <a:t>采用后处理技术，对检索到的内容进行重排序和过滤，降低噪声干扰。</a:t>
                      </a:r>
                    </a:p>
                  </a:txBody>
                  <a:tcPr/>
                </a:tc>
                <a:tc>
                  <a:txBody>
                    <a:bodyPr/>
                    <a:lstStyle/>
                    <a:p>
                      <a:r>
                        <a:rPr lang="zh-CN" altLang="en-US" sz="2000" dirty="0">
                          <a:latin typeface="宋体" panose="02010600030101010101" pitchFamily="2" charset="-122"/>
                          <a:ea typeface="宋体" panose="02010600030101010101" pitchFamily="2" charset="-122"/>
                        </a:rPr>
                        <a:t>通过重排序和噪声过滤，减少无关检索内容对生成的影响</a:t>
                      </a:r>
                    </a:p>
                  </a:txBody>
                  <a:tcPr/>
                </a:tc>
                <a:tc>
                  <a:txBody>
                    <a:bodyPr/>
                    <a:lstStyle/>
                    <a:p>
                      <a:r>
                        <a:rPr lang="zh-CN" altLang="en-US" sz="2000" dirty="0">
                          <a:latin typeface="宋体" panose="02010600030101010101" pitchFamily="2" charset="-122"/>
                          <a:ea typeface="宋体" panose="02010600030101010101" pitchFamily="2" charset="-122"/>
                        </a:rPr>
                        <a:t>依赖于重排序效果，对复杂语义无法充分过滤，调整难度大。</a:t>
                      </a:r>
                    </a:p>
                  </a:txBody>
                  <a:tcPr anchor="ctr"/>
                </a:tc>
                <a:extLst>
                  <a:ext uri="{0D108BD9-81ED-4DB2-BD59-A6C34878D82A}">
                    <a16:rowId xmlns:a16="http://schemas.microsoft.com/office/drawing/2014/main" val="2897738172"/>
                  </a:ext>
                </a:extLst>
              </a:tr>
              <a:tr h="286758">
                <a:tc vMerge="1">
                  <a:txBody>
                    <a:bodyPr/>
                    <a:lstStyle/>
                    <a:p>
                      <a:pPr algn="ctr"/>
                      <a:endParaRPr lang="zh-CN" altLang="en-US" dirty="0"/>
                    </a:p>
                  </a:txBody>
                  <a:tcPr anchor="ctr"/>
                </a:tc>
                <a:tc>
                  <a:txBody>
                    <a:bodyPr/>
                    <a:lstStyle/>
                    <a:p>
                      <a:pPr algn="l"/>
                      <a:r>
                        <a:rPr lang="en-US" altLang="zh-CN" sz="2000" dirty="0">
                          <a:latin typeface="宋体" panose="02010600030101010101" pitchFamily="2" charset="-122"/>
                          <a:ea typeface="宋体" panose="02010600030101010101" pitchFamily="2" charset="-122"/>
                        </a:rPr>
                        <a:t>Selective Context (Li, 2023)</a:t>
                      </a:r>
                      <a:endParaRPr lang="zh-CN" altLang="en-US" sz="2000" dirty="0">
                        <a:latin typeface="宋体" panose="02010600030101010101" pitchFamily="2" charset="-122"/>
                        <a:ea typeface="宋体" panose="02010600030101010101" pitchFamily="2" charset="-122"/>
                      </a:endParaRPr>
                    </a:p>
                  </a:txBody>
                  <a:tcPr anchor="ctr"/>
                </a:tc>
                <a:tc>
                  <a:txBody>
                    <a:bodyPr/>
                    <a:lstStyle/>
                    <a:p>
                      <a:r>
                        <a:rPr lang="zh-CN" altLang="en-US" sz="2000" dirty="0">
                          <a:latin typeface="宋体" panose="02010600030101010101" pitchFamily="2" charset="-122"/>
                          <a:ea typeface="宋体" panose="02010600030101010101" pitchFamily="2" charset="-122"/>
                        </a:rPr>
                        <a:t>通过测量提示的互信息或困惑度，选取得分最高的内容作为生成输入。</a:t>
                      </a:r>
                    </a:p>
                  </a:txBody>
                  <a:tcPr/>
                </a:tc>
                <a:tc>
                  <a:txBody>
                    <a:bodyPr/>
                    <a:lstStyle/>
                    <a:p>
                      <a:r>
                        <a:rPr lang="zh-CN" altLang="en-US" sz="2000" dirty="0">
                          <a:solidFill>
                            <a:srgbClr val="FF0000"/>
                          </a:solidFill>
                          <a:latin typeface="宋体" panose="02010600030101010101" pitchFamily="2" charset="-122"/>
                          <a:ea typeface="宋体" panose="02010600030101010101" pitchFamily="2" charset="-122"/>
                        </a:rPr>
                        <a:t>使用小型语言模型</a:t>
                      </a:r>
                      <a:r>
                        <a:rPr lang="zh-CN" altLang="en-US" sz="2000" dirty="0">
                          <a:latin typeface="宋体" panose="02010600030101010101" pitchFamily="2" charset="-122"/>
                          <a:ea typeface="宋体" panose="02010600030101010101" pitchFamily="2" charset="-122"/>
                        </a:rPr>
                        <a:t>评估上下文相关性，过滤无用信息</a:t>
                      </a:r>
                    </a:p>
                  </a:txBody>
                  <a:tcPr/>
                </a:tc>
                <a:tc>
                  <a:txBody>
                    <a:bodyPr/>
                    <a:lstStyle/>
                    <a:p>
                      <a:r>
                        <a:rPr lang="zh-CN" altLang="en-US" sz="2000" dirty="0">
                          <a:solidFill>
                            <a:srgbClr val="FF0000"/>
                          </a:solidFill>
                          <a:latin typeface="宋体" panose="02010600030101010101" pitchFamily="2" charset="-122"/>
                          <a:ea typeface="宋体" panose="02010600030101010101" pitchFamily="2" charset="-122"/>
                        </a:rPr>
                        <a:t>计算复杂度高</a:t>
                      </a:r>
                      <a:r>
                        <a:rPr lang="zh-CN" altLang="en-US" sz="2000" dirty="0">
                          <a:latin typeface="宋体" panose="02010600030101010101" pitchFamily="2" charset="-122"/>
                          <a:ea typeface="宋体" panose="02010600030101010101" pitchFamily="2" charset="-122"/>
                        </a:rPr>
                        <a:t>，依赖小语言模型的性能，对新领域适应性差。</a:t>
                      </a:r>
                    </a:p>
                  </a:txBody>
                  <a:tcPr anchor="ctr"/>
                </a:tc>
                <a:extLst>
                  <a:ext uri="{0D108BD9-81ED-4DB2-BD59-A6C34878D82A}">
                    <a16:rowId xmlns:a16="http://schemas.microsoft.com/office/drawing/2014/main" val="791332970"/>
                  </a:ext>
                </a:extLst>
              </a:tr>
              <a:tr h="127454">
                <a:tc vMerge="1">
                  <a:txBody>
                    <a:bodyPr/>
                    <a:lstStyle/>
                    <a:p>
                      <a:pPr algn="ctr"/>
                      <a:endParaRPr lang="zh-CN" altLang="en-US" dirty="0"/>
                    </a:p>
                  </a:txBody>
                  <a:tcPr anchor="ctr"/>
                </a:tc>
                <a:tc>
                  <a:txBody>
                    <a:bodyPr/>
                    <a:lstStyle/>
                    <a:p>
                      <a:pPr algn="l"/>
                      <a:r>
                        <a:rPr lang="en-US" altLang="zh-CN" sz="2000" dirty="0">
                          <a:latin typeface="宋体" panose="02010600030101010101" pitchFamily="2" charset="-122"/>
                          <a:ea typeface="宋体" panose="02010600030101010101" pitchFamily="2" charset="-122"/>
                        </a:rPr>
                        <a:t>TCRA-LLM (2023)</a:t>
                      </a:r>
                      <a:endParaRPr lang="zh-CN" altLang="en-US" sz="2000" dirty="0">
                        <a:latin typeface="宋体" panose="02010600030101010101" pitchFamily="2" charset="-122"/>
                        <a:ea typeface="宋体" panose="02010600030101010101" pitchFamily="2" charset="-122"/>
                      </a:endParaRPr>
                    </a:p>
                  </a:txBody>
                  <a:tcPr anchor="ctr"/>
                </a:tc>
                <a:tc>
                  <a:txBody>
                    <a:bodyPr/>
                    <a:lstStyle/>
                    <a:p>
                      <a:r>
                        <a:rPr lang="zh-CN" altLang="en-US" sz="2000" dirty="0">
                          <a:latin typeface="宋体" panose="02010600030101010101" pitchFamily="2" charset="-122"/>
                          <a:ea typeface="宋体" panose="02010600030101010101" pitchFamily="2" charset="-122"/>
                        </a:rPr>
                        <a:t>使用语义压缩和摘要技术，优化长文本输入，提升生成简洁性。</a:t>
                      </a:r>
                    </a:p>
                  </a:txBody>
                  <a:tcPr/>
                </a:tc>
                <a:tc>
                  <a:txBody>
                    <a:bodyPr/>
                    <a:lstStyle/>
                    <a:p>
                      <a:r>
                        <a:rPr lang="zh-CN" altLang="en-US" sz="2000" dirty="0">
                          <a:latin typeface="宋体" panose="02010600030101010101" pitchFamily="2" charset="-122"/>
                          <a:ea typeface="宋体" panose="02010600030101010101" pitchFamily="2" charset="-122"/>
                        </a:rPr>
                        <a:t>结合摘要和</a:t>
                      </a:r>
                      <a:r>
                        <a:rPr lang="zh-CN" altLang="en-US" sz="2000" dirty="0">
                          <a:solidFill>
                            <a:srgbClr val="FF0000"/>
                          </a:solidFill>
                          <a:latin typeface="宋体" panose="02010600030101010101" pitchFamily="2" charset="-122"/>
                          <a:ea typeface="宋体" panose="02010600030101010101" pitchFamily="2" charset="-122"/>
                        </a:rPr>
                        <a:t>语义压缩</a:t>
                      </a:r>
                      <a:r>
                        <a:rPr lang="zh-CN" altLang="en-US" sz="2000" dirty="0">
                          <a:latin typeface="宋体" panose="02010600030101010101" pitchFamily="2" charset="-122"/>
                          <a:ea typeface="宋体" panose="02010600030101010101" pitchFamily="2" charset="-122"/>
                        </a:rPr>
                        <a:t>技术，减少生成输入中的冗余信息</a:t>
                      </a:r>
                    </a:p>
                  </a:txBody>
                  <a:tcPr/>
                </a:tc>
                <a:tc>
                  <a:txBody>
                    <a:bodyPr/>
                    <a:lstStyle/>
                    <a:p>
                      <a:r>
                        <a:rPr lang="zh-CN" altLang="en-US" sz="2000" dirty="0">
                          <a:latin typeface="宋体" panose="02010600030101010101" pitchFamily="2" charset="-122"/>
                          <a:ea typeface="宋体" panose="02010600030101010101" pitchFamily="2" charset="-122"/>
                        </a:rPr>
                        <a:t>依赖于文本压缩技术，可能</a:t>
                      </a:r>
                      <a:r>
                        <a:rPr lang="zh-CN" altLang="en-US" sz="2000" dirty="0">
                          <a:solidFill>
                            <a:srgbClr val="FF0000"/>
                          </a:solidFill>
                          <a:latin typeface="宋体" panose="02010600030101010101" pitchFamily="2" charset="-122"/>
                          <a:ea typeface="宋体" panose="02010600030101010101" pitchFamily="2" charset="-122"/>
                        </a:rPr>
                        <a:t>丢失关键信息</a:t>
                      </a:r>
                      <a:r>
                        <a:rPr lang="zh-CN" altLang="en-US" sz="2000" dirty="0">
                          <a:latin typeface="宋体" panose="02010600030101010101" pitchFamily="2" charset="-122"/>
                          <a:ea typeface="宋体" panose="02010600030101010101" pitchFamily="2" charset="-122"/>
                        </a:rPr>
                        <a:t>，对输出质量影响不稳定。</a:t>
                      </a:r>
                    </a:p>
                  </a:txBody>
                  <a:tcPr anchor="ctr"/>
                </a:tc>
                <a:extLst>
                  <a:ext uri="{0D108BD9-81ED-4DB2-BD59-A6C34878D82A}">
                    <a16:rowId xmlns:a16="http://schemas.microsoft.com/office/drawing/2014/main" val="3659653853"/>
                  </a:ext>
                </a:extLst>
              </a:tr>
            </a:tbl>
          </a:graphicData>
        </a:graphic>
      </p:graphicFrame>
    </p:spTree>
    <p:extLst>
      <p:ext uri="{BB962C8B-B14F-4D97-AF65-F5344CB8AC3E}">
        <p14:creationId xmlns:p14="http://schemas.microsoft.com/office/powerpoint/2010/main" val="151034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Challenge &amp;&amp; Motivation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AF292AAA-639F-A62C-9E92-D8A245F5B0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 name="文本框 4">
            <a:extLst>
              <a:ext uri="{FF2B5EF4-FFF2-40B4-BE49-F238E27FC236}">
                <a16:creationId xmlns:a16="http://schemas.microsoft.com/office/drawing/2014/main" id="{47AD321E-F374-0A3D-1721-7073C02B0BC5}"/>
              </a:ext>
            </a:extLst>
          </p:cNvPr>
          <p:cNvSpPr txBox="1"/>
          <p:nvPr/>
        </p:nvSpPr>
        <p:spPr>
          <a:xfrm>
            <a:off x="440063" y="1952010"/>
            <a:ext cx="5112438" cy="3635611"/>
          </a:xfrm>
          <a:prstGeom prst="rect">
            <a:avLst/>
          </a:prstGeom>
          <a:noFill/>
        </p:spPr>
        <p:txBody>
          <a:bodyPr wrap="square">
            <a:spAutoFit/>
          </a:bodyPr>
          <a:lstStyle/>
          <a:p>
            <a:pPr indent="457200">
              <a:lnSpc>
                <a:spcPct val="150000"/>
              </a:lnSpc>
            </a:pPr>
            <a:r>
              <a:rPr lang="zh-CN" altLang="en-US" sz="2000" dirty="0">
                <a:latin typeface="宋体" panose="02010600030101010101" pitchFamily="2" charset="-122"/>
                <a:ea typeface="宋体" panose="02010600030101010101" pitchFamily="2" charset="-122"/>
              </a:rPr>
              <a:t>检索增强生成的</a:t>
            </a:r>
            <a:r>
              <a:rPr lang="zh-CN" altLang="en-US" sz="2000" b="1" dirty="0">
                <a:solidFill>
                  <a:srgbClr val="FF0000"/>
                </a:solidFill>
                <a:latin typeface="宋体" panose="02010600030101010101" pitchFamily="2" charset="-122"/>
                <a:ea typeface="宋体" panose="02010600030101010101" pitchFamily="2" charset="-122"/>
              </a:rPr>
              <a:t>现状问题</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噪声干扰</a:t>
            </a:r>
            <a:r>
              <a:rPr lang="zh-CN" altLang="en-US" sz="2000" dirty="0">
                <a:latin typeface="宋体" panose="02010600030101010101" pitchFamily="2" charset="-122"/>
                <a:ea typeface="宋体" panose="02010600030101010101" pitchFamily="2" charset="-122"/>
              </a:rPr>
              <a:t>：大量无关信息导致生成内容不准确。  </a:t>
            </a:r>
            <a:r>
              <a:rPr lang="en-US" altLang="zh-CN" sz="2000" dirty="0">
                <a:latin typeface="宋体" panose="02010600030101010101" pitchFamily="2" charset="-122"/>
                <a:ea typeface="宋体" panose="02010600030101010101" pitchFamily="2" charset="-122"/>
              </a:rPr>
              <a:t>   </a:t>
            </a:r>
          </a:p>
          <a:p>
            <a:pPr indent="457200">
              <a:lnSpc>
                <a:spcPct val="150000"/>
              </a:lnSpc>
            </a:pPr>
            <a:r>
              <a:rPr lang="zh-CN" altLang="en-US" sz="2000" b="1" dirty="0">
                <a:latin typeface="宋体" panose="02010600030101010101" pitchFamily="2" charset="-122"/>
                <a:ea typeface="宋体" panose="02010600030101010101" pitchFamily="2" charset="-122"/>
              </a:rPr>
              <a:t>上下文匹配</a:t>
            </a:r>
            <a:r>
              <a:rPr lang="zh-CN" altLang="en-US" sz="2000" dirty="0">
                <a:latin typeface="宋体" panose="02010600030101010101" pitchFamily="2" charset="-122"/>
                <a:ea typeface="宋体" panose="02010600030101010101" pitchFamily="2" charset="-122"/>
              </a:rPr>
              <a:t>：检索内容与生成需求不完全一致，影响回答的质量。</a:t>
            </a:r>
            <a:endParaRPr lang="en-US" altLang="zh-CN" sz="2000"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复杂性</a:t>
            </a:r>
            <a:r>
              <a:rPr lang="zh-CN" altLang="en-US" sz="2000" dirty="0">
                <a:latin typeface="宋体" panose="02010600030101010101" pitchFamily="2" charset="-122"/>
                <a:ea typeface="宋体" panose="02010600030101010101" pitchFamily="2" charset="-122"/>
              </a:rPr>
              <a:t>：模型在处理真实世界数据时，难以过滤出最有用的信息。</a:t>
            </a:r>
            <a:br>
              <a:rPr lang="en-US" altLang="zh-CN" sz="1600" dirty="0">
                <a:latin typeface="宋体" panose="02010600030101010101" pitchFamily="2" charset="-122"/>
                <a:ea typeface="宋体" panose="02010600030101010101" pitchFamily="2" charset="-122"/>
              </a:rPr>
            </a:br>
            <a:r>
              <a:rPr lang="en-US" altLang="zh-CN" sz="1600" dirty="0">
                <a:latin typeface="宋体" panose="02010600030101010101" pitchFamily="2" charset="-122"/>
                <a:ea typeface="宋体" panose="02010600030101010101" pitchFamily="2" charset="-122"/>
              </a:rPr>
              <a:t>	</a:t>
            </a:r>
          </a:p>
        </p:txBody>
      </p:sp>
      <p:sp>
        <p:nvSpPr>
          <p:cNvPr id="4" name="文本框 3">
            <a:extLst>
              <a:ext uri="{FF2B5EF4-FFF2-40B4-BE49-F238E27FC236}">
                <a16:creationId xmlns:a16="http://schemas.microsoft.com/office/drawing/2014/main" id="{484C365F-9630-E0A1-1099-3CFAC715A573}"/>
              </a:ext>
            </a:extLst>
          </p:cNvPr>
          <p:cNvSpPr txBox="1"/>
          <p:nvPr/>
        </p:nvSpPr>
        <p:spPr>
          <a:xfrm>
            <a:off x="5971140" y="1965051"/>
            <a:ext cx="5233625" cy="3251852"/>
          </a:xfrm>
          <a:prstGeom prst="rect">
            <a:avLst/>
          </a:prstGeom>
          <a:noFill/>
        </p:spPr>
        <p:txBody>
          <a:bodyPr wrap="square">
            <a:spAutoFit/>
          </a:bodyPr>
          <a:lstStyle/>
          <a:p>
            <a:pPr indent="457200">
              <a:lnSpc>
                <a:spcPct val="150000"/>
              </a:lnSpc>
            </a:pPr>
            <a:r>
              <a:rPr lang="zh-CN" altLang="en-US" sz="2000" b="1" dirty="0">
                <a:solidFill>
                  <a:srgbClr val="FF0000"/>
                </a:solidFill>
                <a:latin typeface="宋体" panose="02010600030101010101" pitchFamily="2" charset="-122"/>
                <a:ea typeface="宋体" panose="02010600030101010101" pitchFamily="2" charset="-122"/>
              </a:rPr>
              <a:t>动机</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优化生成质量</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提升生成的准确性和相关性。</a:t>
            </a:r>
            <a:endParaRPr lang="en-US" altLang="zh-CN" sz="2000"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实现信息的有效压缩</a:t>
            </a:r>
            <a:r>
              <a:rPr lang="zh-CN" altLang="en-US" sz="2000" dirty="0">
                <a:latin typeface="宋体" panose="02010600030101010101" pitchFamily="2" charset="-122"/>
                <a:ea typeface="宋体" panose="02010600030101010101" pitchFamily="2" charset="-122"/>
              </a:rPr>
              <a:t>：</a:t>
            </a:r>
            <a:r>
              <a:rPr lang="zh-CN" altLang="en-US" sz="2000" dirty="0"/>
              <a:t>保留有用信息，减少无关噪声。</a:t>
            </a:r>
            <a:endParaRPr lang="en-US" altLang="zh-CN" sz="2000" dirty="0">
              <a:latin typeface="宋体" panose="02010600030101010101" pitchFamily="2" charset="-122"/>
              <a:ea typeface="宋体" panose="02010600030101010101" pitchFamily="2" charset="-122"/>
            </a:endParaRPr>
          </a:p>
          <a:p>
            <a:pPr indent="457200">
              <a:lnSpc>
                <a:spcPct val="150000"/>
              </a:lnSpc>
            </a:pPr>
            <a:r>
              <a:rPr lang="zh-CN" altLang="en-US" sz="2000" b="1" dirty="0">
                <a:latin typeface="宋体" panose="02010600030101010101" pitchFamily="2" charset="-122"/>
                <a:ea typeface="宋体" panose="02010600030101010101" pitchFamily="2" charset="-122"/>
              </a:rPr>
              <a:t>推动理论创新与应用</a:t>
            </a:r>
            <a:r>
              <a:rPr lang="zh-CN" altLang="en-US" sz="2000" dirty="0">
                <a:latin typeface="宋体" panose="02010600030101010101" pitchFamily="2" charset="-122"/>
                <a:ea typeface="宋体" panose="02010600030101010101" pitchFamily="2" charset="-122"/>
              </a:rPr>
              <a:t>：将信息瓶颈理论引入到检索增强生成的领域。</a:t>
            </a:r>
          </a:p>
        </p:txBody>
      </p:sp>
      <p:sp>
        <p:nvSpPr>
          <p:cNvPr id="6" name="矩形 5">
            <a:extLst>
              <a:ext uri="{FF2B5EF4-FFF2-40B4-BE49-F238E27FC236}">
                <a16:creationId xmlns:a16="http://schemas.microsoft.com/office/drawing/2014/main" id="{7D46038B-D1B4-054E-CB6F-311D19E40C39}"/>
              </a:ext>
            </a:extLst>
          </p:cNvPr>
          <p:cNvSpPr/>
          <p:nvPr/>
        </p:nvSpPr>
        <p:spPr>
          <a:xfrm>
            <a:off x="440063" y="1443210"/>
            <a:ext cx="5233624" cy="4516915"/>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0252609-548E-A61E-64BD-740846619FF9}"/>
              </a:ext>
            </a:extLst>
          </p:cNvPr>
          <p:cNvSpPr/>
          <p:nvPr/>
        </p:nvSpPr>
        <p:spPr>
          <a:xfrm>
            <a:off x="5971141" y="1418821"/>
            <a:ext cx="5233624" cy="4541302"/>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129CCEAE-3A80-BB3F-084D-F0E53AE7923D}"/>
              </a:ext>
            </a:extLst>
          </p:cNvPr>
          <p:cNvCxnSpPr>
            <a:cxnSpLocks/>
          </p:cNvCxnSpPr>
          <p:nvPr/>
        </p:nvCxnSpPr>
        <p:spPr>
          <a:xfrm>
            <a:off x="5816906" y="1233889"/>
            <a:ext cx="0" cy="4946574"/>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67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Contribute</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AF292AAA-639F-A62C-9E92-D8A245F5B0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 name="组合 2">
            <a:extLst>
              <a:ext uri="{FF2B5EF4-FFF2-40B4-BE49-F238E27FC236}">
                <a16:creationId xmlns:a16="http://schemas.microsoft.com/office/drawing/2014/main" id="{D4AB9F21-94C1-3DB4-C1D8-694F7B99B0F6}"/>
              </a:ext>
            </a:extLst>
          </p:cNvPr>
          <p:cNvGrpSpPr/>
          <p:nvPr/>
        </p:nvGrpSpPr>
        <p:grpSpPr>
          <a:xfrm>
            <a:off x="660400" y="1828556"/>
            <a:ext cx="10653923" cy="2923288"/>
            <a:chOff x="424259" y="1509312"/>
            <a:chExt cx="10653923" cy="2923288"/>
          </a:xfrm>
        </p:grpSpPr>
        <p:sp>
          <p:nvSpPr>
            <p:cNvPr id="5" name="文本框 4">
              <a:extLst>
                <a:ext uri="{FF2B5EF4-FFF2-40B4-BE49-F238E27FC236}">
                  <a16:creationId xmlns:a16="http://schemas.microsoft.com/office/drawing/2014/main" id="{47AD321E-F374-0A3D-1721-7073C02B0BC5}"/>
                </a:ext>
              </a:extLst>
            </p:cNvPr>
            <p:cNvSpPr txBox="1"/>
            <p:nvPr/>
          </p:nvSpPr>
          <p:spPr>
            <a:xfrm>
              <a:off x="424259" y="1535653"/>
              <a:ext cx="9284850" cy="2896947"/>
            </a:xfrm>
            <a:prstGeom prst="rect">
              <a:avLst/>
            </a:prstGeom>
            <a:noFill/>
          </p:spPr>
          <p:txBody>
            <a:bodyPr wrap="square">
              <a:spAutoFit/>
            </a:bodyPr>
            <a:lstStyle/>
            <a:p>
              <a:pPr indent="720000">
                <a:lnSpc>
                  <a:spcPct val="150000"/>
                </a:lnSpc>
              </a:pPr>
              <a:r>
                <a:rPr lang="zh-CN" altLang="en-US" sz="2800" b="1" dirty="0">
                  <a:solidFill>
                    <a:srgbClr val="FF0000"/>
                  </a:solidFill>
                  <a:latin typeface="宋体" panose="02010600030101010101" pitchFamily="2" charset="-122"/>
                  <a:ea typeface="宋体" panose="02010600030101010101" pitchFamily="2" charset="-122"/>
                </a:rPr>
                <a:t>贡献点：</a:t>
              </a:r>
              <a:endParaRPr lang="en-US" altLang="zh-CN" sz="2800" b="1" dirty="0">
                <a:solidFill>
                  <a:srgbClr val="FF0000"/>
                </a:solidFill>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n"/>
              </a:pPr>
              <a:r>
                <a:rPr lang="zh-CN" altLang="en-US" sz="2000" b="1" dirty="0">
                  <a:latin typeface="宋体" panose="02010600030101010101" pitchFamily="2" charset="-122"/>
                  <a:ea typeface="宋体" panose="02010600030101010101" pitchFamily="2" charset="-122"/>
                </a:rPr>
                <a:t>信息瓶颈理论应用</a:t>
              </a:r>
              <a:r>
                <a:rPr lang="zh-CN" altLang="en-US" sz="2000" dirty="0">
                  <a:latin typeface="宋体" panose="02010600030101010101" pitchFamily="2" charset="-122"/>
                  <a:ea typeface="宋体" panose="02010600030101010101" pitchFamily="2" charset="-122"/>
                </a:rPr>
                <a:t>：首次将</a:t>
              </a:r>
              <a:r>
                <a:rPr lang="zh-CN" altLang="en-US" sz="2000" dirty="0">
                  <a:solidFill>
                    <a:srgbClr val="FF0000"/>
                  </a:solidFill>
                  <a:latin typeface="宋体" panose="02010600030101010101" pitchFamily="2" charset="-122"/>
                  <a:ea typeface="宋体" panose="02010600030101010101" pitchFamily="2" charset="-122"/>
                </a:rPr>
                <a:t>信息瓶颈</a:t>
              </a:r>
              <a:r>
                <a:rPr lang="zh-CN" altLang="en-US" sz="2000" dirty="0">
                  <a:latin typeface="宋体" panose="02010600030101010101" pitchFamily="2" charset="-122"/>
                  <a:ea typeface="宋体" panose="02010600030101010101" pitchFamily="2" charset="-122"/>
                </a:rPr>
                <a:t>用于</a:t>
              </a:r>
              <a:r>
                <a:rPr lang="en-US" altLang="zh-CN" sz="2000" dirty="0">
                  <a:latin typeface="宋体" panose="02010600030101010101" pitchFamily="2" charset="-122"/>
                  <a:ea typeface="宋体" panose="02010600030101010101" pitchFamily="2" charset="-122"/>
                </a:rPr>
                <a:t>RAG</a:t>
              </a:r>
              <a:r>
                <a:rPr lang="zh-CN" altLang="en-US" sz="2000" dirty="0">
                  <a:latin typeface="宋体" panose="02010600030101010101" pitchFamily="2" charset="-122"/>
                  <a:ea typeface="宋体" panose="02010600030101010101" pitchFamily="2" charset="-122"/>
                </a:rPr>
                <a:t>，精准过滤无关信息。</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n"/>
              </a:pPr>
              <a:r>
                <a:rPr lang="zh-CN" altLang="en-US" sz="2000" b="1" dirty="0">
                  <a:latin typeface="宋体" panose="02010600030101010101" pitchFamily="2" charset="-122"/>
                  <a:ea typeface="宋体" panose="02010600030101010101" pitchFamily="2" charset="-122"/>
                </a:rPr>
                <a:t>优化压缩与性能平衡</a:t>
              </a:r>
              <a:r>
                <a:rPr lang="zh-CN" altLang="en-US" sz="2000" dirty="0">
                  <a:latin typeface="宋体" panose="02010600030101010101" pitchFamily="2" charset="-122"/>
                  <a:ea typeface="宋体" panose="02010600030101010101" pitchFamily="2" charset="-122"/>
                </a:rPr>
                <a:t>：保持质量的同时，减少计算需求。 </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n"/>
              </a:pPr>
              <a:r>
                <a:rPr lang="zh-CN" altLang="en-US" sz="2000" b="1" dirty="0">
                  <a:latin typeface="宋体" panose="02010600030101010101" pitchFamily="2" charset="-122"/>
                  <a:ea typeface="宋体" panose="02010600030101010101" pitchFamily="2" charset="-122"/>
                </a:rPr>
                <a:t>适应复杂任务</a:t>
              </a:r>
              <a:r>
                <a:rPr lang="zh-CN" altLang="en-US" sz="2000" dirty="0">
                  <a:latin typeface="宋体" panose="02010600030101010101" pitchFamily="2" charset="-122"/>
                  <a:ea typeface="宋体" panose="02010600030101010101" pitchFamily="2" charset="-122"/>
                </a:rPr>
                <a:t>：将信息瓶颈应用于检索增强生成的评估指标、监督微调目标和强化学习奖励</a:t>
              </a:r>
              <a:r>
                <a:rPr lang="zh-CN" altLang="en-US" sz="2000" dirty="0"/>
                <a:t>。</a:t>
              </a:r>
              <a:br>
                <a:rPr lang="en-US" altLang="zh-CN" sz="1600" dirty="0">
                  <a:latin typeface="宋体" panose="02010600030101010101" pitchFamily="2" charset="-122"/>
                  <a:ea typeface="宋体" panose="02010600030101010101" pitchFamily="2" charset="-122"/>
                </a:rPr>
              </a:br>
              <a:r>
                <a:rPr lang="en-US" altLang="zh-CN" sz="1600" dirty="0">
                  <a:latin typeface="宋体" panose="02010600030101010101" pitchFamily="2" charset="-122"/>
                  <a:ea typeface="宋体" panose="02010600030101010101" pitchFamily="2" charset="-122"/>
                </a:rPr>
                <a:t>	</a:t>
              </a:r>
            </a:p>
          </p:txBody>
        </p:sp>
        <p:sp>
          <p:nvSpPr>
            <p:cNvPr id="6" name="矩形 5">
              <a:extLst>
                <a:ext uri="{FF2B5EF4-FFF2-40B4-BE49-F238E27FC236}">
                  <a16:creationId xmlns:a16="http://schemas.microsoft.com/office/drawing/2014/main" id="{7D46038B-D1B4-054E-CB6F-311D19E40C39}"/>
                </a:ext>
              </a:extLst>
            </p:cNvPr>
            <p:cNvSpPr/>
            <p:nvPr/>
          </p:nvSpPr>
          <p:spPr>
            <a:xfrm>
              <a:off x="424259" y="1509312"/>
              <a:ext cx="10653923" cy="2864385"/>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1694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Method</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 name="文本框 5">
            <a:extLst>
              <a:ext uri="{FF2B5EF4-FFF2-40B4-BE49-F238E27FC236}">
                <a16:creationId xmlns:a16="http://schemas.microsoft.com/office/drawing/2014/main" id="{BAB34FE9-751B-F693-C155-3F2686A47288}"/>
              </a:ext>
            </a:extLst>
          </p:cNvPr>
          <p:cNvSpPr txBox="1"/>
          <p:nvPr/>
        </p:nvSpPr>
        <p:spPr>
          <a:xfrm>
            <a:off x="193072" y="5368485"/>
            <a:ext cx="11805856" cy="1204817"/>
          </a:xfrm>
          <a:prstGeom prst="rect">
            <a:avLst/>
          </a:prstGeom>
          <a:noFill/>
        </p:spPr>
        <p:txBody>
          <a:bodyPr wrap="square">
            <a:spAutoFit/>
          </a:bodyPr>
          <a:lstStyle/>
          <a:p>
            <a:pPr indent="457200">
              <a:lnSpc>
                <a:spcPct val="150000"/>
              </a:lnSpc>
            </a:pPr>
            <a:r>
              <a:rPr lang="zh-CN" altLang="en-US" sz="1600" b="0" i="0" dirty="0">
                <a:solidFill>
                  <a:srgbClr val="292929"/>
                </a:solidFill>
                <a:effectLst/>
                <a:latin typeface="Noto Serif" panose="020F0502020204030204" pitchFamily="18" charset="0"/>
              </a:rPr>
              <a:t>图 </a:t>
            </a:r>
            <a:r>
              <a:rPr lang="en-US" altLang="zh-CN" sz="1600" b="0" i="0" dirty="0">
                <a:solidFill>
                  <a:srgbClr val="292929"/>
                </a:solidFill>
                <a:effectLst/>
                <a:latin typeface="Noto Serif" panose="020F0502020204030204" pitchFamily="18" charset="0"/>
              </a:rPr>
              <a:t>2: </a:t>
            </a:r>
            <a:r>
              <a:rPr lang="zh-CN" altLang="en-US" sz="1600" b="0" i="0" dirty="0">
                <a:solidFill>
                  <a:srgbClr val="292929"/>
                </a:solidFill>
                <a:effectLst/>
                <a:latin typeface="Noto Serif" panose="020F0502020204030204" pitchFamily="18" charset="0"/>
              </a:rPr>
              <a:t>方法的框架。 </a:t>
            </a:r>
            <a:r>
              <a:rPr lang="en-US" altLang="zh-CN" sz="1600" b="0" i="0" dirty="0">
                <a:solidFill>
                  <a:srgbClr val="292929"/>
                </a:solidFill>
                <a:effectLst/>
                <a:latin typeface="Noto Serif" panose="020F0502020204030204" pitchFamily="18" charset="0"/>
              </a:rPr>
              <a:t>(A) </a:t>
            </a:r>
            <a:r>
              <a:rPr lang="zh-CN" altLang="en-US" sz="1600" b="0" i="0" dirty="0">
                <a:solidFill>
                  <a:srgbClr val="292929"/>
                </a:solidFill>
                <a:effectLst/>
                <a:latin typeface="Noto Serif" panose="020F0502020204030204" pitchFamily="18" charset="0"/>
              </a:rPr>
              <a:t>传统的检索增强型生成，带噪声过滤。 尽管压缩包含相关信息，但不可避免的噪声会继续扰乱后续的生成过程。 </a:t>
            </a:r>
            <a:r>
              <a:rPr lang="en-US" altLang="zh-CN" sz="1600" b="0" i="0" dirty="0">
                <a:solidFill>
                  <a:srgbClr val="292929"/>
                </a:solidFill>
                <a:effectLst/>
                <a:latin typeface="Noto Serif" panose="020F0502020204030204" pitchFamily="18" charset="0"/>
              </a:rPr>
              <a:t>(B) </a:t>
            </a:r>
            <a:r>
              <a:rPr lang="zh-CN" altLang="en-US" sz="1600" b="0" i="0" dirty="0">
                <a:solidFill>
                  <a:srgbClr val="292929"/>
                </a:solidFill>
                <a:effectLst/>
                <a:latin typeface="Noto Serif" panose="020F0502020204030204" pitchFamily="18" charset="0"/>
              </a:rPr>
              <a:t>信息瓶颈理论为 </a:t>
            </a:r>
            <a:r>
              <a:rPr lang="en-US" altLang="zh-CN" sz="1600" b="0" i="0" dirty="0">
                <a:solidFill>
                  <a:srgbClr val="292929"/>
                </a:solidFill>
                <a:effectLst/>
                <a:latin typeface="Noto Serif" panose="020F0502020204030204" pitchFamily="18" charset="0"/>
              </a:rPr>
              <a:t>oracle </a:t>
            </a:r>
            <a:r>
              <a:rPr lang="zh-CN" altLang="en-US" sz="1600" b="0" i="0" dirty="0">
                <a:solidFill>
                  <a:srgbClr val="292929"/>
                </a:solidFill>
                <a:effectLst/>
                <a:latin typeface="Noto Serif" panose="020F0502020204030204" pitchFamily="18" charset="0"/>
              </a:rPr>
              <a:t>压缩提供了一个目标</a:t>
            </a:r>
            <a:r>
              <a:rPr lang="en-US" altLang="zh-CN" sz="1600" kern="1200" dirty="0">
                <a:solidFill>
                  <a:srgbClr val="000000"/>
                </a:solidFill>
                <a:effectLst/>
                <a:latin typeface="等线" panose="02010600030101010101" pitchFamily="2" charset="-122"/>
                <a:ea typeface="等线" panose="02010600030101010101" pitchFamily="2" charset="-122"/>
                <a:cs typeface="+mn-cs"/>
              </a:rPr>
              <a:t>X̃ </a:t>
            </a:r>
            <a:r>
              <a:rPr lang="en-US" altLang="zh-CN" sz="1600" b="0" i="0" dirty="0">
                <a:solidFill>
                  <a:srgbClr val="292929"/>
                </a:solidFill>
                <a:effectLst/>
                <a:latin typeface="Noto Serif" panose="020F0502020204030204" pitchFamily="18" charset="0"/>
              </a:rPr>
              <a:t>=X∩Y </a:t>
            </a:r>
            <a:r>
              <a:rPr lang="zh-CN" altLang="en-US" sz="1600" b="0" i="0" dirty="0">
                <a:solidFill>
                  <a:srgbClr val="292929"/>
                </a:solidFill>
                <a:effectLst/>
                <a:latin typeface="Noto Serif" panose="020F0502020204030204" pitchFamily="18" charset="0"/>
              </a:rPr>
              <a:t>通过最大程度地消除噪声的影响</a:t>
            </a:r>
            <a:r>
              <a:rPr lang="en-US" altLang="zh-CN" sz="1600" b="0" i="0" dirty="0">
                <a:solidFill>
                  <a:srgbClr val="292929"/>
                </a:solidFill>
                <a:effectLst/>
                <a:latin typeface="Noto Serif" panose="020F0502020204030204" pitchFamily="18" charset="0"/>
              </a:rPr>
              <a:t>,</a:t>
            </a:r>
            <a:r>
              <a:rPr lang="sv-SE" altLang="zh-CN" sz="1600" b="0" i="0" dirty="0">
                <a:solidFill>
                  <a:srgbClr val="292929"/>
                </a:solidFill>
                <a:effectLst/>
                <a:latin typeface="Noto Serif" panose="020F0502020204030204" pitchFamily="18" charset="0"/>
              </a:rPr>
              <a:t> </a:t>
            </a:r>
            <a:r>
              <a:rPr lang="sv-SE" altLang="zh-CN" sz="1600" i="0" dirty="0">
                <a:solidFill>
                  <a:srgbClr val="292929"/>
                </a:solidFill>
                <a:effectLst/>
                <a:latin typeface="Noto Serif" panose="020F0502020204030204" pitchFamily="18" charset="0"/>
              </a:rPr>
              <a:t>min I(</a:t>
            </a:r>
            <a:r>
              <a:rPr lang="en-US" altLang="zh-CN" sz="1800" kern="1200" dirty="0">
                <a:solidFill>
                  <a:srgbClr val="000000"/>
                </a:solidFill>
                <a:effectLst/>
                <a:latin typeface="等线" panose="02010600030101010101" pitchFamily="2" charset="-122"/>
                <a:ea typeface="等线" panose="02010600030101010101" pitchFamily="2" charset="-122"/>
                <a:cs typeface="+mn-cs"/>
              </a:rPr>
              <a:t>X̃</a:t>
            </a:r>
            <a:r>
              <a:rPr lang="sv-SE" altLang="zh-CN" sz="1600" i="0" dirty="0">
                <a:solidFill>
                  <a:srgbClr val="292929"/>
                </a:solidFill>
                <a:effectLst/>
                <a:latin typeface="Noto Serif" panose="020F0502020204030204" pitchFamily="18" charset="0"/>
              </a:rPr>
              <a:t>; X|Y ; Q)</a:t>
            </a:r>
            <a:r>
              <a:rPr lang="zh-CN" altLang="en-US" sz="1600" b="0" i="0" dirty="0">
                <a:solidFill>
                  <a:srgbClr val="292929"/>
                </a:solidFill>
                <a:effectLst/>
                <a:latin typeface="Noto Serif" panose="020F0502020204030204" pitchFamily="18" charset="0"/>
              </a:rPr>
              <a:t>。 </a:t>
            </a:r>
            <a:r>
              <a:rPr lang="en-US" altLang="zh-CN" sz="1600" b="0" i="0" dirty="0">
                <a:solidFill>
                  <a:srgbClr val="292929"/>
                </a:solidFill>
                <a:effectLst/>
                <a:latin typeface="Noto Serif" panose="020F0502020204030204" pitchFamily="18" charset="0"/>
              </a:rPr>
              <a:t>(C) </a:t>
            </a:r>
            <a:r>
              <a:rPr lang="zh-CN" altLang="en-US" sz="1600" b="0" i="0" dirty="0">
                <a:solidFill>
                  <a:srgbClr val="292929"/>
                </a:solidFill>
                <a:effectLst/>
                <a:latin typeface="Noto Serif" panose="020F0502020204030204" pitchFamily="18" charset="0"/>
              </a:rPr>
              <a:t>我们推导出将信息瓶颈理论应用于检索增强型生成的公式，该公式可用于</a:t>
            </a:r>
            <a:r>
              <a:rPr lang="zh-CN" altLang="en-US" sz="1600" b="0" i="0" dirty="0">
                <a:solidFill>
                  <a:srgbClr val="FF0000"/>
                </a:solidFill>
                <a:effectLst/>
                <a:latin typeface="Noto Serif" panose="020F0502020204030204" pitchFamily="18" charset="0"/>
              </a:rPr>
              <a:t>选择监督微调数据集</a:t>
            </a:r>
            <a:r>
              <a:rPr lang="zh-CN" altLang="en-US" sz="1600" b="0" i="0" dirty="0">
                <a:solidFill>
                  <a:srgbClr val="292929"/>
                </a:solidFill>
                <a:effectLst/>
                <a:latin typeface="Noto Serif" panose="020F0502020204030204" pitchFamily="18" charset="0"/>
              </a:rPr>
              <a:t>和</a:t>
            </a:r>
            <a:r>
              <a:rPr lang="zh-CN" altLang="en-US" sz="1600" b="0" i="0" dirty="0">
                <a:solidFill>
                  <a:srgbClr val="FF0000"/>
                </a:solidFill>
                <a:effectLst/>
                <a:latin typeface="Noto Serif" panose="020F0502020204030204" pitchFamily="18" charset="0"/>
              </a:rPr>
              <a:t>构建强化学习奖励</a:t>
            </a:r>
            <a:r>
              <a:rPr lang="zh-CN" altLang="en-US" sz="1600" b="0" i="0" dirty="0">
                <a:solidFill>
                  <a:srgbClr val="292929"/>
                </a:solidFill>
                <a:effectLst/>
                <a:latin typeface="Noto Serif" panose="020F0502020204030204" pitchFamily="18" charset="0"/>
              </a:rPr>
              <a:t>。</a:t>
            </a:r>
            <a:endParaRPr lang="en-US" altLang="zh-CN" sz="1600" b="1"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4F68FBB0-6E88-A818-31C4-F7B9B6217189}"/>
              </a:ext>
            </a:extLst>
          </p:cNvPr>
          <p:cNvPicPr>
            <a:picLocks noChangeAspect="1"/>
          </p:cNvPicPr>
          <p:nvPr/>
        </p:nvPicPr>
        <p:blipFill>
          <a:blip r:embed="rId4"/>
          <a:stretch>
            <a:fillRect/>
          </a:stretch>
        </p:blipFill>
        <p:spPr>
          <a:xfrm>
            <a:off x="1836690" y="774063"/>
            <a:ext cx="8505920" cy="4653667"/>
          </a:xfrm>
          <a:prstGeom prst="rect">
            <a:avLst/>
          </a:prstGeom>
        </p:spPr>
      </p:pic>
    </p:spTree>
    <p:extLst>
      <p:ext uri="{BB962C8B-B14F-4D97-AF65-F5344CB8AC3E}">
        <p14:creationId xmlns:p14="http://schemas.microsoft.com/office/powerpoint/2010/main" val="173369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Method</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BAB34FE9-751B-F693-C155-3F2686A47288}"/>
                  </a:ext>
                </a:extLst>
              </p:cNvPr>
              <p:cNvSpPr txBox="1"/>
              <p:nvPr/>
            </p:nvSpPr>
            <p:spPr>
              <a:xfrm>
                <a:off x="859098" y="1101354"/>
                <a:ext cx="11180094" cy="143834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传统检索信息瓶颈方法</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0" i="0" dirty="0">
                    <a:solidFill>
                      <a:srgbClr val="292929"/>
                    </a:solidFill>
                    <a:effectLst/>
                    <a:latin typeface="Noto Serif" panose="02020600060500020200" pitchFamily="18" charset="0"/>
                  </a:rPr>
                  <a:t>检索</a:t>
                </a:r>
                <a:r>
                  <a:rPr lang="zh-CN" altLang="en-US" sz="2000" dirty="0">
                    <a:solidFill>
                      <a:srgbClr val="292929"/>
                    </a:solidFill>
                    <a:latin typeface="宋体" panose="02010600030101010101" pitchFamily="2" charset="-122"/>
                    <a:ea typeface="宋体" panose="02010600030101010101" pitchFamily="2" charset="-122"/>
                  </a:rPr>
                  <a:t>使用信息瓶颈准则优化检索策略</a:t>
                </a:r>
                <a:r>
                  <a:rPr lang="en-US" altLang="zh-CN" sz="2000" dirty="0">
                    <a:solidFill>
                      <a:srgbClr val="292929"/>
                    </a:solidFill>
                    <a:latin typeface="宋体" panose="02010600030101010101" pitchFamily="2" charset="-122"/>
                    <a:ea typeface="宋体" panose="02010600030101010101" pitchFamily="2" charset="-122"/>
                  </a:rPr>
                  <a:t>,</a:t>
                </a:r>
                <a:r>
                  <a:rPr lang="zh-CN" altLang="en-US" sz="2000" dirty="0">
                    <a:solidFill>
                      <a:srgbClr val="292929"/>
                    </a:solidFill>
                    <a:latin typeface="宋体" panose="02010600030101010101" pitchFamily="2" charset="-122"/>
                    <a:ea typeface="宋体" panose="02010600030101010101" pitchFamily="2" charset="-122"/>
                  </a:rPr>
                  <a:t>以获取最相关的文档。关于</a:t>
                </a:r>
                <a:r>
                  <a:rPr lang="en-US" altLang="zh-CN" sz="2000" dirty="0">
                    <a:latin typeface="宋体" panose="02010600030101010101" pitchFamily="2" charset="-122"/>
                    <a:ea typeface="宋体" panose="02010600030101010101" pitchFamily="2" charset="-122"/>
                  </a:rPr>
                  <a:t>Y</a:t>
                </a:r>
                <a:r>
                  <a:rPr lang="zh-CN" altLang="en-US" sz="2000" dirty="0">
                    <a:solidFill>
                      <a:srgbClr val="292929"/>
                    </a:solidFill>
                    <a:latin typeface="宋体" panose="02010600030101010101" pitchFamily="2" charset="-122"/>
                    <a:ea typeface="宋体" panose="02010600030101010101" pitchFamily="2" charset="-122"/>
                  </a:rPr>
                  <a:t>在压缩表示</a:t>
                </a:r>
                <a:r>
                  <a:rPr lang="zh-CN" altLang="zh-CN" sz="2000" b="1" dirty="0">
                    <a:ea typeface="Cambria Math" panose="02040503050406030204" pitchFamily="18" charset="0"/>
                  </a:rPr>
                  <a:t> </a:t>
                </a:r>
                <a14:m>
                  <m:oMath xmlns:m="http://schemas.openxmlformats.org/officeDocument/2006/math">
                    <m:acc>
                      <m:accPr>
                        <m:chr m:val="̃"/>
                        <m:ctrlPr>
                          <a:rPr lang="zh-CN" altLang="zh-CN" sz="2000" b="1" i="1">
                            <a:latin typeface="Cambria Math" panose="02040503050406030204" pitchFamily="18" charset="0"/>
                            <a:ea typeface="Cambria Math" panose="02040503050406030204" pitchFamily="18" charset="0"/>
                          </a:rPr>
                        </m:ctrlPr>
                      </m:accPr>
                      <m:e>
                        <m:r>
                          <a:rPr lang="en-US" altLang="zh-CN" sz="2000" b="1" i="1">
                            <a:latin typeface="Cambria Math" panose="02040503050406030204" pitchFamily="18" charset="0"/>
                            <a:cs typeface="Times New Roman" panose="02020603050405020304" pitchFamily="18" charset="0"/>
                          </a:rPr>
                          <m:t>𝑿</m:t>
                        </m:r>
                      </m:e>
                    </m:acc>
                    <m:r>
                      <a:rPr lang="en-US" altLang="zh-CN" sz="2000" b="1" i="1">
                        <a:latin typeface="Cambria Math" panose="02040503050406030204" pitchFamily="18" charset="0"/>
                        <a:cs typeface="Times New Roman" panose="02020603050405020304" pitchFamily="18" charset="0"/>
                      </a:rPr>
                      <m:t> </m:t>
                    </m:r>
                  </m:oMath>
                </a14:m>
                <a:r>
                  <a:rPr lang="en-US" altLang="zh-CN" sz="2000" dirty="0">
                    <a:solidFill>
                      <a:srgbClr val="292929"/>
                    </a:solidFill>
                    <a:latin typeface="宋体" panose="02010600030101010101" pitchFamily="2" charset="-122"/>
                    <a:ea typeface="宋体" panose="02010600030101010101" pitchFamily="2" charset="-122"/>
                  </a:rPr>
                  <a:t> (</a:t>
                </a:r>
                <a14:m>
                  <m:oMath xmlns:m="http://schemas.openxmlformats.org/officeDocument/2006/math">
                    <m:acc>
                      <m:accPr>
                        <m:chr m:val="̃"/>
                        <m:ctrlPr>
                          <a:rPr lang="zh-CN" altLang="zh-CN" sz="2000" b="1" i="1">
                            <a:latin typeface="Cambria Math" panose="02040503050406030204" pitchFamily="18" charset="0"/>
                            <a:ea typeface="Cambria Math" panose="02040503050406030204" pitchFamily="18" charset="0"/>
                          </a:rPr>
                        </m:ctrlPr>
                      </m:accPr>
                      <m:e>
                        <m:r>
                          <m:rPr>
                            <m:sty m:val="p"/>
                          </m:rPr>
                          <a:rPr lang="en-US" altLang="zh-CN" sz="2000" b="1" i="1">
                            <a:latin typeface="Cambria Math" panose="02040503050406030204" pitchFamily="18" charset="0"/>
                            <a:ea typeface="Cambria Math" panose="02040503050406030204" pitchFamily="18" charset="0"/>
                          </a:rPr>
                          <m:t>x</m:t>
                        </m:r>
                      </m:e>
                    </m:acc>
                    <m:r>
                      <a:rPr lang="en-US" altLang="zh-CN" sz="2000" b="1" i="1">
                        <a:latin typeface="Cambria Math" panose="02040503050406030204" pitchFamily="18" charset="0"/>
                        <a:cs typeface="Times New Roman" panose="02020603050405020304" pitchFamily="18" charset="0"/>
                      </a:rPr>
                      <m:t> </m:t>
                    </m:r>
                  </m:oMath>
                </a14:m>
                <a:r>
                  <a:rPr lang="en-US" altLang="zh-CN" sz="2000" dirty="0">
                    <a:latin typeface="宋体" panose="02010600030101010101" pitchFamily="2" charset="-122"/>
                    <a:ea typeface="宋体" panose="02010600030101010101" pitchFamily="2" charset="-122"/>
                  </a:rPr>
                  <a:t>∈</a:t>
                </a:r>
                <a:r>
                  <a:rPr lang="zh-CN" altLang="zh-CN" sz="2000" b="1" dirty="0">
                    <a:ea typeface="Cambria Math" panose="02040503050406030204" pitchFamily="18" charset="0"/>
                  </a:rPr>
                  <a:t> </a:t>
                </a:r>
                <a14:m>
                  <m:oMath xmlns:m="http://schemas.openxmlformats.org/officeDocument/2006/math">
                    <m:acc>
                      <m:accPr>
                        <m:chr m:val="̃"/>
                        <m:ctrlPr>
                          <a:rPr lang="zh-CN" altLang="zh-CN" sz="2000" b="1" i="1">
                            <a:latin typeface="Cambria Math" panose="02040503050406030204" pitchFamily="18" charset="0"/>
                            <a:ea typeface="Cambria Math" panose="02040503050406030204" pitchFamily="18" charset="0"/>
                          </a:rPr>
                        </m:ctrlPr>
                      </m:accPr>
                      <m:e>
                        <m:r>
                          <a:rPr lang="en-US" altLang="zh-CN" sz="2000" b="1" i="1">
                            <a:latin typeface="Cambria Math" panose="02040503050406030204" pitchFamily="18" charset="0"/>
                            <a:cs typeface="Times New Roman" panose="02020603050405020304" pitchFamily="18" charset="0"/>
                          </a:rPr>
                          <m:t>𝑿</m:t>
                        </m:r>
                      </m:e>
                    </m:acc>
                  </m:oMath>
                </a14:m>
                <a:r>
                  <a:rPr lang="en-US" altLang="zh-CN" sz="2000" dirty="0">
                    <a:solidFill>
                      <a:srgbClr val="292929"/>
                    </a:solidFill>
                    <a:latin typeface="宋体" panose="02010600030101010101" pitchFamily="2" charset="-122"/>
                    <a:ea typeface="宋体" panose="02010600030101010101" pitchFamily="2" charset="-122"/>
                  </a:rPr>
                  <a:t>) </a:t>
                </a:r>
                <a:r>
                  <a:rPr lang="zh-CN" altLang="en-US" sz="2000" dirty="0">
                    <a:solidFill>
                      <a:srgbClr val="292929"/>
                    </a:solidFill>
                    <a:latin typeface="宋体" panose="02010600030101010101" pitchFamily="2" charset="-122"/>
                    <a:ea typeface="宋体" panose="02010600030101010101" pitchFamily="2" charset="-122"/>
                  </a:rPr>
                  <a:t>中的信息量由</a:t>
                </a:r>
                <a:r>
                  <a:rPr lang="zh-CN" altLang="en-US" sz="2000" b="1" dirty="0">
                    <a:solidFill>
                      <a:srgbClr val="292929"/>
                    </a:solidFill>
                    <a:latin typeface="宋体" panose="02010600030101010101" pitchFamily="2" charset="-122"/>
                    <a:ea typeface="宋体" panose="02010600030101010101" pitchFamily="2" charset="-122"/>
                  </a:rPr>
                  <a:t>互信息</a:t>
                </a:r>
                <a:r>
                  <a:rPr lang="en-US" altLang="zh-CN" sz="2000" b="1" dirty="0">
                    <a:solidFill>
                      <a:srgbClr val="292929"/>
                    </a:solidFill>
                    <a:latin typeface="宋体" panose="02010600030101010101" pitchFamily="2" charset="-122"/>
                    <a:ea typeface="宋体" panose="02010600030101010101" pitchFamily="2" charset="-122"/>
                  </a:rPr>
                  <a:t>I(</a:t>
                </a:r>
                <a14:m>
                  <m:oMath xmlns:m="http://schemas.openxmlformats.org/officeDocument/2006/math">
                    <m:acc>
                      <m:accPr>
                        <m:chr m:val="̃"/>
                        <m:ctrlPr>
                          <a:rPr lang="zh-CN" altLang="zh-CN" sz="2000" b="1" i="1">
                            <a:latin typeface="Cambria Math" panose="02040503050406030204" pitchFamily="18" charset="0"/>
                            <a:ea typeface="Cambria Math" panose="02040503050406030204" pitchFamily="18" charset="0"/>
                          </a:rPr>
                        </m:ctrlPr>
                      </m:accPr>
                      <m:e>
                        <m:r>
                          <a:rPr lang="en-US" altLang="zh-CN" sz="2000" b="1" i="1">
                            <a:latin typeface="Cambria Math" panose="02040503050406030204" pitchFamily="18" charset="0"/>
                            <a:cs typeface="Times New Roman" panose="02020603050405020304" pitchFamily="18" charset="0"/>
                          </a:rPr>
                          <m:t>𝑿</m:t>
                        </m:r>
                      </m:e>
                    </m:acc>
                    <m:r>
                      <a:rPr lang="en-US" altLang="zh-CN" sz="2000" b="1" i="1">
                        <a:latin typeface="Cambria Math" panose="02040503050406030204" pitchFamily="18" charset="0"/>
                        <a:cs typeface="Times New Roman" panose="02020603050405020304" pitchFamily="18" charset="0"/>
                      </a:rPr>
                      <m:t> </m:t>
                    </m:r>
                    <m:r>
                      <a:rPr lang="en-US" altLang="zh-CN" sz="2000" b="1" i="1" smtClean="0">
                        <a:latin typeface="Cambria Math" panose="02040503050406030204" pitchFamily="18" charset="0"/>
                        <a:cs typeface="Times New Roman" panose="02020603050405020304" pitchFamily="18" charset="0"/>
                      </a:rPr>
                      <m:t>,</m:t>
                    </m:r>
                    <m:r>
                      <a:rPr lang="en-US" altLang="zh-CN" sz="2000" b="1" i="1" smtClean="0">
                        <a:latin typeface="Cambria Math" panose="02040503050406030204" pitchFamily="18" charset="0"/>
                        <a:cs typeface="Times New Roman" panose="02020603050405020304" pitchFamily="18" charset="0"/>
                      </a:rPr>
                      <m:t>𝒀</m:t>
                    </m:r>
                    <m:r>
                      <a:rPr lang="en-US" altLang="zh-CN" sz="2000" b="1" i="1" smtClean="0">
                        <a:latin typeface="Cambria Math" panose="02040503050406030204" pitchFamily="18" charset="0"/>
                        <a:cs typeface="Times New Roman" panose="02020603050405020304" pitchFamily="18" charset="0"/>
                      </a:rPr>
                      <m:t>)</m:t>
                    </m:r>
                  </m:oMath>
                </a14:m>
                <a:endParaRPr lang="zh-CN" altLang="en-US" sz="2000" dirty="0">
                  <a:latin typeface="宋体" panose="02010600030101010101" pitchFamily="2" charset="-122"/>
                  <a:ea typeface="宋体" panose="02010600030101010101" pitchFamily="2" charset="-122"/>
                </a:endParaRPr>
              </a:p>
            </p:txBody>
          </p:sp>
        </mc:Choice>
        <mc:Fallback>
          <p:sp>
            <p:nvSpPr>
              <p:cNvPr id="6" name="文本框 5">
                <a:extLst>
                  <a:ext uri="{FF2B5EF4-FFF2-40B4-BE49-F238E27FC236}">
                    <a16:creationId xmlns:a16="http://schemas.microsoft.com/office/drawing/2014/main" id="{BAB34FE9-751B-F693-C155-3F2686A47288}"/>
                  </a:ext>
                </a:extLst>
              </p:cNvPr>
              <p:cNvSpPr txBox="1">
                <a:spLocks noRot="1" noChangeAspect="1" noMove="1" noResize="1" noEditPoints="1" noAdjustHandles="1" noChangeArrowheads="1" noChangeShapeType="1" noTextEdit="1"/>
              </p:cNvSpPr>
              <p:nvPr/>
            </p:nvSpPr>
            <p:spPr>
              <a:xfrm>
                <a:off x="859098" y="1101354"/>
                <a:ext cx="11180094" cy="1438342"/>
              </a:xfrm>
              <a:prstGeom prst="rect">
                <a:avLst/>
              </a:prstGeom>
              <a:blipFill>
                <a:blip r:embed="rId4"/>
                <a:stretch>
                  <a:fillRect l="-600" b="-5932"/>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48E972B0-EF33-00C5-E2A5-F7846EF71E65}"/>
              </a:ext>
            </a:extLst>
          </p:cNvPr>
          <p:cNvPicPr>
            <a:picLocks noChangeAspect="1"/>
          </p:cNvPicPr>
          <p:nvPr/>
        </p:nvPicPr>
        <p:blipFill>
          <a:blip r:embed="rId5"/>
          <a:srcRect b="14342"/>
          <a:stretch/>
        </p:blipFill>
        <p:spPr>
          <a:xfrm>
            <a:off x="926035" y="2774000"/>
            <a:ext cx="5163615" cy="995839"/>
          </a:xfrm>
          <a:prstGeom prst="rect">
            <a:avLst/>
          </a:prstGeom>
        </p:spPr>
      </p:pic>
      <p:pic>
        <p:nvPicPr>
          <p:cNvPr id="10" name="图片 9">
            <a:extLst>
              <a:ext uri="{FF2B5EF4-FFF2-40B4-BE49-F238E27FC236}">
                <a16:creationId xmlns:a16="http://schemas.microsoft.com/office/drawing/2014/main" id="{C4602B3B-826D-3967-4B0C-EC3179002481}"/>
              </a:ext>
            </a:extLst>
          </p:cNvPr>
          <p:cNvPicPr>
            <a:picLocks noChangeAspect="1"/>
          </p:cNvPicPr>
          <p:nvPr/>
        </p:nvPicPr>
        <p:blipFill>
          <a:blip r:embed="rId6"/>
          <a:stretch>
            <a:fillRect/>
          </a:stretch>
        </p:blipFill>
        <p:spPr>
          <a:xfrm>
            <a:off x="6751214" y="2786953"/>
            <a:ext cx="4372324" cy="825213"/>
          </a:xfrm>
          <a:prstGeom prst="rect">
            <a:avLst/>
          </a:prstGeom>
        </p:spPr>
      </p:pic>
      <p:pic>
        <p:nvPicPr>
          <p:cNvPr id="14" name="图片 13">
            <a:extLst>
              <a:ext uri="{FF2B5EF4-FFF2-40B4-BE49-F238E27FC236}">
                <a16:creationId xmlns:a16="http://schemas.microsoft.com/office/drawing/2014/main" id="{4AFDA5BB-8AA2-B4C0-325F-6B0CE38A0164}"/>
              </a:ext>
            </a:extLst>
          </p:cNvPr>
          <p:cNvPicPr>
            <a:picLocks noChangeAspect="1"/>
          </p:cNvPicPr>
          <p:nvPr/>
        </p:nvPicPr>
        <p:blipFill>
          <a:blip r:embed="rId7"/>
          <a:stretch>
            <a:fillRect/>
          </a:stretch>
        </p:blipFill>
        <p:spPr>
          <a:xfrm>
            <a:off x="1494918" y="3859423"/>
            <a:ext cx="8849960" cy="1771897"/>
          </a:xfrm>
          <a:prstGeom prst="rect">
            <a:avLst/>
          </a:prstGeom>
        </p:spPr>
      </p:pic>
    </p:spTree>
    <p:extLst>
      <p:ext uri="{BB962C8B-B14F-4D97-AF65-F5344CB8AC3E}">
        <p14:creationId xmlns:p14="http://schemas.microsoft.com/office/powerpoint/2010/main" val="115723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Method</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 name="文本框 5">
            <a:extLst>
              <a:ext uri="{FF2B5EF4-FFF2-40B4-BE49-F238E27FC236}">
                <a16:creationId xmlns:a16="http://schemas.microsoft.com/office/drawing/2014/main" id="{BAB34FE9-751B-F693-C155-3F2686A47288}"/>
              </a:ext>
            </a:extLst>
          </p:cNvPr>
          <p:cNvSpPr txBox="1"/>
          <p:nvPr/>
        </p:nvSpPr>
        <p:spPr>
          <a:xfrm>
            <a:off x="859098" y="1101354"/>
            <a:ext cx="11180094" cy="1425262"/>
          </a:xfrm>
          <a:prstGeom prst="rect">
            <a:avLst/>
          </a:prstGeom>
          <a:noFill/>
        </p:spPr>
        <p:txBody>
          <a:bodyPr wrap="square">
            <a:spAutoFit/>
          </a:bodyPr>
          <a:lstStyle/>
          <a:p>
            <a:pPr marL="628650" indent="-342900">
              <a:lnSpc>
                <a:spcPct val="150000"/>
              </a:lnSpc>
              <a:buFont typeface="Wingdings" panose="05000000000000000000" pitchFamily="2" charset="2"/>
              <a:buChar char="Ø"/>
            </a:pPr>
            <a:r>
              <a:rPr lang="zh-CN" altLang="en-US" sz="2000" b="1" i="0" dirty="0">
                <a:solidFill>
                  <a:srgbClr val="292929"/>
                </a:solidFill>
                <a:effectLst/>
                <a:latin typeface="微软雅黑" panose="020B0503020204020204" pitchFamily="34" charset="-122"/>
                <a:ea typeface="微软雅黑" panose="020B0503020204020204" pitchFamily="34" charset="-122"/>
              </a:rPr>
              <a:t>用于检索增强生成的信息瓶颈方法</a:t>
            </a:r>
            <a:endParaRPr lang="en-US" altLang="zh-CN" sz="2000" b="0" i="0" dirty="0">
              <a:solidFill>
                <a:srgbClr val="292929"/>
              </a:solidFill>
              <a:effectLst/>
              <a:latin typeface="Noto Serif" panose="02020600060500020200" pitchFamily="18" charset="0"/>
            </a:endParaRPr>
          </a:p>
          <a:p>
            <a:pPr indent="720000">
              <a:lnSpc>
                <a:spcPct val="150000"/>
              </a:lnSpc>
            </a:pPr>
            <a:r>
              <a:rPr lang="zh-CN" altLang="en-US" sz="2000" b="0" i="0" dirty="0">
                <a:solidFill>
                  <a:srgbClr val="292929"/>
                </a:solidFill>
                <a:effectLst/>
                <a:latin typeface="宋体" panose="02010600030101010101" pitchFamily="2" charset="-122"/>
                <a:ea typeface="宋体" panose="02010600030101010101" pitchFamily="2" charset="-122"/>
              </a:rPr>
              <a:t>检索到的段落</a:t>
            </a:r>
            <a:r>
              <a:rPr lang="en-US" altLang="zh-CN" sz="2000" b="0" i="0" dirty="0">
                <a:solidFill>
                  <a:srgbClr val="292929"/>
                </a:solidFill>
                <a:effectLst/>
                <a:latin typeface="宋体" panose="02010600030101010101" pitchFamily="2" charset="-122"/>
                <a:ea typeface="宋体" panose="02010600030101010101" pitchFamily="2" charset="-122"/>
              </a:rPr>
              <a:t>X</a:t>
            </a:r>
            <a:r>
              <a:rPr lang="zh-CN" altLang="en-US" sz="2000" b="0" i="0" dirty="0">
                <a:solidFill>
                  <a:srgbClr val="292929"/>
                </a:solidFill>
                <a:effectLst/>
                <a:latin typeface="宋体" panose="02010600030101010101" pitchFamily="2" charset="-122"/>
                <a:ea typeface="宋体" panose="02010600030101010101" pitchFamily="2" charset="-122"/>
              </a:rPr>
              <a:t>与目标输出</a:t>
            </a:r>
            <a:r>
              <a:rPr lang="en-US" altLang="zh-CN" sz="2000" b="0" i="0" dirty="0">
                <a:solidFill>
                  <a:srgbClr val="292929"/>
                </a:solidFill>
                <a:effectLst/>
                <a:latin typeface="宋体" panose="02010600030101010101" pitchFamily="2" charset="-122"/>
                <a:ea typeface="宋体" panose="02010600030101010101" pitchFamily="2" charset="-122"/>
              </a:rPr>
              <a:t>Y</a:t>
            </a:r>
            <a:r>
              <a:rPr lang="zh-CN" altLang="en-US" sz="2000" b="0" i="0" dirty="0">
                <a:solidFill>
                  <a:srgbClr val="292929"/>
                </a:solidFill>
                <a:effectLst/>
                <a:latin typeface="宋体" panose="02010600030101010101" pitchFamily="2" charset="-122"/>
                <a:ea typeface="宋体" panose="02010600030101010101" pitchFamily="2" charset="-122"/>
              </a:rPr>
              <a:t>之间的信息瓶颈。 如图</a:t>
            </a:r>
            <a:r>
              <a:rPr lang="en-US" altLang="zh-CN" sz="2000" dirty="0">
                <a:solidFill>
                  <a:srgbClr val="292929"/>
                </a:solidFill>
                <a:latin typeface="宋体" panose="02010600030101010101" pitchFamily="2" charset="-122"/>
                <a:ea typeface="宋体" panose="02010600030101010101" pitchFamily="2" charset="-122"/>
              </a:rPr>
              <a:t>2</a:t>
            </a:r>
            <a:r>
              <a:rPr lang="en-US" altLang="zh-CN" sz="2000" b="0" i="0" dirty="0">
                <a:solidFill>
                  <a:srgbClr val="292929"/>
                </a:solidFill>
                <a:effectLst/>
                <a:latin typeface="宋体" panose="02010600030101010101" pitchFamily="2" charset="-122"/>
                <a:ea typeface="宋体" panose="02010600030101010101" pitchFamily="2" charset="-122"/>
              </a:rPr>
              <a:t>B</a:t>
            </a:r>
            <a:r>
              <a:rPr lang="zh-CN" altLang="en-US" sz="2000" b="0" i="0" dirty="0">
                <a:solidFill>
                  <a:srgbClr val="292929"/>
                </a:solidFill>
                <a:effectLst/>
                <a:latin typeface="宋体" panose="02010600030101010101" pitchFamily="2" charset="-122"/>
                <a:ea typeface="宋体" panose="02010600030101010101" pitchFamily="2" charset="-122"/>
              </a:rPr>
              <a:t>所示，噪声过滤器需要在</a:t>
            </a:r>
            <a:r>
              <a:rPr lang="zh-CN" altLang="en-US" sz="2000" b="0" i="0" dirty="0">
                <a:solidFill>
                  <a:srgbClr val="FF0000"/>
                </a:solidFill>
                <a:effectLst/>
                <a:latin typeface="宋体" panose="02010600030101010101" pitchFamily="2" charset="-122"/>
                <a:ea typeface="宋体" panose="02010600030101010101" pitchFamily="2" charset="-122"/>
              </a:rPr>
              <a:t>最大化其压缩与地面输出的互信息的同时</a:t>
            </a:r>
            <a:r>
              <a:rPr lang="zh-CN" altLang="en-US" sz="2000" b="0" i="0" dirty="0">
                <a:solidFill>
                  <a:srgbClr val="292929"/>
                </a:solidFill>
                <a:effectLst/>
                <a:latin typeface="宋体" panose="02010600030101010101" pitchFamily="2" charset="-122"/>
                <a:ea typeface="宋体" panose="02010600030101010101" pitchFamily="2" charset="-122"/>
              </a:rPr>
              <a:t>，</a:t>
            </a:r>
            <a:r>
              <a:rPr lang="zh-CN" altLang="en-US" sz="2000" b="0" i="0" dirty="0">
                <a:solidFill>
                  <a:srgbClr val="FF0000"/>
                </a:solidFill>
                <a:effectLst/>
                <a:latin typeface="宋体" panose="02010600030101010101" pitchFamily="2" charset="-122"/>
                <a:ea typeface="宋体" panose="02010600030101010101" pitchFamily="2" charset="-122"/>
              </a:rPr>
              <a:t>最小化与检索到的段落的互信息</a:t>
            </a:r>
            <a:endParaRPr lang="zh-CN" altLang="en-US" sz="2000" dirty="0">
              <a:solidFill>
                <a:srgbClr val="FF0000"/>
              </a:solidFill>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AA887407-E4D3-17CC-1653-E8454A9FADF6}"/>
              </a:ext>
            </a:extLst>
          </p:cNvPr>
          <p:cNvPicPr>
            <a:picLocks noChangeAspect="1"/>
          </p:cNvPicPr>
          <p:nvPr/>
        </p:nvPicPr>
        <p:blipFill>
          <a:blip r:embed="rId4"/>
          <a:stretch>
            <a:fillRect/>
          </a:stretch>
        </p:blipFill>
        <p:spPr>
          <a:xfrm>
            <a:off x="2283892" y="3066999"/>
            <a:ext cx="4086795" cy="724001"/>
          </a:xfrm>
          <a:prstGeom prst="rect">
            <a:avLst/>
          </a:prstGeom>
        </p:spPr>
      </p:pic>
      <p:pic>
        <p:nvPicPr>
          <p:cNvPr id="7" name="图片 6">
            <a:extLst>
              <a:ext uri="{FF2B5EF4-FFF2-40B4-BE49-F238E27FC236}">
                <a16:creationId xmlns:a16="http://schemas.microsoft.com/office/drawing/2014/main" id="{8013DD61-C3E8-ECE3-C5F7-A75C48F0CCC6}"/>
              </a:ext>
            </a:extLst>
          </p:cNvPr>
          <p:cNvPicPr>
            <a:picLocks noChangeAspect="1"/>
          </p:cNvPicPr>
          <p:nvPr/>
        </p:nvPicPr>
        <p:blipFill>
          <a:blip r:embed="rId5"/>
          <a:stretch>
            <a:fillRect/>
          </a:stretch>
        </p:blipFill>
        <p:spPr>
          <a:xfrm>
            <a:off x="1437757" y="3831250"/>
            <a:ext cx="9050013" cy="1000265"/>
          </a:xfrm>
          <a:prstGeom prst="rect">
            <a:avLst/>
          </a:prstGeom>
        </p:spPr>
      </p:pic>
    </p:spTree>
    <p:extLst>
      <p:ext uri="{BB962C8B-B14F-4D97-AF65-F5344CB8AC3E}">
        <p14:creationId xmlns:p14="http://schemas.microsoft.com/office/powerpoint/2010/main" val="42865759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7639</TotalTime>
  <Words>3528</Words>
  <Application>Microsoft Office PowerPoint</Application>
  <PresentationFormat>宽屏</PresentationFormat>
  <Paragraphs>248</Paragraphs>
  <Slides>19</Slides>
  <Notes>19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system-ui</vt:lpstr>
      <vt:lpstr>var(--headings-font-family)</vt:lpstr>
      <vt:lpstr>var(--text-font-family)</vt:lpstr>
      <vt:lpstr>等线</vt:lpstr>
      <vt:lpstr>等线 Light</vt:lpstr>
      <vt:lpstr>宋体</vt:lpstr>
      <vt:lpstr>微软雅黑</vt:lpstr>
      <vt:lpstr>微软雅黑</vt:lpstr>
      <vt:lpstr>Arial</vt:lpstr>
      <vt:lpstr>Calibri</vt:lpstr>
      <vt:lpstr>Cambria Math</vt:lpstr>
      <vt:lpstr>Noto Serif</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dc:creator>
  <cp:lastModifiedBy>焕 李</cp:lastModifiedBy>
  <cp:revision>113</cp:revision>
  <dcterms:created xsi:type="dcterms:W3CDTF">2022-12-18T06:48:50Z</dcterms:created>
  <dcterms:modified xsi:type="dcterms:W3CDTF">2024-09-18T03:31:52Z</dcterms:modified>
</cp:coreProperties>
</file>