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228" r:id="rId2"/>
    <p:sldId id="3352" r:id="rId3"/>
    <p:sldId id="3343" r:id="rId4"/>
    <p:sldId id="3357" r:id="rId5"/>
    <p:sldId id="3345" r:id="rId6"/>
    <p:sldId id="3360" r:id="rId7"/>
    <p:sldId id="3354" r:id="rId8"/>
    <p:sldId id="3355" r:id="rId9"/>
    <p:sldId id="3348" r:id="rId10"/>
    <p:sldId id="3361" r:id="rId11"/>
    <p:sldId id="3349" r:id="rId12"/>
    <p:sldId id="3350" r:id="rId13"/>
    <p:sldId id="3356"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E0E7DC"/>
    <a:srgbClr val="E2F0D9"/>
    <a:srgbClr val="FFFFFF"/>
    <a:srgbClr val="EFF6EB"/>
    <a:srgbClr val="A6D2A6"/>
    <a:srgbClr val="0000FF"/>
    <a:srgbClr val="A6A6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88" autoAdjust="0"/>
    <p:restoredTop sz="64884" autoAdjust="0"/>
  </p:normalViewPr>
  <p:slideViewPr>
    <p:cSldViewPr snapToGrid="0">
      <p:cViewPr varScale="1">
        <p:scale>
          <a:sx n="121" d="100"/>
          <a:sy n="121" d="100"/>
        </p:scale>
        <p:origin x="499" y="91"/>
      </p:cViewPr>
      <p:guideLst/>
    </p:cSldViewPr>
  </p:slideViewPr>
  <p:notesTextViewPr>
    <p:cViewPr>
      <p:scale>
        <a:sx n="100" d="100"/>
        <a:sy n="100" d="100"/>
      </p:scale>
      <p:origin x="0" y="0"/>
    </p:cViewPr>
  </p:notesTextViewPr>
  <p:sorterViewPr>
    <p:cViewPr>
      <p:scale>
        <a:sx n="200" d="100"/>
        <a:sy n="200" d="100"/>
      </p:scale>
      <p:origin x="0" y="-9835"/>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A51C45-92F4-40B8-815F-EBC19C312A1F}" type="datetimeFigureOut">
              <a:rPr lang="zh-CN" altLang="en-US" smtClean="0"/>
              <a:t>2024/9/17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A752BB-A56E-46FA-B348-F41ACB23931C}" type="slidenum">
              <a:rPr lang="zh-CN" altLang="en-US" smtClean="0"/>
              <a:t>‹#›</a:t>
            </a:fld>
            <a:endParaRPr lang="zh-CN" altLang="en-US"/>
          </a:p>
        </p:txBody>
      </p:sp>
    </p:spTree>
    <p:extLst>
      <p:ext uri="{BB962C8B-B14F-4D97-AF65-F5344CB8AC3E}">
        <p14:creationId xmlns:p14="http://schemas.microsoft.com/office/powerpoint/2010/main" val="902381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BEECF4-4BA1-44BE-9845-09E73C2C9808}" type="slidenum">
              <a:rPr lang="zh-CN" altLang="en-US" smtClean="0"/>
              <a:t>1</a:t>
            </a:fld>
            <a:endParaRPr lang="zh-CN" altLang="en-US"/>
          </a:p>
        </p:txBody>
      </p:sp>
    </p:spTree>
    <p:extLst>
      <p:ext uri="{BB962C8B-B14F-4D97-AF65-F5344CB8AC3E}">
        <p14:creationId xmlns:p14="http://schemas.microsoft.com/office/powerpoint/2010/main" val="1388358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73108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842134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图</a:t>
            </a:r>
            <a:r>
              <a:rPr lang="en-US" altLang="zh-CN" b="0" dirty="0"/>
              <a:t>3</a:t>
            </a:r>
            <a:r>
              <a:rPr lang="zh-CN" altLang="en-US" b="0" dirty="0"/>
              <a:t>展示了情感图上解释的可视化对比。</a:t>
            </a:r>
            <a:endParaRPr lang="en-US" altLang="zh-CN" b="0" dirty="0"/>
          </a:p>
          <a:p>
            <a:r>
              <a:rPr lang="zh-CN" altLang="en-US" b="0" dirty="0"/>
              <a:t>形容词和副词的节点被认为是重要的，因为它们揭 示了句子的态度，与其他基线相比，</a:t>
            </a:r>
            <a:r>
              <a:rPr lang="en-US" altLang="zh-CN" b="0" dirty="0"/>
              <a:t>SAME</a:t>
            </a:r>
            <a:r>
              <a:rPr lang="zh-CN" altLang="en-US" b="0" dirty="0"/>
              <a:t>可以更好地捕获类似形容词或副词的图结构。</a:t>
            </a:r>
            <a:endParaRPr lang="en-US" altLang="zh-CN" b="0" dirty="0"/>
          </a:p>
          <a:p>
            <a:r>
              <a:rPr lang="zh-CN" altLang="en-US" b="0" dirty="0"/>
              <a:t>例如，</a:t>
            </a:r>
            <a:r>
              <a:rPr lang="en-US" altLang="zh-CN" b="0" dirty="0" err="1"/>
              <a:t>SubgraphX</a:t>
            </a:r>
            <a:r>
              <a:rPr lang="zh-CN" altLang="en-US" b="0" dirty="0"/>
              <a:t>侧 重于形容词和副词，但未能捕捉到在对比关系中占有重要权重的“但是”字</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552434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j-lt"/>
              <a:buNone/>
            </a:pPr>
            <a:endParaRPr lang="zh-CN" altLang="en-US" dirty="0"/>
          </a:p>
        </p:txBody>
      </p:sp>
      <p:sp>
        <p:nvSpPr>
          <p:cNvPr id="4" name="灯片编号占位符 3"/>
          <p:cNvSpPr>
            <a:spLocks noGrp="1"/>
          </p:cNvSpPr>
          <p:nvPr>
            <p:ph type="sldNum" sz="quarter" idx="5"/>
          </p:nvPr>
        </p:nvSpPr>
        <p:spPr/>
        <p:txBody>
          <a:bodyPr/>
          <a:lstStyle/>
          <a:p>
            <a:fld id="{20BEECF4-4BA1-44BE-9845-09E73C2C9808}" type="slidenum">
              <a:rPr lang="zh-CN" altLang="en-US" smtClean="0"/>
              <a:t>13</a:t>
            </a:fld>
            <a:endParaRPr lang="zh-CN" altLang="en-US"/>
          </a:p>
        </p:txBody>
      </p:sp>
    </p:spTree>
    <p:extLst>
      <p:ext uri="{BB962C8B-B14F-4D97-AF65-F5344CB8AC3E}">
        <p14:creationId xmlns:p14="http://schemas.microsoft.com/office/powerpoint/2010/main" val="1200905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图神经网络是一类在</a:t>
            </a:r>
            <a:r>
              <a:rPr lang="zh-CN" altLang="en-US" b="1" dirty="0"/>
              <a:t>处理非欧几里得数据</a:t>
            </a:r>
            <a:r>
              <a:rPr lang="zh-CN" altLang="en-US" dirty="0"/>
              <a:t>（如社交网络、分子图、生物网络等）中非常强大的模型。</a:t>
            </a:r>
            <a:r>
              <a:rPr lang="en-US" altLang="zh-CN" dirty="0"/>
              <a:t>GNN</a:t>
            </a:r>
            <a:r>
              <a:rPr lang="zh-CN" altLang="en-US" dirty="0"/>
              <a:t>利用图结构中的节点和边信息，通过聚合邻居节点的特征来进行预测，被广泛应用于节点分类、边预测、图分类等任务</a:t>
            </a:r>
            <a:endParaRPr lang="en-US" altLang="zh-CN" dirty="0"/>
          </a:p>
          <a:p>
            <a:endParaRPr lang="en-US" altLang="zh-CN" dirty="0"/>
          </a:p>
          <a:p>
            <a:r>
              <a:rPr lang="zh-CN" altLang="en-US" dirty="0"/>
              <a:t>尽管</a:t>
            </a:r>
            <a:r>
              <a:rPr lang="en-US" altLang="zh-CN" dirty="0"/>
              <a:t>GNN</a:t>
            </a:r>
            <a:r>
              <a:rPr lang="zh-CN" altLang="en-US" dirty="0"/>
              <a:t>在很多任务中表现优异，但其复杂的内部机制使得它们像黑箱一样难以解释。模型的预测结果往往涉及复杂的多层信息聚合和高阶交互，使得理解模型为什么做出某个决策变得困难。→探究</a:t>
            </a:r>
            <a:r>
              <a:rPr lang="en-US" altLang="zh-CN" dirty="0"/>
              <a:t>GNN</a:t>
            </a:r>
            <a:r>
              <a:rPr lang="zh-CN" altLang="en-US" dirty="0"/>
              <a:t>可解释性，</a:t>
            </a:r>
            <a:r>
              <a:rPr lang="zh-CN" altLang="en-US" b="1" dirty="0"/>
              <a:t>即到底是哪些关键节点和边使得</a:t>
            </a:r>
            <a:r>
              <a:rPr lang="en-US" altLang="zh-CN" b="1" dirty="0"/>
              <a:t>GNN</a:t>
            </a:r>
            <a:r>
              <a:rPr lang="zh-CN" altLang="en-US" b="1" dirty="0"/>
              <a:t>做出决策</a:t>
            </a:r>
            <a:endParaRPr lang="en-US" altLang="zh-CN" b="1" dirty="0"/>
          </a:p>
          <a:p>
            <a:endParaRPr lang="en-US" altLang="zh-CN" b="0" i="0" dirty="0">
              <a:solidFill>
                <a:srgbClr val="191B1F"/>
              </a:solidFill>
              <a:effectLst/>
              <a:highlight>
                <a:srgbClr val="FFFFFF"/>
              </a:highlight>
              <a:latin typeface="-apple-system"/>
            </a:endParaRPr>
          </a:p>
          <a:p>
            <a:r>
              <a:rPr lang="zh-CN" altLang="en-US" dirty="0"/>
              <a:t>由于</a:t>
            </a:r>
            <a:r>
              <a:rPr lang="en-US" altLang="zh-CN" dirty="0"/>
              <a:t>GNN</a:t>
            </a:r>
            <a:r>
              <a:rPr lang="zh-CN" altLang="en-US" dirty="0"/>
              <a:t>模型要处理的是复杂的图结构，解释不仅仅是关注单个节点或特征的贡献，</a:t>
            </a:r>
            <a:r>
              <a:rPr lang="zh-CN" altLang="en-US" b="1" dirty="0"/>
              <a:t>而是需要理解多个节点之间的关系及其对模型预测的影响</a:t>
            </a:r>
            <a:r>
              <a:rPr lang="zh-CN" altLang="en-US" dirty="0"/>
              <a:t>→一般</a:t>
            </a:r>
            <a:r>
              <a:rPr lang="en-US" altLang="zh-CN" dirty="0"/>
              <a:t>GNN</a:t>
            </a:r>
            <a:r>
              <a:rPr lang="zh-CN" altLang="en-US" dirty="0"/>
              <a:t>解释器的结果是一个联通子图</a:t>
            </a:r>
            <a:endParaRPr lang="en-US" altLang="zh-CN" b="0" i="0" dirty="0">
              <a:solidFill>
                <a:srgbClr val="191B1F"/>
              </a:solidFill>
              <a:effectLst/>
              <a:highlight>
                <a:srgbClr val="FFFFFF"/>
              </a:highlight>
              <a:latin typeface="-apple-system"/>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076381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本文提出了一种新的</a:t>
            </a:r>
            <a:r>
              <a:rPr lang="en-US" altLang="zh-CN" dirty="0"/>
              <a:t>GNN</a:t>
            </a:r>
            <a:r>
              <a:rPr lang="zh-CN" altLang="en-US" dirty="0"/>
              <a:t>解释方法</a:t>
            </a:r>
            <a:r>
              <a:rPr lang="en-US" altLang="zh-CN" dirty="0"/>
              <a:t>SAME</a:t>
            </a:r>
            <a:r>
              <a:rPr lang="zh-CN" altLang="en-US" dirty="0"/>
              <a:t>，该方法能够识别和组合多个不连通的子结构，从而提供更全面和准确的解释。</a:t>
            </a:r>
            <a:endParaRPr lang="en-US" altLang="zh-CN" dirty="0"/>
          </a:p>
          <a:p>
            <a:r>
              <a:rPr lang="en-US" altLang="zh-CN" dirty="0"/>
              <a:t>2.</a:t>
            </a:r>
            <a:r>
              <a:rPr lang="zh-CN" altLang="en-US" dirty="0"/>
              <a:t>目前很多图神经网络（</a:t>
            </a:r>
            <a:r>
              <a:rPr lang="en-US" altLang="zh-CN" dirty="0"/>
              <a:t>GNN</a:t>
            </a:r>
            <a:r>
              <a:rPr lang="zh-CN" altLang="en-US" dirty="0"/>
              <a:t>）解释技术在实证上（通过实验）已经达到了最先进的解释性能，但它们的设计</a:t>
            </a:r>
            <a:r>
              <a:rPr lang="zh-CN" altLang="en-US" b="1" dirty="0"/>
              <a:t>主要依赖于**经验直觉**、**反复实验**和**启发式原则**</a:t>
            </a:r>
            <a:r>
              <a:rPr lang="zh-CN" altLang="en-US" dirty="0"/>
              <a:t>，缺乏理论上的公平特性保证。</a:t>
            </a:r>
            <a:r>
              <a:rPr lang="en-US" altLang="zh-CN" dirty="0"/>
              <a:t>SAME </a:t>
            </a:r>
            <a:r>
              <a:rPr lang="zh-CN" altLang="en-US" dirty="0"/>
              <a:t>基于 </a:t>
            </a:r>
            <a:r>
              <a:rPr lang="en-US" altLang="zh-CN" dirty="0"/>
              <a:t>Shapley </a:t>
            </a:r>
            <a:r>
              <a:rPr lang="zh-CN" altLang="en-US" dirty="0"/>
              <a:t>值的理论构建，确保了解释结果符合效率、公平、冗余考虑等多种公平性原则</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允许多个不相连的片段一起出现在解释中，</a:t>
            </a:r>
            <a:r>
              <a:rPr lang="zh-CN" altLang="en-US" dirty="0"/>
              <a:t>能够捕捉多个子结构之间的复杂交互</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结构感知：具体体现在它充分考虑图的拓扑结构、节点间的相互关系以及子结构的空间布局因素</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在考虑子机构和节点的扩展时使用了优化的</a:t>
            </a:r>
            <a:r>
              <a:rPr lang="en-US" altLang="zh-CN" dirty="0"/>
              <a:t>MCTS</a:t>
            </a:r>
            <a:r>
              <a:rPr lang="zh-CN" altLang="en-US" dirty="0"/>
              <a:t>：提高了搜索效率，能够在不增加计算负担的情况下找到更优的解释子结构组合。</a:t>
            </a:r>
            <a:endParaRPr lang="en-US" altLang="zh-CN" dirty="0"/>
          </a:p>
          <a:p>
            <a:endParaRPr lang="en-US" altLang="zh-CN" dirty="0"/>
          </a:p>
          <a:p>
            <a:r>
              <a:rPr lang="zh-CN" altLang="en-US" strike="sngStrike" dirty="0"/>
              <a:t>结构感知”的定义，它是一个宏观的定义：无论是通过直接利用图的拓扑结构，还是通过特定算法（如</a:t>
            </a:r>
            <a:r>
              <a:rPr lang="en-US" altLang="zh-CN" strike="sngStrike" dirty="0"/>
              <a:t>k-hop Shapley</a:t>
            </a:r>
            <a:r>
              <a:rPr lang="zh-CN" altLang="en-US" strike="sngStrike" dirty="0"/>
              <a:t>）间接反映结构信息，只要方法能识别并使用输入图的结构来影响解释，就可以归为“结构感知”</a:t>
            </a:r>
            <a:endParaRPr lang="en-US" altLang="zh-CN" strike="sngStrike" dirty="0"/>
          </a:p>
          <a:p>
            <a:endParaRPr lang="en-US" altLang="zh-CN" dirty="0"/>
          </a:p>
          <a:p>
            <a:endParaRPr lang="zh-CN" altLang="en-US"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022164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许多现有的 </a:t>
            </a:r>
            <a:r>
              <a:rPr lang="en-US" altLang="zh-CN" dirty="0"/>
              <a:t>GNN </a:t>
            </a:r>
            <a:r>
              <a:rPr lang="zh-CN" altLang="en-US" dirty="0"/>
              <a:t>解释方法对节点和边的</a:t>
            </a:r>
            <a:r>
              <a:rPr lang="zh-CN" altLang="en-US" b="1" dirty="0"/>
              <a:t>特征交互</a:t>
            </a:r>
            <a:r>
              <a:rPr lang="zh-CN" altLang="en-US" dirty="0"/>
              <a:t>处理较为简单，未能充分考虑图的</a:t>
            </a:r>
            <a:r>
              <a:rPr lang="zh-CN" altLang="en-US" b="1" dirty="0"/>
              <a:t>拓扑结构</a:t>
            </a:r>
            <a:r>
              <a:rPr lang="zh-CN" altLang="en-US" dirty="0"/>
              <a:t>：</a:t>
            </a:r>
            <a:r>
              <a:rPr lang="en-US" altLang="zh-CN" dirty="0"/>
              <a:t>Grad-CAM </a:t>
            </a:r>
            <a:r>
              <a:rPr lang="en-US" altLang="zh-CN" dirty="0" err="1"/>
              <a:t>GNNExplainer</a:t>
            </a:r>
            <a:r>
              <a:rPr lang="en-US" altLang="zh-CN" dirty="0"/>
              <a:t> GNN-LRP</a:t>
            </a:r>
          </a:p>
          <a:p>
            <a:endParaRPr lang="en-US" altLang="zh-CN" dirty="0"/>
          </a:p>
          <a:p>
            <a:r>
              <a:rPr lang="zh-CN" altLang="en-US" dirty="0"/>
              <a:t>这些方法中大多只关注</a:t>
            </a:r>
            <a:r>
              <a:rPr lang="zh-CN" altLang="en-US" b="1" dirty="0"/>
              <a:t>单一子结构</a:t>
            </a:r>
            <a:r>
              <a:rPr lang="zh-CN" altLang="en-US" dirty="0"/>
              <a:t>或单一连通部分的解释，限制了解释的广度和多样性</a:t>
            </a:r>
            <a:endParaRPr lang="en-US" altLang="zh-CN" dirty="0"/>
          </a:p>
          <a:p>
            <a:endParaRPr lang="en-US" altLang="zh-CN" dirty="0"/>
          </a:p>
          <a:p>
            <a:r>
              <a:rPr lang="zh-CN" altLang="en-US" dirty="0"/>
              <a:t>这些不同的</a:t>
            </a:r>
            <a:r>
              <a:rPr lang="zh-CN" altLang="en-US" b="1" dirty="0"/>
              <a:t>重要性</a:t>
            </a:r>
            <a:r>
              <a:rPr lang="zh-CN" altLang="en-US" dirty="0"/>
              <a:t>定义并不是层级关系（即全局重要性不必然涵盖节点级或子结构级），而是根据解释方法的不同特点进行的区分。例如，</a:t>
            </a:r>
            <a:r>
              <a:rPr lang="en-US" altLang="zh-CN" dirty="0" err="1"/>
              <a:t>GNNExplainer</a:t>
            </a:r>
            <a:r>
              <a:rPr lang="zh-CN" altLang="en-US" dirty="0"/>
              <a:t>和</a:t>
            </a:r>
            <a:r>
              <a:rPr lang="en-US" altLang="zh-CN" dirty="0" err="1"/>
              <a:t>PGExplainer</a:t>
            </a:r>
            <a:r>
              <a:rPr lang="zh-CN" altLang="en-US" dirty="0"/>
              <a:t>侧重于复合级重要性而非节点或子结构级，而</a:t>
            </a:r>
            <a:r>
              <a:rPr lang="en-US" altLang="zh-CN" dirty="0" err="1"/>
              <a:t>GStarX</a:t>
            </a:r>
            <a:r>
              <a:rPr lang="zh-CN" altLang="en-US" dirty="0"/>
              <a:t>的子结构重要性只是节点重要性的简单求和，不考虑子结构整体的重要性 。</a:t>
            </a:r>
            <a:endParaRPr lang="en-US" altLang="zh-CN" dirty="0"/>
          </a:p>
          <a:p>
            <a:endParaRPr lang="en-US" altLang="zh-CN" dirty="0"/>
          </a:p>
          <a:p>
            <a:r>
              <a:rPr lang="zh-CN" altLang="en-US" dirty="0"/>
              <a:t>其中解释性能最好的</a:t>
            </a:r>
            <a:r>
              <a:rPr lang="en-US" altLang="zh-CN" dirty="0" err="1"/>
              <a:t>SubgraphX</a:t>
            </a:r>
            <a:r>
              <a:rPr lang="zh-CN" altLang="en-US" dirty="0"/>
              <a:t>和</a:t>
            </a:r>
            <a:r>
              <a:rPr lang="en-US" altLang="zh-CN" b="0" dirty="0" err="1"/>
              <a:t>GStarX</a:t>
            </a:r>
            <a:r>
              <a:rPr lang="zh-CN" altLang="en-US" b="0" dirty="0"/>
              <a:t>方法：</a:t>
            </a:r>
            <a:endParaRPr lang="en-US" altLang="zh-CN" dirty="0"/>
          </a:p>
          <a:p>
            <a:pPr marL="171450" indent="-171450">
              <a:buFont typeface="Arial" panose="020B0604020202020204" pitchFamily="34" charset="0"/>
              <a:buChar char="•"/>
            </a:pPr>
            <a:r>
              <a:rPr lang="zh-CN" altLang="en-US" dirty="0"/>
              <a:t>与</a:t>
            </a:r>
            <a:r>
              <a:rPr lang="en-US" altLang="zh-CN" dirty="0"/>
              <a:t>SAME</a:t>
            </a:r>
            <a:r>
              <a:rPr lang="zh-CN" altLang="en-US" dirty="0"/>
              <a:t>相似度较高的</a:t>
            </a:r>
            <a:r>
              <a:rPr lang="en-US" altLang="zh-CN" dirty="0" err="1"/>
              <a:t>SubgraphX</a:t>
            </a:r>
            <a:r>
              <a:rPr lang="en-US" altLang="zh-CN" dirty="0"/>
              <a:t>[38]</a:t>
            </a:r>
            <a:r>
              <a:rPr lang="zh-CN" altLang="en-US" dirty="0"/>
              <a:t>作为一种基于扰动的方法，通过基于修剪的</a:t>
            </a:r>
            <a:r>
              <a:rPr lang="en-US" altLang="zh-CN" dirty="0"/>
              <a:t>MCTS</a:t>
            </a:r>
            <a:r>
              <a:rPr lang="zh-CN" altLang="en-US" dirty="0"/>
              <a:t>对输入图中的子图进行采样，并通过</a:t>
            </a:r>
            <a:r>
              <a:rPr lang="en-US" altLang="zh-CN" dirty="0"/>
              <a:t>Shapley</a:t>
            </a:r>
            <a:r>
              <a:rPr lang="zh-CN" altLang="en-US" dirty="0"/>
              <a:t>值找到最重要的子图。然而，</a:t>
            </a:r>
            <a:r>
              <a:rPr lang="en-US" altLang="zh-CN" dirty="0" err="1"/>
              <a:t>SubgraphX</a:t>
            </a:r>
            <a:r>
              <a:rPr lang="zh-CN" altLang="en-US" dirty="0"/>
              <a:t>中基于剪枝的</a:t>
            </a:r>
            <a:r>
              <a:rPr lang="en-US" altLang="zh-CN" dirty="0"/>
              <a:t>MCTS</a:t>
            </a:r>
            <a:r>
              <a:rPr lang="zh-CN" altLang="en-US" dirty="0"/>
              <a:t>导致更大 的搜索空间，从而导致更高的计算成本。</a:t>
            </a:r>
            <a:endParaRPr lang="en-US" altLang="zh-CN" dirty="0"/>
          </a:p>
          <a:p>
            <a:r>
              <a:rPr lang="zh-CN" altLang="en-US" b="0" dirty="0"/>
              <a:t>此外，</a:t>
            </a:r>
            <a:r>
              <a:rPr lang="en-US" altLang="zh-CN" b="0" dirty="0" err="1"/>
              <a:t>SubgraphX</a:t>
            </a:r>
            <a:r>
              <a:rPr lang="zh-CN" altLang="en-US" b="0" dirty="0"/>
              <a:t>只能为每个图提供单个连接的解释，这限制了它在许多需要多块解释的场景中的解释能力。</a:t>
            </a:r>
            <a:endParaRPr lang="en-US" altLang="zh-CN" b="0" dirty="0"/>
          </a:p>
          <a:p>
            <a:pPr marL="171450" indent="-171450">
              <a:buFont typeface="Arial" panose="020B0604020202020204" pitchFamily="34" charset="0"/>
              <a:buChar char="•"/>
            </a:pPr>
            <a:r>
              <a:rPr lang="en-US" altLang="zh-CN" b="0" dirty="0" err="1"/>
              <a:t>GStarX</a:t>
            </a:r>
            <a:r>
              <a:rPr lang="en-US" altLang="zh-CN" b="0" dirty="0"/>
              <a:t>[40]</a:t>
            </a:r>
            <a:r>
              <a:rPr lang="zh-CN" altLang="en-US" b="0" dirty="0"/>
              <a:t>基于 </a:t>
            </a:r>
            <a:r>
              <a:rPr lang="en-US" altLang="zh-CN" b="0" dirty="0" err="1"/>
              <a:t>Hamiache</a:t>
            </a:r>
            <a:r>
              <a:rPr lang="en-US" altLang="zh-CN" b="0" dirty="0"/>
              <a:t>-Navarro (HN)</a:t>
            </a:r>
            <a:r>
              <a:rPr lang="zh-CN" altLang="en-US" b="0" dirty="0"/>
              <a:t>值对节点重要性进行评分。虽然</a:t>
            </a:r>
            <a:r>
              <a:rPr lang="en-US" altLang="zh-CN" b="0" dirty="0" err="1"/>
              <a:t>GStarX</a:t>
            </a:r>
            <a:r>
              <a:rPr lang="zh-CN" altLang="en-US" b="0" dirty="0"/>
              <a:t>也相当地考虑了结构感知的 功能交互，但它没有考虑到多粒度的重要性，这可能会导致次优的解释</a:t>
            </a:r>
            <a:endParaRPr lang="en-US" altLang="zh-CN" b="0" dirty="0"/>
          </a:p>
          <a:p>
            <a:endParaRPr lang="en-US" altLang="zh-CN" b="0" dirty="0"/>
          </a:p>
          <a:p>
            <a:endParaRPr lang="zh-CN" altLang="en-US"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113746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流程中编号为 </a:t>
            </a:r>
            <a:r>
              <a:rPr lang="en-US" altLang="zh-CN" sz="1200" dirty="0"/>
              <a:t>n </a:t>
            </a:r>
            <a:r>
              <a:rPr lang="zh-CN" altLang="en-US" sz="1200" dirty="0"/>
              <a:t>的数据包与前面的数据包路径相同，但也会在更新 </a:t>
            </a:r>
            <a:r>
              <a:rPr lang="en-US" altLang="zh-CN" sz="1200" dirty="0"/>
              <a:t>FL </a:t>
            </a:r>
            <a:r>
              <a:rPr lang="zh-CN" altLang="en-US" sz="1200" dirty="0"/>
              <a:t>特征后检索其最终值。</a:t>
            </a:r>
            <a:endParaRPr lang="en-US" altLang="zh-CN" sz="1200" dirty="0"/>
          </a:p>
          <a:p>
            <a:r>
              <a:rPr lang="zh-CN" altLang="en-US" sz="1200" dirty="0"/>
              <a:t>这样，数据包 </a:t>
            </a:r>
            <a:r>
              <a:rPr lang="en-US" altLang="zh-CN" sz="1200" dirty="0"/>
              <a:t>n </a:t>
            </a:r>
            <a:r>
              <a:rPr lang="zh-CN" altLang="en-US" sz="1200" dirty="0"/>
              <a:t>就可以使用全套 </a:t>
            </a:r>
            <a:r>
              <a:rPr lang="en-US" altLang="zh-CN" sz="1200" dirty="0"/>
              <a:t>PL </a:t>
            </a:r>
            <a:r>
              <a:rPr lang="zh-CN" altLang="en-US" sz="1200" dirty="0"/>
              <a:t>和 </a:t>
            </a:r>
            <a:r>
              <a:rPr lang="en-US" altLang="zh-CN" sz="1200" dirty="0"/>
              <a:t>FL </a:t>
            </a:r>
            <a:r>
              <a:rPr lang="zh-CN" altLang="en-US" sz="1200" dirty="0"/>
              <a:t>特征进行推理。</a:t>
            </a:r>
            <a:endParaRPr lang="en-US" altLang="zh-CN" sz="1200" dirty="0"/>
          </a:p>
          <a:p>
            <a:r>
              <a:rPr lang="zh-CN" altLang="en-US" sz="1200" dirty="0"/>
              <a:t>如图 </a:t>
            </a:r>
            <a:r>
              <a:rPr lang="en-US" altLang="zh-CN" sz="1200" dirty="0"/>
              <a:t>1 </a:t>
            </a:r>
            <a:r>
              <a:rPr lang="zh-CN" altLang="en-US" sz="1200" dirty="0"/>
              <a:t>所示，来自 </a:t>
            </a:r>
            <a:r>
              <a:rPr lang="en-US" altLang="zh-CN" sz="1200" dirty="0"/>
              <a:t>n+1 </a:t>
            </a:r>
            <a:r>
              <a:rPr lang="zh-CN" altLang="en-US" sz="1200" dirty="0"/>
              <a:t>的数据包会被流跟踪重定向到早期转发表，在那里它们会被标记上根据 </a:t>
            </a:r>
            <a:r>
              <a:rPr lang="en-US" altLang="zh-CN" sz="1200" dirty="0"/>
              <a:t>n </a:t>
            </a:r>
            <a:r>
              <a:rPr lang="zh-CN" altLang="en-US" sz="1200" dirty="0"/>
              <a:t>确定的整个流的类别</a:t>
            </a:r>
            <a:endParaRPr lang="zh-CN" altLang="en-US"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696287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微软雅黑" panose="020B0503020204020204" pitchFamily="34" charset="-122"/>
                <a:ea typeface="微软雅黑" panose="020B0503020204020204" pitchFamily="34" charset="-122"/>
              </a:rPr>
              <a:t>这篇文章认为一个有利的初始化不应该排除任何尺度上的重要子结构，也不应该包括冗余子结构。形式上， 这些可以定义为</a:t>
            </a:r>
            <a:endParaRPr lang="en-US" altLang="zh-CN"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考虑到上述属性，文章提出了基于展开的蒙特卡洛树搜索</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4220845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131362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3200" dirty="0"/>
              <a:t>每个特征</a:t>
            </a:r>
            <a:r>
              <a:rPr lang="en-US" altLang="zh-CN" sz="3200" dirty="0"/>
              <a:t>MAT</a:t>
            </a:r>
            <a:r>
              <a:rPr lang="zh-CN" altLang="en-US" sz="3200" dirty="0"/>
              <a:t>编码两个树的分割决策</a:t>
            </a:r>
            <a:r>
              <a:rPr lang="en-US" altLang="zh-CN" sz="3200" dirty="0"/>
              <a:t>(</a:t>
            </a:r>
            <a:r>
              <a:rPr lang="zh-CN" altLang="en-US" sz="3200" dirty="0"/>
              <a:t>即一个特征是高于还是低于训练阈值的条件</a:t>
            </a:r>
            <a:r>
              <a:rPr lang="en-US" altLang="zh-CN" sz="3200" dirty="0"/>
              <a:t>)</a:t>
            </a:r>
            <a:r>
              <a:rPr lang="zh-CN" altLang="en-US" sz="3200" dirty="0"/>
              <a:t>。</a:t>
            </a:r>
            <a:endParaRPr lang="en-US" altLang="zh-CN" sz="3200" dirty="0"/>
          </a:p>
          <a:p>
            <a:endParaRPr lang="en-US" altLang="zh-CN" sz="3200" dirty="0"/>
          </a:p>
          <a:p>
            <a:r>
              <a:rPr lang="zh-CN" altLang="en-US" sz="3200" dirty="0"/>
              <a:t>分割以范围的形式进行编码，第一个范围涵盖从</a:t>
            </a:r>
            <a:r>
              <a:rPr lang="en-US" altLang="zh-CN" sz="3200" dirty="0"/>
              <a:t>0</a:t>
            </a:r>
            <a:r>
              <a:rPr lang="zh-CN" altLang="en-US" sz="3200" dirty="0"/>
              <a:t>到目标特征分割中出现的较小阈值的值，每个后续范围包括直到下一个阈值的值。</a:t>
            </a:r>
            <a:endParaRPr lang="en-US" altLang="zh-CN" sz="3200" dirty="0"/>
          </a:p>
          <a:p>
            <a:endParaRPr lang="en-US" altLang="zh-CN" sz="3200" dirty="0"/>
          </a:p>
          <a:p>
            <a:r>
              <a:rPr lang="zh-CN" altLang="en-US" sz="3200" dirty="0"/>
              <a:t>然后，每个范围匹配都可以与每个树的一个动作相关联，即一个代码，它编码了特征发生的所有分裂的结果。</a:t>
            </a:r>
            <a:endParaRPr lang="en-US" altLang="zh-CN" sz="3200" dirty="0"/>
          </a:p>
          <a:p>
            <a:endParaRPr lang="en-US" altLang="zh-CN" sz="3200" dirty="0"/>
          </a:p>
          <a:p>
            <a:r>
              <a:rPr lang="zh-CN" altLang="en-US" sz="3200" dirty="0"/>
              <a:t>例如，在图</a:t>
            </a:r>
            <a:r>
              <a:rPr lang="en-US" altLang="zh-CN" sz="3200" dirty="0"/>
              <a:t>4</a:t>
            </a:r>
            <a:r>
              <a:rPr lang="zh-CN" altLang="en-US" sz="3200" dirty="0"/>
              <a:t>中，当</a:t>
            </a:r>
            <a:r>
              <a:rPr lang="en-US" altLang="zh-CN" sz="3200" dirty="0" err="1"/>
              <a:t>fPL</a:t>
            </a:r>
            <a:r>
              <a:rPr lang="zh-CN" altLang="en-US" sz="3200" dirty="0"/>
              <a:t>与</a:t>
            </a:r>
            <a:r>
              <a:rPr lang="en-US" altLang="zh-CN" sz="3200" dirty="0"/>
              <a:t>PL</a:t>
            </a:r>
            <a:r>
              <a:rPr lang="zh-CN" altLang="en-US" sz="3200" dirty="0"/>
              <a:t>特征</a:t>
            </a:r>
            <a:r>
              <a:rPr lang="en-US" altLang="zh-CN" sz="3200" dirty="0"/>
              <a:t>MAT</a:t>
            </a:r>
            <a:r>
              <a:rPr lang="zh-CN" altLang="en-US" sz="3200" dirty="0"/>
              <a:t>匹配时，检索</a:t>
            </a:r>
            <a:r>
              <a:rPr lang="en-US" altLang="zh-CN" sz="3200" dirty="0"/>
              <a:t>code1</a:t>
            </a:r>
            <a:r>
              <a:rPr lang="zh-CN" altLang="en-US" sz="3200" dirty="0"/>
              <a:t>和</a:t>
            </a:r>
            <a:r>
              <a:rPr lang="en-US" altLang="zh-CN" sz="3200" dirty="0"/>
              <a:t>code2</a:t>
            </a:r>
            <a:r>
              <a:rPr lang="zh-CN" altLang="en-US" sz="3200" dirty="0"/>
              <a:t>，分别部分填充</a:t>
            </a:r>
            <a:r>
              <a:rPr lang="en-US" altLang="zh-CN" sz="3200" dirty="0"/>
              <a:t>word1</a:t>
            </a:r>
            <a:r>
              <a:rPr lang="zh-CN" altLang="en-US" sz="3200" dirty="0"/>
              <a:t>和</a:t>
            </a:r>
            <a:r>
              <a:rPr lang="en-US" altLang="zh-CN" sz="3200" dirty="0"/>
              <a:t>word2</a:t>
            </a:r>
            <a:r>
              <a:rPr lang="zh-CN" altLang="en-US" sz="3200" dirty="0"/>
              <a:t>。</a:t>
            </a:r>
            <a:endParaRPr lang="en-US" altLang="zh-CN" sz="3200" dirty="0"/>
          </a:p>
          <a:p>
            <a:r>
              <a:rPr lang="zh-CN" altLang="en-US" sz="3200" dirty="0"/>
              <a:t>针对</a:t>
            </a:r>
            <a:r>
              <a:rPr lang="en-US" altLang="zh-CN" sz="3200" dirty="0"/>
              <a:t>FL</a:t>
            </a:r>
            <a:r>
              <a:rPr lang="zh-CN" altLang="en-US" sz="3200" dirty="0"/>
              <a:t>特征</a:t>
            </a:r>
            <a:r>
              <a:rPr lang="en-US" altLang="zh-CN" sz="3200" dirty="0"/>
              <a:t>MAT</a:t>
            </a:r>
            <a:r>
              <a:rPr lang="zh-CN" altLang="en-US" sz="3200" dirty="0"/>
              <a:t>，用</a:t>
            </a:r>
            <a:r>
              <a:rPr lang="en-US" altLang="zh-CN" sz="3200" dirty="0" err="1"/>
              <a:t>fFL</a:t>
            </a:r>
            <a:r>
              <a:rPr lang="zh-CN" altLang="en-US" sz="3200" dirty="0"/>
              <a:t>重复相同的过程，完全填充</a:t>
            </a:r>
            <a:r>
              <a:rPr lang="en-US" altLang="zh-CN" sz="3200" dirty="0"/>
              <a:t>word1</a:t>
            </a:r>
            <a:r>
              <a:rPr lang="zh-CN" altLang="en-US" sz="3200" dirty="0"/>
              <a:t>和</a:t>
            </a:r>
            <a:r>
              <a:rPr lang="en-US" altLang="zh-CN" sz="3200" dirty="0"/>
              <a:t>word2</a:t>
            </a:r>
            <a:r>
              <a:rPr lang="zh-CN" altLang="en-US" sz="3200" dirty="0"/>
              <a:t>。元数据变量</a:t>
            </a:r>
            <a:r>
              <a:rPr lang="en-US" altLang="zh-CN" sz="3200" dirty="0"/>
              <a:t>word1</a:t>
            </a:r>
            <a:r>
              <a:rPr lang="zh-CN" altLang="en-US" sz="3200" dirty="0"/>
              <a:t>和</a:t>
            </a:r>
            <a:r>
              <a:rPr lang="en-US" altLang="zh-CN" sz="3200" dirty="0"/>
              <a:t>word2</a:t>
            </a:r>
            <a:r>
              <a:rPr lang="zh-CN" altLang="en-US" sz="3200" dirty="0"/>
              <a:t>分别编码第一棵树和第二棵树的所有拆分的结果</a:t>
            </a:r>
            <a:endParaRPr lang="zh-CN" altLang="en-US" sz="3200"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777837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296299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F37F13-3BC6-3944-0D32-982F41E4C76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FEA488C-4604-A7A6-655F-5B8C72B5C6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AB26B48-5E8E-CA1D-16C5-CA2E9FA1DCFB}"/>
              </a:ext>
            </a:extLst>
          </p:cNvPr>
          <p:cNvSpPr>
            <a:spLocks noGrp="1"/>
          </p:cNvSpPr>
          <p:nvPr>
            <p:ph type="dt" sz="half" idx="10"/>
          </p:nvPr>
        </p:nvSpPr>
        <p:spPr/>
        <p:txBody>
          <a:bodyPr/>
          <a:lstStyle/>
          <a:p>
            <a:fld id="{59A77943-EBFF-46F3-A740-5E88A46A0F98}" type="datetimeFigureOut">
              <a:rPr lang="zh-CN" altLang="en-US" smtClean="0"/>
              <a:t>2024/9/17</a:t>
            </a:fld>
            <a:endParaRPr lang="zh-CN" altLang="en-US"/>
          </a:p>
        </p:txBody>
      </p:sp>
      <p:sp>
        <p:nvSpPr>
          <p:cNvPr id="5" name="页脚占位符 4">
            <a:extLst>
              <a:ext uri="{FF2B5EF4-FFF2-40B4-BE49-F238E27FC236}">
                <a16:creationId xmlns:a16="http://schemas.microsoft.com/office/drawing/2014/main" id="{7735771C-A085-0A64-6BF6-F8347E983F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7196E1-57F4-D416-0771-53794ED93900}"/>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140865624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9AA62F-D6C6-1372-AC93-BCEC8978F79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43B4E8F-DD53-11F1-3B33-D329A86E1D8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C8A6B5F-B8B9-AF40-145F-D2579FA0498F}"/>
              </a:ext>
            </a:extLst>
          </p:cNvPr>
          <p:cNvSpPr>
            <a:spLocks noGrp="1"/>
          </p:cNvSpPr>
          <p:nvPr>
            <p:ph type="dt" sz="half" idx="10"/>
          </p:nvPr>
        </p:nvSpPr>
        <p:spPr/>
        <p:txBody>
          <a:bodyPr/>
          <a:lstStyle/>
          <a:p>
            <a:fld id="{59A77943-EBFF-46F3-A740-5E88A46A0F98}" type="datetimeFigureOut">
              <a:rPr lang="zh-CN" altLang="en-US" smtClean="0"/>
              <a:t>2024/9/17</a:t>
            </a:fld>
            <a:endParaRPr lang="zh-CN" altLang="en-US"/>
          </a:p>
        </p:txBody>
      </p:sp>
      <p:sp>
        <p:nvSpPr>
          <p:cNvPr id="5" name="页脚占位符 4">
            <a:extLst>
              <a:ext uri="{FF2B5EF4-FFF2-40B4-BE49-F238E27FC236}">
                <a16:creationId xmlns:a16="http://schemas.microsoft.com/office/drawing/2014/main" id="{C9646ABF-4EC1-E930-BA46-A6FD6E0BBF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0672B1-C162-BBB5-67C3-F995502A48D4}"/>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72496614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00BF02F-3282-DABC-CABD-3403FAC459B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1F67905-265B-31AD-7685-07425D6EC6E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CCB648A-F331-974F-FEF9-E0DB023A52FE}"/>
              </a:ext>
            </a:extLst>
          </p:cNvPr>
          <p:cNvSpPr>
            <a:spLocks noGrp="1"/>
          </p:cNvSpPr>
          <p:nvPr>
            <p:ph type="dt" sz="half" idx="10"/>
          </p:nvPr>
        </p:nvSpPr>
        <p:spPr/>
        <p:txBody>
          <a:bodyPr/>
          <a:lstStyle/>
          <a:p>
            <a:fld id="{59A77943-EBFF-46F3-A740-5E88A46A0F98}" type="datetimeFigureOut">
              <a:rPr lang="zh-CN" altLang="en-US" smtClean="0"/>
              <a:t>2024/9/17</a:t>
            </a:fld>
            <a:endParaRPr lang="zh-CN" altLang="en-US"/>
          </a:p>
        </p:txBody>
      </p:sp>
      <p:sp>
        <p:nvSpPr>
          <p:cNvPr id="5" name="页脚占位符 4">
            <a:extLst>
              <a:ext uri="{FF2B5EF4-FFF2-40B4-BE49-F238E27FC236}">
                <a16:creationId xmlns:a16="http://schemas.microsoft.com/office/drawing/2014/main" id="{13C01E26-4837-E18C-E386-9F6695F634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0C356F-A598-0B7E-6F01-E8CA6E171645}"/>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332473168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FAA76E-8D19-E821-D3F4-02AF04F61E2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355B2D0-BEEA-AADE-A4BA-D21287299C8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C0DF181-2D21-515A-F9EF-D45F2092680A}"/>
              </a:ext>
            </a:extLst>
          </p:cNvPr>
          <p:cNvSpPr>
            <a:spLocks noGrp="1"/>
          </p:cNvSpPr>
          <p:nvPr>
            <p:ph type="dt" sz="half" idx="10"/>
          </p:nvPr>
        </p:nvSpPr>
        <p:spPr/>
        <p:txBody>
          <a:bodyPr/>
          <a:lstStyle/>
          <a:p>
            <a:fld id="{59A77943-EBFF-46F3-A740-5E88A46A0F98}" type="datetimeFigureOut">
              <a:rPr lang="zh-CN" altLang="en-US" smtClean="0"/>
              <a:t>2024/9/17</a:t>
            </a:fld>
            <a:endParaRPr lang="zh-CN" altLang="en-US"/>
          </a:p>
        </p:txBody>
      </p:sp>
      <p:sp>
        <p:nvSpPr>
          <p:cNvPr id="5" name="页脚占位符 4">
            <a:extLst>
              <a:ext uri="{FF2B5EF4-FFF2-40B4-BE49-F238E27FC236}">
                <a16:creationId xmlns:a16="http://schemas.microsoft.com/office/drawing/2014/main" id="{40899BEE-B9B4-58AA-1CDF-5BE2CE4439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DA04C6-91E8-1F4C-145B-80C5507F66BA}"/>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212087818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7D0F36-B4EB-668B-C6D3-55371B96FA3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96B826A-BDF4-A328-81AE-68E245FE67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BD1B5A9-DA28-8620-4FA5-538531502319}"/>
              </a:ext>
            </a:extLst>
          </p:cNvPr>
          <p:cNvSpPr>
            <a:spLocks noGrp="1"/>
          </p:cNvSpPr>
          <p:nvPr>
            <p:ph type="dt" sz="half" idx="10"/>
          </p:nvPr>
        </p:nvSpPr>
        <p:spPr/>
        <p:txBody>
          <a:bodyPr/>
          <a:lstStyle/>
          <a:p>
            <a:fld id="{59A77943-EBFF-46F3-A740-5E88A46A0F98}" type="datetimeFigureOut">
              <a:rPr lang="zh-CN" altLang="en-US" smtClean="0"/>
              <a:t>2024/9/17</a:t>
            </a:fld>
            <a:endParaRPr lang="zh-CN" altLang="en-US"/>
          </a:p>
        </p:txBody>
      </p:sp>
      <p:sp>
        <p:nvSpPr>
          <p:cNvPr id="5" name="页脚占位符 4">
            <a:extLst>
              <a:ext uri="{FF2B5EF4-FFF2-40B4-BE49-F238E27FC236}">
                <a16:creationId xmlns:a16="http://schemas.microsoft.com/office/drawing/2014/main" id="{5DAE222A-46EB-FA97-C47B-F0B4B95FE8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1D0849-92A2-00CA-DDC8-90362C04C2A9}"/>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10216854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4E8BDD-E631-8AB1-0E69-6375502D681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16A8115-D6B1-CC6E-4779-721B2E67480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4DBA630-62F0-55F3-ACE7-D4CE0020AD3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C096426-A31D-0565-6424-76A36F176026}"/>
              </a:ext>
            </a:extLst>
          </p:cNvPr>
          <p:cNvSpPr>
            <a:spLocks noGrp="1"/>
          </p:cNvSpPr>
          <p:nvPr>
            <p:ph type="dt" sz="half" idx="10"/>
          </p:nvPr>
        </p:nvSpPr>
        <p:spPr/>
        <p:txBody>
          <a:bodyPr/>
          <a:lstStyle/>
          <a:p>
            <a:fld id="{59A77943-EBFF-46F3-A740-5E88A46A0F98}" type="datetimeFigureOut">
              <a:rPr lang="zh-CN" altLang="en-US" smtClean="0"/>
              <a:t>2024/9/17</a:t>
            </a:fld>
            <a:endParaRPr lang="zh-CN" altLang="en-US"/>
          </a:p>
        </p:txBody>
      </p:sp>
      <p:sp>
        <p:nvSpPr>
          <p:cNvPr id="6" name="页脚占位符 5">
            <a:extLst>
              <a:ext uri="{FF2B5EF4-FFF2-40B4-BE49-F238E27FC236}">
                <a16:creationId xmlns:a16="http://schemas.microsoft.com/office/drawing/2014/main" id="{DBF505AE-F24B-23CF-3AB6-F2B07FE38E3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174FCCC-C191-FE2A-D527-CB2E2CDC2ABE}"/>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131179460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548581-0726-5732-5C97-EC9DFD1352E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5DA724B-40B7-D444-4572-4A5EEF2F1D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34A1ADB-0CAF-0C17-43A1-022344FB9C1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62DCD83-75A1-6029-73CF-14069FF5E0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9E3940B-082C-E2EB-97CC-31590CFAC45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4408405-A436-697A-E3C9-F4CB34710579}"/>
              </a:ext>
            </a:extLst>
          </p:cNvPr>
          <p:cNvSpPr>
            <a:spLocks noGrp="1"/>
          </p:cNvSpPr>
          <p:nvPr>
            <p:ph type="dt" sz="half" idx="10"/>
          </p:nvPr>
        </p:nvSpPr>
        <p:spPr/>
        <p:txBody>
          <a:bodyPr/>
          <a:lstStyle/>
          <a:p>
            <a:fld id="{59A77943-EBFF-46F3-A740-5E88A46A0F98}" type="datetimeFigureOut">
              <a:rPr lang="zh-CN" altLang="en-US" smtClean="0"/>
              <a:t>2024/9/17</a:t>
            </a:fld>
            <a:endParaRPr lang="zh-CN" altLang="en-US"/>
          </a:p>
        </p:txBody>
      </p:sp>
      <p:sp>
        <p:nvSpPr>
          <p:cNvPr id="8" name="页脚占位符 7">
            <a:extLst>
              <a:ext uri="{FF2B5EF4-FFF2-40B4-BE49-F238E27FC236}">
                <a16:creationId xmlns:a16="http://schemas.microsoft.com/office/drawing/2014/main" id="{BA84D0DE-E472-4237-18C9-AAAD9C778D2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2995B92-4A7A-0D38-8577-47144D74FC2B}"/>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399238150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E1CF5-19FB-5E74-242B-673BAFD90B1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E5E41BD-2DE5-AE7F-FBF5-20DFEA6F4DE7}"/>
              </a:ext>
            </a:extLst>
          </p:cNvPr>
          <p:cNvSpPr>
            <a:spLocks noGrp="1"/>
          </p:cNvSpPr>
          <p:nvPr>
            <p:ph type="dt" sz="half" idx="10"/>
          </p:nvPr>
        </p:nvSpPr>
        <p:spPr/>
        <p:txBody>
          <a:bodyPr/>
          <a:lstStyle/>
          <a:p>
            <a:fld id="{59A77943-EBFF-46F3-A740-5E88A46A0F98}" type="datetimeFigureOut">
              <a:rPr lang="zh-CN" altLang="en-US" smtClean="0"/>
              <a:t>2024/9/17</a:t>
            </a:fld>
            <a:endParaRPr lang="zh-CN" altLang="en-US"/>
          </a:p>
        </p:txBody>
      </p:sp>
      <p:sp>
        <p:nvSpPr>
          <p:cNvPr id="4" name="页脚占位符 3">
            <a:extLst>
              <a:ext uri="{FF2B5EF4-FFF2-40B4-BE49-F238E27FC236}">
                <a16:creationId xmlns:a16="http://schemas.microsoft.com/office/drawing/2014/main" id="{6F5B013B-7ED0-89D7-73C9-72AFA7A0915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C1FF08E-D7BC-6DBF-FE6A-6132757F9573}"/>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19990286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22D43B9-AC8C-99CE-A7C3-91A00BDAFB10}"/>
              </a:ext>
            </a:extLst>
          </p:cNvPr>
          <p:cNvSpPr>
            <a:spLocks noGrp="1"/>
          </p:cNvSpPr>
          <p:nvPr>
            <p:ph type="dt" sz="half" idx="10"/>
          </p:nvPr>
        </p:nvSpPr>
        <p:spPr/>
        <p:txBody>
          <a:bodyPr/>
          <a:lstStyle/>
          <a:p>
            <a:fld id="{59A77943-EBFF-46F3-A740-5E88A46A0F98}" type="datetimeFigureOut">
              <a:rPr lang="zh-CN" altLang="en-US" smtClean="0"/>
              <a:t>2024/9/17</a:t>
            </a:fld>
            <a:endParaRPr lang="zh-CN" altLang="en-US"/>
          </a:p>
        </p:txBody>
      </p:sp>
      <p:sp>
        <p:nvSpPr>
          <p:cNvPr id="3" name="页脚占位符 2">
            <a:extLst>
              <a:ext uri="{FF2B5EF4-FFF2-40B4-BE49-F238E27FC236}">
                <a16:creationId xmlns:a16="http://schemas.microsoft.com/office/drawing/2014/main" id="{676776C0-FFCF-FB2C-5F81-43A9740FE84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51558EB-2980-6C41-16F4-F35D24E458F5}"/>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291956929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EA59BE-8164-B30B-6BEB-B82C2130753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7FF9951-74E8-ED6C-65EB-7756F43EA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02422BC-7480-1187-EA75-0211201C42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321FF3B-A6AA-94FC-FBEC-4FF326E450C5}"/>
              </a:ext>
            </a:extLst>
          </p:cNvPr>
          <p:cNvSpPr>
            <a:spLocks noGrp="1"/>
          </p:cNvSpPr>
          <p:nvPr>
            <p:ph type="dt" sz="half" idx="10"/>
          </p:nvPr>
        </p:nvSpPr>
        <p:spPr/>
        <p:txBody>
          <a:bodyPr/>
          <a:lstStyle/>
          <a:p>
            <a:fld id="{59A77943-EBFF-46F3-A740-5E88A46A0F98}" type="datetimeFigureOut">
              <a:rPr lang="zh-CN" altLang="en-US" smtClean="0"/>
              <a:t>2024/9/17</a:t>
            </a:fld>
            <a:endParaRPr lang="zh-CN" altLang="en-US"/>
          </a:p>
        </p:txBody>
      </p:sp>
      <p:sp>
        <p:nvSpPr>
          <p:cNvPr id="6" name="页脚占位符 5">
            <a:extLst>
              <a:ext uri="{FF2B5EF4-FFF2-40B4-BE49-F238E27FC236}">
                <a16:creationId xmlns:a16="http://schemas.microsoft.com/office/drawing/2014/main" id="{61867F7C-1655-F39E-2C98-75E41EF761D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48A3A5-7CC6-5C83-9218-890B2FB6C2D1}"/>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88871136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0A0E0-0C5B-3B48-E916-932C84345FE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E367FDB-5E8F-CCC8-71AB-B65150FDE8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54E8A07-A13A-E50A-EBC4-4AFA6A3F4A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E95821B-C83C-56F0-176F-2E0B544967BF}"/>
              </a:ext>
            </a:extLst>
          </p:cNvPr>
          <p:cNvSpPr>
            <a:spLocks noGrp="1"/>
          </p:cNvSpPr>
          <p:nvPr>
            <p:ph type="dt" sz="half" idx="10"/>
          </p:nvPr>
        </p:nvSpPr>
        <p:spPr/>
        <p:txBody>
          <a:bodyPr/>
          <a:lstStyle/>
          <a:p>
            <a:fld id="{59A77943-EBFF-46F3-A740-5E88A46A0F98}" type="datetimeFigureOut">
              <a:rPr lang="zh-CN" altLang="en-US" smtClean="0"/>
              <a:t>2024/9/17</a:t>
            </a:fld>
            <a:endParaRPr lang="zh-CN" altLang="en-US"/>
          </a:p>
        </p:txBody>
      </p:sp>
      <p:sp>
        <p:nvSpPr>
          <p:cNvPr id="6" name="页脚占位符 5">
            <a:extLst>
              <a:ext uri="{FF2B5EF4-FFF2-40B4-BE49-F238E27FC236}">
                <a16:creationId xmlns:a16="http://schemas.microsoft.com/office/drawing/2014/main" id="{00CA9B91-560D-E116-5DCD-149991DA1A3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F00965-BEC2-448E-F6DB-4356605B1D86}"/>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7451239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9D5353D-1F41-869A-F439-DA76F1381D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7FD93F6-3D99-96A2-4C5D-89488FE3D6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FE7DC8-0AB6-C0C4-88A2-B9169FA20F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A77943-EBFF-46F3-A740-5E88A46A0F98}" type="datetimeFigureOut">
              <a:rPr lang="zh-CN" altLang="en-US" smtClean="0"/>
              <a:t>2024/9/17</a:t>
            </a:fld>
            <a:endParaRPr lang="zh-CN" altLang="en-US"/>
          </a:p>
        </p:txBody>
      </p:sp>
      <p:sp>
        <p:nvSpPr>
          <p:cNvPr id="5" name="页脚占位符 4">
            <a:extLst>
              <a:ext uri="{FF2B5EF4-FFF2-40B4-BE49-F238E27FC236}">
                <a16:creationId xmlns:a16="http://schemas.microsoft.com/office/drawing/2014/main" id="{D25B82D0-0AFD-6D6D-8EF3-8BB9802743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91E34E8-5D3D-2B58-EA93-0F7374D940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1030428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9" y="134126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1" name="矩形 10"/>
          <p:cNvSpPr/>
          <p:nvPr/>
        </p:nvSpPr>
        <p:spPr>
          <a:xfrm>
            <a:off x="3950517" y="3350531"/>
            <a:ext cx="7904860" cy="1754284"/>
          </a:xfrm>
          <a:prstGeom prst="rect">
            <a:avLst/>
          </a:prstGeom>
        </p:spPr>
        <p:txBody>
          <a:bodyPr wrap="square" lIns="91397" tIns="45699" rIns="91397" bIns="45699">
            <a:spAutoFit/>
          </a:bodyPr>
          <a:lstStyle/>
          <a:p>
            <a:pPr algn="r" defTabSz="913765">
              <a:defRPr/>
            </a:pPr>
            <a:r>
              <a:rPr lang="en-US" altLang="zh-CN" sz="1800" b="0" i="0" dirty="0">
                <a:solidFill>
                  <a:srgbClr val="000000"/>
                </a:solidFill>
                <a:effectLst/>
                <a:latin typeface="NimbusRomNo9L-Regu"/>
              </a:rPr>
              <a:t>Aristide </a:t>
            </a:r>
            <a:r>
              <a:rPr lang="en-US" altLang="zh-CN" sz="1800" b="0" i="0" dirty="0" err="1">
                <a:solidFill>
                  <a:srgbClr val="000000"/>
                </a:solidFill>
                <a:effectLst/>
                <a:latin typeface="NimbusRomNo9L-Regu"/>
              </a:rPr>
              <a:t>Tanyi</a:t>
            </a:r>
            <a:r>
              <a:rPr lang="en-US" altLang="zh-CN" sz="1800" b="0" i="0" dirty="0">
                <a:solidFill>
                  <a:srgbClr val="000000"/>
                </a:solidFill>
                <a:effectLst/>
                <a:latin typeface="NimbusRomNo9L-Regu"/>
              </a:rPr>
              <a:t>-Jong </a:t>
            </a:r>
            <a:r>
              <a:rPr lang="en-US" altLang="zh-CN" sz="1800" b="0" i="0" dirty="0" err="1">
                <a:solidFill>
                  <a:srgbClr val="000000"/>
                </a:solidFill>
                <a:effectLst/>
                <a:latin typeface="NimbusRomNo9L-Regu"/>
              </a:rPr>
              <a:t>Akem</a:t>
            </a:r>
            <a:r>
              <a:rPr lang="en-US" altLang="zh-CN" sz="1800" b="0" i="0" dirty="0">
                <a:solidFill>
                  <a:srgbClr val="000000"/>
                </a:solidFill>
                <a:effectLst/>
                <a:latin typeface="NimbusRomNo9L-Regu"/>
              </a:rPr>
              <a:t>∗†‡, </a:t>
            </a:r>
            <a:r>
              <a:rPr lang="en-US" altLang="zh-CN" sz="1800" b="0" i="0" dirty="0" err="1">
                <a:solidFill>
                  <a:srgbClr val="000000"/>
                </a:solidFill>
                <a:effectLst/>
                <a:latin typeface="NimbusRomNo9L-Regu"/>
              </a:rPr>
              <a:t>Beyza</a:t>
            </a:r>
            <a:r>
              <a:rPr lang="en-US" altLang="zh-CN" sz="1800" b="0" i="0" dirty="0">
                <a:solidFill>
                  <a:srgbClr val="000000"/>
                </a:solidFill>
                <a:effectLst/>
                <a:latin typeface="NimbusRomNo9L-Regu"/>
              </a:rPr>
              <a:t> But¨ un¨∗†‡, Michele </a:t>
            </a:r>
            <a:r>
              <a:rPr lang="en-US" altLang="zh-CN" sz="1800" b="0" i="0" dirty="0" err="1">
                <a:solidFill>
                  <a:srgbClr val="000000"/>
                </a:solidFill>
                <a:effectLst/>
                <a:latin typeface="NimbusRomNo9L-Regu"/>
              </a:rPr>
              <a:t>Gucciardo</a:t>
            </a:r>
            <a:r>
              <a:rPr lang="en-US" altLang="zh-CN" sz="1800" b="0" i="0" dirty="0">
                <a:solidFill>
                  <a:srgbClr val="000000"/>
                </a:solidFill>
                <a:effectLst/>
                <a:latin typeface="NimbusRomNo9L-Regu"/>
              </a:rPr>
              <a:t>∗, </a:t>
            </a:r>
          </a:p>
          <a:p>
            <a:pPr algn="r" defTabSz="913765">
              <a:defRPr/>
            </a:pPr>
            <a:endParaRPr lang="en-US" altLang="zh-CN" dirty="0">
              <a:solidFill>
                <a:srgbClr val="1C6299"/>
              </a:solidFill>
              <a:latin typeface="NimbusRomNo9L-Regu"/>
            </a:endParaRPr>
          </a:p>
          <a:p>
            <a:pPr algn="r" defTabSz="913765">
              <a:defRPr/>
            </a:pPr>
            <a:endParaRPr lang="en-US" altLang="zh-CN" dirty="0">
              <a:solidFill>
                <a:srgbClr val="1C6299"/>
              </a:solidFill>
              <a:latin typeface="NimbusRomNo9L-Regu"/>
            </a:endParaRPr>
          </a:p>
          <a:p>
            <a:pPr algn="r" defTabSz="913765">
              <a:defRPr/>
            </a:pPr>
            <a:r>
              <a:rPr lang="en-US" altLang="zh-CN" dirty="0">
                <a:solidFill>
                  <a:srgbClr val="1C6299"/>
                </a:solidFill>
                <a:latin typeface="NimbusRomNo9L-Regu"/>
              </a:rPr>
              <a:t>Published in:INFOCOM2024</a:t>
            </a:r>
            <a:br>
              <a:rPr lang="en-US" altLang="zh-CN" dirty="0">
                <a:solidFill>
                  <a:srgbClr val="1C6299"/>
                </a:solidFill>
                <a:latin typeface="NimbusRomNo9L-Regu"/>
              </a:rPr>
            </a:br>
            <a:br>
              <a:rPr lang="en-US" altLang="zh-CN" dirty="0">
                <a:solidFill>
                  <a:srgbClr val="1C6299"/>
                </a:solidFill>
                <a:latin typeface="NimbusRomNo9L-Regu"/>
              </a:rPr>
            </a:br>
            <a:endParaRPr lang="en-US" altLang="zh-CN" dirty="0">
              <a:solidFill>
                <a:srgbClr val="1C6299"/>
              </a:solidFill>
              <a:latin typeface="NimbusRomNo9L-Regu"/>
            </a:endParaRPr>
          </a:p>
        </p:txBody>
      </p:sp>
      <p:sp>
        <p:nvSpPr>
          <p:cNvPr id="12" name="椭圆 11"/>
          <p:cNvSpPr/>
          <p:nvPr/>
        </p:nvSpPr>
        <p:spPr>
          <a:xfrm>
            <a:off x="1600553" y="948409"/>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Effect>
                      <a14:saturation sat="66000"/>
                    </a14:imgEffect>
                    <a14:imgEffect>
                      <a14:brightnessContrast bright="14000" contrast="21000"/>
                    </a14:imgEffect>
                  </a14:imgLayer>
                </a14:imgProps>
              </a:ex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8" name="文本框 7"/>
          <p:cNvSpPr txBox="1"/>
          <p:nvPr/>
        </p:nvSpPr>
        <p:spPr>
          <a:xfrm>
            <a:off x="4478707" y="1660074"/>
            <a:ext cx="7717584" cy="1384995"/>
          </a:xfrm>
          <a:prstGeom prst="rect">
            <a:avLst/>
          </a:prstGeom>
          <a:noFill/>
        </p:spPr>
        <p:txBody>
          <a:bodyPr wrap="square" rtlCol="0">
            <a:spAutoFit/>
          </a:bodyPr>
          <a:lstStyle/>
          <a:p>
            <a:pPr algn="l" defTabSz="913765">
              <a:defRPr/>
            </a:pPr>
            <a:r>
              <a:rPr lang="en-US" altLang="zh-CN" sz="28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Jewel: Resource-Efficient Joint Packet and Flow Level Inference in Programmable Switches</a:t>
            </a:r>
          </a:p>
        </p:txBody>
      </p:sp>
      <p:sp>
        <p:nvSpPr>
          <p:cNvPr id="16" name="文本占位符 56"/>
          <p:cNvSpPr txBox="1"/>
          <p:nvPr/>
        </p:nvSpPr>
        <p:spPr>
          <a:xfrm>
            <a:off x="2026470" y="5353615"/>
            <a:ext cx="1924047" cy="353120"/>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C6299"/>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ysClr val="window" lastClr="FFFFFF"/>
                </a:solidFill>
                <a:latin typeface="Arial" panose="020B0604020202020204"/>
                <a:ea typeface="微软雅黑" panose="020B0503020204020204" pitchFamily="34" charset="-122"/>
              </a:rPr>
              <a:t>汇报人：李程翔</a:t>
            </a:r>
          </a:p>
        </p:txBody>
      </p:sp>
      <p:pic>
        <p:nvPicPr>
          <p:cNvPr id="6" name="图片 5">
            <a:extLst>
              <a:ext uri="{FF2B5EF4-FFF2-40B4-BE49-F238E27FC236}">
                <a16:creationId xmlns:a16="http://schemas.microsoft.com/office/drawing/2014/main" id="{AD2A3CAD-F1BD-68CF-0FB8-D97994A2A1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18" name="图片 17">
            <a:extLst>
              <a:ext uri="{FF2B5EF4-FFF2-40B4-BE49-F238E27FC236}">
                <a16:creationId xmlns:a16="http://schemas.microsoft.com/office/drawing/2014/main" id="{8BCA60BB-0A73-4731-A4B3-5BB10F6DD6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2" name="日期占位符 1">
            <a:extLst>
              <a:ext uri="{FF2B5EF4-FFF2-40B4-BE49-F238E27FC236}">
                <a16:creationId xmlns:a16="http://schemas.microsoft.com/office/drawing/2014/main" id="{1674C119-510F-D43A-10BF-DAE4711D88E8}"/>
              </a:ext>
            </a:extLst>
          </p:cNvPr>
          <p:cNvSpPr>
            <a:spLocks noGrp="1"/>
          </p:cNvSpPr>
          <p:nvPr>
            <p:ph type="dt" sz="half" idx="10"/>
          </p:nvPr>
        </p:nvSpPr>
        <p:spPr>
          <a:xfrm>
            <a:off x="2452255" y="5775076"/>
            <a:ext cx="2743200" cy="365125"/>
          </a:xfrm>
        </p:spPr>
        <p:txBody>
          <a:bodyPr/>
          <a:lstStyle/>
          <a:p>
            <a:fld id="{D3939FDD-45AF-4041-9EDC-28DF0DE55656}" type="datetime1">
              <a:rPr lang="zh-CN" altLang="en-US" b="1" smtClean="0">
                <a:solidFill>
                  <a:schemeClr val="tx1"/>
                </a:solidFill>
              </a:rPr>
              <a:t>2024/9/17</a:t>
            </a:fld>
            <a:endParaRPr lang="zh-CN" altLang="en-US" b="1" dirty="0">
              <a:solidFill>
                <a:schemeClr val="tx1"/>
              </a:solidFill>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Results</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i="1" dirty="0">
                  <a:solidFill>
                    <a:prstClr val="white"/>
                  </a:solidFill>
                  <a:latin typeface="微软雅黑" panose="020B0503020204020204" pitchFamily="34" charset="-122"/>
                  <a:ea typeface="微软雅黑" panose="020B0503020204020204" pitchFamily="34" charset="-122"/>
                </a:rPr>
                <a:t>0</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3ACCF58D-D2AD-D93A-B700-45924AE7B505}"/>
              </a:ext>
            </a:extLst>
          </p:cNvPr>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8" name="直接连接符 47">
            <a:extLst>
              <a:ext uri="{FF2B5EF4-FFF2-40B4-BE49-F238E27FC236}">
                <a16:creationId xmlns:a16="http://schemas.microsoft.com/office/drawing/2014/main" id="{E3374126-A295-C75B-B37D-579BC15D4607}"/>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24" name="文本框 23">
            <a:extLst>
              <a:ext uri="{FF2B5EF4-FFF2-40B4-BE49-F238E27FC236}">
                <a16:creationId xmlns:a16="http://schemas.microsoft.com/office/drawing/2014/main" id="{ABEBA374-6969-43BD-16E8-4406F42CFB03}"/>
              </a:ext>
            </a:extLst>
          </p:cNvPr>
          <p:cNvSpPr txBox="1"/>
          <p:nvPr/>
        </p:nvSpPr>
        <p:spPr>
          <a:xfrm>
            <a:off x="379973" y="894820"/>
            <a:ext cx="10682933" cy="499624"/>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pPr marL="342900" indent="-342900">
              <a:buFont typeface="Wingdings" panose="05000000000000000000" pitchFamily="2" charset="2"/>
              <a:buChar char="Ø"/>
            </a:pPr>
            <a:r>
              <a:rPr lang="en-US" altLang="zh-CN" sz="2000" b="1" dirty="0"/>
              <a:t> PL,FL, and PL+FL (columns) approaches</a:t>
            </a:r>
          </a:p>
        </p:txBody>
      </p:sp>
      <p:sp>
        <p:nvSpPr>
          <p:cNvPr id="8" name="文本框 7">
            <a:extLst>
              <a:ext uri="{FF2B5EF4-FFF2-40B4-BE49-F238E27FC236}">
                <a16:creationId xmlns:a16="http://schemas.microsoft.com/office/drawing/2014/main" id="{B90DE6F0-0AB2-4064-30D2-89B5D4B44C85}"/>
              </a:ext>
            </a:extLst>
          </p:cNvPr>
          <p:cNvSpPr txBox="1"/>
          <p:nvPr/>
        </p:nvSpPr>
        <p:spPr>
          <a:xfrm>
            <a:off x="851338" y="1633776"/>
            <a:ext cx="5031498" cy="791627"/>
          </a:xfrm>
          <a:prstGeom prst="rect">
            <a:avLst/>
          </a:prstGeom>
          <a:noFill/>
          <a:ln>
            <a:solidFill>
              <a:schemeClr val="accent1">
                <a:lumMod val="75000"/>
              </a:schemeClr>
            </a:solidFill>
          </a:ln>
        </p:spPr>
        <p:txBody>
          <a:bodyPr wrap="square">
            <a:spAutoFit/>
          </a:bodyPr>
          <a:lstStyle/>
          <a:p>
            <a:pPr algn="just">
              <a:lnSpc>
                <a:spcPct val="150000"/>
              </a:lnSpc>
            </a:pPr>
            <a:r>
              <a:rPr lang="zh-CN" altLang="en-US" sz="1600" b="0" i="0" dirty="0">
                <a:solidFill>
                  <a:srgbClr val="000000"/>
                </a:solidFill>
                <a:effectLst/>
                <a:latin typeface="微软雅黑" panose="020B0503020204020204" pitchFamily="34" charset="-122"/>
                <a:ea typeface="微软雅黑" panose="020B0503020204020204" pitchFamily="34" charset="-122"/>
              </a:rPr>
              <a:t>图中显示了基准</a:t>
            </a:r>
            <a:r>
              <a:rPr lang="en-US" altLang="zh-CN" sz="1600" b="0" i="0" dirty="0">
                <a:solidFill>
                  <a:srgbClr val="000000"/>
                </a:solidFill>
                <a:effectLst/>
                <a:latin typeface="微软雅黑" panose="020B0503020204020204" pitchFamily="34" charset="-122"/>
                <a:ea typeface="微软雅黑" panose="020B0503020204020204" pitchFamily="34" charset="-122"/>
              </a:rPr>
              <a:t>(</a:t>
            </a:r>
            <a:r>
              <a:rPr lang="zh-CN" altLang="en-US" sz="1600" b="0" i="0" dirty="0">
                <a:solidFill>
                  <a:srgbClr val="000000"/>
                </a:solidFill>
                <a:effectLst/>
                <a:latin typeface="微软雅黑" panose="020B0503020204020204" pitchFamily="34" charset="-122"/>
                <a:ea typeface="微软雅黑" panose="020B0503020204020204" pitchFamily="34" charset="-122"/>
              </a:rPr>
              <a:t>列</a:t>
            </a:r>
            <a:r>
              <a:rPr lang="en-US" altLang="zh-CN" sz="1600" b="0" i="0" dirty="0">
                <a:solidFill>
                  <a:srgbClr val="000000"/>
                </a:solidFill>
                <a:effectLst/>
                <a:latin typeface="微软雅黑" panose="020B0503020204020204" pitchFamily="34" charset="-122"/>
                <a:ea typeface="微软雅黑" panose="020B0503020204020204" pitchFamily="34" charset="-122"/>
              </a:rPr>
              <a:t>)</a:t>
            </a:r>
            <a:r>
              <a:rPr lang="zh-CN" altLang="en-US" sz="1600" b="0" i="0" dirty="0">
                <a:solidFill>
                  <a:srgbClr val="000000"/>
                </a:solidFill>
                <a:effectLst/>
                <a:latin typeface="微软雅黑" panose="020B0503020204020204" pitchFamily="34" charset="-122"/>
                <a:ea typeface="微软雅黑" panose="020B0503020204020204" pitchFamily="34" charset="-122"/>
              </a:rPr>
              <a:t>和用例</a:t>
            </a:r>
            <a:r>
              <a:rPr lang="en-US" altLang="zh-CN" sz="1600" b="0" i="0" dirty="0">
                <a:solidFill>
                  <a:srgbClr val="000000"/>
                </a:solidFill>
                <a:effectLst/>
                <a:latin typeface="微软雅黑" panose="020B0503020204020204" pitchFamily="34" charset="-122"/>
                <a:ea typeface="微软雅黑" panose="020B0503020204020204" pitchFamily="34" charset="-122"/>
              </a:rPr>
              <a:t>(</a:t>
            </a:r>
            <a:r>
              <a:rPr lang="zh-CN" altLang="en-US" sz="1600" b="0" i="0" dirty="0">
                <a:solidFill>
                  <a:srgbClr val="000000"/>
                </a:solidFill>
                <a:effectLst/>
                <a:latin typeface="微软雅黑" panose="020B0503020204020204" pitchFamily="34" charset="-122"/>
                <a:ea typeface="微软雅黑" panose="020B0503020204020204" pitchFamily="34" charset="-122"/>
              </a:rPr>
              <a:t>行</a:t>
            </a:r>
            <a:r>
              <a:rPr lang="en-US" altLang="zh-CN" sz="1600" b="0" i="0" dirty="0">
                <a:solidFill>
                  <a:srgbClr val="000000"/>
                </a:solidFill>
                <a:effectLst/>
                <a:latin typeface="微软雅黑" panose="020B0503020204020204" pitchFamily="34" charset="-122"/>
                <a:ea typeface="微软雅黑" panose="020B0503020204020204" pitchFamily="34" charset="-122"/>
              </a:rPr>
              <a:t>)</a:t>
            </a:r>
            <a:r>
              <a:rPr lang="zh-CN" altLang="en-US" sz="1600" b="0" i="0" dirty="0">
                <a:solidFill>
                  <a:srgbClr val="000000"/>
                </a:solidFill>
                <a:effectLst/>
                <a:latin typeface="微软雅黑" panose="020B0503020204020204" pitchFamily="34" charset="-122"/>
                <a:ea typeface="微软雅黑" panose="020B0503020204020204" pitchFamily="34" charset="-122"/>
              </a:rPr>
              <a:t>的每种组合，并将选中的模型突出显示为较大的红点。</a:t>
            </a:r>
            <a:endParaRPr lang="zh-CN" altLang="en-US" sz="1600" b="1" dirty="0">
              <a:solidFill>
                <a:srgbClr val="FF0000"/>
              </a:solidFill>
              <a:latin typeface="-apple-system"/>
              <a:ea typeface="微软雅黑" panose="020B0503020204020204" pitchFamily="34" charset="-122"/>
            </a:endParaRPr>
          </a:p>
        </p:txBody>
      </p:sp>
      <p:pic>
        <p:nvPicPr>
          <p:cNvPr id="5" name="图片 4">
            <a:extLst>
              <a:ext uri="{FF2B5EF4-FFF2-40B4-BE49-F238E27FC236}">
                <a16:creationId xmlns:a16="http://schemas.microsoft.com/office/drawing/2014/main" id="{08188E7B-8160-3667-E78A-D6385005E6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1209" y="935629"/>
            <a:ext cx="5501558" cy="5431025"/>
          </a:xfrm>
          <a:prstGeom prst="rect">
            <a:avLst/>
          </a:prstGeom>
        </p:spPr>
      </p:pic>
      <p:sp>
        <p:nvSpPr>
          <p:cNvPr id="7" name="文本框 6">
            <a:extLst>
              <a:ext uri="{FF2B5EF4-FFF2-40B4-BE49-F238E27FC236}">
                <a16:creationId xmlns:a16="http://schemas.microsoft.com/office/drawing/2014/main" id="{93AF2FD0-770F-2652-291F-5B62858D90BB}"/>
              </a:ext>
            </a:extLst>
          </p:cNvPr>
          <p:cNvSpPr txBox="1"/>
          <p:nvPr/>
        </p:nvSpPr>
        <p:spPr>
          <a:xfrm>
            <a:off x="875289" y="3987495"/>
            <a:ext cx="4983596" cy="1569660"/>
          </a:xfrm>
          <a:prstGeom prst="rect">
            <a:avLst/>
          </a:prstGeom>
          <a:noFill/>
          <a:ln>
            <a:solidFill>
              <a:schemeClr val="tx2">
                <a:lumMod val="75000"/>
              </a:schemeClr>
            </a:solidFill>
          </a:ln>
        </p:spPr>
        <p:txBody>
          <a:bodyPr wrap="square">
            <a:spAutoFit/>
          </a:bodyPr>
          <a:lstStyle/>
          <a:p>
            <a:pPr marL="285750" indent="-285750">
              <a:buFont typeface="Wingdings" panose="05000000000000000000" pitchFamily="2" charset="2"/>
              <a:buChar char="ü"/>
            </a:pPr>
            <a:r>
              <a:rPr lang="zh-CN" altLang="en-US" sz="1600" dirty="0">
                <a:solidFill>
                  <a:srgbClr val="000000"/>
                </a:solidFill>
                <a:latin typeface="微软雅黑" panose="020B0503020204020204" pitchFamily="34" charset="-122"/>
                <a:ea typeface="微软雅黑" panose="020B0503020204020204" pitchFamily="34" charset="-122"/>
              </a:rPr>
              <a:t>图中表明，超参数化的可能性空间非常大，在数百或数千个选项中手动选择性能最佳的解决方案，严重存在次优风险。</a:t>
            </a:r>
            <a:endParaRPr lang="en-US" altLang="zh-CN" sz="1600" dirty="0">
              <a:solidFill>
                <a:srgbClr val="00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r>
              <a:rPr lang="zh-CN" altLang="en-US" sz="1600" dirty="0">
                <a:solidFill>
                  <a:srgbClr val="000000"/>
                </a:solidFill>
                <a:latin typeface="微软雅黑" panose="020B0503020204020204" pitchFamily="34" charset="-122"/>
                <a:ea typeface="微软雅黑" panose="020B0503020204020204" pitchFamily="34" charset="-122"/>
              </a:rPr>
              <a:t>相反，结构化和自动化的流程可以精确定位</a:t>
            </a:r>
            <a:r>
              <a:rPr lang="en-US" altLang="zh-CN" sz="1600" dirty="0">
                <a:solidFill>
                  <a:srgbClr val="000000"/>
                </a:solidFill>
                <a:latin typeface="微软雅黑" panose="020B0503020204020204" pitchFamily="34" charset="-122"/>
                <a:ea typeface="微软雅黑" panose="020B0503020204020204" pitchFamily="34" charset="-122"/>
              </a:rPr>
              <a:t>RF</a:t>
            </a:r>
            <a:r>
              <a:rPr lang="zh-CN" altLang="en-US" sz="1600" dirty="0">
                <a:solidFill>
                  <a:srgbClr val="000000"/>
                </a:solidFill>
                <a:latin typeface="微软雅黑" panose="020B0503020204020204" pitchFamily="34" charset="-122"/>
                <a:ea typeface="微软雅黑" panose="020B0503020204020204" pitchFamily="34" charset="-122"/>
              </a:rPr>
              <a:t>模型，该模型提供了准确性和资源占用的最佳权衡，用红点表示，然后在硬件中实现</a:t>
            </a:r>
          </a:p>
        </p:txBody>
      </p:sp>
      <p:sp>
        <p:nvSpPr>
          <p:cNvPr id="10" name="文本框 9">
            <a:extLst>
              <a:ext uri="{FF2B5EF4-FFF2-40B4-BE49-F238E27FC236}">
                <a16:creationId xmlns:a16="http://schemas.microsoft.com/office/drawing/2014/main" id="{86D45BDA-CE17-A109-86B6-696F92EB9867}"/>
              </a:ext>
            </a:extLst>
          </p:cNvPr>
          <p:cNvSpPr txBox="1"/>
          <p:nvPr/>
        </p:nvSpPr>
        <p:spPr>
          <a:xfrm>
            <a:off x="851338" y="2727811"/>
            <a:ext cx="4983596" cy="923330"/>
          </a:xfrm>
          <a:prstGeom prst="rect">
            <a:avLst/>
          </a:prstGeom>
          <a:noFill/>
          <a:ln>
            <a:solidFill>
              <a:schemeClr val="accent1">
                <a:lumMod val="60000"/>
                <a:lumOff val="40000"/>
              </a:schemeClr>
            </a:solidFill>
          </a:ln>
        </p:spPr>
        <p:txBody>
          <a:bodyPr wrap="square">
            <a:spAutoFit/>
          </a:bodyPr>
          <a:lstStyle/>
          <a:p>
            <a:r>
              <a:rPr lang="zh-CN" altLang="en-US" dirty="0"/>
              <a:t>随着搜索空间的扩大，密度从左向右增长，在</a:t>
            </a:r>
            <a:r>
              <a:rPr lang="en-US" altLang="zh-CN" dirty="0"/>
              <a:t>FL</a:t>
            </a:r>
            <a:r>
              <a:rPr lang="zh-CN" altLang="en-US" dirty="0"/>
              <a:t>模型中包含额外的超参数</a:t>
            </a:r>
            <a:r>
              <a:rPr lang="en-US" altLang="zh-CN" dirty="0"/>
              <a:t>n</a:t>
            </a:r>
            <a:r>
              <a:rPr lang="zh-CN" altLang="en-US" dirty="0"/>
              <a:t>，在</a:t>
            </a:r>
            <a:r>
              <a:rPr lang="en-US" altLang="zh-CN" dirty="0"/>
              <a:t>PL+FL</a:t>
            </a:r>
            <a:r>
              <a:rPr lang="zh-CN" altLang="en-US" dirty="0"/>
              <a:t>模型中包含额外的</a:t>
            </a:r>
            <a:r>
              <a:rPr lang="en-US" altLang="zh-CN" dirty="0"/>
              <a:t>L</a:t>
            </a:r>
            <a:endParaRPr lang="zh-CN" altLang="en-US" dirty="0"/>
          </a:p>
        </p:txBody>
      </p:sp>
    </p:spTree>
    <p:extLst>
      <p:ext uri="{BB962C8B-B14F-4D97-AF65-F5344CB8AC3E}">
        <p14:creationId xmlns:p14="http://schemas.microsoft.com/office/powerpoint/2010/main" val="201308475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Results</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i="1" dirty="0">
                  <a:solidFill>
                    <a:prstClr val="white"/>
                  </a:solidFill>
                  <a:latin typeface="微软雅黑" panose="020B0503020204020204" pitchFamily="34" charset="-122"/>
                  <a:ea typeface="微软雅黑" panose="020B0503020204020204" pitchFamily="34" charset="-122"/>
                </a:rPr>
                <a:t>0</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3ACCF58D-D2AD-D93A-B700-45924AE7B505}"/>
              </a:ext>
            </a:extLst>
          </p:cNvPr>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8" name="直接连接符 47">
            <a:extLst>
              <a:ext uri="{FF2B5EF4-FFF2-40B4-BE49-F238E27FC236}">
                <a16:creationId xmlns:a16="http://schemas.microsoft.com/office/drawing/2014/main" id="{E3374126-A295-C75B-B37D-579BC15D4607}"/>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24" name="文本框 23">
            <a:extLst>
              <a:ext uri="{FF2B5EF4-FFF2-40B4-BE49-F238E27FC236}">
                <a16:creationId xmlns:a16="http://schemas.microsoft.com/office/drawing/2014/main" id="{ABEBA374-6969-43BD-16E8-4406F42CFB03}"/>
              </a:ext>
            </a:extLst>
          </p:cNvPr>
          <p:cNvSpPr txBox="1"/>
          <p:nvPr/>
        </p:nvSpPr>
        <p:spPr>
          <a:xfrm>
            <a:off x="592554" y="947283"/>
            <a:ext cx="10682933" cy="2807948"/>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pPr marL="342900" indent="-342900">
              <a:buFont typeface="Wingdings" panose="05000000000000000000" pitchFamily="2" charset="2"/>
              <a:buChar char="Ø"/>
            </a:pPr>
            <a:r>
              <a:rPr lang="en-US" altLang="zh-CN" sz="2000" b="1" dirty="0"/>
              <a:t>Average of F1</a:t>
            </a:r>
          </a:p>
          <a:p>
            <a:pPr marL="342900" indent="-342900">
              <a:buFont typeface="Wingdings" panose="05000000000000000000" pitchFamily="2" charset="2"/>
              <a:buChar char="Ø"/>
            </a:pPr>
            <a:endParaRPr lang="en-US" altLang="zh-CN" sz="2000" b="1" dirty="0"/>
          </a:p>
          <a:p>
            <a:pPr marL="342900" indent="-342900">
              <a:buFont typeface="Wingdings" panose="05000000000000000000" pitchFamily="2" charset="2"/>
              <a:buChar char="Ø"/>
            </a:pPr>
            <a:endParaRPr lang="en-US" altLang="zh-CN" sz="2000" b="1" dirty="0"/>
          </a:p>
          <a:p>
            <a:pPr marL="342900" indent="-342900">
              <a:buFont typeface="Wingdings" panose="05000000000000000000" pitchFamily="2" charset="2"/>
              <a:buChar char="Ø"/>
            </a:pPr>
            <a:endParaRPr lang="en-US" altLang="zh-CN" sz="2000" b="1" dirty="0"/>
          </a:p>
          <a:p>
            <a:pPr marL="342900" indent="-342900">
              <a:buFont typeface="Wingdings" panose="05000000000000000000" pitchFamily="2" charset="2"/>
              <a:buChar char="Ø"/>
            </a:pPr>
            <a:endParaRPr lang="en-US" altLang="zh-CN" sz="2000" b="1" dirty="0"/>
          </a:p>
          <a:p>
            <a:pPr marL="342900" indent="-342900">
              <a:buFont typeface="Wingdings" panose="05000000000000000000" pitchFamily="2" charset="2"/>
              <a:buChar char="Ø"/>
            </a:pPr>
            <a:r>
              <a:rPr lang="zh-CN" altLang="en-US" sz="2000" b="1" dirty="0"/>
              <a:t>性能差异</a:t>
            </a:r>
            <a:endParaRPr lang="en-US" altLang="zh-CN" sz="2000" b="1" dirty="0"/>
          </a:p>
        </p:txBody>
      </p:sp>
      <p:pic>
        <p:nvPicPr>
          <p:cNvPr id="5" name="图片 4">
            <a:extLst>
              <a:ext uri="{FF2B5EF4-FFF2-40B4-BE49-F238E27FC236}">
                <a16:creationId xmlns:a16="http://schemas.microsoft.com/office/drawing/2014/main" id="{78EEC481-F13D-E378-1F90-03CB936614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4297" y="1573412"/>
            <a:ext cx="8288162" cy="1743652"/>
          </a:xfrm>
          <a:prstGeom prst="rect">
            <a:avLst/>
          </a:prstGeom>
        </p:spPr>
      </p:pic>
      <p:sp>
        <p:nvSpPr>
          <p:cNvPr id="7" name="矩形 6">
            <a:extLst>
              <a:ext uri="{FF2B5EF4-FFF2-40B4-BE49-F238E27FC236}">
                <a16:creationId xmlns:a16="http://schemas.microsoft.com/office/drawing/2014/main" id="{C1E0DD3E-1199-0B98-C535-7FE2DBD0704C}"/>
              </a:ext>
            </a:extLst>
          </p:cNvPr>
          <p:cNvSpPr/>
          <p:nvPr/>
        </p:nvSpPr>
        <p:spPr>
          <a:xfrm>
            <a:off x="8410608" y="1740513"/>
            <a:ext cx="1236759" cy="137300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408D34FD-3A49-F9DF-D263-D673CA20DB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01812" y="3362868"/>
            <a:ext cx="5753811" cy="3148486"/>
          </a:xfrm>
          <a:prstGeom prst="rect">
            <a:avLst/>
          </a:prstGeom>
        </p:spPr>
      </p:pic>
    </p:spTree>
    <p:extLst>
      <p:ext uri="{BB962C8B-B14F-4D97-AF65-F5344CB8AC3E}">
        <p14:creationId xmlns:p14="http://schemas.microsoft.com/office/powerpoint/2010/main" val="256504410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Results</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i="1" dirty="0">
                  <a:solidFill>
                    <a:prstClr val="white"/>
                  </a:solidFill>
                  <a:latin typeface="微软雅黑" panose="020B0503020204020204" pitchFamily="34" charset="-122"/>
                  <a:ea typeface="微软雅黑" panose="020B0503020204020204" pitchFamily="34" charset="-122"/>
                </a:rPr>
                <a:t>0</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3ACCF58D-D2AD-D93A-B700-45924AE7B505}"/>
              </a:ext>
            </a:extLst>
          </p:cNvPr>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8" name="直接连接符 47">
            <a:extLst>
              <a:ext uri="{FF2B5EF4-FFF2-40B4-BE49-F238E27FC236}">
                <a16:creationId xmlns:a16="http://schemas.microsoft.com/office/drawing/2014/main" id="{E3374126-A295-C75B-B37D-579BC15D4607}"/>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24" name="文本框 23">
            <a:extLst>
              <a:ext uri="{FF2B5EF4-FFF2-40B4-BE49-F238E27FC236}">
                <a16:creationId xmlns:a16="http://schemas.microsoft.com/office/drawing/2014/main" id="{ABEBA374-6969-43BD-16E8-4406F42CFB03}"/>
              </a:ext>
            </a:extLst>
          </p:cNvPr>
          <p:cNvSpPr txBox="1"/>
          <p:nvPr/>
        </p:nvSpPr>
        <p:spPr>
          <a:xfrm>
            <a:off x="592554" y="947283"/>
            <a:ext cx="10682933" cy="499624"/>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pPr marL="342900" indent="-342900">
              <a:buFont typeface="Wingdings" panose="05000000000000000000" pitchFamily="2" charset="2"/>
              <a:buChar char="Ø"/>
            </a:pPr>
            <a:r>
              <a:rPr lang="en-US" altLang="zh-CN" sz="2000" b="1" dirty="0"/>
              <a:t>Resource usage</a:t>
            </a:r>
          </a:p>
        </p:txBody>
      </p:sp>
      <p:sp>
        <p:nvSpPr>
          <p:cNvPr id="8" name="文本框 7">
            <a:extLst>
              <a:ext uri="{FF2B5EF4-FFF2-40B4-BE49-F238E27FC236}">
                <a16:creationId xmlns:a16="http://schemas.microsoft.com/office/drawing/2014/main" id="{B90DE6F0-0AB2-4064-30D2-89B5D4B44C85}"/>
              </a:ext>
            </a:extLst>
          </p:cNvPr>
          <p:cNvSpPr txBox="1"/>
          <p:nvPr/>
        </p:nvSpPr>
        <p:spPr>
          <a:xfrm>
            <a:off x="592554" y="1380265"/>
            <a:ext cx="9737528" cy="1160959"/>
          </a:xfrm>
          <a:prstGeom prst="rect">
            <a:avLst/>
          </a:prstGeom>
          <a:noFill/>
        </p:spPr>
        <p:txBody>
          <a:bodyPr wrap="square">
            <a:spAutoFit/>
          </a:bodyPr>
          <a:lstStyle/>
          <a:p>
            <a:pPr algn="just">
              <a:lnSpc>
                <a:spcPct val="150000"/>
              </a:lnSpc>
            </a:pPr>
            <a:r>
              <a:rPr lang="en-US" altLang="zh-CN" sz="1600" b="0" i="0" dirty="0">
                <a:solidFill>
                  <a:srgbClr val="000000"/>
                </a:solidFill>
                <a:effectLst/>
                <a:latin typeface="微软雅黑" panose="020B0503020204020204" pitchFamily="34" charset="-122"/>
                <a:ea typeface="微软雅黑" panose="020B0503020204020204" pitchFamily="34" charset="-122"/>
              </a:rPr>
              <a:t>(1)</a:t>
            </a:r>
            <a:r>
              <a:rPr lang="zh-CN" altLang="en-US" sz="1600" b="0" i="0" dirty="0">
                <a:solidFill>
                  <a:srgbClr val="000000"/>
                </a:solidFill>
                <a:effectLst/>
                <a:latin typeface="微软雅黑" panose="020B0503020204020204" pitchFamily="34" charset="-122"/>
                <a:ea typeface="微软雅黑" panose="020B0503020204020204" pitchFamily="34" charset="-122"/>
              </a:rPr>
              <a:t>尽管增加了</a:t>
            </a:r>
            <a:r>
              <a:rPr lang="en-US" altLang="zh-CN" sz="1600" b="0" i="0" dirty="0">
                <a:solidFill>
                  <a:srgbClr val="000000"/>
                </a:solidFill>
                <a:effectLst/>
                <a:latin typeface="微软雅黑" panose="020B0503020204020204" pitchFamily="34" charset="-122"/>
                <a:ea typeface="微软雅黑" panose="020B0503020204020204" pitchFamily="34" charset="-122"/>
              </a:rPr>
              <a:t>PL</a:t>
            </a:r>
            <a:r>
              <a:rPr lang="zh-CN" altLang="en-US" sz="1600" b="0" i="0" dirty="0">
                <a:solidFill>
                  <a:srgbClr val="000000"/>
                </a:solidFill>
                <a:effectLst/>
                <a:latin typeface="微软雅黑" panose="020B0503020204020204" pitchFamily="34" charset="-122"/>
                <a:ea typeface="微软雅黑" panose="020B0503020204020204" pitchFamily="34" charset="-122"/>
              </a:rPr>
              <a:t>功能，与</a:t>
            </a:r>
            <a:r>
              <a:rPr lang="en-US" altLang="zh-CN" sz="1600" b="0" i="0" dirty="0" err="1">
                <a:solidFill>
                  <a:srgbClr val="000000"/>
                </a:solidFill>
                <a:effectLst/>
                <a:latin typeface="微软雅黑" panose="020B0503020204020204" pitchFamily="34" charset="-122"/>
                <a:ea typeface="微软雅黑" panose="020B0503020204020204" pitchFamily="34" charset="-122"/>
              </a:rPr>
              <a:t>Flowrest</a:t>
            </a:r>
            <a:r>
              <a:rPr lang="zh-CN" altLang="en-US" sz="1600" b="0" i="0" dirty="0">
                <a:solidFill>
                  <a:srgbClr val="000000"/>
                </a:solidFill>
                <a:effectLst/>
                <a:latin typeface="微软雅黑" panose="020B0503020204020204" pitchFamily="34" charset="-122"/>
                <a:ea typeface="微软雅黑" panose="020B0503020204020204" pitchFamily="34" charset="-122"/>
              </a:rPr>
              <a:t>这样的纯</a:t>
            </a:r>
            <a:r>
              <a:rPr lang="en-US" altLang="zh-CN" sz="1600" b="0" i="0" dirty="0">
                <a:solidFill>
                  <a:srgbClr val="000000"/>
                </a:solidFill>
                <a:effectLst/>
                <a:latin typeface="微软雅黑" panose="020B0503020204020204" pitchFamily="34" charset="-122"/>
                <a:ea typeface="微软雅黑" panose="020B0503020204020204" pitchFamily="34" charset="-122"/>
              </a:rPr>
              <a:t>PL</a:t>
            </a:r>
            <a:r>
              <a:rPr lang="zh-CN" altLang="en-US" sz="1600" b="0" i="0" dirty="0">
                <a:solidFill>
                  <a:srgbClr val="000000"/>
                </a:solidFill>
                <a:effectLst/>
                <a:latin typeface="微软雅黑" panose="020B0503020204020204" pitchFamily="34" charset="-122"/>
                <a:ea typeface="微软雅黑" panose="020B0503020204020204" pitchFamily="34" charset="-122"/>
              </a:rPr>
              <a:t>模型不相上下</a:t>
            </a:r>
            <a:r>
              <a:rPr lang="en-US" altLang="zh-CN" sz="1600" b="0" i="0" dirty="0">
                <a:solidFill>
                  <a:srgbClr val="000000"/>
                </a:solidFill>
                <a:effectLst/>
                <a:latin typeface="微软雅黑" panose="020B0503020204020204" pitchFamily="34" charset="-122"/>
                <a:ea typeface="微软雅黑" panose="020B0503020204020204" pitchFamily="34" charset="-122"/>
              </a:rPr>
              <a:t>;</a:t>
            </a:r>
          </a:p>
          <a:p>
            <a:pPr algn="just">
              <a:lnSpc>
                <a:spcPct val="150000"/>
              </a:lnSpc>
            </a:pPr>
            <a:r>
              <a:rPr lang="en-US" altLang="zh-CN" sz="1600" b="0" i="0" dirty="0">
                <a:solidFill>
                  <a:srgbClr val="000000"/>
                </a:solidFill>
                <a:effectLst/>
                <a:latin typeface="微软雅黑" panose="020B0503020204020204" pitchFamily="34" charset="-122"/>
                <a:ea typeface="微软雅黑" panose="020B0503020204020204" pitchFamily="34" charset="-122"/>
              </a:rPr>
              <a:t>(2)</a:t>
            </a:r>
            <a:r>
              <a:rPr lang="zh-CN" altLang="en-US" sz="1600" b="0" i="0" dirty="0">
                <a:solidFill>
                  <a:srgbClr val="000000"/>
                </a:solidFill>
                <a:effectLst/>
                <a:latin typeface="微软雅黑" panose="020B0503020204020204" pitchFamily="34" charset="-122"/>
                <a:ea typeface="微软雅黑" panose="020B0503020204020204" pitchFamily="34" charset="-122"/>
              </a:rPr>
              <a:t>比其直接的</a:t>
            </a:r>
            <a:r>
              <a:rPr lang="en-US" altLang="zh-CN" sz="1600" b="0" i="0" dirty="0">
                <a:solidFill>
                  <a:srgbClr val="000000"/>
                </a:solidFill>
                <a:effectLst/>
                <a:latin typeface="微软雅黑" panose="020B0503020204020204" pitchFamily="34" charset="-122"/>
                <a:ea typeface="微软雅黑" panose="020B0503020204020204" pitchFamily="34" charset="-122"/>
              </a:rPr>
              <a:t>PL+FL</a:t>
            </a:r>
            <a:r>
              <a:rPr lang="zh-CN" altLang="en-US" sz="1600" b="0" i="0" dirty="0">
                <a:solidFill>
                  <a:srgbClr val="000000"/>
                </a:solidFill>
                <a:effectLst/>
                <a:latin typeface="微软雅黑" panose="020B0503020204020204" pitchFamily="34" charset="-122"/>
                <a:ea typeface="微软雅黑" panose="020B0503020204020204" pitchFamily="34" charset="-122"/>
              </a:rPr>
              <a:t>竞争对手</a:t>
            </a:r>
            <a:r>
              <a:rPr lang="en-US" altLang="zh-CN" sz="1600" b="0" i="0" dirty="0" err="1">
                <a:solidFill>
                  <a:srgbClr val="000000"/>
                </a:solidFill>
                <a:effectLst/>
                <a:latin typeface="微软雅黑" panose="020B0503020204020204" pitchFamily="34" charset="-122"/>
                <a:ea typeface="微软雅黑" panose="020B0503020204020204" pitchFamily="34" charset="-122"/>
              </a:rPr>
              <a:t>NetBeacon</a:t>
            </a:r>
            <a:r>
              <a:rPr lang="zh-CN" altLang="en-US" sz="1600" b="0" i="0" dirty="0">
                <a:solidFill>
                  <a:srgbClr val="000000"/>
                </a:solidFill>
                <a:effectLst/>
                <a:latin typeface="微软雅黑" panose="020B0503020204020204" pitchFamily="34" charset="-122"/>
                <a:ea typeface="微软雅黑" panose="020B0503020204020204" pitchFamily="34" charset="-122"/>
              </a:rPr>
              <a:t>更具资源效率。当在模型选择过程中进行优化的目标</a:t>
            </a:r>
            <a:r>
              <a:rPr lang="en-US" altLang="zh-CN" sz="1600" b="0" i="0" dirty="0">
                <a:solidFill>
                  <a:srgbClr val="000000"/>
                </a:solidFill>
                <a:effectLst/>
                <a:latin typeface="微软雅黑" panose="020B0503020204020204" pitchFamily="34" charset="-122"/>
                <a:ea typeface="微软雅黑" panose="020B0503020204020204" pitchFamily="34" charset="-122"/>
              </a:rPr>
              <a:t>TCAM</a:t>
            </a:r>
            <a:r>
              <a:rPr lang="zh-CN" altLang="en-US" sz="1600" b="0" i="0" dirty="0">
                <a:solidFill>
                  <a:srgbClr val="000000"/>
                </a:solidFill>
                <a:effectLst/>
                <a:latin typeface="微软雅黑" panose="020B0503020204020204" pitchFamily="34" charset="-122"/>
                <a:ea typeface="微软雅黑" panose="020B0503020204020204" pitchFamily="34" charset="-122"/>
              </a:rPr>
              <a:t>时，</a:t>
            </a:r>
            <a:r>
              <a:rPr lang="en-US" altLang="zh-CN" sz="1600" b="0" i="0" dirty="0">
                <a:solidFill>
                  <a:srgbClr val="000000"/>
                </a:solidFill>
                <a:effectLst/>
                <a:latin typeface="微软雅黑" panose="020B0503020204020204" pitchFamily="34" charset="-122"/>
                <a:ea typeface="微软雅黑" panose="020B0503020204020204" pitchFamily="34" charset="-122"/>
              </a:rPr>
              <a:t>Jewel</a:t>
            </a:r>
            <a:r>
              <a:rPr lang="zh-CN" altLang="en-US" sz="1600" b="0" i="0" dirty="0">
                <a:solidFill>
                  <a:srgbClr val="000000"/>
                </a:solidFill>
                <a:effectLst/>
                <a:latin typeface="微软雅黑" panose="020B0503020204020204" pitchFamily="34" charset="-122"/>
                <a:ea typeface="微软雅黑" panose="020B0503020204020204" pitchFamily="34" charset="-122"/>
              </a:rPr>
              <a:t>通常是最有效的模型，甚至比</a:t>
            </a:r>
            <a:r>
              <a:rPr lang="en-US" altLang="zh-CN" sz="1600" b="0" i="0" dirty="0">
                <a:solidFill>
                  <a:srgbClr val="000000"/>
                </a:solidFill>
                <a:effectLst/>
                <a:latin typeface="微软雅黑" panose="020B0503020204020204" pitchFamily="34" charset="-122"/>
                <a:ea typeface="微软雅黑" panose="020B0503020204020204" pitchFamily="34" charset="-122"/>
              </a:rPr>
              <a:t>PL</a:t>
            </a:r>
            <a:r>
              <a:rPr lang="zh-CN" altLang="en-US" sz="1600" b="0" i="0" dirty="0">
                <a:solidFill>
                  <a:srgbClr val="000000"/>
                </a:solidFill>
                <a:effectLst/>
                <a:latin typeface="微软雅黑" panose="020B0503020204020204" pitchFamily="34" charset="-122"/>
                <a:ea typeface="微软雅黑" panose="020B0503020204020204" pitchFamily="34" charset="-122"/>
              </a:rPr>
              <a:t>模型更</a:t>
            </a:r>
            <a:r>
              <a:rPr lang="zh-CN" altLang="en-US" sz="1600" b="0" i="0" dirty="0">
                <a:solidFill>
                  <a:srgbClr val="FF0000"/>
                </a:solidFill>
                <a:effectLst/>
                <a:latin typeface="微软雅黑" panose="020B0503020204020204" pitchFamily="34" charset="-122"/>
                <a:ea typeface="微软雅黑" panose="020B0503020204020204" pitchFamily="34" charset="-122"/>
              </a:rPr>
              <a:t>节省资源</a:t>
            </a:r>
            <a:endParaRPr lang="zh-CN" altLang="en-US" sz="1600" b="1" dirty="0">
              <a:solidFill>
                <a:srgbClr val="FF0000"/>
              </a:solidFill>
              <a:latin typeface="-apple-system"/>
              <a:ea typeface="微软雅黑" panose="020B0503020204020204" pitchFamily="34" charset="-122"/>
            </a:endParaRPr>
          </a:p>
        </p:txBody>
      </p:sp>
      <p:pic>
        <p:nvPicPr>
          <p:cNvPr id="4" name="图片 3">
            <a:extLst>
              <a:ext uri="{FF2B5EF4-FFF2-40B4-BE49-F238E27FC236}">
                <a16:creationId xmlns:a16="http://schemas.microsoft.com/office/drawing/2014/main" id="{4C8443E9-833E-3F78-102B-E4621E8419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1178" y="2647238"/>
            <a:ext cx="6703590" cy="3434018"/>
          </a:xfrm>
          <a:prstGeom prst="rect">
            <a:avLst/>
          </a:prstGeom>
        </p:spPr>
      </p:pic>
    </p:spTree>
    <p:extLst>
      <p:ext uri="{BB962C8B-B14F-4D97-AF65-F5344CB8AC3E}">
        <p14:creationId xmlns:p14="http://schemas.microsoft.com/office/powerpoint/2010/main" val="45306617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sp>
        <p:nvSpPr>
          <p:cNvPr id="4" name="文本占位符 56">
            <a:extLst>
              <a:ext uri="{FF2B5EF4-FFF2-40B4-BE49-F238E27FC236}">
                <a16:creationId xmlns:a16="http://schemas.microsoft.com/office/drawing/2014/main" id="{927A485F-F0BE-9C13-B404-69C30D783FA6}"/>
              </a:ext>
            </a:extLst>
          </p:cNvPr>
          <p:cNvSpPr txBox="1"/>
          <p:nvPr/>
        </p:nvSpPr>
        <p:spPr>
          <a:xfrm>
            <a:off x="2026470" y="5353615"/>
            <a:ext cx="1924047" cy="353120"/>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C6299"/>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ysClr val="window" lastClr="FFFFFF"/>
                </a:solidFill>
                <a:latin typeface="Arial" panose="020B0604020202020204"/>
                <a:ea typeface="微软雅黑" panose="020B0503020204020204" pitchFamily="34" charset="-122"/>
              </a:rPr>
              <a:t>汇报人：刘奕婷</a:t>
            </a:r>
          </a:p>
        </p:txBody>
      </p:sp>
      <p:sp>
        <p:nvSpPr>
          <p:cNvPr id="28" name="矩形 27">
            <a:extLst>
              <a:ext uri="{FF2B5EF4-FFF2-40B4-BE49-F238E27FC236}">
                <a16:creationId xmlns:a16="http://schemas.microsoft.com/office/drawing/2014/main" id="{9149D394-830B-9333-475D-365762325697}"/>
              </a:ext>
            </a:extLst>
          </p:cNvPr>
          <p:cNvSpPr/>
          <p:nvPr/>
        </p:nvSpPr>
        <p:spPr>
          <a:xfrm>
            <a:off x="669" y="134126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29" name="椭圆 28">
            <a:extLst>
              <a:ext uri="{FF2B5EF4-FFF2-40B4-BE49-F238E27FC236}">
                <a16:creationId xmlns:a16="http://schemas.microsoft.com/office/drawing/2014/main" id="{A8E45A9F-F994-358C-6965-02E451533A25}"/>
              </a:ext>
            </a:extLst>
          </p:cNvPr>
          <p:cNvSpPr/>
          <p:nvPr/>
        </p:nvSpPr>
        <p:spPr>
          <a:xfrm>
            <a:off x="1600553" y="948409"/>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31" name="图片 30">
            <a:extLst>
              <a:ext uri="{FF2B5EF4-FFF2-40B4-BE49-F238E27FC236}">
                <a16:creationId xmlns:a16="http://schemas.microsoft.com/office/drawing/2014/main" id="{A5D53370-9730-9140-8572-BA4C974925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13" name="文本框 12">
            <a:extLst>
              <a:ext uri="{FF2B5EF4-FFF2-40B4-BE49-F238E27FC236}">
                <a16:creationId xmlns:a16="http://schemas.microsoft.com/office/drawing/2014/main" id="{EAEB9C05-73B9-8978-1F3F-0932C70B03F0}"/>
              </a:ext>
            </a:extLst>
          </p:cNvPr>
          <p:cNvSpPr txBox="1"/>
          <p:nvPr/>
        </p:nvSpPr>
        <p:spPr>
          <a:xfrm>
            <a:off x="3950516" y="3429000"/>
            <a:ext cx="8241483" cy="646331"/>
          </a:xfrm>
          <a:prstGeom prst="rect">
            <a:avLst/>
          </a:prstGeom>
          <a:noFill/>
        </p:spPr>
        <p:txBody>
          <a:bodyPr wrap="square">
            <a:spAutoFit/>
          </a:bodyPr>
          <a:lstStyle/>
          <a:p>
            <a:pPr algn="r" defTabSz="913765">
              <a:defRPr/>
            </a:pPr>
            <a:r>
              <a:rPr lang="en-US" altLang="zh-CN" sz="1800" b="1" dirty="0">
                <a:latin typeface="微软雅黑" panose="020B0503020204020204" pitchFamily="34" charset="-122"/>
                <a:ea typeface="微软雅黑" panose="020B0503020204020204" pitchFamily="34" charset="-122"/>
                <a:cs typeface="微软雅黑" panose="020B0503020204020204" pitchFamily="34" charset="-122"/>
              </a:rPr>
              <a:t>SAME: Uncovering GNN Black Box with Structure-aware Shapley-based Multipiece Explanation</a:t>
            </a:r>
          </a:p>
        </p:txBody>
      </p:sp>
      <p:sp>
        <p:nvSpPr>
          <p:cNvPr id="32" name="文本框 31">
            <a:extLst>
              <a:ext uri="{FF2B5EF4-FFF2-40B4-BE49-F238E27FC236}">
                <a16:creationId xmlns:a16="http://schemas.microsoft.com/office/drawing/2014/main" id="{03EA8BE5-D4A5-23E8-0574-438BE92AAACD}"/>
              </a:ext>
            </a:extLst>
          </p:cNvPr>
          <p:cNvSpPr txBox="1"/>
          <p:nvPr/>
        </p:nvSpPr>
        <p:spPr>
          <a:xfrm>
            <a:off x="5177819" y="1798879"/>
            <a:ext cx="6319359" cy="923330"/>
          </a:xfrm>
          <a:prstGeom prst="rect">
            <a:avLst/>
          </a:prstGeom>
          <a:noFill/>
        </p:spPr>
        <p:txBody>
          <a:bodyPr wrap="none" rtlCol="0">
            <a:spAutoFit/>
          </a:bodyPr>
          <a:lstStyle/>
          <a:p>
            <a:pPr defTabSz="913765">
              <a:defRPr/>
            </a:pPr>
            <a:r>
              <a:rPr lang="en-US" altLang="zh-CN" sz="5400" b="1" dirty="0">
                <a:solidFill>
                  <a:prstClr val="white"/>
                </a:solidFill>
                <a:latin typeface="微软雅黑" panose="020B0503020204020204" pitchFamily="34" charset="-122"/>
                <a:ea typeface="微软雅黑" panose="020B0503020204020204" pitchFamily="34" charset="-122"/>
              </a:rPr>
              <a:t>THANKS FOR ALL</a:t>
            </a:r>
          </a:p>
        </p:txBody>
      </p:sp>
      <p:sp>
        <p:nvSpPr>
          <p:cNvPr id="2" name="日期占位符 1">
            <a:extLst>
              <a:ext uri="{FF2B5EF4-FFF2-40B4-BE49-F238E27FC236}">
                <a16:creationId xmlns:a16="http://schemas.microsoft.com/office/drawing/2014/main" id="{DA31B86B-F315-205E-EF84-180110B1BA98}"/>
              </a:ext>
            </a:extLst>
          </p:cNvPr>
          <p:cNvSpPr>
            <a:spLocks noGrp="1"/>
          </p:cNvSpPr>
          <p:nvPr>
            <p:ph type="dt" sz="half" idx="10"/>
          </p:nvPr>
        </p:nvSpPr>
        <p:spPr>
          <a:xfrm>
            <a:off x="2452255" y="5775076"/>
            <a:ext cx="2743200" cy="365125"/>
          </a:xfrm>
        </p:spPr>
        <p:txBody>
          <a:bodyPr/>
          <a:lstStyle/>
          <a:p>
            <a:fld id="{D3939FDD-45AF-4041-9EDC-28DF0DE55656}" type="datetime1">
              <a:rPr lang="zh-CN" altLang="en-US" b="1" smtClean="0">
                <a:solidFill>
                  <a:schemeClr val="tx1"/>
                </a:solidFill>
              </a:rPr>
              <a:t>2024/9/17</a:t>
            </a:fld>
            <a:endParaRPr lang="zh-CN" altLang="en-US" b="1" dirty="0">
              <a:solidFill>
                <a:schemeClr val="tx1"/>
              </a:solidFill>
            </a:endParaRPr>
          </a:p>
        </p:txBody>
      </p:sp>
      <p:sp>
        <p:nvSpPr>
          <p:cNvPr id="3" name="矩形 2">
            <a:extLst>
              <a:ext uri="{FF2B5EF4-FFF2-40B4-BE49-F238E27FC236}">
                <a16:creationId xmlns:a16="http://schemas.microsoft.com/office/drawing/2014/main" id="{7F36F563-D868-F337-5117-DDE08C4141E9}"/>
              </a:ext>
            </a:extLst>
          </p:cNvPr>
          <p:cNvSpPr/>
          <p:nvPr/>
        </p:nvSpPr>
        <p:spPr>
          <a:xfrm>
            <a:off x="3506971" y="4229450"/>
            <a:ext cx="8620686" cy="1477285"/>
          </a:xfrm>
          <a:prstGeom prst="rect">
            <a:avLst/>
          </a:prstGeom>
        </p:spPr>
        <p:txBody>
          <a:bodyPr wrap="square" lIns="91397" tIns="45699" rIns="91397" bIns="45699">
            <a:spAutoFit/>
          </a:bodyPr>
          <a:lstStyle/>
          <a:p>
            <a:pPr algn="r" defTabSz="913765">
              <a:defRPr/>
            </a:pPr>
            <a:r>
              <a:rPr lang="en-US" altLang="zh-CN" sz="1800" b="0" i="0" dirty="0" err="1">
                <a:solidFill>
                  <a:srgbClr val="000000"/>
                </a:solidFill>
                <a:effectLst/>
                <a:latin typeface="NimbusRomNo9L-Regu"/>
              </a:rPr>
              <a:t>Ziyuan</a:t>
            </a:r>
            <a:r>
              <a:rPr lang="en-US" altLang="zh-CN" sz="1800" b="0" i="0" dirty="0">
                <a:solidFill>
                  <a:srgbClr val="000000"/>
                </a:solidFill>
                <a:effectLst/>
                <a:latin typeface="NimbusRomNo9L-Regu"/>
              </a:rPr>
              <a:t> Ye1, Rihan Huang, </a:t>
            </a:r>
            <a:r>
              <a:rPr lang="en-US" altLang="zh-CN" sz="1800" b="0" i="0" dirty="0" err="1">
                <a:solidFill>
                  <a:srgbClr val="000000"/>
                </a:solidFill>
                <a:effectLst/>
                <a:latin typeface="NimbusRomNo9L-Regu"/>
              </a:rPr>
              <a:t>Qilin</a:t>
            </a:r>
            <a:r>
              <a:rPr lang="en-US" altLang="zh-CN" sz="1800" b="0" i="0" dirty="0">
                <a:solidFill>
                  <a:srgbClr val="000000"/>
                </a:solidFill>
                <a:effectLst/>
                <a:latin typeface="NimbusRomNo9L-Regu"/>
              </a:rPr>
              <a:t> Wu, </a:t>
            </a:r>
            <a:r>
              <a:rPr lang="en-US" altLang="zh-CN" sz="1800" b="0" i="0" dirty="0" err="1">
                <a:solidFill>
                  <a:srgbClr val="000000"/>
                </a:solidFill>
                <a:effectLst/>
                <a:latin typeface="NimbusRomNo9L-Regu"/>
              </a:rPr>
              <a:t>Quanying</a:t>
            </a:r>
            <a:r>
              <a:rPr lang="en-US" altLang="zh-CN" sz="1800" b="0" i="0" dirty="0">
                <a:solidFill>
                  <a:srgbClr val="000000"/>
                </a:solidFill>
                <a:effectLst/>
                <a:latin typeface="NimbusRomNo9L-Regu"/>
              </a:rPr>
              <a:t> Liu</a:t>
            </a:r>
          </a:p>
          <a:p>
            <a:pPr algn="r" defTabSz="913765">
              <a:defRPr/>
            </a:pPr>
            <a:r>
              <a:rPr lang="en-US" altLang="zh-CN" dirty="0">
                <a:solidFill>
                  <a:srgbClr val="1C6299"/>
                </a:solidFill>
                <a:latin typeface="NimbusRomNo9L-Regu"/>
              </a:rPr>
              <a:t>Published in: 37th Conference on Neural Information Processing Systems (</a:t>
            </a:r>
            <a:r>
              <a:rPr lang="en-US" altLang="zh-CN" dirty="0" err="1">
                <a:solidFill>
                  <a:srgbClr val="1C6299"/>
                </a:solidFill>
                <a:latin typeface="NimbusRomNo9L-Regu"/>
              </a:rPr>
              <a:t>NeurIPS</a:t>
            </a:r>
            <a:r>
              <a:rPr lang="en-US" altLang="zh-CN" dirty="0">
                <a:solidFill>
                  <a:srgbClr val="1C6299"/>
                </a:solidFill>
                <a:latin typeface="NimbusRomNo9L-Regu"/>
              </a:rPr>
              <a:t> 2023)</a:t>
            </a:r>
          </a:p>
          <a:p>
            <a:pPr algn="r" defTabSz="913765">
              <a:defRPr/>
            </a:pPr>
            <a:r>
              <a:rPr lang="en-US" altLang="zh-CN" dirty="0">
                <a:solidFill>
                  <a:srgbClr val="1C6299"/>
                </a:solidFill>
                <a:latin typeface="NimbusRomNo9L-Regu"/>
              </a:rPr>
              <a:t>Date of Publication:  October 2023 </a:t>
            </a:r>
            <a:br>
              <a:rPr lang="en-US" altLang="zh-CN" dirty="0">
                <a:solidFill>
                  <a:srgbClr val="1C6299"/>
                </a:solidFill>
                <a:latin typeface="NimbusRomNo9L-Regu"/>
              </a:rPr>
            </a:br>
            <a:br>
              <a:rPr lang="en-US" altLang="zh-CN" dirty="0">
                <a:solidFill>
                  <a:srgbClr val="1C6299"/>
                </a:solidFill>
                <a:latin typeface="NimbusRomNo9L-Regu"/>
              </a:rPr>
            </a:br>
            <a:endParaRPr lang="en-US" altLang="zh-CN" dirty="0">
              <a:solidFill>
                <a:srgbClr val="1C6299"/>
              </a:solidFill>
              <a:latin typeface="NimbusRomNo9L-Regu"/>
            </a:endParaRPr>
          </a:p>
        </p:txBody>
      </p:sp>
    </p:spTree>
    <p:extLst>
      <p:ext uri="{BB962C8B-B14F-4D97-AF65-F5344CB8AC3E}">
        <p14:creationId xmlns:p14="http://schemas.microsoft.com/office/powerpoint/2010/main" val="345567513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Background</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3ACCF58D-D2AD-D93A-B700-45924AE7B505}"/>
              </a:ext>
            </a:extLst>
          </p:cNvPr>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8" name="直接连接符 47">
            <a:extLst>
              <a:ext uri="{FF2B5EF4-FFF2-40B4-BE49-F238E27FC236}">
                <a16:creationId xmlns:a16="http://schemas.microsoft.com/office/drawing/2014/main" id="{E3374126-A295-C75B-B37D-579BC15D4607}"/>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24" name="文本框 23">
            <a:extLst>
              <a:ext uri="{FF2B5EF4-FFF2-40B4-BE49-F238E27FC236}">
                <a16:creationId xmlns:a16="http://schemas.microsoft.com/office/drawing/2014/main" id="{ABEBA374-6969-43BD-16E8-4406F42CFB03}"/>
              </a:ext>
            </a:extLst>
          </p:cNvPr>
          <p:cNvSpPr txBox="1"/>
          <p:nvPr/>
        </p:nvSpPr>
        <p:spPr>
          <a:xfrm>
            <a:off x="569233" y="454330"/>
            <a:ext cx="10682933" cy="1330621"/>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endParaRPr lang="en-US" altLang="zh-CN" dirty="0"/>
          </a:p>
          <a:p>
            <a:pPr marL="342900" indent="-342900">
              <a:buFont typeface="Wingdings" panose="05000000000000000000" pitchFamily="2" charset="2"/>
              <a:buChar char="Ø"/>
            </a:pPr>
            <a:r>
              <a:rPr lang="zh-CN" altLang="en-US" sz="2000" b="1" dirty="0"/>
              <a:t>可编程交换机</a:t>
            </a:r>
            <a:r>
              <a:rPr lang="en-US" altLang="zh-CN" sz="2000" b="1" dirty="0"/>
              <a:t>&amp;RF(Random Forest)</a:t>
            </a:r>
          </a:p>
          <a:p>
            <a:endParaRPr lang="en-US" altLang="zh-CN" sz="2000" b="1" dirty="0"/>
          </a:p>
        </p:txBody>
      </p:sp>
      <p:sp>
        <p:nvSpPr>
          <p:cNvPr id="6" name="文本框 5">
            <a:extLst>
              <a:ext uri="{FF2B5EF4-FFF2-40B4-BE49-F238E27FC236}">
                <a16:creationId xmlns:a16="http://schemas.microsoft.com/office/drawing/2014/main" id="{1869608D-D5FF-EB2B-357D-FB512E31807A}"/>
              </a:ext>
            </a:extLst>
          </p:cNvPr>
          <p:cNvSpPr txBox="1"/>
          <p:nvPr/>
        </p:nvSpPr>
        <p:spPr>
          <a:xfrm>
            <a:off x="592555" y="4155994"/>
            <a:ext cx="10215912" cy="1710661"/>
          </a:xfrm>
          <a:prstGeom prst="rect">
            <a:avLst/>
          </a:prstGeom>
          <a:noFill/>
        </p:spPr>
        <p:txBody>
          <a:bodyPr wrap="square">
            <a:spAutoFit/>
          </a:bodyPr>
          <a:lstStyle/>
          <a:p>
            <a:pPr marL="742950" lvl="2"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可编程交换机</a:t>
            </a:r>
            <a:r>
              <a:rPr lang="en-US" altLang="zh-CN" dirty="0"/>
              <a:t>:</a:t>
            </a:r>
            <a:r>
              <a:rPr lang="zh-CN" altLang="en-US" dirty="0">
                <a:latin typeface="微软雅黑" panose="020B0503020204020204" pitchFamily="34" charset="-122"/>
                <a:ea typeface="微软雅黑" panose="020B0503020204020204" pitchFamily="34" charset="-122"/>
              </a:rPr>
              <a:t>为直接在数据平面部署智能提供了机会，有可能将 </a:t>
            </a:r>
            <a:r>
              <a:rPr lang="en-US" altLang="zh-CN" dirty="0">
                <a:latin typeface="微软雅黑" panose="020B0503020204020204" pitchFamily="34" charset="-122"/>
                <a:ea typeface="微软雅黑" panose="020B0503020204020204" pitchFamily="34" charset="-122"/>
              </a:rPr>
              <a:t>ML </a:t>
            </a:r>
            <a:r>
              <a:rPr lang="zh-CN" altLang="en-US" dirty="0">
                <a:latin typeface="微软雅黑" panose="020B0503020204020204" pitchFamily="34" charset="-122"/>
                <a:ea typeface="微软雅黑" panose="020B0503020204020204" pitchFamily="34" charset="-122"/>
              </a:rPr>
              <a:t>延迟大幅降低到纳秒级，并实现线速智能，对网络中传输的每个数据包进行操作。</a:t>
            </a:r>
            <a:endParaRPr lang="en-US" altLang="zh-CN" dirty="0">
              <a:latin typeface="微软雅黑" panose="020B0503020204020204" pitchFamily="34" charset="-122"/>
              <a:ea typeface="微软雅黑" panose="020B0503020204020204" pitchFamily="34" charset="-122"/>
            </a:endParaRPr>
          </a:p>
          <a:p>
            <a:pPr marL="742950" lvl="2" indent="-285750">
              <a:lnSpc>
                <a:spcPct val="150000"/>
              </a:lnSpc>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RF(Random Forest)</a:t>
            </a:r>
            <a:r>
              <a:rPr lang="zh-CN" altLang="en-US"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有多个决策树组成，对所有决策树的输出结果进行投票表决，选择票数最多的类别作为最终分类结果。</a:t>
            </a:r>
            <a:endParaRPr lang="en-US" altLang="zh-CN" dirty="0">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A5F5D8AD-1A2A-2F39-6DB8-DF6C9785C2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449" y="1463066"/>
            <a:ext cx="7047571" cy="2531481"/>
          </a:xfrm>
          <a:prstGeom prst="rect">
            <a:avLst/>
          </a:prstGeom>
        </p:spPr>
      </p:pic>
      <p:pic>
        <p:nvPicPr>
          <p:cNvPr id="1026" name="Picture 2">
            <a:extLst>
              <a:ext uri="{FF2B5EF4-FFF2-40B4-BE49-F238E27FC236}">
                <a16:creationId xmlns:a16="http://schemas.microsoft.com/office/drawing/2014/main" id="{1BB4B848-E728-ED76-F1A2-13C9462511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7798" y="1557795"/>
            <a:ext cx="3734368" cy="2169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73473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a:extLst>
              <a:ext uri="{FF2B5EF4-FFF2-40B4-BE49-F238E27FC236}">
                <a16:creationId xmlns:a16="http://schemas.microsoft.com/office/drawing/2014/main" id="{C51854D8-A69D-C1D2-F37F-B7F31C19D7A3}"/>
              </a:ext>
            </a:extLst>
          </p:cNvPr>
          <p:cNvSpPr/>
          <p:nvPr/>
        </p:nvSpPr>
        <p:spPr>
          <a:xfrm>
            <a:off x="3418761" y="850235"/>
            <a:ext cx="4635920" cy="81302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Overview</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i="1" dirty="0">
                  <a:solidFill>
                    <a:prstClr val="white"/>
                  </a:solidFill>
                  <a:latin typeface="微软雅黑" panose="020B0503020204020204" pitchFamily="34" charset="-122"/>
                  <a:ea typeface="微软雅黑" panose="020B0503020204020204" pitchFamily="34" charset="-122"/>
                </a:rPr>
                <a:t>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3ACCF58D-D2AD-D93A-B700-45924AE7B505}"/>
              </a:ext>
            </a:extLst>
          </p:cNvPr>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8" name="直接连接符 47">
            <a:extLst>
              <a:ext uri="{FF2B5EF4-FFF2-40B4-BE49-F238E27FC236}">
                <a16:creationId xmlns:a16="http://schemas.microsoft.com/office/drawing/2014/main" id="{E3374126-A295-C75B-B37D-579BC15D4607}"/>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24" name="文本框 23">
            <a:extLst>
              <a:ext uri="{FF2B5EF4-FFF2-40B4-BE49-F238E27FC236}">
                <a16:creationId xmlns:a16="http://schemas.microsoft.com/office/drawing/2014/main" id="{ABEBA374-6969-43BD-16E8-4406F42CFB03}"/>
              </a:ext>
            </a:extLst>
          </p:cNvPr>
          <p:cNvSpPr txBox="1"/>
          <p:nvPr/>
        </p:nvSpPr>
        <p:spPr>
          <a:xfrm>
            <a:off x="379973" y="1918385"/>
            <a:ext cx="4812675" cy="2634183"/>
          </a:xfrm>
          <a:prstGeom prst="rect">
            <a:avLst/>
          </a:prstGeom>
          <a:noFill/>
          <a:ln>
            <a:solidFill>
              <a:schemeClr val="accent1">
                <a:lumMod val="60000"/>
                <a:lumOff val="40000"/>
              </a:schemeClr>
            </a:solidFill>
          </a:ln>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pPr marL="342900" indent="-342900">
              <a:buFont typeface="Wingdings" panose="05000000000000000000" pitchFamily="2" charset="2"/>
              <a:buChar char="Ø"/>
            </a:pPr>
            <a:r>
              <a:rPr lang="en-US" altLang="zh-CN" b="1" dirty="0">
                <a:latin typeface="微软雅黑" panose="020B0503020204020204" pitchFamily="34" charset="-122"/>
                <a:ea typeface="微软雅黑" panose="020B0503020204020204" pitchFamily="34" charset="-122"/>
              </a:rPr>
              <a:t>Packet-level inference</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b="0" i="0" dirty="0">
                <a:solidFill>
                  <a:srgbClr val="000000"/>
                </a:solidFill>
                <a:effectLst/>
                <a:latin typeface="微软雅黑" panose="020B0503020204020204" pitchFamily="34" charset="-122"/>
                <a:ea typeface="微软雅黑" panose="020B0503020204020204" pitchFamily="34" charset="-122"/>
              </a:rPr>
              <a:t>单个包头字段</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例如，包长度或传输协议</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用作特征。这些模型是无状态的，并且非常精简，因为它们一次只需要在交换机设计的基线转发任务中对一个数据包进行操作。</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b="0" i="0" dirty="0">
                <a:solidFill>
                  <a:srgbClr val="000000"/>
                </a:solidFill>
                <a:effectLst/>
                <a:latin typeface="微软雅黑" panose="020B0503020204020204" pitchFamily="34" charset="-122"/>
                <a:ea typeface="微软雅黑" panose="020B0503020204020204" pitchFamily="34" charset="-122"/>
              </a:rPr>
              <a:t>但是不能利用流级特性，因此随着问题复杂性的增长，可能会在</a:t>
            </a:r>
            <a:r>
              <a:rPr lang="zh-CN" altLang="en-US" b="0" i="0" dirty="0">
                <a:solidFill>
                  <a:srgbClr val="000000"/>
                </a:solidFill>
                <a:effectLst/>
                <a:highlight>
                  <a:srgbClr val="FFFF00"/>
                </a:highlight>
                <a:latin typeface="微软雅黑" panose="020B0503020204020204" pitchFamily="34" charset="-122"/>
                <a:ea typeface="微软雅黑" panose="020B0503020204020204" pitchFamily="34" charset="-122"/>
              </a:rPr>
              <a:t>准确性方面付出代价</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E6BF12B1-4B32-8747-790A-1CD0CB4D3E78}"/>
              </a:ext>
            </a:extLst>
          </p:cNvPr>
          <p:cNvSpPr txBox="1"/>
          <p:nvPr/>
        </p:nvSpPr>
        <p:spPr>
          <a:xfrm>
            <a:off x="3266661" y="618529"/>
            <a:ext cx="4812675" cy="1015663"/>
          </a:xfrm>
          <a:prstGeom prst="rect">
            <a:avLst/>
          </a:prstGeom>
          <a:noFill/>
        </p:spPr>
        <p:txBody>
          <a:bodyPr wrap="square">
            <a:spAutoFit/>
          </a:bodyPr>
          <a:lstStyle/>
          <a:p>
            <a:pPr marL="742950" lvl="2" indent="-285750">
              <a:buFont typeface="Arial" panose="020B0604020202020204" pitchFamily="34" charset="0"/>
              <a:buChar char="•"/>
            </a:pPr>
            <a:endParaRPr lang="en-US" altLang="zh-CN" sz="2000" b="1" dirty="0">
              <a:latin typeface="微软雅黑" panose="020B0503020204020204" pitchFamily="34" charset="-122"/>
              <a:ea typeface="微软雅黑" panose="020B0503020204020204" pitchFamily="34" charset="-122"/>
            </a:endParaRPr>
          </a:p>
          <a:p>
            <a:pPr marL="457200" lvl="2"/>
            <a:r>
              <a:rPr lang="en-US" altLang="zh-CN" sz="2000"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dirty="0">
                <a:solidFill>
                  <a:schemeClr val="bg1">
                    <a:lumMod val="95000"/>
                  </a:schemeClr>
                </a:solidFill>
                <a:latin typeface="Times New Roman" panose="02020603050405020304" pitchFamily="18" charset="0"/>
                <a:ea typeface="楷体" panose="02010609060101010101" pitchFamily="49" charset="-122"/>
                <a:cs typeface="Times New Roman" panose="02020603050405020304" pitchFamily="18" charset="0"/>
              </a:rPr>
              <a:t>包级和流级推理</a:t>
            </a:r>
            <a:endParaRPr lang="en-US" altLang="zh-CN" sz="2000" dirty="0">
              <a:solidFill>
                <a:schemeClr val="bg1">
                  <a:lumMod val="95000"/>
                </a:schemeClr>
              </a:solidFill>
              <a:latin typeface="Times New Roman" panose="02020603050405020304" pitchFamily="18" charset="0"/>
              <a:ea typeface="楷体" panose="02010609060101010101" pitchFamily="49" charset="-122"/>
              <a:cs typeface="Times New Roman" panose="02020603050405020304" pitchFamily="18" charset="0"/>
            </a:endParaRPr>
          </a:p>
          <a:p>
            <a:pPr marL="457200" lvl="2"/>
            <a:r>
              <a:rPr lang="en-US" altLang="zh-CN" sz="2000" dirty="0">
                <a:solidFill>
                  <a:srgbClr val="FF3300"/>
                </a:solidFill>
                <a:latin typeface="Times New Roman" panose="02020603050405020304" pitchFamily="18" charset="0"/>
                <a:ea typeface="楷体" panose="02010609060101010101" pitchFamily="49" charset="-122"/>
                <a:cs typeface="Times New Roman" panose="02020603050405020304" pitchFamily="18" charset="0"/>
              </a:rPr>
              <a:t>Packet-level  and Flow-level   inference</a:t>
            </a:r>
          </a:p>
        </p:txBody>
      </p:sp>
      <p:sp>
        <p:nvSpPr>
          <p:cNvPr id="4" name="文本框 3">
            <a:extLst>
              <a:ext uri="{FF2B5EF4-FFF2-40B4-BE49-F238E27FC236}">
                <a16:creationId xmlns:a16="http://schemas.microsoft.com/office/drawing/2014/main" id="{0A6EC4D2-7AF4-28B1-3B92-B3F1119E4477}"/>
              </a:ext>
            </a:extLst>
          </p:cNvPr>
          <p:cNvSpPr txBox="1"/>
          <p:nvPr/>
        </p:nvSpPr>
        <p:spPr>
          <a:xfrm>
            <a:off x="6344284" y="1961077"/>
            <a:ext cx="4902747" cy="1895519"/>
          </a:xfrm>
          <a:prstGeom prst="rect">
            <a:avLst/>
          </a:prstGeom>
          <a:noFill/>
          <a:ln>
            <a:solidFill>
              <a:schemeClr val="accent1">
                <a:lumMod val="75000"/>
              </a:schemeClr>
            </a:solidFill>
          </a:ln>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pPr marL="342900" indent="-342900">
              <a:buFont typeface="Wingdings" panose="05000000000000000000" pitchFamily="2" charset="2"/>
              <a:buChar char="Ø"/>
            </a:pPr>
            <a:r>
              <a:rPr lang="en-US" altLang="zh-CN" b="1" dirty="0">
                <a:latin typeface="微软雅黑" panose="020B0503020204020204" pitchFamily="34" charset="-122"/>
                <a:ea typeface="微软雅黑" panose="020B0503020204020204" pitchFamily="34" charset="-122"/>
              </a:rPr>
              <a:t>Flow-level inference</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buFont typeface="+mj-ea"/>
              <a:buAutoNum type="circleNumDbPlain"/>
            </a:pPr>
            <a:r>
              <a:rPr lang="zh-CN" altLang="en-US" b="0" i="0" dirty="0">
                <a:solidFill>
                  <a:srgbClr val="000000"/>
                </a:solidFill>
                <a:effectLst/>
                <a:latin typeface="微软雅黑" panose="020B0503020204020204" pitchFamily="34" charset="-122"/>
                <a:ea typeface="微软雅黑" panose="020B0503020204020204" pitchFamily="34" charset="-122"/>
              </a:rPr>
              <a:t>流级</a:t>
            </a:r>
            <a:r>
              <a:rPr lang="en-US" altLang="zh-CN" b="0" i="0" dirty="0">
                <a:solidFill>
                  <a:srgbClr val="000000"/>
                </a:solidFill>
                <a:effectLst/>
                <a:latin typeface="微软雅黑" panose="020B0503020204020204" pitchFamily="34" charset="-122"/>
                <a:ea typeface="微软雅黑" panose="020B0503020204020204" pitchFamily="34" charset="-122"/>
              </a:rPr>
              <a:t>(FL)</a:t>
            </a:r>
            <a:r>
              <a:rPr lang="zh-CN" altLang="en-US" b="0" i="0" dirty="0">
                <a:solidFill>
                  <a:srgbClr val="000000"/>
                </a:solidFill>
                <a:effectLst/>
                <a:latin typeface="微软雅黑" panose="020B0503020204020204" pitchFamily="34" charset="-122"/>
                <a:ea typeface="微软雅黑" panose="020B0503020204020204" pitchFamily="34" charset="-122"/>
              </a:rPr>
              <a:t>解决方案实现相当复杂的策略来存储有状态的</a:t>
            </a:r>
            <a:r>
              <a:rPr lang="zh-CN" altLang="en-US" b="0" i="0" dirty="0">
                <a:solidFill>
                  <a:srgbClr val="000000"/>
                </a:solidFill>
                <a:effectLst/>
                <a:highlight>
                  <a:srgbClr val="FFFF00"/>
                </a:highlight>
                <a:latin typeface="微软雅黑" panose="020B0503020204020204" pitchFamily="34" charset="-122"/>
                <a:ea typeface="微软雅黑" panose="020B0503020204020204" pitchFamily="34" charset="-122"/>
              </a:rPr>
              <a:t>每流特征</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例如，间隔到达时间或最大数据包大小</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，这以增加交换机资源利用率为代价获得更高的性能</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2975CC3E-BA0D-632C-7163-C1424A8372D6}"/>
              </a:ext>
            </a:extLst>
          </p:cNvPr>
          <p:cNvSpPr txBox="1"/>
          <p:nvPr/>
        </p:nvSpPr>
        <p:spPr>
          <a:xfrm>
            <a:off x="291866" y="5054678"/>
            <a:ext cx="6531729" cy="1200329"/>
          </a:xfrm>
          <a:prstGeom prst="rect">
            <a:avLst/>
          </a:prstGeom>
          <a:noFill/>
          <a:ln>
            <a:solidFill>
              <a:srgbClr val="FFC000"/>
            </a:solidFill>
          </a:ln>
        </p:spPr>
        <p:txBody>
          <a:bodyPr wrap="square">
            <a:spAutoFit/>
          </a:bodyPr>
          <a:lstStyle/>
          <a:p>
            <a:r>
              <a:rPr lang="zh-CN" altLang="en-US" sz="1600" b="1" dirty="0">
                <a:latin typeface="微软雅黑" panose="020B0503020204020204" pitchFamily="34" charset="-122"/>
                <a:ea typeface="微软雅黑" panose="020B0503020204020204" pitchFamily="34" charset="-122"/>
              </a:rPr>
              <a:t>优缺点</a:t>
            </a:r>
            <a:r>
              <a:rPr lang="zh-CN" altLang="en-US" dirty="0"/>
              <a:t>：</a:t>
            </a:r>
            <a:endParaRPr lang="en-US" altLang="zh-CN" dirty="0"/>
          </a:p>
          <a:p>
            <a:pPr marL="285750" indent="-285750">
              <a:buFont typeface="Wingdings" panose="05000000000000000000" pitchFamily="2" charset="2"/>
              <a:buChar char="ü"/>
            </a:pPr>
            <a:r>
              <a:rPr lang="en-US" altLang="zh-CN" dirty="0"/>
              <a:t>PL </a:t>
            </a:r>
            <a:r>
              <a:rPr lang="zh-CN" altLang="en-US" dirty="0"/>
              <a:t>模型虽然准确度较低，但可以对</a:t>
            </a:r>
            <a:r>
              <a:rPr lang="zh-CN" altLang="en-US" dirty="0">
                <a:highlight>
                  <a:srgbClr val="A6D2A6"/>
                </a:highlight>
              </a:rPr>
              <a:t>所有数据包</a:t>
            </a:r>
            <a:r>
              <a:rPr lang="zh-CN" altLang="en-US" dirty="0"/>
              <a:t>进行分类；</a:t>
            </a:r>
            <a:endParaRPr lang="en-US" altLang="zh-CN" dirty="0"/>
          </a:p>
          <a:p>
            <a:pPr marL="285750" indent="-285750">
              <a:buFont typeface="Wingdings" panose="05000000000000000000" pitchFamily="2" charset="2"/>
              <a:buChar char="ü"/>
            </a:pPr>
            <a:r>
              <a:rPr lang="zh-CN" altLang="en-US" dirty="0"/>
              <a:t>更精确的 </a:t>
            </a:r>
            <a:r>
              <a:rPr lang="en-US" altLang="zh-CN" dirty="0"/>
              <a:t>FL </a:t>
            </a:r>
            <a:r>
              <a:rPr lang="zh-CN" altLang="en-US" dirty="0"/>
              <a:t>解决方案被迫将推理</a:t>
            </a:r>
            <a:r>
              <a:rPr lang="zh-CN" altLang="en-US" dirty="0">
                <a:highlight>
                  <a:srgbClr val="A6D2A6"/>
                </a:highlight>
              </a:rPr>
              <a:t>延迟</a:t>
            </a:r>
            <a:r>
              <a:rPr lang="zh-CN" altLang="en-US" dirty="0"/>
              <a:t>到流级特征可靠的时刻，因此无法对每个流中的早期数据包进行分类</a:t>
            </a:r>
          </a:p>
        </p:txBody>
      </p:sp>
      <p:cxnSp>
        <p:nvCxnSpPr>
          <p:cNvPr id="13" name="直接箭头连接符 12">
            <a:extLst>
              <a:ext uri="{FF2B5EF4-FFF2-40B4-BE49-F238E27FC236}">
                <a16:creationId xmlns:a16="http://schemas.microsoft.com/office/drawing/2014/main" id="{615FBBA3-CB7C-F130-7187-8DCE53E34911}"/>
              </a:ext>
            </a:extLst>
          </p:cNvPr>
          <p:cNvCxnSpPr/>
          <p:nvPr/>
        </p:nvCxnSpPr>
        <p:spPr>
          <a:xfrm>
            <a:off x="4162097" y="4552568"/>
            <a:ext cx="794582" cy="410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005F7EAF-C1D6-F53B-01B2-6A81E8122B9C}"/>
              </a:ext>
            </a:extLst>
          </p:cNvPr>
          <p:cNvCxnSpPr>
            <a:cxnSpLocks/>
          </p:cNvCxnSpPr>
          <p:nvPr/>
        </p:nvCxnSpPr>
        <p:spPr>
          <a:xfrm flipH="1">
            <a:off x="5439668" y="4014093"/>
            <a:ext cx="1125093" cy="994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93000074-EE72-E8FA-E6FF-7893F8385DAD}"/>
              </a:ext>
            </a:extLst>
          </p:cNvPr>
          <p:cNvSpPr txBox="1"/>
          <p:nvPr/>
        </p:nvSpPr>
        <p:spPr>
          <a:xfrm>
            <a:off x="7228089" y="4154416"/>
            <a:ext cx="4290811" cy="203132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测试集效果</a:t>
            </a:r>
            <a:r>
              <a:rPr lang="zh-CN" altLang="en-US" dirty="0"/>
              <a:t>：</a:t>
            </a:r>
            <a:endParaRPr lang="en-US" altLang="zh-CN" dirty="0"/>
          </a:p>
          <a:p>
            <a:r>
              <a:rPr lang="en-US" altLang="zh-CN" dirty="0"/>
              <a:t>(</a:t>
            </a:r>
            <a:r>
              <a:rPr lang="en-US" altLang="zh-CN" dirty="0" err="1"/>
              <a:t>i</a:t>
            </a:r>
            <a:r>
              <a:rPr lang="en-US" altLang="zh-CN" dirty="0"/>
              <a:t>)</a:t>
            </a:r>
            <a:r>
              <a:rPr lang="zh-CN" altLang="en-US" dirty="0"/>
              <a:t>由少于</a:t>
            </a:r>
            <a:r>
              <a:rPr lang="en-US" altLang="zh-CN" dirty="0"/>
              <a:t>2</a:t>
            </a:r>
            <a:r>
              <a:rPr lang="zh-CN" altLang="en-US" dirty="0"/>
              <a:t>和</a:t>
            </a:r>
            <a:r>
              <a:rPr lang="en-US" altLang="zh-CN" dirty="0"/>
              <a:t>50</a:t>
            </a:r>
            <a:r>
              <a:rPr lang="zh-CN" altLang="en-US" dirty="0"/>
              <a:t>个数据包组成的流量，完全被</a:t>
            </a:r>
            <a:r>
              <a:rPr lang="en-US" altLang="zh-CN" dirty="0"/>
              <a:t>FL</a:t>
            </a:r>
            <a:r>
              <a:rPr lang="zh-CN" altLang="en-US" dirty="0"/>
              <a:t>模型跳过的比例，分别高达</a:t>
            </a:r>
            <a:r>
              <a:rPr lang="en-US" altLang="zh-CN" dirty="0">
                <a:solidFill>
                  <a:srgbClr val="FF0000"/>
                </a:solidFill>
              </a:rPr>
              <a:t>46.44</a:t>
            </a:r>
            <a:r>
              <a:rPr lang="en-US" altLang="zh-CN" dirty="0"/>
              <a:t>%</a:t>
            </a:r>
            <a:r>
              <a:rPr lang="zh-CN" altLang="en-US" dirty="0"/>
              <a:t>和</a:t>
            </a:r>
            <a:r>
              <a:rPr lang="en-US" altLang="zh-CN" dirty="0">
                <a:solidFill>
                  <a:srgbClr val="FF0000"/>
                </a:solidFill>
              </a:rPr>
              <a:t>47.51 - 99.87</a:t>
            </a:r>
            <a:r>
              <a:rPr lang="en-US" altLang="zh-CN" dirty="0"/>
              <a:t>%;</a:t>
            </a:r>
          </a:p>
          <a:p>
            <a:r>
              <a:rPr lang="en-US" altLang="zh-CN" dirty="0"/>
              <a:t>(ii)</a:t>
            </a:r>
            <a:r>
              <a:rPr lang="zh-CN" altLang="en-US" dirty="0"/>
              <a:t>对于长度大于</a:t>
            </a:r>
            <a:r>
              <a:rPr lang="en-US" altLang="zh-CN" dirty="0"/>
              <a:t>2</a:t>
            </a:r>
            <a:r>
              <a:rPr lang="zh-CN" altLang="en-US" dirty="0"/>
              <a:t>和</a:t>
            </a:r>
            <a:r>
              <a:rPr lang="en-US" altLang="zh-CN" dirty="0"/>
              <a:t>50</a:t>
            </a:r>
            <a:r>
              <a:rPr lang="zh-CN" altLang="en-US" dirty="0"/>
              <a:t>的流，未被</a:t>
            </a:r>
            <a:r>
              <a:rPr lang="en-US" altLang="zh-CN" dirty="0"/>
              <a:t>FL</a:t>
            </a:r>
            <a:r>
              <a:rPr lang="zh-CN" altLang="en-US" dirty="0"/>
              <a:t>模型分类的早期数据包分别占总流长度的</a:t>
            </a:r>
            <a:r>
              <a:rPr lang="en-US" altLang="zh-CN" dirty="0">
                <a:solidFill>
                  <a:srgbClr val="FFC000"/>
                </a:solidFill>
              </a:rPr>
              <a:t>67.67</a:t>
            </a:r>
            <a:r>
              <a:rPr lang="en-US" altLang="zh-CN" dirty="0"/>
              <a:t>%</a:t>
            </a:r>
            <a:r>
              <a:rPr lang="zh-CN" altLang="en-US" dirty="0"/>
              <a:t>和</a:t>
            </a:r>
            <a:r>
              <a:rPr lang="en-US" altLang="zh-CN" dirty="0">
                <a:solidFill>
                  <a:srgbClr val="FFC000"/>
                </a:solidFill>
              </a:rPr>
              <a:t>98.04%</a:t>
            </a:r>
            <a:r>
              <a:rPr lang="zh-CN" altLang="en-US" dirty="0"/>
              <a:t>。</a:t>
            </a:r>
          </a:p>
        </p:txBody>
      </p:sp>
    </p:spTree>
    <p:extLst>
      <p:ext uri="{BB962C8B-B14F-4D97-AF65-F5344CB8AC3E}">
        <p14:creationId xmlns:p14="http://schemas.microsoft.com/office/powerpoint/2010/main" val="31039951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Related work</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3ACCF58D-D2AD-D93A-B700-45924AE7B505}"/>
              </a:ext>
            </a:extLst>
          </p:cNvPr>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8" name="直接连接符 47">
            <a:extLst>
              <a:ext uri="{FF2B5EF4-FFF2-40B4-BE49-F238E27FC236}">
                <a16:creationId xmlns:a16="http://schemas.microsoft.com/office/drawing/2014/main" id="{E3374126-A295-C75B-B37D-579BC15D4607}"/>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24" name="文本框 23">
            <a:extLst>
              <a:ext uri="{FF2B5EF4-FFF2-40B4-BE49-F238E27FC236}">
                <a16:creationId xmlns:a16="http://schemas.microsoft.com/office/drawing/2014/main" id="{ABEBA374-6969-43BD-16E8-4406F42CFB03}"/>
              </a:ext>
            </a:extLst>
          </p:cNvPr>
          <p:cNvSpPr txBox="1"/>
          <p:nvPr/>
        </p:nvSpPr>
        <p:spPr>
          <a:xfrm>
            <a:off x="1047882" y="923013"/>
            <a:ext cx="10682933" cy="920573"/>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pPr marL="342900" indent="-342900">
              <a:buFont typeface="Wingdings" panose="05000000000000000000" pitchFamily="2" charset="2"/>
              <a:buChar char="Ø"/>
            </a:pPr>
            <a:r>
              <a:rPr lang="zh-CN" altLang="en-US" sz="2000" b="1" dirty="0"/>
              <a:t>主要工作</a:t>
            </a:r>
            <a:endParaRPr lang="en-US" altLang="zh-CN" sz="2000" b="1" dirty="0"/>
          </a:p>
          <a:p>
            <a:pPr marL="742950" lvl="2"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Jewel</a:t>
            </a:r>
            <a:r>
              <a:rPr lang="zh-CN" altLang="en-US" dirty="0">
                <a:latin typeface="微软雅黑" panose="020B0503020204020204" pitchFamily="34" charset="-122"/>
                <a:ea typeface="微软雅黑" panose="020B0503020204020204" pitchFamily="34" charset="-122"/>
              </a:rPr>
              <a:t>与以前工作之间的主要区别</a:t>
            </a:r>
            <a:endParaRPr lang="en-US" altLang="zh-CN"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3289F7F7-04F0-9346-6221-8D9528479A34}"/>
              </a:ext>
            </a:extLst>
          </p:cNvPr>
          <p:cNvPicPr>
            <a:picLocks noChangeAspect="1"/>
          </p:cNvPicPr>
          <p:nvPr/>
        </p:nvPicPr>
        <p:blipFill>
          <a:blip r:embed="rId4"/>
          <a:stretch>
            <a:fillRect/>
          </a:stretch>
        </p:blipFill>
        <p:spPr>
          <a:xfrm>
            <a:off x="4151401" y="3790943"/>
            <a:ext cx="342930" cy="320068"/>
          </a:xfrm>
          <a:prstGeom prst="rect">
            <a:avLst/>
          </a:prstGeom>
        </p:spPr>
      </p:pic>
      <p:pic>
        <p:nvPicPr>
          <p:cNvPr id="14" name="图片 13">
            <a:extLst>
              <a:ext uri="{FF2B5EF4-FFF2-40B4-BE49-F238E27FC236}">
                <a16:creationId xmlns:a16="http://schemas.microsoft.com/office/drawing/2014/main" id="{D06FA940-AF34-D720-EBA1-0BAEBC035E35}"/>
              </a:ext>
            </a:extLst>
          </p:cNvPr>
          <p:cNvPicPr>
            <a:picLocks noChangeAspect="1"/>
          </p:cNvPicPr>
          <p:nvPr/>
        </p:nvPicPr>
        <p:blipFill>
          <a:blip r:embed="rId4"/>
          <a:stretch>
            <a:fillRect/>
          </a:stretch>
        </p:blipFill>
        <p:spPr>
          <a:xfrm>
            <a:off x="5284104" y="3790943"/>
            <a:ext cx="342930" cy="320068"/>
          </a:xfrm>
          <a:prstGeom prst="rect">
            <a:avLst/>
          </a:prstGeom>
        </p:spPr>
      </p:pic>
      <p:pic>
        <p:nvPicPr>
          <p:cNvPr id="16" name="图片 15">
            <a:extLst>
              <a:ext uri="{FF2B5EF4-FFF2-40B4-BE49-F238E27FC236}">
                <a16:creationId xmlns:a16="http://schemas.microsoft.com/office/drawing/2014/main" id="{AA8B4DE4-BA65-380E-2C42-8AF404DAF278}"/>
              </a:ext>
            </a:extLst>
          </p:cNvPr>
          <p:cNvPicPr>
            <a:picLocks noChangeAspect="1"/>
          </p:cNvPicPr>
          <p:nvPr/>
        </p:nvPicPr>
        <p:blipFill>
          <a:blip r:embed="rId4"/>
          <a:stretch>
            <a:fillRect/>
          </a:stretch>
        </p:blipFill>
        <p:spPr>
          <a:xfrm>
            <a:off x="6625934" y="3790943"/>
            <a:ext cx="342930" cy="320068"/>
          </a:xfrm>
          <a:prstGeom prst="rect">
            <a:avLst/>
          </a:prstGeom>
        </p:spPr>
      </p:pic>
      <p:sp>
        <p:nvSpPr>
          <p:cNvPr id="23" name="文本框 22">
            <a:extLst>
              <a:ext uri="{FF2B5EF4-FFF2-40B4-BE49-F238E27FC236}">
                <a16:creationId xmlns:a16="http://schemas.microsoft.com/office/drawing/2014/main" id="{CDF6CDBF-C8EB-9BE4-9D64-063ED1471D2A}"/>
              </a:ext>
            </a:extLst>
          </p:cNvPr>
          <p:cNvSpPr txBox="1"/>
          <p:nvPr/>
        </p:nvSpPr>
        <p:spPr>
          <a:xfrm>
            <a:off x="6945114" y="5669936"/>
            <a:ext cx="3619879" cy="584775"/>
          </a:xfrm>
          <a:prstGeom prst="rect">
            <a:avLst/>
          </a:prstGeom>
          <a:noFill/>
        </p:spPr>
        <p:txBody>
          <a:bodyPr wrap="square">
            <a:spAutoFit/>
          </a:bodyPr>
          <a:lstStyle/>
          <a:p>
            <a:pPr marL="342900" indent="-342900">
              <a:buFont typeface="+mj-ea"/>
              <a:buAutoNum type="circleNumDbPlain"/>
            </a:pPr>
            <a:r>
              <a:rPr lang="zh-CN" altLang="en-US" sz="1600" dirty="0">
                <a:solidFill>
                  <a:srgbClr val="FF0000"/>
                </a:solidFill>
                <a:latin typeface="楷体" panose="02010609060101010101" pitchFamily="49" charset="-122"/>
                <a:ea typeface="楷体" panose="02010609060101010101" pitchFamily="49" charset="-122"/>
              </a:rPr>
              <a:t>支持多个</a:t>
            </a:r>
            <a:r>
              <a:rPr lang="en-US" altLang="zh-CN" sz="1600" dirty="0">
                <a:solidFill>
                  <a:srgbClr val="FF0000"/>
                </a:solidFill>
                <a:latin typeface="楷体" panose="02010609060101010101" pitchFamily="49" charset="-122"/>
                <a:ea typeface="楷体" panose="02010609060101010101" pitchFamily="49" charset="-122"/>
              </a:rPr>
              <a:t>DT</a:t>
            </a:r>
            <a:r>
              <a:rPr lang="zh-CN" altLang="en-US" sz="1600" dirty="0">
                <a:solidFill>
                  <a:srgbClr val="FF0000"/>
                </a:solidFill>
                <a:latin typeface="楷体" panose="02010609060101010101" pitchFamily="49" charset="-122"/>
                <a:ea typeface="楷体" panose="02010609060101010101" pitchFamily="49" charset="-122"/>
              </a:rPr>
              <a:t>组成的</a:t>
            </a:r>
            <a:r>
              <a:rPr lang="en-US" altLang="zh-CN" sz="1600" dirty="0">
                <a:solidFill>
                  <a:srgbClr val="FF0000"/>
                </a:solidFill>
                <a:latin typeface="楷体" panose="02010609060101010101" pitchFamily="49" charset="-122"/>
                <a:ea typeface="楷体" panose="02010609060101010101" pitchFamily="49" charset="-122"/>
              </a:rPr>
              <a:t>RF</a:t>
            </a:r>
          </a:p>
          <a:p>
            <a:pPr marL="342900" indent="-342900">
              <a:buFont typeface="+mj-ea"/>
              <a:buAutoNum type="circleNumDbPlain"/>
            </a:pPr>
            <a:r>
              <a:rPr lang="zh-CN" altLang="en-US" sz="1600" dirty="0">
                <a:solidFill>
                  <a:srgbClr val="FF0000"/>
                </a:solidFill>
                <a:latin typeface="楷体" panose="02010609060101010101" pitchFamily="49" charset="-122"/>
                <a:ea typeface="楷体" panose="02010609060101010101" pitchFamily="49" charset="-122"/>
              </a:rPr>
              <a:t>在硬件平台实现</a:t>
            </a:r>
          </a:p>
        </p:txBody>
      </p:sp>
      <p:sp>
        <p:nvSpPr>
          <p:cNvPr id="26" name="文本框 25">
            <a:extLst>
              <a:ext uri="{FF2B5EF4-FFF2-40B4-BE49-F238E27FC236}">
                <a16:creationId xmlns:a16="http://schemas.microsoft.com/office/drawing/2014/main" id="{FD87CBE8-8B24-9689-22ED-065A14E8DA9F}"/>
              </a:ext>
            </a:extLst>
          </p:cNvPr>
          <p:cNvSpPr txBox="1"/>
          <p:nvPr/>
        </p:nvSpPr>
        <p:spPr>
          <a:xfrm>
            <a:off x="6797399" y="1408904"/>
            <a:ext cx="6096000" cy="584775"/>
          </a:xfrm>
          <a:prstGeom prst="rect">
            <a:avLst/>
          </a:prstGeom>
          <a:noFill/>
        </p:spPr>
        <p:txBody>
          <a:bodyPr wrap="square">
            <a:spAutoFit/>
          </a:bodyPr>
          <a:lstStyle/>
          <a:p>
            <a:pPr marL="342900" indent="-342900">
              <a:buFont typeface="+mj-ea"/>
              <a:buAutoNum type="circleNumDbPlain"/>
            </a:pPr>
            <a:r>
              <a:rPr lang="zh-CN" altLang="en-US" sz="1600" dirty="0">
                <a:solidFill>
                  <a:schemeClr val="accent5">
                    <a:lumMod val="75000"/>
                  </a:schemeClr>
                </a:solidFill>
                <a:latin typeface="楷体" panose="02010609060101010101" pitchFamily="49" charset="-122"/>
                <a:ea typeface="楷体" panose="02010609060101010101" pitchFamily="49" charset="-122"/>
              </a:rPr>
              <a:t>硬件兼容设计和模型选择</a:t>
            </a:r>
            <a:endParaRPr lang="en-US" altLang="zh-CN" sz="1600" dirty="0">
              <a:solidFill>
                <a:schemeClr val="accent5">
                  <a:lumMod val="75000"/>
                </a:schemeClr>
              </a:solidFill>
              <a:latin typeface="楷体" panose="02010609060101010101" pitchFamily="49" charset="-122"/>
              <a:ea typeface="楷体" panose="02010609060101010101" pitchFamily="49" charset="-122"/>
            </a:endParaRPr>
          </a:p>
          <a:p>
            <a:pPr marL="342900" indent="-342900">
              <a:buFont typeface="+mj-ea"/>
              <a:buAutoNum type="circleNumDbPlain"/>
            </a:pPr>
            <a:r>
              <a:rPr lang="zh-CN" altLang="en-US" sz="1600" dirty="0">
                <a:solidFill>
                  <a:schemeClr val="accent5">
                    <a:lumMod val="75000"/>
                  </a:schemeClr>
                </a:solidFill>
                <a:latin typeface="楷体" panose="02010609060101010101" pitchFamily="49" charset="-122"/>
                <a:ea typeface="楷体" panose="02010609060101010101" pitchFamily="49" charset="-122"/>
              </a:rPr>
              <a:t>单</a:t>
            </a:r>
            <a:r>
              <a:rPr lang="en-US" altLang="zh-CN" sz="1600" dirty="0">
                <a:solidFill>
                  <a:schemeClr val="accent5">
                    <a:lumMod val="75000"/>
                  </a:schemeClr>
                </a:solidFill>
                <a:latin typeface="楷体" panose="02010609060101010101" pitchFamily="49" charset="-122"/>
                <a:ea typeface="楷体" panose="02010609060101010101" pitchFamily="49" charset="-122"/>
              </a:rPr>
              <a:t>PL</a:t>
            </a:r>
            <a:r>
              <a:rPr lang="zh-CN" altLang="en-US" sz="1600" dirty="0">
                <a:solidFill>
                  <a:schemeClr val="accent5">
                    <a:lumMod val="75000"/>
                  </a:schemeClr>
                </a:solidFill>
                <a:latin typeface="楷体" panose="02010609060101010101" pitchFamily="49" charset="-122"/>
                <a:ea typeface="楷体" panose="02010609060101010101" pitchFamily="49" charset="-122"/>
              </a:rPr>
              <a:t>推理，单</a:t>
            </a:r>
            <a:r>
              <a:rPr lang="en-US" altLang="zh-CN" sz="1600" dirty="0">
                <a:solidFill>
                  <a:schemeClr val="accent5">
                    <a:lumMod val="75000"/>
                  </a:schemeClr>
                </a:solidFill>
                <a:latin typeface="楷体" panose="02010609060101010101" pitchFamily="49" charset="-122"/>
                <a:ea typeface="楷体" panose="02010609060101010101" pitchFamily="49" charset="-122"/>
              </a:rPr>
              <a:t>FL</a:t>
            </a:r>
            <a:r>
              <a:rPr lang="zh-CN" altLang="en-US" sz="1600" dirty="0">
                <a:solidFill>
                  <a:schemeClr val="accent5">
                    <a:lumMod val="75000"/>
                  </a:schemeClr>
                </a:solidFill>
                <a:latin typeface="楷体" panose="02010609060101010101" pitchFamily="49" charset="-122"/>
                <a:ea typeface="楷体" panose="02010609060101010101" pitchFamily="49" charset="-122"/>
              </a:rPr>
              <a:t>推理→联合</a:t>
            </a:r>
            <a:r>
              <a:rPr lang="en-US" altLang="zh-CN" sz="1600" dirty="0">
                <a:solidFill>
                  <a:schemeClr val="accent5">
                    <a:lumMod val="75000"/>
                  </a:schemeClr>
                </a:solidFill>
                <a:latin typeface="楷体" panose="02010609060101010101" pitchFamily="49" charset="-122"/>
                <a:ea typeface="楷体" panose="02010609060101010101" pitchFamily="49" charset="-122"/>
              </a:rPr>
              <a:t>PL-FL</a:t>
            </a:r>
            <a:r>
              <a:rPr lang="zh-CN" altLang="en-US" sz="1600" dirty="0">
                <a:solidFill>
                  <a:schemeClr val="accent5">
                    <a:lumMod val="75000"/>
                  </a:schemeClr>
                </a:solidFill>
                <a:latin typeface="楷体" panose="02010609060101010101" pitchFamily="49" charset="-122"/>
                <a:ea typeface="楷体" panose="02010609060101010101" pitchFamily="49" charset="-122"/>
              </a:rPr>
              <a:t>推理</a:t>
            </a:r>
          </a:p>
        </p:txBody>
      </p:sp>
      <p:sp>
        <p:nvSpPr>
          <p:cNvPr id="6" name="矩形: 圆角 5">
            <a:extLst>
              <a:ext uri="{FF2B5EF4-FFF2-40B4-BE49-F238E27FC236}">
                <a16:creationId xmlns:a16="http://schemas.microsoft.com/office/drawing/2014/main" id="{9115F00A-8DA4-896B-C9AB-98C5F38BA172}"/>
              </a:ext>
            </a:extLst>
          </p:cNvPr>
          <p:cNvSpPr/>
          <p:nvPr/>
        </p:nvSpPr>
        <p:spPr>
          <a:xfrm>
            <a:off x="1994369" y="3813323"/>
            <a:ext cx="2216462" cy="320068"/>
          </a:xfrm>
          <a:prstGeom prst="roundRect">
            <a:avLst/>
          </a:prstGeom>
          <a:solidFill>
            <a:schemeClr val="accent1">
              <a:alpha val="11000"/>
            </a:schemeClr>
          </a:solidFill>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solidFill>
                <a:schemeClr val="accent1"/>
              </a:solidFill>
            </a:endParaRPr>
          </a:p>
        </p:txBody>
      </p:sp>
      <p:pic>
        <p:nvPicPr>
          <p:cNvPr id="10" name="图片 9">
            <a:extLst>
              <a:ext uri="{FF2B5EF4-FFF2-40B4-BE49-F238E27FC236}">
                <a16:creationId xmlns:a16="http://schemas.microsoft.com/office/drawing/2014/main" id="{20FD9995-9F64-44E9-8470-2028DB7287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176" y="2023809"/>
            <a:ext cx="7529941" cy="3534268"/>
          </a:xfrm>
          <a:prstGeom prst="rect">
            <a:avLst/>
          </a:prstGeom>
        </p:spPr>
      </p:pic>
      <p:sp>
        <p:nvSpPr>
          <p:cNvPr id="11" name="矩形: 圆角 10">
            <a:extLst>
              <a:ext uri="{FF2B5EF4-FFF2-40B4-BE49-F238E27FC236}">
                <a16:creationId xmlns:a16="http://schemas.microsoft.com/office/drawing/2014/main" id="{C624F962-8228-EF7D-20C8-C95CE18E1C2B}"/>
              </a:ext>
            </a:extLst>
          </p:cNvPr>
          <p:cNvSpPr/>
          <p:nvPr/>
        </p:nvSpPr>
        <p:spPr>
          <a:xfrm>
            <a:off x="2601957" y="2658863"/>
            <a:ext cx="567559" cy="996816"/>
          </a:xfrm>
          <a:prstGeom prst="roundRect">
            <a:avLst/>
          </a:prstGeom>
          <a:solidFill>
            <a:schemeClr val="accent6">
              <a:alpha val="11000"/>
            </a:schemeClr>
          </a:solidFill>
          <a:ln w="127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solidFill>
                <a:schemeClr val="accent1"/>
              </a:solidFill>
            </a:endParaRPr>
          </a:p>
        </p:txBody>
      </p:sp>
      <p:sp>
        <p:nvSpPr>
          <p:cNvPr id="18" name="矩形: 圆角 17">
            <a:extLst>
              <a:ext uri="{FF2B5EF4-FFF2-40B4-BE49-F238E27FC236}">
                <a16:creationId xmlns:a16="http://schemas.microsoft.com/office/drawing/2014/main" id="{6AE982C2-7F29-64FD-3E5C-B439368A7265}"/>
              </a:ext>
            </a:extLst>
          </p:cNvPr>
          <p:cNvSpPr/>
          <p:nvPr/>
        </p:nvSpPr>
        <p:spPr>
          <a:xfrm>
            <a:off x="3256240" y="3694370"/>
            <a:ext cx="567559" cy="1315839"/>
          </a:xfrm>
          <a:prstGeom prst="roundRect">
            <a:avLst/>
          </a:prstGeom>
          <a:solidFill>
            <a:schemeClr val="accent2">
              <a:lumMod val="75000"/>
              <a:alpha val="11000"/>
            </a:schemeClr>
          </a:solidFill>
          <a:ln w="12700" cap="flat" cmpd="sng" algn="ctr">
            <a:solidFill>
              <a:schemeClr val="accent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solidFill>
                <a:schemeClr val="accent1"/>
              </a:solidFill>
            </a:endParaRPr>
          </a:p>
        </p:txBody>
      </p:sp>
      <p:sp>
        <p:nvSpPr>
          <p:cNvPr id="19" name="矩形: 圆角 18">
            <a:extLst>
              <a:ext uri="{FF2B5EF4-FFF2-40B4-BE49-F238E27FC236}">
                <a16:creationId xmlns:a16="http://schemas.microsoft.com/office/drawing/2014/main" id="{E4E7CEE8-21D5-6012-D886-1D40B2E3674A}"/>
              </a:ext>
            </a:extLst>
          </p:cNvPr>
          <p:cNvSpPr/>
          <p:nvPr/>
        </p:nvSpPr>
        <p:spPr>
          <a:xfrm>
            <a:off x="857985" y="4978889"/>
            <a:ext cx="2988089" cy="357846"/>
          </a:xfrm>
          <a:prstGeom prst="roundRect">
            <a:avLst/>
          </a:prstGeom>
          <a:solidFill>
            <a:srgbClr val="FF0000">
              <a:alpha val="11000"/>
            </a:srgbClr>
          </a:solidFill>
          <a:ln w="127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solidFill>
                <a:schemeClr val="accent1"/>
              </a:solidFill>
            </a:endParaRPr>
          </a:p>
        </p:txBody>
      </p:sp>
      <p:sp>
        <p:nvSpPr>
          <p:cNvPr id="21" name="矩形: 圆角 20">
            <a:extLst>
              <a:ext uri="{FF2B5EF4-FFF2-40B4-BE49-F238E27FC236}">
                <a16:creationId xmlns:a16="http://schemas.microsoft.com/office/drawing/2014/main" id="{A39A3F84-437D-65AE-BC87-030C40E22167}"/>
              </a:ext>
            </a:extLst>
          </p:cNvPr>
          <p:cNvSpPr/>
          <p:nvPr/>
        </p:nvSpPr>
        <p:spPr>
          <a:xfrm>
            <a:off x="3827865" y="2342460"/>
            <a:ext cx="4023361" cy="369151"/>
          </a:xfrm>
          <a:prstGeom prst="roundRect">
            <a:avLst/>
          </a:prstGeom>
          <a:solidFill>
            <a:schemeClr val="accent5">
              <a:lumMod val="75000"/>
              <a:alpha val="11000"/>
            </a:schemeClr>
          </a:solidFill>
          <a:ln w="12700" cap="flat" cmpd="sng" algn="ctr">
            <a:solidFill>
              <a:schemeClr val="accent5">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solidFill>
                <a:schemeClr val="accent1"/>
              </a:solidFill>
            </a:endParaRPr>
          </a:p>
        </p:txBody>
      </p:sp>
      <p:sp>
        <p:nvSpPr>
          <p:cNvPr id="25" name="文本框 24">
            <a:extLst>
              <a:ext uri="{FF2B5EF4-FFF2-40B4-BE49-F238E27FC236}">
                <a16:creationId xmlns:a16="http://schemas.microsoft.com/office/drawing/2014/main" id="{79379911-E4CC-7899-A984-BD7C486CCF5E}"/>
              </a:ext>
            </a:extLst>
          </p:cNvPr>
          <p:cNvSpPr txBox="1"/>
          <p:nvPr/>
        </p:nvSpPr>
        <p:spPr>
          <a:xfrm>
            <a:off x="8218904" y="2585707"/>
            <a:ext cx="3719288" cy="2308324"/>
          </a:xfrm>
          <a:prstGeom prst="rect">
            <a:avLst/>
          </a:prstGeom>
          <a:solidFill>
            <a:srgbClr val="E2F0D9">
              <a:alpha val="10980"/>
            </a:srgbClr>
          </a:solidFill>
          <a:ln>
            <a:solidFill>
              <a:schemeClr val="bg2">
                <a:lumMod val="75000"/>
              </a:schemeClr>
            </a:solidFill>
          </a:ln>
        </p:spPr>
        <p:txBody>
          <a:bodyPr wrap="square" rtlCol="0">
            <a:spAutoFit/>
          </a:bodyPr>
          <a:lstStyle/>
          <a:p>
            <a:r>
              <a:rPr lang="zh-CN" altLang="en-US" dirty="0">
                <a:latin typeface="楷体" panose="02010609060101010101" pitchFamily="49" charset="-122"/>
                <a:ea typeface="楷体" panose="02010609060101010101" pitchFamily="49" charset="-122"/>
              </a:rPr>
              <a:t>创新点</a:t>
            </a:r>
            <a:r>
              <a:rPr lang="zh-CN" altLang="en-US" dirty="0"/>
              <a:t>：</a:t>
            </a:r>
            <a:endParaRPr lang="en-US" altLang="zh-CN" dirty="0"/>
          </a:p>
          <a:p>
            <a:pPr marL="285750" indent="-285750">
              <a:buFont typeface="Wingdings" panose="05000000000000000000" pitchFamily="2" charset="2"/>
              <a:buChar char="Ø"/>
            </a:pPr>
            <a:r>
              <a:rPr lang="zh-CN" altLang="en-US" sz="1400" dirty="0">
                <a:latin typeface="楷体" panose="02010609060101010101" pitchFamily="49" charset="-122"/>
                <a:ea typeface="楷体" panose="02010609060101010101" pitchFamily="49" charset="-122"/>
              </a:rPr>
              <a:t>全连接</a:t>
            </a:r>
            <a:r>
              <a:rPr lang="en-US" altLang="zh-CN" sz="1400" dirty="0">
                <a:latin typeface="楷体" panose="02010609060101010101" pitchFamily="49" charset="-122"/>
                <a:ea typeface="楷体" panose="02010609060101010101" pitchFamily="49" charset="-122"/>
              </a:rPr>
              <a:t>PL-FL</a:t>
            </a:r>
            <a:r>
              <a:rPr lang="zh-CN" altLang="en-US" sz="1400" dirty="0">
                <a:latin typeface="楷体" panose="02010609060101010101" pitchFamily="49" charset="-122"/>
                <a:ea typeface="楷体" panose="02010609060101010101" pitchFamily="49" charset="-122"/>
              </a:rPr>
              <a:t>设计：通过单个</a:t>
            </a:r>
            <a:r>
              <a:rPr lang="en-US" altLang="zh-CN" sz="1400" dirty="0">
                <a:latin typeface="楷体" panose="02010609060101010101" pitchFamily="49" charset="-122"/>
                <a:ea typeface="楷体" panose="02010609060101010101" pitchFamily="49" charset="-122"/>
              </a:rPr>
              <a:t>RF</a:t>
            </a:r>
            <a:r>
              <a:rPr lang="zh-CN" altLang="en-US" sz="1400" dirty="0">
                <a:latin typeface="楷体" panose="02010609060101010101" pitchFamily="49" charset="-122"/>
                <a:ea typeface="楷体" panose="02010609060101010101" pitchFamily="49" charset="-122"/>
              </a:rPr>
              <a:t>执行</a:t>
            </a:r>
            <a:r>
              <a:rPr lang="en-US" altLang="zh-CN" sz="1400" dirty="0">
                <a:latin typeface="楷体" panose="02010609060101010101" pitchFamily="49" charset="-122"/>
                <a:ea typeface="楷体" panose="02010609060101010101" pitchFamily="49" charset="-122"/>
              </a:rPr>
              <a:t>PL</a:t>
            </a:r>
            <a:r>
              <a:rPr lang="zh-CN" altLang="en-US" sz="1400" dirty="0">
                <a:latin typeface="楷体" panose="02010609060101010101" pitchFamily="49" charset="-122"/>
                <a:ea typeface="楷体" panose="02010609060101010101" pitchFamily="49" charset="-122"/>
              </a:rPr>
              <a:t>和</a:t>
            </a:r>
            <a:r>
              <a:rPr lang="en-US" altLang="zh-CN" sz="1400" dirty="0">
                <a:latin typeface="楷体" panose="02010609060101010101" pitchFamily="49" charset="-122"/>
                <a:ea typeface="楷体" panose="02010609060101010101" pitchFamily="49" charset="-122"/>
              </a:rPr>
              <a:t>FL</a:t>
            </a:r>
            <a:r>
              <a:rPr lang="zh-CN" altLang="en-US" sz="1400" dirty="0">
                <a:latin typeface="楷体" panose="02010609060101010101" pitchFamily="49" charset="-122"/>
                <a:ea typeface="楷体" panose="02010609060101010101" pitchFamily="49" charset="-122"/>
              </a:rPr>
              <a:t>推理，并根据数据包在两种模式之间自动切换</a:t>
            </a:r>
            <a:r>
              <a:rPr lang="zh-CN" altLang="en-US" sz="1400" dirty="0"/>
              <a:t>。</a:t>
            </a:r>
            <a:endParaRPr lang="en-US" altLang="zh-CN" sz="1400" dirty="0"/>
          </a:p>
          <a:p>
            <a:pPr marL="285750" indent="-285750">
              <a:buFont typeface="Wingdings" panose="05000000000000000000" pitchFamily="2" charset="2"/>
              <a:buChar char="Ø"/>
            </a:pPr>
            <a:r>
              <a:rPr lang="zh-CN" altLang="en-US" sz="1400" dirty="0">
                <a:latin typeface="楷体" panose="02010609060101010101" pitchFamily="49" charset="-122"/>
                <a:ea typeface="楷体" panose="02010609060101010101" pitchFamily="49" charset="-122"/>
              </a:rPr>
              <a:t>穷举模型设计：基于特征和超参数的详尽搜索的模型选择，在限制模型大小的同时以高精度返回模型。</a:t>
            </a:r>
            <a:endParaRPr lang="en-US" altLang="zh-CN" sz="1400" dirty="0">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Ø"/>
            </a:pPr>
            <a:r>
              <a:rPr lang="zh-CN" altLang="en-US" sz="1400" dirty="0">
                <a:latin typeface="楷体" panose="02010609060101010101" pitchFamily="49" charset="-122"/>
                <a:ea typeface="楷体" panose="02010609060101010101" pitchFamily="49" charset="-122"/>
              </a:rPr>
              <a:t>本地硬件</a:t>
            </a:r>
            <a:r>
              <a:rPr lang="en-US" altLang="zh-CN" sz="1400" dirty="0">
                <a:latin typeface="楷体" panose="02010609060101010101" pitchFamily="49" charset="-122"/>
                <a:ea typeface="楷体" panose="02010609060101010101" pitchFamily="49" charset="-122"/>
              </a:rPr>
              <a:t>ML</a:t>
            </a:r>
            <a:r>
              <a:rPr lang="zh-CN" altLang="en-US" sz="1400" dirty="0">
                <a:latin typeface="楷体" panose="02010609060101010101" pitchFamily="49" charset="-122"/>
                <a:ea typeface="楷体" panose="02010609060101010101" pitchFamily="49" charset="-122"/>
              </a:rPr>
              <a:t>训练：利用交换机硬件的内部组织来优化特征表示和树结构，以适应三元内容可寻址内存（</a:t>
            </a:r>
            <a:r>
              <a:rPr lang="en-US" altLang="zh-CN" sz="1400" dirty="0">
                <a:latin typeface="楷体" panose="02010609060101010101" pitchFamily="49" charset="-122"/>
                <a:ea typeface="楷体" panose="02010609060101010101" pitchFamily="49" charset="-122"/>
              </a:rPr>
              <a:t>TCAM</a:t>
            </a:r>
            <a:r>
              <a:rPr lang="zh-CN" altLang="en-US" sz="1400" dirty="0">
                <a:latin typeface="楷体" panose="02010609060101010101" pitchFamily="49" charset="-122"/>
                <a:ea typeface="楷体" panose="02010609060101010101" pitchFamily="49" charset="-122"/>
              </a:rPr>
              <a:t>）等稀缺资源。</a:t>
            </a:r>
          </a:p>
        </p:txBody>
      </p:sp>
    </p:spTree>
    <p:extLst>
      <p:ext uri="{BB962C8B-B14F-4D97-AF65-F5344CB8AC3E}">
        <p14:creationId xmlns:p14="http://schemas.microsoft.com/office/powerpoint/2010/main" val="157768531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Methodology</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3ACCF58D-D2AD-D93A-B700-45924AE7B505}"/>
              </a:ext>
            </a:extLst>
          </p:cNvPr>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8" name="直接连接符 47">
            <a:extLst>
              <a:ext uri="{FF2B5EF4-FFF2-40B4-BE49-F238E27FC236}">
                <a16:creationId xmlns:a16="http://schemas.microsoft.com/office/drawing/2014/main" id="{E3374126-A295-C75B-B37D-579BC15D4607}"/>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24" name="文本框 23">
            <a:extLst>
              <a:ext uri="{FF2B5EF4-FFF2-40B4-BE49-F238E27FC236}">
                <a16:creationId xmlns:a16="http://schemas.microsoft.com/office/drawing/2014/main" id="{ABEBA374-6969-43BD-16E8-4406F42CFB03}"/>
              </a:ext>
            </a:extLst>
          </p:cNvPr>
          <p:cNvSpPr txBox="1"/>
          <p:nvPr/>
        </p:nvSpPr>
        <p:spPr>
          <a:xfrm>
            <a:off x="592554" y="947283"/>
            <a:ext cx="10682933" cy="499624"/>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pPr marL="342900" indent="-342900">
              <a:buFont typeface="Wingdings" panose="05000000000000000000" pitchFamily="2" charset="2"/>
              <a:buChar char="Ø"/>
            </a:pPr>
            <a:r>
              <a:rPr lang="en-US" altLang="zh-CN" sz="2000" b="1" dirty="0"/>
              <a:t>Jewel</a:t>
            </a:r>
            <a:r>
              <a:rPr lang="zh-CN" altLang="en-US" sz="2000" b="1" dirty="0"/>
              <a:t>的框架</a:t>
            </a:r>
            <a:r>
              <a:rPr lang="en-US" altLang="zh-CN" sz="2000" b="1" dirty="0"/>
              <a:t>:</a:t>
            </a:r>
            <a:endParaRPr lang="en-US" altLang="zh-CN"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8F0E761B-7176-C127-03EE-7B0C33D912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607" y="1729646"/>
            <a:ext cx="7445239" cy="4181071"/>
          </a:xfrm>
          <a:prstGeom prst="rect">
            <a:avLst/>
          </a:prstGeom>
        </p:spPr>
      </p:pic>
      <p:sp>
        <p:nvSpPr>
          <p:cNvPr id="8" name="矩形: 圆角 7">
            <a:extLst>
              <a:ext uri="{FF2B5EF4-FFF2-40B4-BE49-F238E27FC236}">
                <a16:creationId xmlns:a16="http://schemas.microsoft.com/office/drawing/2014/main" id="{98C5ED0B-CB34-57A8-D12B-0372F04A26CF}"/>
              </a:ext>
            </a:extLst>
          </p:cNvPr>
          <p:cNvSpPr/>
          <p:nvPr/>
        </p:nvSpPr>
        <p:spPr>
          <a:xfrm>
            <a:off x="1929607" y="1698325"/>
            <a:ext cx="7557343" cy="1490749"/>
          </a:xfrm>
          <a:prstGeom prst="roundRect">
            <a:avLst/>
          </a:prstGeom>
          <a:solidFill>
            <a:schemeClr val="accent6">
              <a:alpha val="11000"/>
            </a:schemeClr>
          </a:solidFill>
          <a:ln w="127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solidFill>
                <a:schemeClr val="accent1"/>
              </a:solidFill>
            </a:endParaRPr>
          </a:p>
        </p:txBody>
      </p:sp>
      <p:sp>
        <p:nvSpPr>
          <p:cNvPr id="11" name="文本框 10">
            <a:extLst>
              <a:ext uri="{FF2B5EF4-FFF2-40B4-BE49-F238E27FC236}">
                <a16:creationId xmlns:a16="http://schemas.microsoft.com/office/drawing/2014/main" id="{9A66DCC0-996C-39B8-EA6B-E3B91AE39CB1}"/>
              </a:ext>
            </a:extLst>
          </p:cNvPr>
          <p:cNvSpPr txBox="1"/>
          <p:nvPr/>
        </p:nvSpPr>
        <p:spPr>
          <a:xfrm>
            <a:off x="2870351" y="1070363"/>
            <a:ext cx="6504495" cy="523220"/>
          </a:xfrm>
          <a:prstGeom prst="rect">
            <a:avLst/>
          </a:prstGeom>
          <a:noFill/>
          <a:ln>
            <a:solidFill>
              <a:schemeClr val="accent6">
                <a:lumMod val="60000"/>
                <a:lumOff val="40000"/>
              </a:schemeClr>
            </a:solidFill>
          </a:ln>
        </p:spPr>
        <p:txBody>
          <a:bodyPr wrap="square" rtlCol="0">
            <a:spAutoFit/>
          </a:bodyPr>
          <a:lstStyle/>
          <a:p>
            <a:r>
              <a:rPr lang="zh-CN" altLang="en-US" sz="1400" dirty="0"/>
              <a:t>在控制平面上准备和训练模型，探索超参数和特征的所有组合，并同时考虑硬件约束，优化内存使用，选出</a:t>
            </a:r>
            <a:r>
              <a:rPr lang="en-US" altLang="zh-CN" sz="1400" dirty="0"/>
              <a:t>F1</a:t>
            </a:r>
            <a:r>
              <a:rPr lang="zh-CN" altLang="en-US" sz="1400" dirty="0"/>
              <a:t>分数最高的模型</a:t>
            </a:r>
          </a:p>
        </p:txBody>
      </p:sp>
      <p:cxnSp>
        <p:nvCxnSpPr>
          <p:cNvPr id="13" name="直接箭头连接符 12">
            <a:extLst>
              <a:ext uri="{FF2B5EF4-FFF2-40B4-BE49-F238E27FC236}">
                <a16:creationId xmlns:a16="http://schemas.microsoft.com/office/drawing/2014/main" id="{838B8A5E-4B09-634E-1BB1-0EFF57AAF90A}"/>
              </a:ext>
            </a:extLst>
          </p:cNvPr>
          <p:cNvCxnSpPr>
            <a:cxnSpLocks/>
          </p:cNvCxnSpPr>
          <p:nvPr/>
        </p:nvCxnSpPr>
        <p:spPr>
          <a:xfrm flipV="1">
            <a:off x="8559100" y="1725457"/>
            <a:ext cx="1046831" cy="302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2F1A9438-4021-B1AE-E8C3-B6D71015250E}"/>
              </a:ext>
            </a:extLst>
          </p:cNvPr>
          <p:cNvSpPr txBox="1"/>
          <p:nvPr/>
        </p:nvSpPr>
        <p:spPr>
          <a:xfrm>
            <a:off x="9724913" y="1170664"/>
            <a:ext cx="2167958" cy="738664"/>
          </a:xfrm>
          <a:prstGeom prst="rect">
            <a:avLst/>
          </a:prstGeom>
          <a:noFill/>
        </p:spPr>
        <p:txBody>
          <a:bodyPr wrap="square" rtlCol="0">
            <a:spAutoFit/>
          </a:bodyPr>
          <a:lstStyle/>
          <a:p>
            <a:r>
              <a:rPr lang="zh-CN" altLang="en-US" sz="1400" dirty="0"/>
              <a:t>通过</a:t>
            </a:r>
            <a:r>
              <a:rPr lang="en-US" altLang="zh-CN" sz="1400" dirty="0"/>
              <a:t>P4</a:t>
            </a:r>
            <a:r>
              <a:rPr lang="zh-CN" altLang="en-US" sz="1400" dirty="0"/>
              <a:t>将模型映射到</a:t>
            </a:r>
            <a:r>
              <a:rPr lang="en-US" altLang="zh-CN" sz="1400" dirty="0"/>
              <a:t>PISA</a:t>
            </a:r>
            <a:r>
              <a:rPr lang="zh-CN" altLang="en-US" sz="1400" dirty="0"/>
              <a:t>中，并由控制器构建注入到管道中</a:t>
            </a:r>
          </a:p>
        </p:txBody>
      </p:sp>
      <p:sp>
        <p:nvSpPr>
          <p:cNvPr id="16" name="矩形: 圆角 15">
            <a:extLst>
              <a:ext uri="{FF2B5EF4-FFF2-40B4-BE49-F238E27FC236}">
                <a16:creationId xmlns:a16="http://schemas.microsoft.com/office/drawing/2014/main" id="{1A37B55D-9096-441A-B5ED-DD45374CCE00}"/>
              </a:ext>
            </a:extLst>
          </p:cNvPr>
          <p:cNvSpPr/>
          <p:nvPr/>
        </p:nvSpPr>
        <p:spPr>
          <a:xfrm>
            <a:off x="2308072" y="3525169"/>
            <a:ext cx="718908" cy="570367"/>
          </a:xfrm>
          <a:prstGeom prst="roundRect">
            <a:avLst/>
          </a:prstGeom>
          <a:solidFill>
            <a:schemeClr val="accent2">
              <a:lumMod val="75000"/>
              <a:alpha val="11000"/>
            </a:schemeClr>
          </a:solidFill>
          <a:ln w="12700" cap="flat" cmpd="sng" algn="ctr">
            <a:solidFill>
              <a:schemeClr val="accent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solidFill>
                <a:schemeClr val="accent1"/>
              </a:solidFill>
            </a:endParaRPr>
          </a:p>
        </p:txBody>
      </p:sp>
      <p:sp>
        <p:nvSpPr>
          <p:cNvPr id="17" name="矩形: 圆角 16">
            <a:extLst>
              <a:ext uri="{FF2B5EF4-FFF2-40B4-BE49-F238E27FC236}">
                <a16:creationId xmlns:a16="http://schemas.microsoft.com/office/drawing/2014/main" id="{3351A1C1-C8AC-FDA8-CE1F-9791D8CFF698}"/>
              </a:ext>
            </a:extLst>
          </p:cNvPr>
          <p:cNvSpPr/>
          <p:nvPr/>
        </p:nvSpPr>
        <p:spPr>
          <a:xfrm>
            <a:off x="2308072" y="4141340"/>
            <a:ext cx="718908" cy="361293"/>
          </a:xfrm>
          <a:prstGeom prst="roundRect">
            <a:avLst/>
          </a:prstGeom>
          <a:solidFill>
            <a:schemeClr val="accent2">
              <a:lumMod val="75000"/>
              <a:alpha val="11000"/>
            </a:schemeClr>
          </a:solidFill>
          <a:ln w="127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solidFill>
                <a:schemeClr val="accent1"/>
              </a:solidFill>
            </a:endParaRPr>
          </a:p>
        </p:txBody>
      </p:sp>
      <p:sp>
        <p:nvSpPr>
          <p:cNvPr id="19" name="文本框 18">
            <a:extLst>
              <a:ext uri="{FF2B5EF4-FFF2-40B4-BE49-F238E27FC236}">
                <a16:creationId xmlns:a16="http://schemas.microsoft.com/office/drawing/2014/main" id="{40F7CE01-9527-F277-0B89-3E9150C77EEF}"/>
              </a:ext>
            </a:extLst>
          </p:cNvPr>
          <p:cNvSpPr txBox="1"/>
          <p:nvPr/>
        </p:nvSpPr>
        <p:spPr>
          <a:xfrm>
            <a:off x="256004" y="4966396"/>
            <a:ext cx="4488058" cy="1169551"/>
          </a:xfrm>
          <a:prstGeom prst="rect">
            <a:avLst/>
          </a:prstGeom>
          <a:noFill/>
        </p:spPr>
        <p:txBody>
          <a:bodyPr wrap="square" rtlCol="0">
            <a:spAutoFit/>
          </a:bodyPr>
          <a:lstStyle/>
          <a:p>
            <a:pPr marL="342900" indent="-342900">
              <a:buClr>
                <a:srgbClr val="FF0000"/>
              </a:buClr>
              <a:buFont typeface="+mj-ea"/>
              <a:buAutoNum type="circleNumDbPlain"/>
            </a:pPr>
            <a:r>
              <a:rPr lang="zh-CN" altLang="en-US" sz="1400" dirty="0">
                <a:solidFill>
                  <a:srgbClr val="FF0000"/>
                </a:solidFill>
              </a:rPr>
              <a:t>在流量中数据包编号为 </a:t>
            </a:r>
            <a:r>
              <a:rPr lang="en-US" altLang="zh-CN" sz="1400" dirty="0">
                <a:solidFill>
                  <a:srgbClr val="FF0000"/>
                </a:solidFill>
              </a:rPr>
              <a:t>n </a:t>
            </a:r>
            <a:r>
              <a:rPr lang="zh-CN" altLang="en-US" sz="1400" dirty="0">
                <a:solidFill>
                  <a:srgbClr val="FF0000"/>
                </a:solidFill>
              </a:rPr>
              <a:t>时触发了 </a:t>
            </a:r>
            <a:r>
              <a:rPr lang="en-US" altLang="zh-CN" sz="1400" dirty="0">
                <a:solidFill>
                  <a:srgbClr val="FF0000"/>
                </a:solidFill>
              </a:rPr>
              <a:t>FL </a:t>
            </a:r>
            <a:r>
              <a:rPr lang="zh-CN" altLang="en-US" sz="1400" dirty="0">
                <a:solidFill>
                  <a:srgbClr val="FF0000"/>
                </a:solidFill>
              </a:rPr>
              <a:t>推理</a:t>
            </a:r>
            <a:endParaRPr lang="en-US" altLang="zh-CN" sz="1400" dirty="0">
              <a:solidFill>
                <a:srgbClr val="FF0000"/>
              </a:solidFill>
            </a:endParaRPr>
          </a:p>
          <a:p>
            <a:pPr marL="342900" indent="-342900">
              <a:buClr>
                <a:srgbClr val="FF0000"/>
              </a:buClr>
              <a:buFont typeface="+mj-ea"/>
              <a:buAutoNum type="circleNumDbPlain"/>
            </a:pPr>
            <a:r>
              <a:rPr lang="zh-CN" altLang="en-US" sz="1400" dirty="0">
                <a:solidFill>
                  <a:srgbClr val="FF0000"/>
                </a:solidFill>
              </a:rPr>
              <a:t>从 </a:t>
            </a:r>
            <a:r>
              <a:rPr lang="en-US" altLang="zh-CN" sz="1400" dirty="0">
                <a:solidFill>
                  <a:srgbClr val="FF0000"/>
                </a:solidFill>
              </a:rPr>
              <a:t>1 </a:t>
            </a:r>
            <a:r>
              <a:rPr lang="zh-CN" altLang="en-US" sz="1400" dirty="0">
                <a:solidFill>
                  <a:srgbClr val="FF0000"/>
                </a:solidFill>
              </a:rPr>
              <a:t>到 </a:t>
            </a:r>
            <a:r>
              <a:rPr lang="en-US" altLang="zh-CN" sz="1400" dirty="0">
                <a:solidFill>
                  <a:srgbClr val="FF0000"/>
                </a:solidFill>
              </a:rPr>
              <a:t>n-1 </a:t>
            </a:r>
            <a:r>
              <a:rPr lang="zh-CN" altLang="en-US" sz="1400" dirty="0">
                <a:solidFill>
                  <a:srgbClr val="FF0000"/>
                </a:solidFill>
              </a:rPr>
              <a:t>的所有早期数据包都会经过 </a:t>
            </a:r>
            <a:r>
              <a:rPr lang="en-US" altLang="zh-CN" sz="1400" dirty="0">
                <a:solidFill>
                  <a:srgbClr val="FF0000"/>
                </a:solidFill>
              </a:rPr>
              <a:t>PL </a:t>
            </a:r>
            <a:r>
              <a:rPr lang="zh-CN" altLang="en-US" sz="1400" dirty="0">
                <a:solidFill>
                  <a:srgbClr val="FF0000"/>
                </a:solidFill>
              </a:rPr>
              <a:t>特征提取处理，并进入流量管理，用于更新正在为流做准备的 </a:t>
            </a:r>
            <a:r>
              <a:rPr lang="en-US" altLang="zh-CN" sz="1400" dirty="0">
                <a:solidFill>
                  <a:srgbClr val="FF0000"/>
                </a:solidFill>
              </a:rPr>
              <a:t>FL </a:t>
            </a:r>
            <a:r>
              <a:rPr lang="zh-CN" altLang="en-US" sz="1400" dirty="0">
                <a:solidFill>
                  <a:srgbClr val="FF0000"/>
                </a:solidFill>
              </a:rPr>
              <a:t>特征。</a:t>
            </a:r>
            <a:endParaRPr lang="en-US" altLang="zh-CN" sz="1400" dirty="0">
              <a:solidFill>
                <a:srgbClr val="FF0000"/>
              </a:solidFill>
            </a:endParaRPr>
          </a:p>
          <a:p>
            <a:pPr marL="342900" indent="-342900">
              <a:buClr>
                <a:srgbClr val="FF0000"/>
              </a:buClr>
              <a:buFont typeface="+mj-ea"/>
              <a:buAutoNum type="circleNumDbPlain"/>
            </a:pPr>
            <a:r>
              <a:rPr lang="zh-CN" altLang="en-US" sz="1400" dirty="0">
                <a:solidFill>
                  <a:srgbClr val="FF0000"/>
                </a:solidFill>
              </a:rPr>
              <a:t>这些数据包仅使用可用的 </a:t>
            </a:r>
            <a:r>
              <a:rPr lang="en-US" altLang="zh-CN" sz="1400" dirty="0">
                <a:solidFill>
                  <a:srgbClr val="FF0000"/>
                </a:solidFill>
              </a:rPr>
              <a:t>PL </a:t>
            </a:r>
            <a:r>
              <a:rPr lang="zh-CN" altLang="en-US" sz="1400" dirty="0">
                <a:solidFill>
                  <a:srgbClr val="FF0000"/>
                </a:solidFill>
              </a:rPr>
              <a:t>特征进行推理。</a:t>
            </a:r>
          </a:p>
        </p:txBody>
      </p:sp>
      <p:cxnSp>
        <p:nvCxnSpPr>
          <p:cNvPr id="25" name="直接箭头连接符 24">
            <a:extLst>
              <a:ext uri="{FF2B5EF4-FFF2-40B4-BE49-F238E27FC236}">
                <a16:creationId xmlns:a16="http://schemas.microsoft.com/office/drawing/2014/main" id="{6D9DB397-914C-B7EC-1FA5-31CF37B52293}"/>
              </a:ext>
            </a:extLst>
          </p:cNvPr>
          <p:cNvCxnSpPr>
            <a:cxnSpLocks/>
          </p:cNvCxnSpPr>
          <p:nvPr/>
        </p:nvCxnSpPr>
        <p:spPr>
          <a:xfrm flipH="1" flipV="1">
            <a:off x="1666851" y="3586090"/>
            <a:ext cx="641221" cy="3950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88493E7A-8057-9278-82C3-ADB035A0ABD9}"/>
              </a:ext>
            </a:extLst>
          </p:cNvPr>
          <p:cNvSpPr txBox="1"/>
          <p:nvPr/>
        </p:nvSpPr>
        <p:spPr>
          <a:xfrm>
            <a:off x="310718" y="3202723"/>
            <a:ext cx="1740027" cy="523220"/>
          </a:xfrm>
          <a:prstGeom prst="rect">
            <a:avLst/>
          </a:prstGeom>
          <a:noFill/>
          <a:ln>
            <a:solidFill>
              <a:srgbClr val="FF3300"/>
            </a:solidFill>
          </a:ln>
        </p:spPr>
        <p:txBody>
          <a:bodyPr wrap="square" rtlCol="0">
            <a:spAutoFit/>
          </a:bodyPr>
          <a:lstStyle/>
          <a:p>
            <a:r>
              <a:rPr lang="zh-CN" altLang="en-US" sz="1400" dirty="0"/>
              <a:t>数据包</a:t>
            </a:r>
            <a:r>
              <a:rPr lang="en-US" altLang="zh-CN" sz="1400" dirty="0"/>
              <a:t>n</a:t>
            </a:r>
            <a:r>
              <a:rPr lang="zh-CN" altLang="en-US" sz="1400" dirty="0"/>
              <a:t>使用联合</a:t>
            </a:r>
            <a:r>
              <a:rPr lang="en-US" altLang="zh-CN" sz="1400" dirty="0"/>
              <a:t>PL-FL</a:t>
            </a:r>
            <a:r>
              <a:rPr lang="zh-CN" altLang="en-US" sz="1400" dirty="0"/>
              <a:t>进行推理</a:t>
            </a:r>
          </a:p>
        </p:txBody>
      </p:sp>
      <p:sp>
        <p:nvSpPr>
          <p:cNvPr id="28" name="文本框 27">
            <a:extLst>
              <a:ext uri="{FF2B5EF4-FFF2-40B4-BE49-F238E27FC236}">
                <a16:creationId xmlns:a16="http://schemas.microsoft.com/office/drawing/2014/main" id="{CFD38D34-62DF-DEB1-13B8-28071A61C5D1}"/>
              </a:ext>
            </a:extLst>
          </p:cNvPr>
          <p:cNvSpPr txBox="1"/>
          <p:nvPr/>
        </p:nvSpPr>
        <p:spPr>
          <a:xfrm>
            <a:off x="9557758" y="2506104"/>
            <a:ext cx="2614145" cy="1815882"/>
          </a:xfrm>
          <a:prstGeom prst="rect">
            <a:avLst/>
          </a:prstGeom>
          <a:noFill/>
        </p:spPr>
        <p:txBody>
          <a:bodyPr wrap="square" rtlCol="0">
            <a:spAutoFit/>
          </a:bodyPr>
          <a:lstStyle/>
          <a:p>
            <a:r>
              <a:rPr lang="zh-CN" altLang="en-US" sz="1400" b="0" i="0" dirty="0">
                <a:solidFill>
                  <a:srgbClr val="000000"/>
                </a:solidFill>
                <a:effectLst/>
                <a:latin typeface="楷体" panose="02010609060101010101" pitchFamily="49" charset="-122"/>
                <a:ea typeface="楷体" panose="02010609060101010101" pitchFamily="49" charset="-122"/>
              </a:rPr>
              <a:t>分类后，将包含流的类信息的摘要发送到控制器</a:t>
            </a:r>
            <a:endParaRPr lang="en-US" altLang="zh-CN" sz="1400" b="0" i="0" dirty="0">
              <a:solidFill>
                <a:srgbClr val="000000"/>
              </a:solidFill>
              <a:effectLst/>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Ø"/>
            </a:pPr>
            <a:r>
              <a:rPr lang="zh-CN" altLang="en-US" sz="1400" b="0" i="0" dirty="0">
                <a:solidFill>
                  <a:srgbClr val="000000"/>
                </a:solidFill>
                <a:effectLst/>
                <a:latin typeface="楷体" panose="02010609060101010101" pitchFamily="49" charset="-122"/>
                <a:ea typeface="楷体" panose="02010609060101010101" pitchFamily="49" charset="-122"/>
              </a:rPr>
              <a:t>流量更新</a:t>
            </a:r>
            <a:r>
              <a:rPr lang="en-US" altLang="zh-CN" sz="1400" b="0" i="0" dirty="0">
                <a:solidFill>
                  <a:srgbClr val="000000"/>
                </a:solidFill>
                <a:effectLst/>
                <a:latin typeface="楷体" panose="02010609060101010101" pitchFamily="49" charset="-122"/>
                <a:ea typeface="楷体" panose="02010609060101010101" pitchFamily="49" charset="-122"/>
              </a:rPr>
              <a:t>(FU)</a:t>
            </a:r>
            <a:r>
              <a:rPr lang="zh-CN" altLang="en-US" sz="1400" b="0" i="0" dirty="0">
                <a:solidFill>
                  <a:srgbClr val="000000"/>
                </a:solidFill>
                <a:effectLst/>
                <a:latin typeface="楷体" panose="02010609060101010101" pitchFamily="49" charset="-122"/>
                <a:ea typeface="楷体" panose="02010609060101010101" pitchFamily="49" charset="-122"/>
              </a:rPr>
              <a:t>中，它根据预先确定的策略</a:t>
            </a:r>
            <a:r>
              <a:rPr lang="en-US" altLang="zh-CN" sz="1400" b="0" i="0" dirty="0">
                <a:solidFill>
                  <a:srgbClr val="000000"/>
                </a:solidFill>
                <a:effectLst/>
                <a:latin typeface="楷体" panose="02010609060101010101" pitchFamily="49" charset="-122"/>
                <a:ea typeface="楷体" panose="02010609060101010101" pitchFamily="49" charset="-122"/>
              </a:rPr>
              <a:t>(</a:t>
            </a:r>
            <a:r>
              <a:rPr lang="zh-CN" altLang="en-US" sz="1400" b="0" i="0" dirty="0">
                <a:solidFill>
                  <a:srgbClr val="000000"/>
                </a:solidFill>
                <a:effectLst/>
                <a:latin typeface="楷体" panose="02010609060101010101" pitchFamily="49" charset="-122"/>
                <a:ea typeface="楷体" panose="02010609060101010101" pitchFamily="49" charset="-122"/>
              </a:rPr>
              <a:t>将目标流的出口端口直接插入目标流量表</a:t>
            </a:r>
            <a:r>
              <a:rPr lang="en-US" altLang="zh-CN" sz="1400" b="0" i="0" dirty="0">
                <a:solidFill>
                  <a:srgbClr val="000000"/>
                </a:solidFill>
                <a:effectLst/>
                <a:latin typeface="楷体" panose="02010609060101010101" pitchFamily="49" charset="-122"/>
                <a:ea typeface="楷体" panose="02010609060101010101" pitchFamily="49" charset="-122"/>
              </a:rPr>
              <a:t>;</a:t>
            </a:r>
          </a:p>
          <a:p>
            <a:pPr marL="285750" indent="-285750">
              <a:buFont typeface="Wingdings" panose="05000000000000000000" pitchFamily="2" charset="2"/>
              <a:buChar char="Ø"/>
            </a:pPr>
            <a:r>
              <a:rPr lang="zh-CN" altLang="en-US" sz="1400" b="0" i="0" dirty="0">
                <a:solidFill>
                  <a:srgbClr val="000000"/>
                </a:solidFill>
                <a:effectLst/>
                <a:latin typeface="楷体" panose="02010609060101010101" pitchFamily="49" charset="-122"/>
                <a:ea typeface="楷体" panose="02010609060101010101" pitchFamily="49" charset="-122"/>
              </a:rPr>
              <a:t>释放被流占用的流跟踪寄存器</a:t>
            </a:r>
            <a:endParaRPr lang="zh-CN" altLang="en-US" sz="1400" dirty="0">
              <a:latin typeface="楷体" panose="02010609060101010101" pitchFamily="49" charset="-122"/>
              <a:ea typeface="楷体" panose="02010609060101010101" pitchFamily="49" charset="-122"/>
            </a:endParaRPr>
          </a:p>
        </p:txBody>
      </p:sp>
      <p:cxnSp>
        <p:nvCxnSpPr>
          <p:cNvPr id="31" name="直接箭头连接符 30">
            <a:extLst>
              <a:ext uri="{FF2B5EF4-FFF2-40B4-BE49-F238E27FC236}">
                <a16:creationId xmlns:a16="http://schemas.microsoft.com/office/drawing/2014/main" id="{B5DB1165-B4C2-DE7B-217F-E72332083E04}"/>
              </a:ext>
            </a:extLst>
          </p:cNvPr>
          <p:cNvCxnSpPr/>
          <p:nvPr/>
        </p:nvCxnSpPr>
        <p:spPr>
          <a:xfrm flipH="1">
            <a:off x="1858798" y="4227632"/>
            <a:ext cx="5304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B44C2ACA-967E-2B37-9809-58226DE8F452}"/>
              </a:ext>
            </a:extLst>
          </p:cNvPr>
          <p:cNvSpPr txBox="1"/>
          <p:nvPr/>
        </p:nvSpPr>
        <p:spPr>
          <a:xfrm>
            <a:off x="379973" y="4003006"/>
            <a:ext cx="1366722" cy="738664"/>
          </a:xfrm>
          <a:prstGeom prst="rect">
            <a:avLst/>
          </a:prstGeom>
          <a:noFill/>
          <a:ln>
            <a:solidFill>
              <a:schemeClr val="accent1">
                <a:lumMod val="75000"/>
              </a:schemeClr>
            </a:solidFill>
          </a:ln>
        </p:spPr>
        <p:txBody>
          <a:bodyPr wrap="square" rtlCol="0">
            <a:spAutoFit/>
          </a:bodyPr>
          <a:lstStyle/>
          <a:p>
            <a:r>
              <a:rPr lang="en-US" altLang="zh-CN" sz="1400" dirty="0"/>
              <a:t>n</a:t>
            </a:r>
            <a:r>
              <a:rPr lang="zh-CN" altLang="en-US" sz="1400" dirty="0"/>
              <a:t>＋</a:t>
            </a:r>
            <a:r>
              <a:rPr lang="en-US" altLang="zh-CN" sz="1400" dirty="0"/>
              <a:t>1</a:t>
            </a:r>
            <a:r>
              <a:rPr lang="zh-CN" altLang="en-US" sz="1400" dirty="0"/>
              <a:t>的数据包被标记上由</a:t>
            </a:r>
            <a:r>
              <a:rPr lang="en-US" altLang="zh-CN" sz="1400" dirty="0"/>
              <a:t>n</a:t>
            </a:r>
            <a:r>
              <a:rPr lang="zh-CN" altLang="en-US" sz="1400" dirty="0"/>
              <a:t>确定的类别</a:t>
            </a:r>
          </a:p>
        </p:txBody>
      </p:sp>
      <p:cxnSp>
        <p:nvCxnSpPr>
          <p:cNvPr id="34" name="直接箭头连接符 33">
            <a:extLst>
              <a:ext uri="{FF2B5EF4-FFF2-40B4-BE49-F238E27FC236}">
                <a16:creationId xmlns:a16="http://schemas.microsoft.com/office/drawing/2014/main" id="{7E53898A-A138-B1BA-D1F0-9DE159F705C4}"/>
              </a:ext>
            </a:extLst>
          </p:cNvPr>
          <p:cNvCxnSpPr>
            <a:cxnSpLocks/>
          </p:cNvCxnSpPr>
          <p:nvPr/>
        </p:nvCxnSpPr>
        <p:spPr>
          <a:xfrm>
            <a:off x="9053262" y="2573605"/>
            <a:ext cx="448557" cy="472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直接箭头连接符 3">
            <a:extLst>
              <a:ext uri="{FF2B5EF4-FFF2-40B4-BE49-F238E27FC236}">
                <a16:creationId xmlns:a16="http://schemas.microsoft.com/office/drawing/2014/main" id="{3C2A6FF5-61FB-51A3-BC31-5A4A36CAAB7D}"/>
              </a:ext>
            </a:extLst>
          </p:cNvPr>
          <p:cNvCxnSpPr/>
          <p:nvPr/>
        </p:nvCxnSpPr>
        <p:spPr>
          <a:xfrm>
            <a:off x="6356657" y="4966396"/>
            <a:ext cx="0" cy="1005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65CDB0E1-B33B-3551-EBE0-C974977278A4}"/>
              </a:ext>
            </a:extLst>
          </p:cNvPr>
          <p:cNvSpPr txBox="1"/>
          <p:nvPr/>
        </p:nvSpPr>
        <p:spPr>
          <a:xfrm>
            <a:off x="4184432" y="5999857"/>
            <a:ext cx="6094948" cy="523220"/>
          </a:xfrm>
          <a:prstGeom prst="rect">
            <a:avLst/>
          </a:prstGeom>
          <a:noFill/>
        </p:spPr>
        <p:txBody>
          <a:bodyPr wrap="square">
            <a:spAutoFit/>
          </a:bodyPr>
          <a:lstStyle/>
          <a:p>
            <a:r>
              <a:rPr lang="zh-CN" altLang="en-US" sz="1400" dirty="0"/>
              <a:t>流程管理维持一个流程跟踪登记册，记录正在为其收集的流程特征，并储存和更新正在准备的流程特征</a:t>
            </a:r>
          </a:p>
        </p:txBody>
      </p:sp>
      <p:sp>
        <p:nvSpPr>
          <p:cNvPr id="10" name="文本框 9">
            <a:extLst>
              <a:ext uri="{FF2B5EF4-FFF2-40B4-BE49-F238E27FC236}">
                <a16:creationId xmlns:a16="http://schemas.microsoft.com/office/drawing/2014/main" id="{C91AFF9D-6CFD-DFD2-9EB1-3CAF92FF9CDB}"/>
              </a:ext>
            </a:extLst>
          </p:cNvPr>
          <p:cNvSpPr txBox="1"/>
          <p:nvPr/>
        </p:nvSpPr>
        <p:spPr>
          <a:xfrm>
            <a:off x="9557758" y="4642519"/>
            <a:ext cx="2323135" cy="738664"/>
          </a:xfrm>
          <a:prstGeom prst="rect">
            <a:avLst/>
          </a:prstGeom>
          <a:noFill/>
        </p:spPr>
        <p:txBody>
          <a:bodyPr wrap="square">
            <a:spAutoFit/>
          </a:bodyPr>
          <a:lstStyle/>
          <a:p>
            <a:r>
              <a:rPr lang="zh-CN" altLang="en-US" sz="1400" dirty="0"/>
              <a:t>联合推理利用</a:t>
            </a:r>
            <a:r>
              <a:rPr lang="en-US" altLang="zh-CN" sz="1400" dirty="0"/>
              <a:t>PL</a:t>
            </a:r>
            <a:r>
              <a:rPr lang="zh-CN" altLang="en-US" sz="1400" dirty="0"/>
              <a:t>和</a:t>
            </a:r>
            <a:r>
              <a:rPr lang="en-US" altLang="zh-CN" sz="1400" dirty="0"/>
              <a:t>FL(</a:t>
            </a:r>
            <a:r>
              <a:rPr lang="zh-CN" altLang="en-US" sz="1400" dirty="0"/>
              <a:t>如果可用</a:t>
            </a:r>
            <a:r>
              <a:rPr lang="en-US" altLang="zh-CN" sz="1400" dirty="0"/>
              <a:t>)</a:t>
            </a:r>
            <a:r>
              <a:rPr lang="zh-CN" altLang="en-US" sz="1400" dirty="0"/>
              <a:t>特征对数据包或流进行分类</a:t>
            </a:r>
          </a:p>
        </p:txBody>
      </p:sp>
      <p:sp>
        <p:nvSpPr>
          <p:cNvPr id="12" name="箭头: 右 11">
            <a:extLst>
              <a:ext uri="{FF2B5EF4-FFF2-40B4-BE49-F238E27FC236}">
                <a16:creationId xmlns:a16="http://schemas.microsoft.com/office/drawing/2014/main" id="{15B1B36F-C7C8-D690-CB9E-5FC470827E0E}"/>
              </a:ext>
            </a:extLst>
          </p:cNvPr>
          <p:cNvSpPr/>
          <p:nvPr/>
        </p:nvSpPr>
        <p:spPr>
          <a:xfrm>
            <a:off x="9219674" y="4860093"/>
            <a:ext cx="282145" cy="225593"/>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2664592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b="1" spc="300" dirty="0">
                <a:solidFill>
                  <a:srgbClr val="44546A">
                    <a:lumMod val="50000"/>
                  </a:srgbClr>
                </a:solidFill>
                <a:latin typeface="Arial" panose="020B0604020202020204"/>
                <a:ea typeface="微软雅黑" panose="020B0503020204020204" pitchFamily="34" charset="-122"/>
                <a:cs typeface="+mn-cs"/>
              </a:rPr>
              <a:t>Fully joint PL-FL model</a:t>
            </a:r>
          </a:p>
        </p:txBody>
      </p: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3ACCF58D-D2AD-D93A-B700-45924AE7B505}"/>
              </a:ext>
            </a:extLst>
          </p:cNvPr>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8" name="直接连接符 47">
            <a:extLst>
              <a:ext uri="{FF2B5EF4-FFF2-40B4-BE49-F238E27FC236}">
                <a16:creationId xmlns:a16="http://schemas.microsoft.com/office/drawing/2014/main" id="{E3374126-A295-C75B-B37D-579BC15D4607}"/>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24" name="文本框 23">
            <a:extLst>
              <a:ext uri="{FF2B5EF4-FFF2-40B4-BE49-F238E27FC236}">
                <a16:creationId xmlns:a16="http://schemas.microsoft.com/office/drawing/2014/main" id="{ABEBA374-6969-43BD-16E8-4406F42CFB03}"/>
              </a:ext>
            </a:extLst>
          </p:cNvPr>
          <p:cNvSpPr txBox="1"/>
          <p:nvPr/>
        </p:nvSpPr>
        <p:spPr>
          <a:xfrm>
            <a:off x="660400" y="924589"/>
            <a:ext cx="10106454" cy="499624"/>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pPr marL="342900" indent="-342900">
              <a:buFont typeface="Wingdings" panose="05000000000000000000" pitchFamily="2" charset="2"/>
              <a:buChar char="Ø"/>
            </a:pPr>
            <a:r>
              <a:rPr lang="en-US" altLang="zh-CN" sz="2000" b="1" dirty="0"/>
              <a:t>Training:</a:t>
            </a:r>
          </a:p>
        </p:txBody>
      </p:sp>
      <p:sp>
        <p:nvSpPr>
          <p:cNvPr id="14" name="文本框 13">
            <a:extLst>
              <a:ext uri="{FF2B5EF4-FFF2-40B4-BE49-F238E27FC236}">
                <a16:creationId xmlns:a16="http://schemas.microsoft.com/office/drawing/2014/main" id="{0B6173B6-2BA1-28DE-DB9F-6AFA6F1DF165}"/>
              </a:ext>
            </a:extLst>
          </p:cNvPr>
          <p:cNvSpPr txBox="1"/>
          <p:nvPr/>
        </p:nvSpPr>
        <p:spPr>
          <a:xfrm>
            <a:off x="256004"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5" name="图片 4">
            <a:extLst>
              <a:ext uri="{FF2B5EF4-FFF2-40B4-BE49-F238E27FC236}">
                <a16:creationId xmlns:a16="http://schemas.microsoft.com/office/drawing/2014/main" id="{5A2B67FE-726A-89E8-EE0D-D48D1DED45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6243" y="1199204"/>
            <a:ext cx="3207776" cy="4459591"/>
          </a:xfrm>
          <a:prstGeom prst="rect">
            <a:avLst/>
          </a:prstGeom>
        </p:spPr>
      </p:pic>
      <p:sp>
        <p:nvSpPr>
          <p:cNvPr id="16" name="文本框 15">
            <a:extLst>
              <a:ext uri="{FF2B5EF4-FFF2-40B4-BE49-F238E27FC236}">
                <a16:creationId xmlns:a16="http://schemas.microsoft.com/office/drawing/2014/main" id="{7CFF1EBE-A754-8A2B-E19E-C489553163E0}"/>
              </a:ext>
            </a:extLst>
          </p:cNvPr>
          <p:cNvSpPr txBox="1"/>
          <p:nvPr/>
        </p:nvSpPr>
        <p:spPr>
          <a:xfrm>
            <a:off x="660400" y="1227335"/>
            <a:ext cx="8253224" cy="2062103"/>
          </a:xfrm>
          <a:prstGeom prst="rect">
            <a:avLst/>
          </a:prstGeom>
          <a:noFill/>
        </p:spPr>
        <p:txBody>
          <a:bodyPr wrap="square">
            <a:spAutoFit/>
          </a:bodyPr>
          <a:lstStyle/>
          <a:p>
            <a:endParaRPr lang="en-US" altLang="zh-CN" i="1" dirty="0"/>
          </a:p>
          <a:p>
            <a:pPr marL="342900" indent="-342900">
              <a:buFont typeface="+mj-ea"/>
              <a:buAutoNum type="circleNumDbPlain"/>
            </a:pPr>
            <a:r>
              <a:rPr lang="zh-CN" altLang="en-US" dirty="0"/>
              <a:t>对于从</a:t>
            </a:r>
            <a:r>
              <a:rPr lang="en-US" altLang="zh-CN" dirty="0"/>
              <a:t>1</a:t>
            </a:r>
            <a:r>
              <a:rPr lang="zh-CN" altLang="en-US" dirty="0"/>
              <a:t>到</a:t>
            </a:r>
            <a:r>
              <a:rPr lang="en-US" altLang="zh-CN" dirty="0"/>
              <a:t>n-1</a:t>
            </a:r>
            <a:r>
              <a:rPr lang="zh-CN" altLang="en-US" dirty="0"/>
              <a:t>的数据包，特征集由数据包的实际</a:t>
            </a:r>
            <a:r>
              <a:rPr lang="en-US" altLang="zh-CN" dirty="0"/>
              <a:t>PL</a:t>
            </a:r>
            <a:r>
              <a:rPr lang="zh-CN" altLang="en-US" dirty="0"/>
              <a:t>特征</a:t>
            </a:r>
            <a:r>
              <a:rPr lang="en-US" altLang="zh-CN" dirty="0"/>
              <a:t>(</a:t>
            </a:r>
            <a:r>
              <a:rPr lang="zh-CN" altLang="en-US" dirty="0"/>
              <a:t>例如，样本中的数据包长度</a:t>
            </a:r>
            <a:r>
              <a:rPr lang="en-US" altLang="zh-CN" dirty="0"/>
              <a:t>)</a:t>
            </a:r>
            <a:r>
              <a:rPr lang="zh-CN" altLang="en-US" dirty="0"/>
              <a:t>加上所有</a:t>
            </a:r>
            <a:r>
              <a:rPr lang="en-US" altLang="zh-CN" dirty="0"/>
              <a:t>FL</a:t>
            </a:r>
            <a:r>
              <a:rPr lang="zh-CN" altLang="en-US" dirty="0"/>
              <a:t>特征在现实中从未达到的默认常数值</a:t>
            </a:r>
            <a:r>
              <a:rPr lang="en-US" altLang="zh-CN" dirty="0"/>
              <a:t>(</a:t>
            </a:r>
            <a:r>
              <a:rPr lang="zh-CN" altLang="en-US" dirty="0"/>
              <a:t>到达间隔时间为空</a:t>
            </a:r>
            <a:r>
              <a:rPr lang="en-US" altLang="zh-CN" dirty="0"/>
              <a:t>)</a:t>
            </a:r>
            <a:r>
              <a:rPr lang="zh-CN" altLang="en-US" dirty="0"/>
              <a:t>组成。</a:t>
            </a:r>
          </a:p>
          <a:p>
            <a:pPr marL="342900" indent="-342900">
              <a:buFont typeface="+mj-ea"/>
              <a:buAutoNum type="circleNumDbPlain"/>
            </a:pPr>
            <a:r>
              <a:rPr lang="zh-CN" altLang="en-US" dirty="0"/>
              <a:t>当训练到数据包</a:t>
            </a:r>
            <a:r>
              <a:rPr lang="en-US" altLang="zh-CN" dirty="0"/>
              <a:t>n</a:t>
            </a:r>
            <a:r>
              <a:rPr lang="zh-CN" altLang="en-US" dirty="0"/>
              <a:t>时，</a:t>
            </a:r>
            <a:r>
              <a:rPr lang="en-US" altLang="zh-CN" dirty="0"/>
              <a:t>FL</a:t>
            </a:r>
            <a:r>
              <a:rPr lang="zh-CN" altLang="en-US" dirty="0"/>
              <a:t>特征可用，特征集切换为</a:t>
            </a:r>
            <a:r>
              <a:rPr lang="en-US" altLang="zh-CN" dirty="0"/>
              <a:t>PL</a:t>
            </a:r>
            <a:r>
              <a:rPr lang="zh-CN" altLang="en-US" dirty="0"/>
              <a:t>和</a:t>
            </a:r>
            <a:r>
              <a:rPr lang="en-US" altLang="zh-CN" dirty="0"/>
              <a:t>FL</a:t>
            </a:r>
            <a:r>
              <a:rPr lang="zh-CN" altLang="en-US" dirty="0"/>
              <a:t>特征的实际值</a:t>
            </a:r>
            <a:r>
              <a:rPr lang="en-US" altLang="zh-CN" dirty="0"/>
              <a:t>(</a:t>
            </a:r>
            <a:r>
              <a:rPr lang="zh-CN" altLang="en-US" dirty="0"/>
              <a:t>例如，数据包长度以及在流的前四个数据包上测量的实际最小间隔到达时间</a:t>
            </a:r>
            <a:r>
              <a:rPr lang="en-US" altLang="zh-CN" dirty="0"/>
              <a:t>)</a:t>
            </a:r>
            <a:r>
              <a:rPr lang="zh-CN" altLang="en-US" dirty="0"/>
              <a:t>。</a:t>
            </a:r>
          </a:p>
          <a:p>
            <a:endParaRPr lang="en-US" altLang="zh-CN" sz="2000" b="1" dirty="0"/>
          </a:p>
        </p:txBody>
      </p:sp>
      <p:sp>
        <p:nvSpPr>
          <p:cNvPr id="17" name="矩形 16">
            <a:extLst>
              <a:ext uri="{FF2B5EF4-FFF2-40B4-BE49-F238E27FC236}">
                <a16:creationId xmlns:a16="http://schemas.microsoft.com/office/drawing/2014/main" id="{37D92DD7-5FF0-0D3C-005C-49CEF89BC7A9}"/>
              </a:ext>
            </a:extLst>
          </p:cNvPr>
          <p:cNvSpPr/>
          <p:nvPr/>
        </p:nvSpPr>
        <p:spPr>
          <a:xfrm>
            <a:off x="4300833" y="1803575"/>
            <a:ext cx="958544" cy="2880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E6AB5E75-4792-C2E0-BDE9-8DC308237CF8}"/>
              </a:ext>
            </a:extLst>
          </p:cNvPr>
          <p:cNvSpPr/>
          <p:nvPr/>
        </p:nvSpPr>
        <p:spPr>
          <a:xfrm>
            <a:off x="5959366" y="2335418"/>
            <a:ext cx="2087354" cy="30688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89BF9C30-04A1-5230-CE1E-F7E9E13F61C2}"/>
              </a:ext>
            </a:extLst>
          </p:cNvPr>
          <p:cNvSpPr/>
          <p:nvPr/>
        </p:nvSpPr>
        <p:spPr>
          <a:xfrm>
            <a:off x="2549321" y="5787605"/>
            <a:ext cx="863950" cy="2880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68680089-2681-023A-AA66-17E49E9401EB}"/>
              </a:ext>
            </a:extLst>
          </p:cNvPr>
          <p:cNvSpPr/>
          <p:nvPr/>
        </p:nvSpPr>
        <p:spPr>
          <a:xfrm>
            <a:off x="687781" y="4913981"/>
            <a:ext cx="8225843" cy="1322014"/>
          </a:xfrm>
          <a:prstGeom prst="rect">
            <a:avLst/>
          </a:prstGeom>
          <a:no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435A0ACA-A328-A02A-D39B-473F542F1A2A}"/>
              </a:ext>
            </a:extLst>
          </p:cNvPr>
          <p:cNvSpPr/>
          <p:nvPr/>
        </p:nvSpPr>
        <p:spPr>
          <a:xfrm>
            <a:off x="660399" y="948790"/>
            <a:ext cx="8225843" cy="2216296"/>
          </a:xfrm>
          <a:prstGeom prst="rect">
            <a:avLst/>
          </a:prstGeom>
          <a:no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4684B0BC-EAFD-993C-1689-3F0B64CDB3C7}"/>
              </a:ext>
            </a:extLst>
          </p:cNvPr>
          <p:cNvSpPr/>
          <p:nvPr/>
        </p:nvSpPr>
        <p:spPr>
          <a:xfrm>
            <a:off x="2774927" y="5263927"/>
            <a:ext cx="863950" cy="2880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64F5CE57-96E9-34EE-C576-56A41AE19173}"/>
              </a:ext>
            </a:extLst>
          </p:cNvPr>
          <p:cNvSpPr txBox="1"/>
          <p:nvPr/>
        </p:nvSpPr>
        <p:spPr>
          <a:xfrm>
            <a:off x="660399" y="4915017"/>
            <a:ext cx="8293688" cy="1231106"/>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dirty="0"/>
              <a:t>分配权重</a:t>
            </a:r>
            <a:endParaRPr lang="en-US" altLang="zh-CN" sz="2000" b="1" dirty="0"/>
          </a:p>
          <a:p>
            <a:pPr marL="285750" indent="-285750">
              <a:buFont typeface="Arial" panose="020B0604020202020204" pitchFamily="34" charset="0"/>
              <a:buChar char="•"/>
            </a:pPr>
            <a:r>
              <a:rPr lang="zh-CN" altLang="en-US" dirty="0"/>
              <a:t>前</a:t>
            </a:r>
            <a:r>
              <a:rPr lang="en-US" altLang="zh-CN" dirty="0"/>
              <a:t>n-1</a:t>
            </a:r>
            <a:r>
              <a:rPr lang="zh-CN" altLang="en-US" dirty="0"/>
              <a:t>个数据包的权重为</a:t>
            </a:r>
            <a:r>
              <a:rPr lang="en-US" altLang="zh-CN" dirty="0"/>
              <a:t>1</a:t>
            </a:r>
            <a:r>
              <a:rPr lang="zh-CN" altLang="en-US" dirty="0"/>
              <a:t>，数据包</a:t>
            </a:r>
            <a:r>
              <a:rPr lang="en-US" altLang="zh-CN" dirty="0"/>
              <a:t>n</a:t>
            </a:r>
            <a:r>
              <a:rPr lang="zh-CN" altLang="en-US" dirty="0"/>
              <a:t>被赋予了更高的权重，因为它被分类的方式会影响流中的所有后续数据包。</a:t>
            </a:r>
            <a:endParaRPr lang="en-US" altLang="zh-CN" dirty="0"/>
          </a:p>
          <a:p>
            <a:pPr marL="285750" indent="-285750">
              <a:buFont typeface="Arial" panose="020B0604020202020204" pitchFamily="34" charset="0"/>
              <a:buChar char="•"/>
            </a:pPr>
            <a:r>
              <a:rPr lang="zh-CN" altLang="en-US" dirty="0"/>
              <a:t>数据包</a:t>
            </a:r>
            <a:r>
              <a:rPr lang="en-US" altLang="zh-CN" dirty="0"/>
              <a:t>n</a:t>
            </a:r>
            <a:r>
              <a:rPr lang="zh-CN" altLang="en-US" dirty="0"/>
              <a:t>的权重设置为</a:t>
            </a:r>
            <a:r>
              <a:rPr lang="en-US" altLang="zh-CN" dirty="0"/>
              <a:t>n</a:t>
            </a:r>
            <a:r>
              <a:rPr lang="zh-CN" altLang="en-US" dirty="0"/>
              <a:t>，这允许在其</a:t>
            </a:r>
            <a:r>
              <a:rPr lang="en-US" altLang="zh-CN" dirty="0"/>
              <a:t>PL</a:t>
            </a:r>
            <a:r>
              <a:rPr lang="zh-CN" altLang="en-US" dirty="0"/>
              <a:t>和</a:t>
            </a:r>
            <a:r>
              <a:rPr lang="en-US" altLang="zh-CN" dirty="0"/>
              <a:t>FL</a:t>
            </a:r>
            <a:r>
              <a:rPr lang="zh-CN" altLang="en-US" dirty="0"/>
              <a:t>推理之间均匀平衡模型的注意力。</a:t>
            </a:r>
          </a:p>
        </p:txBody>
      </p:sp>
      <p:sp>
        <p:nvSpPr>
          <p:cNvPr id="31" name="矩形 30">
            <a:extLst>
              <a:ext uri="{FF2B5EF4-FFF2-40B4-BE49-F238E27FC236}">
                <a16:creationId xmlns:a16="http://schemas.microsoft.com/office/drawing/2014/main" id="{B95F25CC-8C3E-9200-D151-06427B9244F2}"/>
              </a:ext>
            </a:extLst>
          </p:cNvPr>
          <p:cNvSpPr/>
          <p:nvPr/>
        </p:nvSpPr>
        <p:spPr>
          <a:xfrm>
            <a:off x="660399" y="3472503"/>
            <a:ext cx="8225843" cy="118750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BD1C2735-0FFE-0A85-05D0-F0C09FE1D42B}"/>
              </a:ext>
            </a:extLst>
          </p:cNvPr>
          <p:cNvSpPr txBox="1"/>
          <p:nvPr/>
        </p:nvSpPr>
        <p:spPr>
          <a:xfrm>
            <a:off x="703021" y="3473327"/>
            <a:ext cx="8225842" cy="1200329"/>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a:t>仅当 </a:t>
            </a:r>
            <a:r>
              <a:rPr lang="en-US" altLang="zh-CN" dirty="0"/>
              <a:t>FL </a:t>
            </a:r>
            <a:r>
              <a:rPr lang="zh-CN" altLang="en-US" dirty="0"/>
              <a:t>特征被赋予默认值时，</a:t>
            </a:r>
            <a:r>
              <a:rPr lang="en-US" altLang="zh-CN" dirty="0"/>
              <a:t>RF </a:t>
            </a:r>
            <a:r>
              <a:rPr lang="zh-CN" altLang="en-US" dirty="0"/>
              <a:t>模型才会依赖 </a:t>
            </a:r>
            <a:r>
              <a:rPr lang="en-US" altLang="zh-CN" dirty="0"/>
              <a:t>PL </a:t>
            </a:r>
            <a:r>
              <a:rPr lang="zh-CN" altLang="en-US" dirty="0"/>
              <a:t>特征。这些默认值对所有数据包来说都是恒定的，而且与要预测的变量（如数据包的类别）完全无关。</a:t>
            </a:r>
            <a:endParaRPr lang="en-US" altLang="zh-CN" dirty="0"/>
          </a:p>
          <a:p>
            <a:pPr marL="285750" indent="-285750">
              <a:buFont typeface="Wingdings" panose="05000000000000000000" pitchFamily="2" charset="2"/>
              <a:buChar char="ü"/>
            </a:pPr>
            <a:r>
              <a:rPr lang="en-US" altLang="zh-CN" dirty="0"/>
              <a:t>RF</a:t>
            </a:r>
            <a:r>
              <a:rPr lang="zh-CN" altLang="en-US" dirty="0"/>
              <a:t>学会了忽略 </a:t>
            </a:r>
            <a:r>
              <a:rPr lang="en-US" altLang="zh-CN" dirty="0"/>
              <a:t>FL </a:t>
            </a:r>
            <a:r>
              <a:rPr lang="zh-CN" altLang="en-US" dirty="0"/>
              <a:t>特征的默认值。</a:t>
            </a:r>
            <a:endParaRPr lang="en-US" altLang="zh-CN" dirty="0"/>
          </a:p>
          <a:p>
            <a:pPr marL="285750" indent="-285750">
              <a:buFont typeface="Wingdings" panose="05000000000000000000" pitchFamily="2" charset="2"/>
              <a:buChar char="ü"/>
            </a:pPr>
            <a:r>
              <a:rPr lang="zh-CN" altLang="en-US" dirty="0"/>
              <a:t>当实际的 </a:t>
            </a:r>
            <a:r>
              <a:rPr lang="en-US" altLang="zh-CN" dirty="0"/>
              <a:t>FL </a:t>
            </a:r>
            <a:r>
              <a:rPr lang="zh-CN" altLang="en-US" dirty="0"/>
              <a:t>特征可用时，</a:t>
            </a:r>
            <a:r>
              <a:rPr lang="en-US" altLang="zh-CN" dirty="0"/>
              <a:t>RF </a:t>
            </a:r>
            <a:r>
              <a:rPr lang="zh-CN" altLang="en-US" dirty="0"/>
              <a:t>会学习使用它们来提高分类的准确性。</a:t>
            </a:r>
          </a:p>
        </p:txBody>
      </p:sp>
      <p:sp>
        <p:nvSpPr>
          <p:cNvPr id="33" name="矩形 32">
            <a:extLst>
              <a:ext uri="{FF2B5EF4-FFF2-40B4-BE49-F238E27FC236}">
                <a16:creationId xmlns:a16="http://schemas.microsoft.com/office/drawing/2014/main" id="{BC2250AC-019A-8984-6062-657C838D1E9C}"/>
              </a:ext>
            </a:extLst>
          </p:cNvPr>
          <p:cNvSpPr/>
          <p:nvPr/>
        </p:nvSpPr>
        <p:spPr>
          <a:xfrm>
            <a:off x="2970223" y="3532474"/>
            <a:ext cx="763248" cy="288000"/>
          </a:xfrm>
          <a:prstGeom prst="rect">
            <a:avLst/>
          </a:prstGeom>
          <a:no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B9DF3D2F-0EFD-5808-21B5-D6169C7CC6DC}"/>
              </a:ext>
            </a:extLst>
          </p:cNvPr>
          <p:cNvSpPr/>
          <p:nvPr/>
        </p:nvSpPr>
        <p:spPr>
          <a:xfrm>
            <a:off x="1978625" y="4064334"/>
            <a:ext cx="542333" cy="288000"/>
          </a:xfrm>
          <a:prstGeom prst="rect">
            <a:avLst/>
          </a:prstGeom>
          <a:no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503434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标题占位符 1"/>
          <p:cNvSpPr txBox="1"/>
          <p:nvPr/>
        </p:nvSpPr>
        <p:spPr>
          <a:xfrm>
            <a:off x="965199" y="-100014"/>
            <a:ext cx="9755354"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300" normalizeH="0" baseline="0" noProof="0" dirty="0">
                <a:ln>
                  <a:noFill/>
                </a:ln>
                <a:solidFill>
                  <a:srgbClr val="44546A">
                    <a:lumMod val="50000"/>
                  </a:srgbClr>
                </a:solidFill>
                <a:effectLst/>
                <a:uLnTx/>
                <a:uFillTx/>
                <a:latin typeface="Calibri Light" panose="020F0302020204030204" pitchFamily="34" charset="0"/>
                <a:ea typeface="Calibri Light" panose="020F0302020204030204" pitchFamily="34" charset="0"/>
                <a:cs typeface="Calibri Light" panose="020F0302020204030204" pitchFamily="34" charset="0"/>
              </a:rPr>
              <a:t>Hardware-tailored feature and model selection</a:t>
            </a:r>
          </a:p>
        </p:txBody>
      </p: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3ACCF58D-D2AD-D93A-B700-45924AE7B505}"/>
              </a:ext>
            </a:extLst>
          </p:cNvPr>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8" name="直接连接符 47">
            <a:extLst>
              <a:ext uri="{FF2B5EF4-FFF2-40B4-BE49-F238E27FC236}">
                <a16:creationId xmlns:a16="http://schemas.microsoft.com/office/drawing/2014/main" id="{E3374126-A295-C75B-B37D-579BC15D4607}"/>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4" name="矩形: 圆角 3">
            <a:extLst>
              <a:ext uri="{FF2B5EF4-FFF2-40B4-BE49-F238E27FC236}">
                <a16:creationId xmlns:a16="http://schemas.microsoft.com/office/drawing/2014/main" id="{F95FB345-F650-070C-9F31-FAC7F54AB91E}"/>
              </a:ext>
            </a:extLst>
          </p:cNvPr>
          <p:cNvSpPr/>
          <p:nvPr/>
        </p:nvSpPr>
        <p:spPr>
          <a:xfrm>
            <a:off x="7447005" y="4425641"/>
            <a:ext cx="823784" cy="327591"/>
          </a:xfrm>
          <a:prstGeom prst="round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AD60148-286D-D533-E01A-246CFCED1809}"/>
              </a:ext>
            </a:extLst>
          </p:cNvPr>
          <p:cNvSpPr txBox="1"/>
          <p:nvPr/>
        </p:nvSpPr>
        <p:spPr>
          <a:xfrm>
            <a:off x="256004"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9" name="图片 8">
            <a:extLst>
              <a:ext uri="{FF2B5EF4-FFF2-40B4-BE49-F238E27FC236}">
                <a16:creationId xmlns:a16="http://schemas.microsoft.com/office/drawing/2014/main" id="{74456755-BC17-8AC4-6E10-E466B7E1F1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4761" y="948790"/>
            <a:ext cx="5540286" cy="4314084"/>
          </a:xfrm>
          <a:prstGeom prst="rect">
            <a:avLst/>
          </a:prstGeom>
        </p:spPr>
      </p:pic>
      <p:sp>
        <p:nvSpPr>
          <p:cNvPr id="11" name="文本框 10">
            <a:extLst>
              <a:ext uri="{FF2B5EF4-FFF2-40B4-BE49-F238E27FC236}">
                <a16:creationId xmlns:a16="http://schemas.microsoft.com/office/drawing/2014/main" id="{B8033CFF-133C-CFC0-AC56-7836A4D1D14E}"/>
              </a:ext>
            </a:extLst>
          </p:cNvPr>
          <p:cNvSpPr txBox="1"/>
          <p:nvPr/>
        </p:nvSpPr>
        <p:spPr>
          <a:xfrm>
            <a:off x="6618667" y="5223940"/>
            <a:ext cx="5418569" cy="1169551"/>
          </a:xfrm>
          <a:prstGeom prst="rect">
            <a:avLst/>
          </a:prstGeom>
          <a:noFill/>
          <a:ln>
            <a:solidFill>
              <a:srgbClr val="FF0000"/>
            </a:solidFill>
          </a:ln>
        </p:spPr>
        <p:txBody>
          <a:bodyPr wrap="square">
            <a:spAutoFit/>
          </a:bodyPr>
          <a:lstStyle/>
          <a:p>
            <a:r>
              <a:rPr lang="en-US" altLang="zh-CN" sz="1400" dirty="0"/>
              <a:t>(</a:t>
            </a:r>
            <a:r>
              <a:rPr lang="en-US" altLang="zh-CN" sz="1400" dirty="0" err="1"/>
              <a:t>i</a:t>
            </a:r>
            <a:r>
              <a:rPr lang="en-US" altLang="zh-CN" sz="1400" dirty="0"/>
              <a:t>)</a:t>
            </a:r>
            <a:r>
              <a:rPr lang="zh-CN" altLang="en-US" sz="1400" dirty="0"/>
              <a:t> 使用 </a:t>
            </a:r>
            <a:r>
              <a:rPr lang="en-US" altLang="zh-CN" sz="1400" dirty="0" err="1"/>
              <a:t>RegisterActions</a:t>
            </a:r>
            <a:r>
              <a:rPr lang="en-US" altLang="zh-CN" sz="1400" dirty="0"/>
              <a:t> (RAs)</a:t>
            </a:r>
            <a:r>
              <a:rPr lang="zh-CN" altLang="en-US" sz="1400" dirty="0"/>
              <a:t>来存储模型特征，因此每个特征值的长度不能超过</a:t>
            </a:r>
            <a:r>
              <a:rPr lang="en-US" altLang="zh-CN" sz="1400" dirty="0"/>
              <a:t>AR_LIM;</a:t>
            </a:r>
          </a:p>
          <a:p>
            <a:r>
              <a:rPr lang="en-US" altLang="zh-CN" sz="1400" dirty="0"/>
              <a:t>(ii)</a:t>
            </a:r>
            <a:r>
              <a:rPr lang="zh-CN" altLang="en-US" sz="1400" dirty="0"/>
              <a:t>当在特征匹配</a:t>
            </a:r>
            <a:r>
              <a:rPr lang="en-US" altLang="zh-CN" sz="1400" dirty="0"/>
              <a:t>-</a:t>
            </a:r>
            <a:r>
              <a:rPr lang="zh-CN" altLang="en-US" sz="1400" dirty="0"/>
              <a:t>动作表</a:t>
            </a:r>
            <a:r>
              <a:rPr lang="en-US" altLang="zh-CN" sz="1400" dirty="0"/>
              <a:t>(MATs)</a:t>
            </a:r>
            <a:r>
              <a:rPr lang="zh-CN" altLang="en-US" sz="1400" dirty="0"/>
              <a:t>中使用范围匹配来评估树分裂条件时，特征长度不能超</a:t>
            </a:r>
            <a:r>
              <a:rPr lang="en-US" altLang="zh-CN" sz="1400" dirty="0"/>
              <a:t>RANGE_LIM;</a:t>
            </a:r>
          </a:p>
          <a:p>
            <a:r>
              <a:rPr lang="en-US" altLang="zh-CN" sz="1400" dirty="0"/>
              <a:t>(iii) TER_LIM</a:t>
            </a:r>
            <a:r>
              <a:rPr lang="zh-CN" altLang="en-US" sz="1400" dirty="0"/>
              <a:t>限制了用来表示树中的每条路径并</a:t>
            </a:r>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DE050F9A-92DA-B81C-90C0-562321EE3514}"/>
                  </a:ext>
                </a:extLst>
              </p:cNvPr>
              <p:cNvSpPr txBox="1"/>
              <p:nvPr/>
            </p:nvSpPr>
            <p:spPr>
              <a:xfrm>
                <a:off x="397089" y="1208067"/>
                <a:ext cx="6167672" cy="3250698"/>
              </a:xfrm>
              <a:prstGeom prst="rect">
                <a:avLst/>
              </a:prstGeom>
              <a:noFill/>
              <a:ln>
                <a:solidFill>
                  <a:schemeClr val="accent2">
                    <a:lumMod val="60000"/>
                    <a:lumOff val="40000"/>
                  </a:schemeClr>
                </a:solidFill>
              </a:ln>
            </p:spPr>
            <p:txBody>
              <a:bodyPr wrap="square">
                <a:spAutoFit/>
              </a:bodyPr>
              <a:lstStyle/>
              <a:p>
                <a:r>
                  <a:rPr lang="zh-CN" altLang="en-US" sz="2000" b="1" dirty="0">
                    <a:latin typeface="微软雅黑" panose="020B0503020204020204" pitchFamily="34" charset="-122"/>
                    <a:ea typeface="微软雅黑" panose="020B0503020204020204" pitchFamily="34" charset="-122"/>
                  </a:rPr>
                  <a:t>模型选择</a:t>
                </a:r>
                <a:endParaRPr lang="en-US" altLang="zh-CN" sz="2000" b="1" dirty="0">
                  <a:latin typeface="微软雅黑" panose="020B0503020204020204" pitchFamily="34" charset="-122"/>
                  <a:ea typeface="微软雅黑" panose="020B0503020204020204" pitchFamily="34" charset="-122"/>
                </a:endParaRPr>
              </a:p>
              <a:p>
                <a:pPr marL="342900" indent="-342900">
                  <a:buClr>
                    <a:schemeClr val="accent2"/>
                  </a:buClr>
                  <a:buFont typeface="+mj-lt"/>
                  <a:buAutoNum type="alphaUcPeriod"/>
                </a:pPr>
                <a:r>
                  <a:rPr lang="zh-CN" altLang="en-US" sz="1400" dirty="0"/>
                  <a:t>执行模型超参数化，收集</a:t>
                </a:r>
                <a:r>
                  <a:rPr lang="en-US" altLang="zh-CN" sz="1400" dirty="0"/>
                  <a:t>FL</a:t>
                </a:r>
                <a:r>
                  <a:rPr lang="zh-CN" altLang="en-US" sz="1400" dirty="0"/>
                  <a:t>触发包</a:t>
                </a:r>
                <a:r>
                  <a:rPr lang="en-US" altLang="zh-CN" sz="1400" dirty="0"/>
                  <a:t>n</a:t>
                </a:r>
                <a:r>
                  <a:rPr lang="zh-CN" altLang="en-US" sz="1400" dirty="0"/>
                  <a:t>的等级，所有可能的</a:t>
                </a:r>
                <a14:m>
                  <m:oMath xmlns:m="http://schemas.openxmlformats.org/officeDocument/2006/math">
                    <m:sSub>
                      <m:sSubPr>
                        <m:ctrlPr>
                          <a:rPr lang="en-US" altLang="zh-CN" sz="1400" i="1" dirty="0" smtClean="0">
                            <a:latin typeface="Cambria Math" panose="02040503050406030204" pitchFamily="18" charset="0"/>
                          </a:rPr>
                        </m:ctrlPr>
                      </m:sSubPr>
                      <m:e>
                        <m:r>
                          <m:rPr>
                            <m:sty m:val="p"/>
                          </m:rPr>
                          <a:rPr lang="en-US" altLang="zh-CN" sz="1400" i="1" dirty="0">
                            <a:latin typeface="Cambria Math" panose="02040503050406030204" pitchFamily="18" charset="0"/>
                          </a:rPr>
                          <m:t>h</m:t>
                        </m:r>
                      </m:e>
                      <m:sub>
                        <m:r>
                          <a:rPr lang="en-US" altLang="zh-CN" sz="1400" b="0" i="1" dirty="0" smtClean="0">
                            <a:latin typeface="Cambria Math" panose="02040503050406030204" pitchFamily="18" charset="0"/>
                          </a:rPr>
                          <m:t>𝑝</m:t>
                        </m:r>
                      </m:sub>
                    </m:sSub>
                    <m:r>
                      <a:rPr lang="en-US" altLang="zh-CN" sz="1400" i="1" dirty="0" smtClean="0">
                        <a:latin typeface="Cambria Math" panose="02040503050406030204" pitchFamily="18" charset="0"/>
                      </a:rPr>
                      <m:t> </m:t>
                    </m:r>
                  </m:oMath>
                </a14:m>
                <a:r>
                  <a:rPr lang="en-US" altLang="zh-CN" sz="1400" dirty="0"/>
                  <a:t>(n, t, d)</a:t>
                </a:r>
                <a:r>
                  <a:rPr lang="zh-CN" altLang="en-US" sz="1400" dirty="0"/>
                  <a:t>， </a:t>
                </a:r>
                <a:r>
                  <a:rPr lang="en-US" altLang="zh-CN" sz="1400" dirty="0"/>
                  <a:t>RF</a:t>
                </a:r>
                <a:r>
                  <a:rPr lang="zh-CN" altLang="en-US" sz="1400" dirty="0"/>
                  <a:t>中的树数</a:t>
                </a:r>
                <a:r>
                  <a:rPr lang="en-US" altLang="zh-CN" sz="1400" dirty="0"/>
                  <a:t>t</a:t>
                </a:r>
                <a:r>
                  <a:rPr lang="zh-CN" altLang="en-US" sz="1400" dirty="0"/>
                  <a:t>，以及每棵树的最大深度</a:t>
                </a:r>
                <a:r>
                  <a:rPr lang="en-US" altLang="zh-CN" sz="1400" dirty="0"/>
                  <a:t>d</a:t>
                </a:r>
                <a:r>
                  <a:rPr lang="zh-CN" altLang="en-US" sz="1400" dirty="0"/>
                  <a:t>。</a:t>
                </a:r>
                <a:endParaRPr lang="en-US" altLang="zh-CN" sz="1400" dirty="0"/>
              </a:p>
              <a:p>
                <a:pPr marL="342900" indent="-342900">
                  <a:buClr>
                    <a:schemeClr val="accent2"/>
                  </a:buClr>
                  <a:buFont typeface="+mj-lt"/>
                  <a:buAutoNum type="alphaUcPeriod"/>
                </a:pPr>
                <a:endParaRPr lang="en-US" altLang="zh-CN" sz="1400" dirty="0"/>
              </a:p>
              <a:p>
                <a:pPr marL="342900" indent="-342900">
                  <a:buClr>
                    <a:schemeClr val="accent2"/>
                  </a:buClr>
                  <a:buFont typeface="+mj-lt"/>
                  <a:buAutoNum type="alphaUcPeriod"/>
                </a:pPr>
                <a:r>
                  <a:rPr lang="zh-CN" altLang="en-US" sz="1400" dirty="0"/>
                  <a:t>这些配置被传递给硬件，对于每个</a:t>
                </a:r>
                <a14:m>
                  <m:oMath xmlns:m="http://schemas.openxmlformats.org/officeDocument/2006/math">
                    <m:sSub>
                      <m:sSubPr>
                        <m:ctrlPr>
                          <a:rPr lang="en-US" altLang="zh-CN" sz="1400" i="1" dirty="0">
                            <a:latin typeface="Cambria Math" panose="02040503050406030204" pitchFamily="18" charset="0"/>
                          </a:rPr>
                        </m:ctrlPr>
                      </m:sSubPr>
                      <m:e>
                        <m:r>
                          <m:rPr>
                            <m:sty m:val="p"/>
                          </m:rPr>
                          <a:rPr lang="en-US" altLang="zh-CN" sz="1400" i="1" dirty="0">
                            <a:latin typeface="Cambria Math" panose="02040503050406030204" pitchFamily="18" charset="0"/>
                          </a:rPr>
                          <m:t>h</m:t>
                        </m:r>
                      </m:e>
                      <m:sub>
                        <m:r>
                          <a:rPr lang="en-US" altLang="zh-CN" sz="1400" i="1" dirty="0">
                            <a:latin typeface="Cambria Math" panose="02040503050406030204" pitchFamily="18" charset="0"/>
                          </a:rPr>
                          <m:t>𝑝</m:t>
                        </m:r>
                      </m:sub>
                    </m:sSub>
                    <m:r>
                      <a:rPr lang="en-US" altLang="zh-CN" sz="1400" i="1" dirty="0">
                        <a:latin typeface="Cambria Math" panose="02040503050406030204" pitchFamily="18" charset="0"/>
                      </a:rPr>
                      <m:t> </m:t>
                    </m:r>
                  </m:oMath>
                </a14:m>
                <a:r>
                  <a:rPr lang="en-US" altLang="zh-CN" sz="1400" dirty="0"/>
                  <a:t>(n, t, d) </a:t>
                </a:r>
                <a:r>
                  <a:rPr lang="zh-CN" altLang="en-US" sz="1400" dirty="0"/>
                  <a:t>，评估每个树中叶子的最大数量</a:t>
                </a:r>
                <a:r>
                  <a:rPr lang="en-US" altLang="zh-CN" sz="1400" dirty="0"/>
                  <a:t>L</a:t>
                </a:r>
                <a:r>
                  <a:rPr lang="zh-CN" altLang="en-US" sz="1400" dirty="0"/>
                  <a:t>所有值。将值映射到</a:t>
                </a:r>
                <a:r>
                  <a:rPr lang="en-US" altLang="zh-CN" sz="1400" dirty="0"/>
                  <a:t>TCAM</a:t>
                </a:r>
                <a:r>
                  <a:rPr lang="zh-CN" altLang="en-US" sz="1400" dirty="0"/>
                  <a:t>，</a:t>
                </a:r>
                <a:r>
                  <a:rPr lang="en-US" altLang="zh-CN" sz="1400" dirty="0"/>
                  <a:t>Range</a:t>
                </a:r>
                <a:r>
                  <a:rPr lang="zh-CN" altLang="en-US" sz="1400" dirty="0"/>
                  <a:t>函数返回</a:t>
                </a:r>
                <a:r>
                  <a:rPr lang="en-US" altLang="zh-CN" sz="1400" dirty="0"/>
                  <a:t>L</a:t>
                </a:r>
                <a:r>
                  <a:rPr lang="zh-CN" altLang="en-US" sz="1400" dirty="0"/>
                  <a:t>的值集。对于</a:t>
                </a:r>
                <a14:m>
                  <m:oMath xmlns:m="http://schemas.openxmlformats.org/officeDocument/2006/math">
                    <m:sSub>
                      <m:sSubPr>
                        <m:ctrlPr>
                          <a:rPr lang="en-US" altLang="zh-CN" sz="1400" i="1" dirty="0">
                            <a:latin typeface="Cambria Math" panose="02040503050406030204" pitchFamily="18" charset="0"/>
                          </a:rPr>
                        </m:ctrlPr>
                      </m:sSubPr>
                      <m:e>
                        <m:r>
                          <m:rPr>
                            <m:sty m:val="p"/>
                          </m:rPr>
                          <a:rPr lang="en-US" altLang="zh-CN" sz="1400" i="1" dirty="0">
                            <a:latin typeface="Cambria Math" panose="02040503050406030204" pitchFamily="18" charset="0"/>
                          </a:rPr>
                          <m:t>h</m:t>
                        </m:r>
                      </m:e>
                      <m:sub>
                        <m:r>
                          <a:rPr lang="en-US" altLang="zh-CN" sz="1400" i="1" dirty="0">
                            <a:latin typeface="Cambria Math" panose="02040503050406030204" pitchFamily="18" charset="0"/>
                          </a:rPr>
                          <m:t>𝑝</m:t>
                        </m:r>
                      </m:sub>
                    </m:sSub>
                    <m:r>
                      <a:rPr lang="en-US" altLang="zh-CN" sz="1400" i="1" dirty="0">
                        <a:latin typeface="Cambria Math" panose="02040503050406030204" pitchFamily="18" charset="0"/>
                      </a:rPr>
                      <m:t> </m:t>
                    </m:r>
                  </m:oMath>
                </a14:m>
                <a:r>
                  <a:rPr lang="en-US" altLang="zh-CN" sz="1400" dirty="0"/>
                  <a:t>(n, t, d)</a:t>
                </a:r>
                <a:r>
                  <a:rPr lang="zh-CN" altLang="en-US" sz="1400" dirty="0"/>
                  <a:t>和</a:t>
                </a:r>
                <a:r>
                  <a:rPr lang="en-US" altLang="zh-CN" sz="1400" dirty="0"/>
                  <a:t>L</a:t>
                </a:r>
                <a:r>
                  <a:rPr lang="zh-CN" altLang="en-US" sz="1400" dirty="0"/>
                  <a:t>的每个组合，用两者的所有可用特征训练一个开创性的模型 </a:t>
                </a:r>
                <a:r>
                  <a:rPr lang="en-US" altLang="zh-CN" sz="1400" dirty="0"/>
                  <a:t>R</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b="0" i="1" dirty="0" smtClean="0">
                            <a:latin typeface="Cambria Math" panose="02040503050406030204" pitchFamily="18" charset="0"/>
                          </a:rPr>
                          <m:t>𝐹</m:t>
                        </m:r>
                      </m:e>
                      <m:sub>
                        <m:r>
                          <m:rPr>
                            <m:sty m:val="p"/>
                          </m:rPr>
                          <a:rPr lang="en-US" altLang="zh-CN" sz="1400" i="1" dirty="0">
                            <a:latin typeface="Cambria Math" panose="02040503050406030204" pitchFamily="18" charset="0"/>
                          </a:rPr>
                          <m:t>a</m:t>
                        </m:r>
                      </m:sub>
                    </m:sSub>
                  </m:oMath>
                </a14:m>
                <a:r>
                  <a:rPr lang="zh-CN" altLang="en-US" sz="1400" dirty="0"/>
                  <a:t>。</a:t>
                </a:r>
                <a:endParaRPr lang="en-US" altLang="zh-CN" sz="1400" dirty="0"/>
              </a:p>
              <a:p>
                <a:pPr marL="342900" indent="-342900">
                  <a:buClr>
                    <a:schemeClr val="accent2"/>
                  </a:buClr>
                  <a:buFont typeface="+mj-lt"/>
                  <a:buAutoNum type="alphaUcPeriod"/>
                </a:pPr>
                <a:endParaRPr lang="en-US" altLang="zh-CN" sz="1400" dirty="0"/>
              </a:p>
              <a:p>
                <a:pPr marL="342900" indent="-342900" algn="just">
                  <a:buClr>
                    <a:schemeClr val="accent2"/>
                  </a:buClr>
                  <a:buFont typeface="+mj-lt"/>
                  <a:buAutoNum type="alphaUcPeriod"/>
                </a:pPr>
                <a:r>
                  <a:rPr lang="zh-CN" altLang="en-US" sz="1400" dirty="0"/>
                  <a:t>特征通过平均杂质减少</a:t>
                </a:r>
                <a:r>
                  <a:rPr lang="en-US" altLang="zh-CN" sz="1400" dirty="0"/>
                  <a:t>(MDI)</a:t>
                </a:r>
                <a:r>
                  <a:rPr lang="zh-CN" altLang="en-US" sz="1400" dirty="0"/>
                  <a:t>重要性进行排序。而模型</a:t>
                </a:r>
                <a14:m>
                  <m:oMath xmlns:m="http://schemas.openxmlformats.org/officeDocument/2006/math">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𝑅𝐹</m:t>
                        </m:r>
                      </m:e>
                      <m:sub>
                        <m:r>
                          <a:rPr lang="en-US" altLang="zh-CN" sz="1400" i="1" dirty="0">
                            <a:latin typeface="Cambria Math" panose="02040503050406030204" pitchFamily="18" charset="0"/>
                          </a:rPr>
                          <m:t>𝑏</m:t>
                        </m:r>
                      </m:sub>
                    </m:sSub>
                  </m:oMath>
                </a14:m>
                <a:r>
                  <a:rPr lang="zh-CN" altLang="en-US" sz="1400" dirty="0"/>
                  <a:t>通过从最重要的特征开始一个接一个地包含排名的特征来生成大小不断增加的特征集</a:t>
                </a:r>
                <a:r>
                  <a:rPr lang="en-US" altLang="zh-CN" sz="1400" dirty="0"/>
                  <a:t>(</a:t>
                </a:r>
                <a:r>
                  <a:rPr lang="zh-CN" altLang="en-US" sz="1400" dirty="0"/>
                  <a:t>从</a:t>
                </a:r>
                <a:r>
                  <a:rPr lang="en-US" altLang="zh-CN" sz="1400" dirty="0"/>
                  <a:t>1</a:t>
                </a:r>
                <a:r>
                  <a:rPr lang="zh-CN" altLang="en-US" sz="1400" dirty="0"/>
                  <a:t>到特征总数</a:t>
                </a:r>
                <a:r>
                  <a:rPr lang="en-US" altLang="zh-CN" sz="1400" dirty="0"/>
                  <a:t>)</a:t>
                </a:r>
                <a:r>
                  <a:rPr lang="zh-CN" altLang="en-US" sz="1400" dirty="0"/>
                  <a:t>来训练</a:t>
                </a:r>
                <a:endParaRPr lang="en-US" altLang="zh-CN" sz="1400" dirty="0"/>
              </a:p>
              <a:p>
                <a:pPr algn="just">
                  <a:buClr>
                    <a:schemeClr val="accent2"/>
                  </a:buClr>
                </a:pPr>
                <a:endParaRPr lang="en-US" altLang="zh-CN" sz="1400" dirty="0"/>
              </a:p>
              <a:p>
                <a:r>
                  <a:rPr lang="zh-CN" altLang="en-US" sz="1400" b="0" i="0" dirty="0">
                    <a:solidFill>
                      <a:srgbClr val="000000"/>
                    </a:solidFill>
                    <a:effectLst/>
                    <a:latin typeface="微软雅黑" panose="020B0503020204020204" pitchFamily="34" charset="-122"/>
                    <a:ea typeface="微软雅黑" panose="020B0503020204020204" pitchFamily="34" charset="-122"/>
                  </a:rPr>
                  <a:t>通过所有</a:t>
                </a:r>
                <a:r>
                  <a:rPr lang="en-US" altLang="zh-CN" sz="1400" b="0" i="0" dirty="0">
                    <a:solidFill>
                      <a:srgbClr val="000000"/>
                    </a:solidFill>
                    <a:effectLst/>
                    <a:latin typeface="微软雅黑" panose="020B0503020204020204" pitchFamily="34" charset="-122"/>
                    <a:ea typeface="微软雅黑" panose="020B0503020204020204" pitchFamily="34" charset="-122"/>
                  </a:rPr>
                  <a:t>n</a:t>
                </a:r>
                <a:r>
                  <a:rPr lang="zh-CN" altLang="en-US" sz="1400" b="0" i="0" dirty="0">
                    <a:solidFill>
                      <a:srgbClr val="000000"/>
                    </a:solidFill>
                    <a:effectLst/>
                    <a:latin typeface="微软雅黑" panose="020B0503020204020204" pitchFamily="34" charset="-122"/>
                    <a:ea typeface="微软雅黑" panose="020B0503020204020204" pitchFamily="34" charset="-122"/>
                  </a:rPr>
                  <a:t>、</a:t>
                </a:r>
                <a:r>
                  <a:rPr lang="en-US" altLang="zh-CN" sz="1400" b="0" i="0" dirty="0">
                    <a:solidFill>
                      <a:srgbClr val="000000"/>
                    </a:solidFill>
                    <a:effectLst/>
                    <a:latin typeface="微软雅黑" panose="020B0503020204020204" pitchFamily="34" charset="-122"/>
                    <a:ea typeface="微软雅黑" panose="020B0503020204020204" pitchFamily="34" charset="-122"/>
                  </a:rPr>
                  <a:t>t</a:t>
                </a:r>
                <a:r>
                  <a:rPr lang="zh-CN" altLang="en-US" sz="1400" b="0" i="0" dirty="0">
                    <a:solidFill>
                      <a:srgbClr val="000000"/>
                    </a:solidFill>
                    <a:effectLst/>
                    <a:latin typeface="微软雅黑" panose="020B0503020204020204" pitchFamily="34" charset="-122"/>
                    <a:ea typeface="微软雅黑" panose="020B0503020204020204" pitchFamily="34" charset="-122"/>
                  </a:rPr>
                  <a:t>、</a:t>
                </a:r>
                <a:r>
                  <a:rPr lang="en-US" altLang="zh-CN" sz="1400" b="0" i="0" dirty="0">
                    <a:solidFill>
                      <a:srgbClr val="000000"/>
                    </a:solidFill>
                    <a:effectLst/>
                    <a:latin typeface="微软雅黑" panose="020B0503020204020204" pitchFamily="34" charset="-122"/>
                    <a:ea typeface="微软雅黑" panose="020B0503020204020204" pitchFamily="34" charset="-122"/>
                  </a:rPr>
                  <a:t>d</a:t>
                </a:r>
                <a:r>
                  <a:rPr lang="zh-CN" altLang="en-US" sz="1400" b="0" i="0" dirty="0">
                    <a:solidFill>
                      <a:srgbClr val="000000"/>
                    </a:solidFill>
                    <a:effectLst/>
                    <a:latin typeface="微软雅黑" panose="020B0503020204020204" pitchFamily="34" charset="-122"/>
                    <a:ea typeface="微软雅黑" panose="020B0503020204020204" pitchFamily="34" charset="-122"/>
                  </a:rPr>
                  <a:t>、</a:t>
                </a:r>
                <a:r>
                  <a:rPr lang="en-US" altLang="zh-CN" sz="1400" b="0" i="0" dirty="0">
                    <a:solidFill>
                      <a:srgbClr val="000000"/>
                    </a:solidFill>
                    <a:effectLst/>
                    <a:latin typeface="微软雅黑" panose="020B0503020204020204" pitchFamily="34" charset="-122"/>
                    <a:ea typeface="微软雅黑" panose="020B0503020204020204" pitchFamily="34" charset="-122"/>
                  </a:rPr>
                  <a:t>L</a:t>
                </a:r>
                <a:r>
                  <a:rPr lang="zh-CN" altLang="en-US" sz="1400" b="0" i="0" dirty="0">
                    <a:solidFill>
                      <a:srgbClr val="000000"/>
                    </a:solidFill>
                    <a:effectLst/>
                    <a:latin typeface="微软雅黑" panose="020B0503020204020204" pitchFamily="34" charset="-122"/>
                    <a:ea typeface="微软雅黑" panose="020B0503020204020204" pitchFamily="34" charset="-122"/>
                  </a:rPr>
                  <a:t>和特征集的完整嵌套循环在</a:t>
                </a:r>
                <a:r>
                  <a:rPr lang="en-US" altLang="zh-CN" sz="1400" b="0" i="0" dirty="0">
                    <a:solidFill>
                      <a:srgbClr val="000000"/>
                    </a:solidFill>
                    <a:effectLst/>
                    <a:latin typeface="微软雅黑" panose="020B0503020204020204" pitchFamily="34" charset="-122"/>
                    <a:ea typeface="微软雅黑" panose="020B0503020204020204" pitchFamily="34" charset="-122"/>
                  </a:rPr>
                  <a:t>RF</a:t>
                </a:r>
                <a:r>
                  <a:rPr lang="zh-CN" altLang="en-US" sz="1400" b="0" i="0" dirty="0">
                    <a:solidFill>
                      <a:srgbClr val="000000"/>
                    </a:solidFill>
                    <a:effectLst/>
                    <a:latin typeface="微软雅黑" panose="020B0503020204020204" pitchFamily="34" charset="-122"/>
                    <a:ea typeface="微软雅黑" panose="020B0503020204020204" pitchFamily="34" charset="-122"/>
                  </a:rPr>
                  <a:t>模型设计空间上执行穷举搜索。所有经过训练的模型都会根据其准确性进行排名，并选出最好的模型。</a:t>
                </a:r>
                <a:endParaRPr lang="zh-CN" altLang="en-US" sz="1400" dirty="0"/>
              </a:p>
            </p:txBody>
          </p:sp>
        </mc:Choice>
        <mc:Fallback>
          <p:sp>
            <p:nvSpPr>
              <p:cNvPr id="13" name="文本框 12">
                <a:extLst>
                  <a:ext uri="{FF2B5EF4-FFF2-40B4-BE49-F238E27FC236}">
                    <a16:creationId xmlns:a16="http://schemas.microsoft.com/office/drawing/2014/main" id="{DE050F9A-92DA-B81C-90C0-562321EE3514}"/>
                  </a:ext>
                </a:extLst>
              </p:cNvPr>
              <p:cNvSpPr txBox="1">
                <a:spLocks noRot="1" noChangeAspect="1" noMove="1" noResize="1" noEditPoints="1" noAdjustHandles="1" noChangeArrowheads="1" noChangeShapeType="1" noTextEdit="1"/>
              </p:cNvSpPr>
              <p:nvPr/>
            </p:nvSpPr>
            <p:spPr>
              <a:xfrm>
                <a:off x="397089" y="1208067"/>
                <a:ext cx="6167672" cy="3250698"/>
              </a:xfrm>
              <a:prstGeom prst="rect">
                <a:avLst/>
              </a:prstGeom>
              <a:blipFill>
                <a:blip r:embed="rId5"/>
                <a:stretch>
                  <a:fillRect l="-888" t="-748" r="-1183" b="-748"/>
                </a:stretch>
              </a:blipFill>
              <a:ln>
                <a:solidFill>
                  <a:schemeClr val="accent2">
                    <a:lumMod val="60000"/>
                    <a:lumOff val="40000"/>
                  </a:schemeClr>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2991A204-9B4F-F2C5-0203-B73B7028EB07}"/>
                  </a:ext>
                </a:extLst>
              </p:cNvPr>
              <p:cNvSpPr txBox="1"/>
              <p:nvPr/>
            </p:nvSpPr>
            <p:spPr>
              <a:xfrm>
                <a:off x="360798" y="5159920"/>
                <a:ext cx="5702395" cy="484876"/>
              </a:xfrm>
              <a:prstGeom prst="rect">
                <a:avLst/>
              </a:prstGeom>
              <a:noFill/>
              <a:ln>
                <a:solidFill>
                  <a:schemeClr val="accent1">
                    <a:lumMod val="75000"/>
                  </a:schemeClr>
                </a:solidFill>
              </a:ln>
            </p:spPr>
            <p:txBody>
              <a:bodyPr wrap="none" rtlCol="0">
                <a:spAutoFit/>
              </a:bodyPr>
              <a:lstStyle/>
              <a:p>
                <a:r>
                  <a:rPr lang="el-GR" altLang="zh-CN" dirty="0"/>
                  <a:t>α</a:t>
                </a:r>
                <a14:m>
                  <m:oMath xmlns:m="http://schemas.openxmlformats.org/officeDocument/2006/math">
                    <m:f>
                      <m:fPr>
                        <m:ctrlPr>
                          <a:rPr lang="el-GR" altLang="zh-CN"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𝐹</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1</m:t>
                            </m:r>
                          </m:e>
                          <m:sub>
                            <m:r>
                              <a:rPr lang="en-US" altLang="zh-CN" b="0" i="1" smtClean="0">
                                <a:latin typeface="Cambria Math" panose="02040503050406030204" pitchFamily="18" charset="0"/>
                              </a:rPr>
                              <m:t>𝑚𝑖𝑐𝑟𝑜</m:t>
                            </m:r>
                          </m:sub>
                        </m:sSub>
                        <m:r>
                          <a:rPr lang="en-US" altLang="zh-CN" b="0" i="1" smtClean="0">
                            <a:latin typeface="Cambria Math" panose="02040503050406030204" pitchFamily="18" charset="0"/>
                          </a:rPr>
                          <m:t>+</m:t>
                        </m:r>
                        <m:r>
                          <a:rPr lang="en-US" altLang="zh-CN" i="1">
                            <a:latin typeface="Cambria Math" panose="02040503050406030204" pitchFamily="18" charset="0"/>
                          </a:rPr>
                          <m:t>𝐹</m:t>
                        </m:r>
                        <m:sSub>
                          <m:sSubPr>
                            <m:ctrlPr>
                              <a:rPr lang="en-US" altLang="zh-CN" i="1">
                                <a:latin typeface="Cambria Math" panose="02040503050406030204" pitchFamily="18" charset="0"/>
                              </a:rPr>
                            </m:ctrlPr>
                          </m:sSubPr>
                          <m:e>
                            <m:r>
                              <a:rPr lang="en-US" altLang="zh-CN" i="1">
                                <a:latin typeface="Cambria Math" panose="02040503050406030204" pitchFamily="18" charset="0"/>
                              </a:rPr>
                              <m:t>1</m:t>
                            </m:r>
                          </m:e>
                          <m:sub>
                            <m:r>
                              <a:rPr lang="en-US" altLang="zh-CN" i="1">
                                <a:latin typeface="Cambria Math" panose="02040503050406030204" pitchFamily="18" charset="0"/>
                              </a:rPr>
                              <m:t>𝑚</m:t>
                            </m:r>
                            <m:r>
                              <a:rPr lang="en-US" altLang="zh-CN" b="0" i="1" smtClean="0">
                                <a:latin typeface="Cambria Math" panose="02040503050406030204" pitchFamily="18" charset="0"/>
                              </a:rPr>
                              <m:t>𝑎</m:t>
                            </m:r>
                            <m:r>
                              <a:rPr lang="en-US" altLang="zh-CN" i="1">
                                <a:latin typeface="Cambria Math" panose="02040503050406030204" pitchFamily="18" charset="0"/>
                              </a:rPr>
                              <m:t>𝑐𝑟𝑜</m:t>
                            </m:r>
                          </m:sub>
                        </m:sSub>
                        <m:r>
                          <a:rPr lang="en-US" altLang="zh-CN" b="0" i="1" smtClean="0">
                            <a:latin typeface="Cambria Math" panose="02040503050406030204" pitchFamily="18" charset="0"/>
                          </a:rPr>
                          <m:t>+</m:t>
                        </m:r>
                        <m:r>
                          <a:rPr lang="en-US" altLang="zh-CN" i="1">
                            <a:latin typeface="Cambria Math" panose="02040503050406030204" pitchFamily="18" charset="0"/>
                          </a:rPr>
                          <m:t>𝐹</m:t>
                        </m:r>
                        <m:sSub>
                          <m:sSubPr>
                            <m:ctrlPr>
                              <a:rPr lang="en-US" altLang="zh-CN" i="1">
                                <a:latin typeface="Cambria Math" panose="02040503050406030204" pitchFamily="18" charset="0"/>
                              </a:rPr>
                            </m:ctrlPr>
                          </m:sSubPr>
                          <m:e>
                            <m:r>
                              <a:rPr lang="en-US" altLang="zh-CN" i="1">
                                <a:latin typeface="Cambria Math" panose="02040503050406030204" pitchFamily="18" charset="0"/>
                              </a:rPr>
                              <m:t>1</m:t>
                            </m:r>
                          </m:e>
                          <m:sub>
                            <m:r>
                              <a:rPr lang="en-US" altLang="zh-CN" b="0" i="1" smtClean="0">
                                <a:latin typeface="Cambria Math" panose="02040503050406030204" pitchFamily="18" charset="0"/>
                              </a:rPr>
                              <m:t>𝑤𝑒𝑖𝑔h𝑡𝑒𝑑</m:t>
                            </m:r>
                          </m:sub>
                        </m:sSub>
                      </m:e>
                    </m:d>
                    <m:r>
                      <a:rPr lang="en-US" altLang="zh-CN" b="0" i="1" smtClean="0">
                        <a:latin typeface="Cambria Math" panose="02040503050406030204" pitchFamily="18" charset="0"/>
                      </a:rPr>
                      <m:t>+(1−</m:t>
                    </m:r>
                    <m:r>
                      <m:rPr>
                        <m:nor/>
                      </m:rPr>
                      <a:rPr lang="el-GR" altLang="zh-CN" dirty="0"/>
                      <m:t>α</m:t>
                    </m:r>
                    <m:r>
                      <a:rPr lang="en-US" altLang="zh-CN" b="0" i="1" smtClean="0">
                        <a:latin typeface="Cambria Math" panose="02040503050406030204" pitchFamily="18" charset="0"/>
                      </a:rPr>
                      <m:t>)</m:t>
                    </m:r>
                  </m:oMath>
                </a14:m>
                <a:r>
                  <a:rPr lang="en-US" altLang="zh-CN" dirty="0"/>
                  <a:t>+(1-</a:t>
                </a:r>
                <a:r>
                  <a:rPr lang="el-GR" altLang="zh-CN" dirty="0"/>
                  <a:t>ρ</a:t>
                </a:r>
                <a:r>
                  <a:rPr lang="en-US" altLang="zh-CN" dirty="0"/>
                  <a:t>)</a:t>
                </a:r>
                <a:endParaRPr lang="zh-CN" altLang="en-US" dirty="0"/>
              </a:p>
            </p:txBody>
          </p:sp>
        </mc:Choice>
        <mc:Fallback xmlns="">
          <p:sp>
            <p:nvSpPr>
              <p:cNvPr id="14" name="文本框 13">
                <a:extLst>
                  <a:ext uri="{FF2B5EF4-FFF2-40B4-BE49-F238E27FC236}">
                    <a16:creationId xmlns:a16="http://schemas.microsoft.com/office/drawing/2014/main" id="{2991A204-9B4F-F2C5-0203-B73B7028EB07}"/>
                  </a:ext>
                </a:extLst>
              </p:cNvPr>
              <p:cNvSpPr txBox="1">
                <a:spLocks noRot="1" noChangeAspect="1" noMove="1" noResize="1" noEditPoints="1" noAdjustHandles="1" noChangeArrowheads="1" noChangeShapeType="1" noTextEdit="1"/>
              </p:cNvSpPr>
              <p:nvPr/>
            </p:nvSpPr>
            <p:spPr>
              <a:xfrm>
                <a:off x="360798" y="5159920"/>
                <a:ext cx="5702395" cy="484876"/>
              </a:xfrm>
              <a:prstGeom prst="rect">
                <a:avLst/>
              </a:prstGeom>
              <a:blipFill>
                <a:blip r:embed="rId6"/>
                <a:stretch>
                  <a:fillRect l="-746" b="-6098"/>
                </a:stretch>
              </a:blipFill>
              <a:ln>
                <a:solidFill>
                  <a:schemeClr val="accent1">
                    <a:lumMod val="75000"/>
                  </a:schemeClr>
                </a:solidFill>
              </a:ln>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8059615E-03A9-7BBC-C891-8B4B99933251}"/>
              </a:ext>
            </a:extLst>
          </p:cNvPr>
          <p:cNvSpPr txBox="1"/>
          <p:nvPr/>
        </p:nvSpPr>
        <p:spPr>
          <a:xfrm>
            <a:off x="360798" y="4731855"/>
            <a:ext cx="4482317" cy="369332"/>
          </a:xfrm>
          <a:prstGeom prst="rect">
            <a:avLst/>
          </a:prstGeom>
          <a:noFill/>
        </p:spPr>
        <p:txBody>
          <a:bodyPr wrap="none" rtlCol="0">
            <a:spAutoFit/>
          </a:bodyPr>
          <a:lstStyle/>
          <a:p>
            <a:r>
              <a:rPr lang="zh-CN" altLang="en-US" dirty="0"/>
              <a:t>基于</a:t>
            </a:r>
            <a:r>
              <a:rPr lang="en-US" altLang="zh-CN" dirty="0"/>
              <a:t>F1</a:t>
            </a:r>
            <a:r>
              <a:rPr lang="zh-CN" altLang="en-US" dirty="0"/>
              <a:t>的推理准确分数选择最佳解决方案</a:t>
            </a:r>
          </a:p>
        </p:txBody>
      </p:sp>
      <p:sp>
        <p:nvSpPr>
          <p:cNvPr id="18" name="文本框 17">
            <a:extLst>
              <a:ext uri="{FF2B5EF4-FFF2-40B4-BE49-F238E27FC236}">
                <a16:creationId xmlns:a16="http://schemas.microsoft.com/office/drawing/2014/main" id="{82753970-80D8-FFA2-F552-61C4C44F7FC2}"/>
              </a:ext>
            </a:extLst>
          </p:cNvPr>
          <p:cNvSpPr txBox="1"/>
          <p:nvPr/>
        </p:nvSpPr>
        <p:spPr>
          <a:xfrm>
            <a:off x="128272" y="5798222"/>
            <a:ext cx="6276778" cy="738664"/>
          </a:xfrm>
          <a:prstGeom prst="rect">
            <a:avLst/>
          </a:prstGeom>
          <a:noFill/>
        </p:spPr>
        <p:txBody>
          <a:bodyPr wrap="square" rtlCol="0">
            <a:spAutoFit/>
          </a:bodyPr>
          <a:lstStyle/>
          <a:p>
            <a:pPr marL="285750" indent="-285750">
              <a:buFont typeface="Wingdings" panose="05000000000000000000" pitchFamily="2" charset="2"/>
              <a:buChar char="ü"/>
            </a:pPr>
            <a:r>
              <a:rPr lang="en-US" altLang="zh-CN" sz="1400" dirty="0"/>
              <a:t>ρ</a:t>
            </a:r>
            <a:r>
              <a:rPr lang="zh-CN" altLang="en-US" sz="1400" dirty="0"/>
              <a:t>是模型内存占用的度量，表示为交换机中总可用资源的一部分</a:t>
            </a:r>
            <a:r>
              <a:rPr lang="en-US" altLang="zh-CN" sz="1400" dirty="0"/>
              <a:t>(</a:t>
            </a:r>
            <a:r>
              <a:rPr lang="zh-CN" altLang="en-US" sz="1400" b="0" i="0" dirty="0">
                <a:solidFill>
                  <a:srgbClr val="000000"/>
                </a:solidFill>
                <a:effectLst/>
                <a:latin typeface="微软雅黑" panose="020B0503020204020204" pitchFamily="34" charset="-122"/>
                <a:ea typeface="微软雅黑" panose="020B0503020204020204" pitchFamily="34" charset="-122"/>
              </a:rPr>
              <a:t>消耗的</a:t>
            </a:r>
            <a:r>
              <a:rPr lang="en-US" altLang="zh-CN" sz="1400" b="0" i="0" dirty="0">
                <a:solidFill>
                  <a:srgbClr val="000000"/>
                </a:solidFill>
                <a:effectLst/>
                <a:latin typeface="微软雅黑" panose="020B0503020204020204" pitchFamily="34" charset="-122"/>
                <a:ea typeface="微软雅黑" panose="020B0503020204020204" pitchFamily="34" charset="-122"/>
              </a:rPr>
              <a:t>TCAM</a:t>
            </a:r>
            <a:r>
              <a:rPr lang="zh-CN" altLang="en-US" sz="1400" b="0" i="0" dirty="0">
                <a:solidFill>
                  <a:srgbClr val="000000"/>
                </a:solidFill>
                <a:effectLst/>
                <a:latin typeface="微软雅黑" panose="020B0503020204020204" pitchFamily="34" charset="-122"/>
                <a:ea typeface="微软雅黑" panose="020B0503020204020204" pitchFamily="34" charset="-122"/>
              </a:rPr>
              <a:t>的分数</a:t>
            </a:r>
            <a:r>
              <a:rPr lang="en-US" altLang="zh-CN" sz="1400" b="0" i="0" dirty="0">
                <a:solidFill>
                  <a:srgbClr val="000000"/>
                </a:solidFill>
                <a:effectLst/>
                <a:latin typeface="微软雅黑" panose="020B0503020204020204" pitchFamily="34" charset="-122"/>
                <a:ea typeface="微软雅黑" panose="020B0503020204020204" pitchFamily="34" charset="-122"/>
              </a:rPr>
              <a:t>)</a:t>
            </a:r>
            <a:endParaRPr lang="en-US" altLang="zh-CN" sz="1400" dirty="0"/>
          </a:p>
          <a:p>
            <a:pPr marL="285750" indent="-285750">
              <a:buFont typeface="Wingdings" panose="05000000000000000000" pitchFamily="2" charset="2"/>
              <a:buChar char="ü"/>
            </a:pPr>
            <a:r>
              <a:rPr lang="en-US" altLang="zh-CN" sz="1400" dirty="0"/>
              <a:t>α </a:t>
            </a:r>
            <a:r>
              <a:rPr lang="zh-CN" altLang="en-US" sz="1400" dirty="0"/>
              <a:t>是一个参数，用于权衡准确性和资源使用这两个方面的贡献。</a:t>
            </a:r>
            <a:r>
              <a:rPr lang="en-US" altLang="zh-CN" sz="1400" dirty="0"/>
              <a:t>(</a:t>
            </a:r>
            <a:r>
              <a:rPr lang="zh-CN" altLang="en-US" sz="1400" dirty="0"/>
              <a:t>设为</a:t>
            </a:r>
            <a:r>
              <a:rPr lang="en-US" altLang="zh-CN" sz="1400" dirty="0"/>
              <a:t>0.5)</a:t>
            </a:r>
            <a:endParaRPr lang="zh-CN" altLang="en-US" sz="1400" dirty="0"/>
          </a:p>
        </p:txBody>
      </p:sp>
    </p:spTree>
    <p:extLst>
      <p:ext uri="{BB962C8B-B14F-4D97-AF65-F5344CB8AC3E}">
        <p14:creationId xmlns:p14="http://schemas.microsoft.com/office/powerpoint/2010/main" val="338825061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Methodology</a:t>
            </a:r>
          </a:p>
        </p:txBody>
      </p: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3ACCF58D-D2AD-D93A-B700-45924AE7B505}"/>
              </a:ext>
            </a:extLst>
          </p:cNvPr>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8" name="直接连接符 47">
            <a:extLst>
              <a:ext uri="{FF2B5EF4-FFF2-40B4-BE49-F238E27FC236}">
                <a16:creationId xmlns:a16="http://schemas.microsoft.com/office/drawing/2014/main" id="{E3374126-A295-C75B-B37D-579BC15D4607}"/>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4" name="文本框 3">
            <a:extLst>
              <a:ext uri="{FF2B5EF4-FFF2-40B4-BE49-F238E27FC236}">
                <a16:creationId xmlns:a16="http://schemas.microsoft.com/office/drawing/2014/main" id="{A2AC5634-5342-02FB-E7CA-E03DA1B7940C}"/>
              </a:ext>
            </a:extLst>
          </p:cNvPr>
          <p:cNvSpPr txBox="1"/>
          <p:nvPr/>
        </p:nvSpPr>
        <p:spPr>
          <a:xfrm>
            <a:off x="256004"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8" name="图片 7">
            <a:extLst>
              <a:ext uri="{FF2B5EF4-FFF2-40B4-BE49-F238E27FC236}">
                <a16:creationId xmlns:a16="http://schemas.microsoft.com/office/drawing/2014/main" id="{CC6BBC00-0743-F9D8-70B7-74566BFD161F}"/>
              </a:ext>
            </a:extLst>
          </p:cNvPr>
          <p:cNvPicPr>
            <a:picLocks noChangeAspect="1"/>
          </p:cNvPicPr>
          <p:nvPr/>
        </p:nvPicPr>
        <p:blipFill>
          <a:blip r:embed="rId4">
            <a:extLst>
              <a:ext uri="{28A0092B-C50C-407E-A947-70E740481C1C}">
                <a14:useLocalDpi xmlns:a14="http://schemas.microsoft.com/office/drawing/2010/main" val="0"/>
              </a:ext>
            </a:extLst>
          </a:blip>
          <a:srcRect b="6845"/>
          <a:stretch/>
        </p:blipFill>
        <p:spPr>
          <a:xfrm>
            <a:off x="675729" y="1453144"/>
            <a:ext cx="6446165" cy="3582491"/>
          </a:xfrm>
          <a:prstGeom prst="rect">
            <a:avLst/>
          </a:prstGeom>
        </p:spPr>
      </p:pic>
      <p:pic>
        <p:nvPicPr>
          <p:cNvPr id="9" name="图片 8">
            <a:extLst>
              <a:ext uri="{FF2B5EF4-FFF2-40B4-BE49-F238E27FC236}">
                <a16:creationId xmlns:a16="http://schemas.microsoft.com/office/drawing/2014/main" id="{7EA61644-F662-C14C-A2D4-3BC6F35794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5756848" y="2844042"/>
            <a:ext cx="5438919" cy="1556602"/>
          </a:xfrm>
          <a:prstGeom prst="rect">
            <a:avLst/>
          </a:prstGeom>
        </p:spPr>
      </p:pic>
      <p:sp>
        <p:nvSpPr>
          <p:cNvPr id="10" name="箭头: 右 9">
            <a:extLst>
              <a:ext uri="{FF2B5EF4-FFF2-40B4-BE49-F238E27FC236}">
                <a16:creationId xmlns:a16="http://schemas.microsoft.com/office/drawing/2014/main" id="{0A8E2678-B468-3933-9713-79312EAC06E1}"/>
              </a:ext>
            </a:extLst>
          </p:cNvPr>
          <p:cNvSpPr/>
          <p:nvPr/>
        </p:nvSpPr>
        <p:spPr>
          <a:xfrm>
            <a:off x="7106585" y="2680554"/>
            <a:ext cx="542328" cy="233329"/>
          </a:xfrm>
          <a:prstGeom prst="right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文本框 26">
            <a:extLst>
              <a:ext uri="{FF2B5EF4-FFF2-40B4-BE49-F238E27FC236}">
                <a16:creationId xmlns:a16="http://schemas.microsoft.com/office/drawing/2014/main" id="{B5DF05D7-1F4A-2196-4BD1-A13C3017660B}"/>
              </a:ext>
            </a:extLst>
          </p:cNvPr>
          <p:cNvSpPr txBox="1"/>
          <p:nvPr/>
        </p:nvSpPr>
        <p:spPr>
          <a:xfrm>
            <a:off x="660400" y="976278"/>
            <a:ext cx="3735766" cy="369332"/>
          </a:xfrm>
          <a:prstGeom prst="rect">
            <a:avLst/>
          </a:prstGeom>
          <a:noFill/>
        </p:spPr>
        <p:txBody>
          <a:bodyPr wrap="none" rtlCol="0">
            <a:spAutoFit/>
          </a:bodyPr>
          <a:lstStyle/>
          <a:p>
            <a:pPr marL="285750" indent="-285750">
              <a:buFont typeface="Wingdings" panose="05000000000000000000" pitchFamily="2" charset="2"/>
              <a:buChar char="Ø"/>
            </a:pPr>
            <a:r>
              <a:rPr lang="en-US" altLang="zh-CN" b="1" i="0" dirty="0">
                <a:solidFill>
                  <a:srgbClr val="000000"/>
                </a:solidFill>
                <a:effectLst/>
                <a:latin typeface="微软雅黑" panose="020B0503020204020204" pitchFamily="34" charset="-122"/>
                <a:ea typeface="微软雅黑" panose="020B0503020204020204" pitchFamily="34" charset="-122"/>
              </a:rPr>
              <a:t>Jewel</a:t>
            </a:r>
            <a:r>
              <a:rPr lang="zh-CN" altLang="en-US" b="1" i="0" dirty="0">
                <a:solidFill>
                  <a:srgbClr val="000000"/>
                </a:solidFill>
                <a:effectLst/>
                <a:latin typeface="微软雅黑" panose="020B0503020204020204" pitchFamily="34" charset="-122"/>
                <a:ea typeface="微软雅黑" panose="020B0503020204020204" pitchFamily="34" charset="-122"/>
              </a:rPr>
              <a:t>映射到</a:t>
            </a:r>
            <a:r>
              <a:rPr lang="en-US" altLang="zh-CN" b="1" i="0" dirty="0">
                <a:solidFill>
                  <a:srgbClr val="000000"/>
                </a:solidFill>
                <a:effectLst/>
                <a:latin typeface="微软雅黑" panose="020B0503020204020204" pitchFamily="34" charset="-122"/>
                <a:ea typeface="微软雅黑" panose="020B0503020204020204" pitchFamily="34" charset="-122"/>
              </a:rPr>
              <a:t>PISA</a:t>
            </a:r>
            <a:r>
              <a:rPr lang="zh-CN" altLang="en-US" b="1" i="0" dirty="0">
                <a:solidFill>
                  <a:srgbClr val="000000"/>
                </a:solidFill>
                <a:effectLst/>
                <a:latin typeface="微软雅黑" panose="020B0503020204020204" pitchFamily="34" charset="-122"/>
                <a:ea typeface="微软雅黑" panose="020B0503020204020204" pitchFamily="34" charset="-122"/>
              </a:rPr>
              <a:t>架构中的细节</a:t>
            </a:r>
            <a:endParaRPr lang="zh-CN" altLang="en-US" b="1" dirty="0"/>
          </a:p>
        </p:txBody>
      </p:sp>
      <p:sp>
        <p:nvSpPr>
          <p:cNvPr id="28" name="矩形: 圆角 27">
            <a:extLst>
              <a:ext uri="{FF2B5EF4-FFF2-40B4-BE49-F238E27FC236}">
                <a16:creationId xmlns:a16="http://schemas.microsoft.com/office/drawing/2014/main" id="{750F11EA-5B49-934D-65C2-13660CE5BC40}"/>
              </a:ext>
            </a:extLst>
          </p:cNvPr>
          <p:cNvSpPr/>
          <p:nvPr/>
        </p:nvSpPr>
        <p:spPr>
          <a:xfrm>
            <a:off x="1327221" y="3956904"/>
            <a:ext cx="523415" cy="146704"/>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a:extLst>
              <a:ext uri="{FF2B5EF4-FFF2-40B4-BE49-F238E27FC236}">
                <a16:creationId xmlns:a16="http://schemas.microsoft.com/office/drawing/2014/main" id="{251961AE-6A03-B27C-9344-C47838F0EBE2}"/>
              </a:ext>
            </a:extLst>
          </p:cNvPr>
          <p:cNvCxnSpPr/>
          <p:nvPr/>
        </p:nvCxnSpPr>
        <p:spPr>
          <a:xfrm>
            <a:off x="929104" y="5530543"/>
            <a:ext cx="963781"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直接连接符 30">
            <a:extLst>
              <a:ext uri="{FF2B5EF4-FFF2-40B4-BE49-F238E27FC236}">
                <a16:creationId xmlns:a16="http://schemas.microsoft.com/office/drawing/2014/main" id="{64280409-0231-D4E1-26AF-C369A41297E4}"/>
              </a:ext>
            </a:extLst>
          </p:cNvPr>
          <p:cNvCxnSpPr/>
          <p:nvPr/>
        </p:nvCxnSpPr>
        <p:spPr>
          <a:xfrm>
            <a:off x="929103" y="5682943"/>
            <a:ext cx="963781" cy="0"/>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3" name="文本框 32">
            <a:extLst>
              <a:ext uri="{FF2B5EF4-FFF2-40B4-BE49-F238E27FC236}">
                <a16:creationId xmlns:a16="http://schemas.microsoft.com/office/drawing/2014/main" id="{82F83A7C-164D-D2E4-D41E-FB846B9EE02D}"/>
              </a:ext>
            </a:extLst>
          </p:cNvPr>
          <p:cNvSpPr txBox="1"/>
          <p:nvPr/>
        </p:nvSpPr>
        <p:spPr>
          <a:xfrm>
            <a:off x="851338" y="5858314"/>
            <a:ext cx="6094948" cy="584775"/>
          </a:xfrm>
          <a:prstGeom prst="rect">
            <a:avLst/>
          </a:prstGeom>
          <a:noFill/>
        </p:spPr>
        <p:txBody>
          <a:bodyPr wrap="square">
            <a:spAutoFit/>
          </a:bodyPr>
          <a:lstStyle/>
          <a:p>
            <a:pPr marL="285750" indent="-285750" algn="just">
              <a:buFont typeface="Arial" panose="020B0604020202020204" pitchFamily="34" charset="0"/>
              <a:buChar char="•"/>
            </a:pPr>
            <a:r>
              <a:rPr lang="zh-CN" altLang="en-US" sz="1400" b="0" i="0" dirty="0">
                <a:solidFill>
                  <a:schemeClr val="accent1">
                    <a:lumMod val="75000"/>
                  </a:schemeClr>
                </a:solidFill>
                <a:effectLst/>
                <a:latin typeface="微软雅黑" panose="020B0503020204020204" pitchFamily="34" charset="-122"/>
                <a:ea typeface="微软雅黑" panose="020B0503020204020204" pitchFamily="34" charset="-122"/>
              </a:rPr>
              <a:t>虚线箭头表示匹配</a:t>
            </a:r>
            <a:r>
              <a:rPr lang="en-US" altLang="zh-CN" sz="1400" b="0" i="0" dirty="0">
                <a:solidFill>
                  <a:schemeClr val="accent1">
                    <a:lumMod val="75000"/>
                  </a:schemeClr>
                </a:solidFill>
                <a:effectLst/>
                <a:latin typeface="微软雅黑" panose="020B0503020204020204" pitchFamily="34" charset="-122"/>
                <a:ea typeface="微软雅黑" panose="020B0503020204020204" pitchFamily="34" charset="-122"/>
              </a:rPr>
              <a:t>(MAT)</a:t>
            </a:r>
            <a:r>
              <a:rPr lang="zh-CN" altLang="en-US" sz="1400" b="0" i="0" dirty="0">
                <a:solidFill>
                  <a:schemeClr val="accent1">
                    <a:lumMod val="75000"/>
                  </a:schemeClr>
                </a:solidFill>
                <a:effectLst/>
                <a:latin typeface="微软雅黑" panose="020B0503020204020204" pitchFamily="34" charset="-122"/>
                <a:ea typeface="微软雅黑" panose="020B0503020204020204" pitchFamily="34" charset="-122"/>
              </a:rPr>
              <a:t>和比较或更新</a:t>
            </a:r>
            <a:r>
              <a:rPr lang="en-US" altLang="zh-CN" sz="1400" b="0" i="0" dirty="0">
                <a:solidFill>
                  <a:schemeClr val="accent1">
                    <a:lumMod val="75000"/>
                  </a:schemeClr>
                </a:solidFill>
                <a:effectLst/>
                <a:latin typeface="微软雅黑" panose="020B0503020204020204" pitchFamily="34" charset="-122"/>
                <a:ea typeface="微软雅黑" panose="020B0503020204020204" pitchFamily="34" charset="-122"/>
              </a:rPr>
              <a:t>(RA)</a:t>
            </a:r>
            <a:r>
              <a:rPr lang="zh-CN" altLang="en-US" sz="1400" b="0" i="0" dirty="0">
                <a:solidFill>
                  <a:schemeClr val="accent1">
                    <a:lumMod val="75000"/>
                  </a:schemeClr>
                </a:solidFill>
                <a:effectLst/>
                <a:latin typeface="微软雅黑" panose="020B0503020204020204" pitchFamily="34" charset="-122"/>
                <a:ea typeface="微软雅黑" panose="020B0503020204020204" pitchFamily="34" charset="-122"/>
              </a:rPr>
              <a:t>。</a:t>
            </a:r>
          </a:p>
          <a:p>
            <a:pPr marL="285750" indent="-285750" algn="just">
              <a:buFont typeface="Arial" panose="020B0604020202020204" pitchFamily="34" charset="0"/>
              <a:buChar char="•"/>
            </a:pPr>
            <a:r>
              <a:rPr lang="zh-CN" altLang="en-US" sz="1400" b="0" i="0" dirty="0">
                <a:solidFill>
                  <a:schemeClr val="accent1">
                    <a:lumMod val="75000"/>
                  </a:schemeClr>
                </a:solidFill>
                <a:effectLst/>
                <a:latin typeface="微软雅黑" panose="020B0503020204020204" pitchFamily="34" charset="-122"/>
                <a:ea typeface="微软雅黑" panose="020B0503020204020204" pitchFamily="34" charset="-122"/>
              </a:rPr>
              <a:t>实线箭头表示对元数据的分配</a:t>
            </a:r>
            <a:r>
              <a:rPr lang="zh-CN" altLang="en-US" b="0" i="0" dirty="0">
                <a:solidFill>
                  <a:srgbClr val="000000"/>
                </a:solidFill>
                <a:effectLst/>
                <a:latin typeface="微软雅黑" panose="020B0503020204020204" pitchFamily="34" charset="-122"/>
                <a:ea typeface="微软雅黑" panose="020B0503020204020204" pitchFamily="34" charset="-122"/>
              </a:rPr>
              <a:t>。</a:t>
            </a:r>
          </a:p>
        </p:txBody>
      </p:sp>
      <p:sp>
        <p:nvSpPr>
          <p:cNvPr id="34" name="右大括号 33">
            <a:extLst>
              <a:ext uri="{FF2B5EF4-FFF2-40B4-BE49-F238E27FC236}">
                <a16:creationId xmlns:a16="http://schemas.microsoft.com/office/drawing/2014/main" id="{8A3DECF7-083F-1030-9ABD-ADC4B98B2186}"/>
              </a:ext>
            </a:extLst>
          </p:cNvPr>
          <p:cNvSpPr/>
          <p:nvPr/>
        </p:nvSpPr>
        <p:spPr>
          <a:xfrm>
            <a:off x="9303702" y="2503979"/>
            <a:ext cx="169526" cy="819807"/>
          </a:xfrm>
          <a:prstGeom prst="rightBrace">
            <a:avLst/>
          </a:prstGeom>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5C548196-D2CB-73BD-6DB9-4F5B071F1D4F}"/>
                  </a:ext>
                </a:extLst>
              </p:cNvPr>
              <p:cNvSpPr txBox="1"/>
              <p:nvPr/>
            </p:nvSpPr>
            <p:spPr>
              <a:xfrm>
                <a:off x="9566516" y="2529080"/>
                <a:ext cx="2392910" cy="738664"/>
              </a:xfrm>
              <a:prstGeom prst="rect">
                <a:avLst/>
              </a:prstGeom>
              <a:noFill/>
            </p:spPr>
            <p:txBody>
              <a:bodyPr wrap="square">
                <a:spAutoFit/>
              </a:bodyPr>
              <a:lstStyle/>
              <a:p>
                <a:r>
                  <a:rPr lang="zh-CN" altLang="en-US" sz="1400" dirty="0"/>
                  <a:t>三个</a:t>
                </a:r>
                <a:r>
                  <a:rPr lang="en-US" altLang="zh-CN" sz="1400" dirty="0"/>
                  <a:t>RA</a:t>
                </a:r>
                <a:r>
                  <a:rPr lang="zh-CN" altLang="en-US" sz="1400" dirty="0"/>
                  <a:t>分别存储流</a:t>
                </a:r>
                <a:r>
                  <a:rPr lang="en-US" altLang="zh-CN" sz="1400" dirty="0"/>
                  <a:t>id</a:t>
                </a:r>
                <a:r>
                  <a:rPr lang="zh-CN" altLang="en-US" sz="1400" dirty="0"/>
                  <a:t>、数据包数量和</a:t>
                </a:r>
                <a:r>
                  <a:rPr lang="en-US" altLang="zh-CN" sz="1400" dirty="0"/>
                  <a:t>FL</a:t>
                </a:r>
                <a:r>
                  <a:rPr lang="zh-CN" altLang="en-US" sz="1400" dirty="0"/>
                  <a:t>特征，更新为最后一个数据包的 </a:t>
                </a:r>
                <a:r>
                  <a:rPr lang="en-US" altLang="zh-CN" sz="1400" dirty="0"/>
                  <a:t>FL </a:t>
                </a:r>
                <a:r>
                  <a:rPr lang="zh-CN" altLang="en-US" sz="1400" dirty="0"/>
                  <a:t>特征 </a:t>
                </a:r>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𝑓</m:t>
                        </m:r>
                      </m:e>
                      <m:sub>
                        <m:r>
                          <a:rPr lang="en-US" altLang="zh-CN" sz="1400" i="1">
                            <a:latin typeface="Cambria Math" panose="02040503050406030204" pitchFamily="18" charset="0"/>
                          </a:rPr>
                          <m:t>𝐹𝐿</m:t>
                        </m:r>
                      </m:sub>
                    </m:sSub>
                    <m:r>
                      <a:rPr lang="en-US" altLang="zh-CN" sz="1400" i="1">
                        <a:latin typeface="Cambria Math" panose="02040503050406030204" pitchFamily="18" charset="0"/>
                      </a:rPr>
                      <m:t> </m:t>
                    </m:r>
                  </m:oMath>
                </a14:m>
                <a:r>
                  <a:rPr lang="zh-CN" altLang="en-US" sz="1400" dirty="0"/>
                  <a:t>。</a:t>
                </a:r>
              </a:p>
            </p:txBody>
          </p:sp>
        </mc:Choice>
        <mc:Fallback xmlns="">
          <p:sp>
            <p:nvSpPr>
              <p:cNvPr id="38" name="文本框 37">
                <a:extLst>
                  <a:ext uri="{FF2B5EF4-FFF2-40B4-BE49-F238E27FC236}">
                    <a16:creationId xmlns:a16="http://schemas.microsoft.com/office/drawing/2014/main" id="{5C548196-D2CB-73BD-6DB9-4F5B071F1D4F}"/>
                  </a:ext>
                </a:extLst>
              </p:cNvPr>
              <p:cNvSpPr txBox="1">
                <a:spLocks noRot="1" noChangeAspect="1" noMove="1" noResize="1" noEditPoints="1" noAdjustHandles="1" noChangeArrowheads="1" noChangeShapeType="1" noTextEdit="1"/>
              </p:cNvSpPr>
              <p:nvPr/>
            </p:nvSpPr>
            <p:spPr>
              <a:xfrm>
                <a:off x="9566516" y="2529080"/>
                <a:ext cx="2392910" cy="738664"/>
              </a:xfrm>
              <a:prstGeom prst="rect">
                <a:avLst/>
              </a:prstGeom>
              <a:blipFill>
                <a:blip r:embed="rId6"/>
                <a:stretch>
                  <a:fillRect l="-763" t="-1653" r="-8142" b="-7438"/>
                </a:stretch>
              </a:blipFill>
            </p:spPr>
            <p:txBody>
              <a:bodyPr/>
              <a:lstStyle/>
              <a:p>
                <a:r>
                  <a:rPr lang="zh-CN" altLang="en-US">
                    <a:noFill/>
                  </a:rPr>
                  <a:t> </a:t>
                </a:r>
              </a:p>
            </p:txBody>
          </p:sp>
        </mc:Fallback>
      </mc:AlternateContent>
      <p:sp>
        <p:nvSpPr>
          <p:cNvPr id="40" name="矩形: 圆角 39">
            <a:extLst>
              <a:ext uri="{FF2B5EF4-FFF2-40B4-BE49-F238E27FC236}">
                <a16:creationId xmlns:a16="http://schemas.microsoft.com/office/drawing/2014/main" id="{6CAC777F-ECB3-23FD-F403-4DBA5A7AC18D}"/>
              </a:ext>
            </a:extLst>
          </p:cNvPr>
          <p:cNvSpPr/>
          <p:nvPr/>
        </p:nvSpPr>
        <p:spPr>
          <a:xfrm>
            <a:off x="2880028" y="3915058"/>
            <a:ext cx="822716" cy="412217"/>
          </a:xfrm>
          <a:prstGeom prst="roundRect">
            <a:avLst/>
          </a:prstGeom>
          <a:no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494E2CA4-A737-B272-DFF3-0E0B7FDAC1AC}"/>
              </a:ext>
            </a:extLst>
          </p:cNvPr>
          <p:cNvSpPr txBox="1"/>
          <p:nvPr/>
        </p:nvSpPr>
        <p:spPr>
          <a:xfrm>
            <a:off x="2001571" y="5036428"/>
            <a:ext cx="1265090" cy="307777"/>
          </a:xfrm>
          <a:prstGeom prst="rect">
            <a:avLst/>
          </a:prstGeom>
          <a:noFill/>
          <a:ln>
            <a:solidFill>
              <a:schemeClr val="accent1">
                <a:lumMod val="75000"/>
              </a:schemeClr>
            </a:solidFill>
          </a:ln>
        </p:spPr>
        <p:txBody>
          <a:bodyPr wrap="none" rtlCol="0">
            <a:spAutoFit/>
          </a:bodyPr>
          <a:lstStyle/>
          <a:p>
            <a:r>
              <a:rPr lang="zh-CN" altLang="en-US" sz="1400" dirty="0">
                <a:solidFill>
                  <a:schemeClr val="accent1">
                    <a:lumMod val="75000"/>
                  </a:schemeClr>
                </a:solidFill>
              </a:rPr>
              <a:t>标记为</a:t>
            </a:r>
            <a:r>
              <a:rPr lang="en-US" altLang="zh-CN" sz="1400" dirty="0">
                <a:solidFill>
                  <a:schemeClr val="accent1">
                    <a:lumMod val="75000"/>
                  </a:schemeClr>
                </a:solidFill>
              </a:rPr>
              <a:t>PL</a:t>
            </a:r>
            <a:r>
              <a:rPr lang="zh-CN" altLang="en-US" sz="1400" dirty="0">
                <a:solidFill>
                  <a:schemeClr val="accent1">
                    <a:lumMod val="75000"/>
                  </a:schemeClr>
                </a:solidFill>
              </a:rPr>
              <a:t>推理</a:t>
            </a:r>
          </a:p>
        </p:txBody>
      </p:sp>
      <p:sp>
        <p:nvSpPr>
          <p:cNvPr id="43" name="文本框 42">
            <a:extLst>
              <a:ext uri="{FF2B5EF4-FFF2-40B4-BE49-F238E27FC236}">
                <a16:creationId xmlns:a16="http://schemas.microsoft.com/office/drawing/2014/main" id="{0BF3271A-BCBD-23AB-DB4A-D8BEAA62A83E}"/>
              </a:ext>
            </a:extLst>
          </p:cNvPr>
          <p:cNvSpPr txBox="1"/>
          <p:nvPr/>
        </p:nvSpPr>
        <p:spPr>
          <a:xfrm>
            <a:off x="3609373" y="5049643"/>
            <a:ext cx="729076" cy="307777"/>
          </a:xfrm>
          <a:prstGeom prst="rect">
            <a:avLst/>
          </a:prstGeom>
          <a:noFill/>
          <a:ln>
            <a:solidFill>
              <a:srgbClr val="92D050"/>
            </a:solidFill>
          </a:ln>
        </p:spPr>
        <p:txBody>
          <a:bodyPr wrap="square">
            <a:spAutoFit/>
          </a:bodyPr>
          <a:lstStyle/>
          <a:p>
            <a:r>
              <a:rPr lang="en-US" altLang="zh-CN" sz="1400" dirty="0">
                <a:solidFill>
                  <a:schemeClr val="accent6">
                    <a:lumMod val="50000"/>
                  </a:schemeClr>
                </a:solidFill>
              </a:rPr>
              <a:t>FL</a:t>
            </a:r>
            <a:r>
              <a:rPr lang="zh-CN" altLang="en-US" sz="1400" dirty="0">
                <a:solidFill>
                  <a:schemeClr val="accent6">
                    <a:lumMod val="50000"/>
                  </a:schemeClr>
                </a:solidFill>
              </a:rPr>
              <a:t>推理</a:t>
            </a:r>
          </a:p>
        </p:txBody>
      </p:sp>
      <p:sp>
        <p:nvSpPr>
          <p:cNvPr id="46" name="右大括号 45">
            <a:extLst>
              <a:ext uri="{FF2B5EF4-FFF2-40B4-BE49-F238E27FC236}">
                <a16:creationId xmlns:a16="http://schemas.microsoft.com/office/drawing/2014/main" id="{C3DDE303-ABD6-5990-3300-B1B12A07052C}"/>
              </a:ext>
            </a:extLst>
          </p:cNvPr>
          <p:cNvSpPr/>
          <p:nvPr/>
        </p:nvSpPr>
        <p:spPr>
          <a:xfrm>
            <a:off x="9279340" y="3474346"/>
            <a:ext cx="193888" cy="982585"/>
          </a:xfrm>
          <a:prstGeom prst="rightBrace">
            <a:avLst/>
          </a:prstGeom>
          <a:ln w="952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4AD47F56-7983-9518-051B-D09F14FD561E}"/>
              </a:ext>
            </a:extLst>
          </p:cNvPr>
          <p:cNvSpPr txBox="1"/>
          <p:nvPr/>
        </p:nvSpPr>
        <p:spPr>
          <a:xfrm>
            <a:off x="9566516" y="3498509"/>
            <a:ext cx="2329617" cy="954107"/>
          </a:xfrm>
          <a:prstGeom prst="rect">
            <a:avLst/>
          </a:prstGeom>
          <a:noFill/>
        </p:spPr>
        <p:txBody>
          <a:bodyPr wrap="square">
            <a:spAutoFit/>
          </a:bodyPr>
          <a:lstStyle/>
          <a:p>
            <a:r>
              <a:rPr lang="zh-CN" altLang="en-US" sz="1400" dirty="0"/>
              <a:t>每个特征使用一个</a:t>
            </a:r>
            <a:r>
              <a:rPr lang="en-US" altLang="zh-CN" sz="1400" dirty="0"/>
              <a:t>MAT</a:t>
            </a:r>
            <a:r>
              <a:rPr lang="zh-CN" altLang="en-US" sz="1400" dirty="0"/>
              <a:t>，每棵树使用一个</a:t>
            </a:r>
            <a:r>
              <a:rPr lang="en-US" altLang="zh-CN" sz="1400" dirty="0"/>
              <a:t>MAT</a:t>
            </a:r>
            <a:r>
              <a:rPr lang="zh-CN" altLang="en-US" sz="1400" dirty="0"/>
              <a:t>，每个特征</a:t>
            </a:r>
            <a:r>
              <a:rPr lang="en-US" altLang="zh-CN" sz="1400" dirty="0"/>
              <a:t>MAT</a:t>
            </a:r>
            <a:r>
              <a:rPr lang="zh-CN" altLang="en-US" sz="1400" dirty="0"/>
              <a:t>编码两个树的分割决策</a:t>
            </a:r>
          </a:p>
        </p:txBody>
      </p:sp>
      <p:cxnSp>
        <p:nvCxnSpPr>
          <p:cNvPr id="51" name="直接箭头连接符 50">
            <a:extLst>
              <a:ext uri="{FF2B5EF4-FFF2-40B4-BE49-F238E27FC236}">
                <a16:creationId xmlns:a16="http://schemas.microsoft.com/office/drawing/2014/main" id="{B47E7A64-3A26-498A-A68D-E7A32E5B4926}"/>
              </a:ext>
            </a:extLst>
          </p:cNvPr>
          <p:cNvCxnSpPr/>
          <p:nvPr/>
        </p:nvCxnSpPr>
        <p:spPr>
          <a:xfrm flipH="1">
            <a:off x="2614075" y="4282998"/>
            <a:ext cx="292786" cy="692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ABACDE2D-7C61-C699-5740-2FCCF75A64BA}"/>
              </a:ext>
            </a:extLst>
          </p:cNvPr>
          <p:cNvCxnSpPr/>
          <p:nvPr/>
        </p:nvCxnSpPr>
        <p:spPr>
          <a:xfrm>
            <a:off x="3580898" y="4483196"/>
            <a:ext cx="393013" cy="47899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60" name="文本框 59">
            <a:extLst>
              <a:ext uri="{FF2B5EF4-FFF2-40B4-BE49-F238E27FC236}">
                <a16:creationId xmlns:a16="http://schemas.microsoft.com/office/drawing/2014/main" id="{31145D07-8CD1-11FB-0316-FB8224E821C0}"/>
              </a:ext>
            </a:extLst>
          </p:cNvPr>
          <p:cNvSpPr txBox="1"/>
          <p:nvPr/>
        </p:nvSpPr>
        <p:spPr>
          <a:xfrm>
            <a:off x="3747420" y="3902255"/>
            <a:ext cx="1293788" cy="738664"/>
          </a:xfrm>
          <a:prstGeom prst="rect">
            <a:avLst/>
          </a:prstGeom>
          <a:noFill/>
          <a:ln>
            <a:solidFill>
              <a:srgbClr val="C00000"/>
            </a:solidFill>
          </a:ln>
        </p:spPr>
        <p:txBody>
          <a:bodyPr wrap="square">
            <a:spAutoFit/>
          </a:bodyPr>
          <a:lstStyle/>
          <a:p>
            <a:r>
              <a:rPr lang="zh-CN" altLang="en-US" sz="1400" b="0" i="0" dirty="0">
                <a:solidFill>
                  <a:srgbClr val="FF0000"/>
                </a:solidFill>
                <a:effectLst/>
                <a:latin typeface="微软雅黑" panose="020B0503020204020204" pitchFamily="34" charset="-122"/>
                <a:ea typeface="微软雅黑" panose="020B0503020204020204" pitchFamily="34" charset="-122"/>
              </a:rPr>
              <a:t>编码第一和第二棵树的所有拆分的结果</a:t>
            </a:r>
            <a:endParaRPr lang="zh-CN" altLang="en-US" sz="1400" dirty="0">
              <a:solidFill>
                <a:srgbClr val="FF0000"/>
              </a:solidFill>
            </a:endParaRPr>
          </a:p>
        </p:txBody>
      </p:sp>
      <p:sp>
        <p:nvSpPr>
          <p:cNvPr id="63" name="箭头: 右 62">
            <a:extLst>
              <a:ext uri="{FF2B5EF4-FFF2-40B4-BE49-F238E27FC236}">
                <a16:creationId xmlns:a16="http://schemas.microsoft.com/office/drawing/2014/main" id="{BB3F7950-7437-C8C2-6D18-CC99C109973C}"/>
              </a:ext>
            </a:extLst>
          </p:cNvPr>
          <p:cNvSpPr/>
          <p:nvPr/>
        </p:nvSpPr>
        <p:spPr>
          <a:xfrm rot="5400000">
            <a:off x="4226474" y="3681520"/>
            <a:ext cx="154213" cy="111081"/>
          </a:xfrm>
          <a:prstGeom prst="rightArrow">
            <a:avLst/>
          </a:prstGeom>
          <a:solidFill>
            <a:srgbClr val="FF0000"/>
          </a:solidFill>
          <a:ln>
            <a:solidFill>
              <a:srgbClr val="FF33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大括号 64">
            <a:extLst>
              <a:ext uri="{FF2B5EF4-FFF2-40B4-BE49-F238E27FC236}">
                <a16:creationId xmlns:a16="http://schemas.microsoft.com/office/drawing/2014/main" id="{1AB5E485-F731-122E-06A5-1649C596BD85}"/>
              </a:ext>
            </a:extLst>
          </p:cNvPr>
          <p:cNvSpPr/>
          <p:nvPr/>
        </p:nvSpPr>
        <p:spPr>
          <a:xfrm>
            <a:off x="9337980" y="4583843"/>
            <a:ext cx="169526" cy="773578"/>
          </a:xfrm>
          <a:prstGeom prst="righ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7" name="文本框 66">
            <a:extLst>
              <a:ext uri="{FF2B5EF4-FFF2-40B4-BE49-F238E27FC236}">
                <a16:creationId xmlns:a16="http://schemas.microsoft.com/office/drawing/2014/main" id="{D759CBF0-3CE9-FC67-ACB1-30D94D982DF8}"/>
              </a:ext>
            </a:extLst>
          </p:cNvPr>
          <p:cNvSpPr txBox="1"/>
          <p:nvPr/>
        </p:nvSpPr>
        <p:spPr>
          <a:xfrm>
            <a:off x="9472553" y="4466265"/>
            <a:ext cx="2751606" cy="954107"/>
          </a:xfrm>
          <a:prstGeom prst="rect">
            <a:avLst/>
          </a:prstGeom>
          <a:noFill/>
        </p:spPr>
        <p:txBody>
          <a:bodyPr wrap="square">
            <a:spAutoFit/>
          </a:bodyPr>
          <a:lstStyle/>
          <a:p>
            <a:r>
              <a:rPr lang="en-US" altLang="zh-CN" sz="1400" dirty="0"/>
              <a:t>word1</a:t>
            </a:r>
            <a:r>
              <a:rPr lang="zh-CN" altLang="en-US" sz="1400" dirty="0"/>
              <a:t>和</a:t>
            </a:r>
            <a:r>
              <a:rPr lang="en-US" altLang="zh-CN" sz="1400" dirty="0"/>
              <a:t>word2</a:t>
            </a:r>
            <a:r>
              <a:rPr lang="zh-CN" altLang="en-US" sz="1400" dirty="0"/>
              <a:t>根据各自的树</a:t>
            </a:r>
            <a:r>
              <a:rPr lang="en-US" altLang="zh-CN" sz="1400" dirty="0"/>
              <a:t>MAT</a:t>
            </a:r>
            <a:r>
              <a:rPr lang="zh-CN" altLang="en-US" sz="1400" dirty="0"/>
              <a:t>进行匹配，并填充一个叶子元数据，其中包含两棵树中每棵树预测的类。</a:t>
            </a:r>
          </a:p>
        </p:txBody>
      </p:sp>
      <p:sp>
        <p:nvSpPr>
          <p:cNvPr id="71" name="文本框 70">
            <a:extLst>
              <a:ext uri="{FF2B5EF4-FFF2-40B4-BE49-F238E27FC236}">
                <a16:creationId xmlns:a16="http://schemas.microsoft.com/office/drawing/2014/main" id="{85DAB55F-D543-458A-7C1B-1CDC2A0BCC10}"/>
              </a:ext>
            </a:extLst>
          </p:cNvPr>
          <p:cNvSpPr txBox="1"/>
          <p:nvPr/>
        </p:nvSpPr>
        <p:spPr>
          <a:xfrm>
            <a:off x="9618645" y="5466176"/>
            <a:ext cx="2459421" cy="954107"/>
          </a:xfrm>
          <a:prstGeom prst="rect">
            <a:avLst/>
          </a:prstGeom>
          <a:noFill/>
        </p:spPr>
        <p:txBody>
          <a:bodyPr wrap="square">
            <a:spAutoFit/>
          </a:bodyPr>
          <a:lstStyle/>
          <a:p>
            <a:r>
              <a:rPr lang="zh-CN" altLang="en-US" sz="1400" dirty="0"/>
              <a:t>叶子元数据会与一个最终表格进行精确匹配，与每个匹配相关的类别是投票最多的类别</a:t>
            </a:r>
          </a:p>
        </p:txBody>
      </p:sp>
      <p:sp>
        <p:nvSpPr>
          <p:cNvPr id="72" name="箭头: 右 71">
            <a:extLst>
              <a:ext uri="{FF2B5EF4-FFF2-40B4-BE49-F238E27FC236}">
                <a16:creationId xmlns:a16="http://schemas.microsoft.com/office/drawing/2014/main" id="{07A0B16D-1E3A-A650-0E1C-D68938A84132}"/>
              </a:ext>
            </a:extLst>
          </p:cNvPr>
          <p:cNvSpPr/>
          <p:nvPr/>
        </p:nvSpPr>
        <p:spPr>
          <a:xfrm>
            <a:off x="9279341" y="5755114"/>
            <a:ext cx="287176" cy="135617"/>
          </a:xfrm>
          <a:prstGeom prst="right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a:extLst>
              <a:ext uri="{FF2B5EF4-FFF2-40B4-BE49-F238E27FC236}">
                <a16:creationId xmlns:a16="http://schemas.microsoft.com/office/drawing/2014/main" id="{26A110B1-C16C-95FC-2AE9-EBD79DE90F28}"/>
              </a:ext>
            </a:extLst>
          </p:cNvPr>
          <p:cNvSpPr txBox="1"/>
          <p:nvPr/>
        </p:nvSpPr>
        <p:spPr>
          <a:xfrm>
            <a:off x="4791031" y="5305955"/>
            <a:ext cx="2823604" cy="1169551"/>
          </a:xfrm>
          <a:prstGeom prst="rect">
            <a:avLst/>
          </a:prstGeom>
          <a:noFill/>
          <a:ln>
            <a:solidFill>
              <a:srgbClr val="92D050"/>
            </a:solidFill>
          </a:ln>
        </p:spPr>
        <p:txBody>
          <a:bodyPr wrap="square">
            <a:spAutoFit/>
          </a:bodyPr>
          <a:lstStyle/>
          <a:p>
            <a:r>
              <a:rPr lang="zh-CN" altLang="en-US" sz="1400" dirty="0"/>
              <a:t>该表格编码了两棵树可能预测的所有组合。所有没有多数票的情况都会被编码为 MAT 条目，这些条目将具有最高精度的树分配为最终类。</a:t>
            </a:r>
          </a:p>
        </p:txBody>
      </p:sp>
      <p:sp>
        <p:nvSpPr>
          <p:cNvPr id="75" name="箭头: 下 74">
            <a:extLst>
              <a:ext uri="{FF2B5EF4-FFF2-40B4-BE49-F238E27FC236}">
                <a16:creationId xmlns:a16="http://schemas.microsoft.com/office/drawing/2014/main" id="{B9C33ADF-51F4-E174-596B-20DDE3583F64}"/>
              </a:ext>
            </a:extLst>
          </p:cNvPr>
          <p:cNvSpPr/>
          <p:nvPr/>
        </p:nvSpPr>
        <p:spPr>
          <a:xfrm>
            <a:off x="6365685" y="4664173"/>
            <a:ext cx="255642" cy="478996"/>
          </a:xfrm>
          <a:prstGeom prst="downArrow">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圆角 75">
            <a:extLst>
              <a:ext uri="{FF2B5EF4-FFF2-40B4-BE49-F238E27FC236}">
                <a16:creationId xmlns:a16="http://schemas.microsoft.com/office/drawing/2014/main" id="{3F82C71A-5892-492C-9D35-1B034B559EC0}"/>
              </a:ext>
            </a:extLst>
          </p:cNvPr>
          <p:cNvSpPr/>
          <p:nvPr/>
        </p:nvSpPr>
        <p:spPr>
          <a:xfrm>
            <a:off x="11319641" y="5514866"/>
            <a:ext cx="564833" cy="168077"/>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右大括号 76">
            <a:extLst>
              <a:ext uri="{FF2B5EF4-FFF2-40B4-BE49-F238E27FC236}">
                <a16:creationId xmlns:a16="http://schemas.microsoft.com/office/drawing/2014/main" id="{B9D083C0-AC32-79FC-5185-3D0BBCBC4B96}"/>
              </a:ext>
            </a:extLst>
          </p:cNvPr>
          <p:cNvSpPr/>
          <p:nvPr/>
        </p:nvSpPr>
        <p:spPr>
          <a:xfrm>
            <a:off x="9296479" y="997141"/>
            <a:ext cx="228166" cy="819807"/>
          </a:xfrm>
          <a:prstGeom prst="rightBrac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9" name="文本框 78">
                <a:extLst>
                  <a:ext uri="{FF2B5EF4-FFF2-40B4-BE49-F238E27FC236}">
                    <a16:creationId xmlns:a16="http://schemas.microsoft.com/office/drawing/2014/main" id="{D2E26104-6D50-F166-1790-6DCDA8B56E3E}"/>
                  </a:ext>
                </a:extLst>
              </p:cNvPr>
              <p:cNvSpPr txBox="1"/>
              <p:nvPr/>
            </p:nvSpPr>
            <p:spPr>
              <a:xfrm>
                <a:off x="9542378" y="923074"/>
                <a:ext cx="2649622" cy="954107"/>
              </a:xfrm>
              <a:prstGeom prst="rect">
                <a:avLst/>
              </a:prstGeom>
              <a:noFill/>
            </p:spPr>
            <p:txBody>
              <a:bodyPr wrap="square">
                <a:spAutoFit/>
              </a:bodyPr>
              <a:lstStyle/>
              <a:p>
                <a:r>
                  <a:rPr lang="zh-CN" altLang="en-US" sz="1400" dirty="0"/>
                  <a:t>提取三个字段</a:t>
                </a:r>
                <a:r>
                  <a:rPr lang="en-US" altLang="zh-CN" sz="1400" dirty="0"/>
                  <a:t>:</a:t>
                </a:r>
                <a:r>
                  <a:rPr lang="zh-CN" altLang="en-US" sz="1400" dirty="0"/>
                  <a:t>描述流的</a:t>
                </a:r>
                <a:r>
                  <a:rPr lang="en-US" altLang="zh-CN" sz="1400" dirty="0"/>
                  <a:t>5</a:t>
                </a:r>
                <a:r>
                  <a:rPr lang="zh-CN" altLang="en-US" sz="1400" dirty="0"/>
                  <a:t>元组，由源地址和目的地址，源和目的端口</a:t>
                </a:r>
                <a:r>
                  <a:rPr lang="en-US" altLang="zh-CN" sz="1400" dirty="0"/>
                  <a:t>;</a:t>
                </a:r>
                <a:r>
                  <a:rPr lang="zh-CN" altLang="en-US" sz="1400" dirty="0"/>
                  <a:t>头字段</a:t>
                </a:r>
                <a14:m>
                  <m:oMath xmlns:m="http://schemas.openxmlformats.org/officeDocument/2006/math">
                    <m:sSub>
                      <m:sSubPr>
                        <m:ctrlPr>
                          <a:rPr lang="en-US" altLang="zh-CN" sz="1400" i="1" smtClean="0">
                            <a:latin typeface="Cambria Math" panose="02040503050406030204" pitchFamily="18" charset="0"/>
                          </a:rPr>
                        </m:ctrlPr>
                      </m:sSubPr>
                      <m:e>
                        <m:r>
                          <m:rPr>
                            <m:sty m:val="p"/>
                          </m:rPr>
                          <a:rPr lang="en-US" altLang="zh-CN" sz="1400" i="1">
                            <a:latin typeface="Cambria Math" panose="02040503050406030204" pitchFamily="18" charset="0"/>
                          </a:rPr>
                          <m:t>h</m:t>
                        </m:r>
                      </m:e>
                      <m:sub>
                        <m:r>
                          <a:rPr lang="en-US" altLang="zh-CN" sz="1400" b="0" i="1" smtClean="0">
                            <a:latin typeface="Cambria Math" panose="02040503050406030204" pitchFamily="18" charset="0"/>
                          </a:rPr>
                          <m:t>𝑃</m:t>
                        </m:r>
                        <m:r>
                          <a:rPr lang="en-US" altLang="zh-CN" sz="1400" i="1">
                            <a:latin typeface="Cambria Math" panose="02040503050406030204" pitchFamily="18" charset="0"/>
                          </a:rPr>
                          <m:t>𝐿</m:t>
                        </m:r>
                      </m:sub>
                    </m:sSub>
                  </m:oMath>
                </a14:m>
                <a:r>
                  <a:rPr lang="zh-CN" altLang="en-US" sz="1400" dirty="0"/>
                  <a:t>用作</a:t>
                </a:r>
                <a:r>
                  <a:rPr lang="en-US" altLang="zh-CN" sz="1400" dirty="0"/>
                  <a:t>PL</a:t>
                </a:r>
                <a:r>
                  <a:rPr lang="zh-CN" altLang="en-US" sz="1400" dirty="0"/>
                  <a:t>特征</a:t>
                </a:r>
                <a:r>
                  <a:rPr lang="en-US" altLang="zh-CN" sz="1400" dirty="0"/>
                  <a:t>;</a:t>
                </a:r>
                <a:r>
                  <a:rPr lang="zh-CN" altLang="en-US" sz="1400" dirty="0"/>
                  <a:t>头字段</a:t>
                </a:r>
                <a14:m>
                  <m:oMath xmlns:m="http://schemas.openxmlformats.org/officeDocument/2006/math">
                    <m:sSub>
                      <m:sSubPr>
                        <m:ctrlPr>
                          <a:rPr lang="en-US" altLang="zh-CN" sz="1400" i="1">
                            <a:latin typeface="Cambria Math" panose="02040503050406030204" pitchFamily="18" charset="0"/>
                          </a:rPr>
                        </m:ctrlPr>
                      </m:sSubPr>
                      <m:e>
                        <m:r>
                          <m:rPr>
                            <m:sty m:val="p"/>
                          </m:rPr>
                          <a:rPr lang="en-US" altLang="zh-CN" sz="1400" i="1">
                            <a:latin typeface="Cambria Math" panose="02040503050406030204" pitchFamily="18" charset="0"/>
                          </a:rPr>
                          <m:t>h</m:t>
                        </m:r>
                      </m:e>
                      <m:sub>
                        <m:r>
                          <a:rPr lang="en-US" altLang="zh-CN" sz="1400" b="0" i="1" smtClean="0">
                            <a:latin typeface="Cambria Math" panose="02040503050406030204" pitchFamily="18" charset="0"/>
                          </a:rPr>
                          <m:t>𝐹</m:t>
                        </m:r>
                        <m:r>
                          <a:rPr lang="en-US" altLang="zh-CN" sz="1400" i="1">
                            <a:latin typeface="Cambria Math" panose="02040503050406030204" pitchFamily="18" charset="0"/>
                          </a:rPr>
                          <m:t>𝐿</m:t>
                        </m:r>
                      </m:sub>
                    </m:sSub>
                  </m:oMath>
                </a14:m>
                <a:r>
                  <a:rPr lang="zh-CN" altLang="en-US" sz="1400" dirty="0"/>
                  <a:t>用来计算</a:t>
                </a:r>
                <a:r>
                  <a:rPr lang="en-US" altLang="zh-CN" sz="1400" dirty="0"/>
                  <a:t>FL</a:t>
                </a:r>
                <a:r>
                  <a:rPr lang="zh-CN" altLang="en-US" sz="1400" dirty="0"/>
                  <a:t>特征。</a:t>
                </a:r>
                <a:endParaRPr lang="en-US" altLang="zh-CN" sz="1400" dirty="0"/>
              </a:p>
            </p:txBody>
          </p:sp>
        </mc:Choice>
        <mc:Fallback xmlns="">
          <p:sp>
            <p:nvSpPr>
              <p:cNvPr id="79" name="文本框 78">
                <a:extLst>
                  <a:ext uri="{FF2B5EF4-FFF2-40B4-BE49-F238E27FC236}">
                    <a16:creationId xmlns:a16="http://schemas.microsoft.com/office/drawing/2014/main" id="{D2E26104-6D50-F166-1790-6DCDA8B56E3E}"/>
                  </a:ext>
                </a:extLst>
              </p:cNvPr>
              <p:cNvSpPr txBox="1">
                <a:spLocks noRot="1" noChangeAspect="1" noMove="1" noResize="1" noEditPoints="1" noAdjustHandles="1" noChangeArrowheads="1" noChangeShapeType="1" noTextEdit="1"/>
              </p:cNvSpPr>
              <p:nvPr/>
            </p:nvSpPr>
            <p:spPr>
              <a:xfrm>
                <a:off x="9542378" y="923074"/>
                <a:ext cx="2649622" cy="954107"/>
              </a:xfrm>
              <a:prstGeom prst="rect">
                <a:avLst/>
              </a:prstGeom>
              <a:blipFill>
                <a:blip r:embed="rId7"/>
                <a:stretch>
                  <a:fillRect l="-690" t="-637" b="-57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1893364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Experiments</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i="1" dirty="0">
                  <a:solidFill>
                    <a:prstClr val="white"/>
                  </a:solidFill>
                  <a:latin typeface="微软雅黑" panose="020B0503020204020204" pitchFamily="34" charset="-122"/>
                  <a:ea typeface="微软雅黑" panose="020B0503020204020204" pitchFamily="34" charset="-122"/>
                </a:rPr>
                <a:t>0</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3ACCF58D-D2AD-D93A-B700-45924AE7B505}"/>
              </a:ext>
            </a:extLst>
          </p:cNvPr>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8" name="直接连接符 47">
            <a:extLst>
              <a:ext uri="{FF2B5EF4-FFF2-40B4-BE49-F238E27FC236}">
                <a16:creationId xmlns:a16="http://schemas.microsoft.com/office/drawing/2014/main" id="{E3374126-A295-C75B-B37D-579BC15D4607}"/>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24" name="文本框 23">
            <a:extLst>
              <a:ext uri="{FF2B5EF4-FFF2-40B4-BE49-F238E27FC236}">
                <a16:creationId xmlns:a16="http://schemas.microsoft.com/office/drawing/2014/main" id="{ABEBA374-6969-43BD-16E8-4406F42CFB03}"/>
              </a:ext>
            </a:extLst>
          </p:cNvPr>
          <p:cNvSpPr txBox="1"/>
          <p:nvPr/>
        </p:nvSpPr>
        <p:spPr>
          <a:xfrm>
            <a:off x="592554" y="947283"/>
            <a:ext cx="10682933" cy="2634183"/>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pPr marL="342900" marR="0" lvl="0" indent="-342900" fontAlgn="base">
              <a:spcBef>
                <a:spcPct val="0"/>
              </a:spcBef>
              <a:spcAft>
                <a:spcPct val="0"/>
              </a:spcAft>
              <a:buClrTx/>
              <a:buSzTx/>
              <a:buFont typeface="Wingdings" panose="05000000000000000000" pitchFamily="2" charset="2"/>
              <a:buChar char="Ø"/>
              <a:tabLst/>
            </a:pPr>
            <a:r>
              <a:rPr lang="zh-CN" altLang="zh-CN" sz="2000" b="1" dirty="0"/>
              <a:t>Datasets: </a:t>
            </a:r>
            <a:endParaRPr lang="en-US" altLang="zh-CN" sz="2000" b="1" dirty="0">
              <a:latin typeface="+mn-lt"/>
              <a:ea typeface="+mn-ea"/>
            </a:endParaRPr>
          </a:p>
          <a:p>
            <a:pPr marL="342900" marR="0" lvl="0" indent="-342900" fontAlgn="base">
              <a:spcBef>
                <a:spcPct val="0"/>
              </a:spcBef>
              <a:spcAft>
                <a:spcPct val="0"/>
              </a:spcAft>
              <a:buClrTx/>
              <a:buSzTx/>
              <a:buFont typeface="Arial" panose="020B0604020202020204" pitchFamily="34" charset="0"/>
              <a:buChar char="•"/>
              <a:tabLst/>
            </a:pPr>
            <a:r>
              <a:rPr lang="en-US" altLang="zh-CN" sz="2000" b="1" dirty="0">
                <a:latin typeface="+mn-lt"/>
                <a:ea typeface="+mn-ea"/>
              </a:rPr>
              <a:t>Planter</a:t>
            </a:r>
            <a:r>
              <a:rPr lang="zh-CN" altLang="zh-CN" dirty="0">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Mousika</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——PL</a:t>
            </a:r>
            <a:r>
              <a:rPr lang="zh-CN" altLang="en-US" dirty="0">
                <a:latin typeface="微软雅黑" panose="020B0503020204020204" pitchFamily="34" charset="-122"/>
                <a:ea typeface="微软雅黑" panose="020B0503020204020204" pitchFamily="34" charset="-122"/>
              </a:rPr>
              <a:t>模型</a:t>
            </a:r>
            <a:endParaRPr lang="en-US" altLang="zh-CN" dirty="0">
              <a:latin typeface="微软雅黑" panose="020B0503020204020204" pitchFamily="34" charset="-122"/>
              <a:ea typeface="微软雅黑" panose="020B0503020204020204" pitchFamily="34" charset="-122"/>
            </a:endParaRPr>
          </a:p>
          <a:p>
            <a:pPr marL="285750" marR="0" lvl="0" indent="-285750" fontAlgn="base">
              <a:spcBef>
                <a:spcPct val="0"/>
              </a:spcBef>
              <a:spcAft>
                <a:spcPct val="0"/>
              </a:spcAft>
              <a:buClrTx/>
              <a:buSzTx/>
              <a:buFont typeface="Arial" panose="020B0604020202020204" pitchFamily="34" charset="0"/>
              <a:buChar char="•"/>
              <a:tabLst/>
            </a:pPr>
            <a:r>
              <a:rPr lang="en-US" altLang="zh-CN" b="1" dirty="0" err="1">
                <a:latin typeface="微软雅黑" panose="020B0503020204020204" pitchFamily="34" charset="-122"/>
                <a:ea typeface="微软雅黑" panose="020B0503020204020204" pitchFamily="34" charset="-122"/>
              </a:rPr>
              <a:t>Flowest</a:t>
            </a:r>
            <a:r>
              <a:rPr lang="en-US" altLang="zh-CN" dirty="0">
                <a:latin typeface="微软雅黑" panose="020B0503020204020204" pitchFamily="34" charset="-122"/>
                <a:ea typeface="微软雅黑" panose="020B0503020204020204" pitchFamily="34" charset="-122"/>
              </a:rPr>
              <a:t>——FL</a:t>
            </a:r>
            <a:r>
              <a:rPr lang="zh-CN" altLang="en-US" dirty="0">
                <a:latin typeface="微软雅黑" panose="020B0503020204020204" pitchFamily="34" charset="-122"/>
                <a:ea typeface="微软雅黑" panose="020B0503020204020204" pitchFamily="34" charset="-122"/>
              </a:rPr>
              <a:t>模型</a:t>
            </a:r>
            <a:endParaRPr lang="en-US" altLang="zh-CN" dirty="0">
              <a:latin typeface="微软雅黑" panose="020B0503020204020204" pitchFamily="34" charset="-122"/>
              <a:ea typeface="微软雅黑" panose="020B0503020204020204" pitchFamily="34" charset="-122"/>
            </a:endParaRPr>
          </a:p>
          <a:p>
            <a:pPr marR="0" lvl="0" fontAlgn="base">
              <a:spcBef>
                <a:spcPct val="0"/>
              </a:spcBef>
              <a:spcAft>
                <a:spcPct val="0"/>
              </a:spcAft>
              <a:buClrTx/>
              <a:buSzTx/>
              <a:tabLst/>
            </a:pPr>
            <a:endParaRPr lang="en-US" altLang="zh-CN" sz="2000" b="1" dirty="0"/>
          </a:p>
          <a:p>
            <a:pPr marL="342900" marR="0" lvl="0" indent="-342900" fontAlgn="base">
              <a:spcBef>
                <a:spcPct val="0"/>
              </a:spcBef>
              <a:spcAft>
                <a:spcPct val="0"/>
              </a:spcAft>
              <a:buClrTx/>
              <a:buSzTx/>
              <a:buFont typeface="Wingdings" panose="05000000000000000000" pitchFamily="2" charset="2"/>
              <a:buChar char="Ø"/>
              <a:tabLst/>
            </a:pPr>
            <a:r>
              <a:rPr lang="zh-CN" altLang="zh-CN" sz="2000" b="1" dirty="0"/>
              <a:t>Metrics:</a:t>
            </a:r>
            <a:endParaRPr lang="en-US" altLang="zh-CN" sz="2000" b="1" dirty="0"/>
          </a:p>
          <a:p>
            <a:endParaRPr lang="en-US" altLang="zh-CN" dirty="0">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04BBDA36-7890-5725-4FC5-17C1F19E7BA3}"/>
              </a:ext>
            </a:extLst>
          </p:cNvPr>
          <p:cNvGraphicFramePr>
            <a:graphicFrameLocks noGrp="1"/>
          </p:cNvGraphicFramePr>
          <p:nvPr>
            <p:extLst>
              <p:ext uri="{D42A27DB-BD31-4B8C-83A1-F6EECF244321}">
                <p14:modId xmlns:p14="http://schemas.microsoft.com/office/powerpoint/2010/main" val="4240789264"/>
              </p:ext>
            </p:extLst>
          </p:nvPr>
        </p:nvGraphicFramePr>
        <p:xfrm>
          <a:off x="965200" y="3308450"/>
          <a:ext cx="10310287" cy="2250471"/>
        </p:xfrm>
        <a:graphic>
          <a:graphicData uri="http://schemas.openxmlformats.org/drawingml/2006/table">
            <a:tbl>
              <a:tblPr firstRow="1" bandRow="1">
                <a:tableStyleId>{5C22544A-7EE6-4342-B048-85BDC9FD1C3A}</a:tableStyleId>
              </a:tblPr>
              <a:tblGrid>
                <a:gridCol w="2477853">
                  <a:extLst>
                    <a:ext uri="{9D8B030D-6E8A-4147-A177-3AD203B41FA5}">
                      <a16:colId xmlns:a16="http://schemas.microsoft.com/office/drawing/2014/main" val="2074334663"/>
                    </a:ext>
                  </a:extLst>
                </a:gridCol>
                <a:gridCol w="4395672">
                  <a:extLst>
                    <a:ext uri="{9D8B030D-6E8A-4147-A177-3AD203B41FA5}">
                      <a16:colId xmlns:a16="http://schemas.microsoft.com/office/drawing/2014/main" val="1012080221"/>
                    </a:ext>
                  </a:extLst>
                </a:gridCol>
                <a:gridCol w="3436762">
                  <a:extLst>
                    <a:ext uri="{9D8B030D-6E8A-4147-A177-3AD203B41FA5}">
                      <a16:colId xmlns:a16="http://schemas.microsoft.com/office/drawing/2014/main" val="1827200446"/>
                    </a:ext>
                  </a:extLst>
                </a:gridCol>
              </a:tblGrid>
              <a:tr h="407707">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122395903"/>
                  </a:ext>
                </a:extLst>
              </a:tr>
              <a:tr h="370840">
                <a:tc>
                  <a:txBody>
                    <a:bodyPr/>
                    <a:lstStyle/>
                    <a:p>
                      <a:r>
                        <a:rPr lang="zh-CN" altLang="en-US" dirty="0">
                          <a:latin typeface="微软雅黑" panose="020B0503020204020204" pitchFamily="34" charset="-122"/>
                          <a:ea typeface="微软雅黑" panose="020B0503020204020204" pitchFamily="34" charset="-122"/>
                        </a:rPr>
                        <a:t>微平均值</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通过汇总所有类别的</a:t>
                      </a:r>
                      <a:r>
                        <a:rPr lang="en-US" altLang="zh-CN" b="0" i="0" dirty="0">
                          <a:solidFill>
                            <a:srgbClr val="000000"/>
                          </a:solidFill>
                          <a:effectLst/>
                          <a:latin typeface="微软雅黑" panose="020B0503020204020204" pitchFamily="34" charset="-122"/>
                          <a:ea typeface="微软雅黑" panose="020B0503020204020204" pitchFamily="34" charset="-122"/>
                        </a:rPr>
                        <a:t>TP</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FP</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FN</a:t>
                      </a:r>
                      <a:r>
                        <a:rPr lang="zh-CN" altLang="en-US" b="0" i="0" dirty="0">
                          <a:solidFill>
                            <a:srgbClr val="000000"/>
                          </a:solidFill>
                          <a:effectLst/>
                          <a:latin typeface="微软雅黑" panose="020B0503020204020204" pitchFamily="34" charset="-122"/>
                          <a:ea typeface="微软雅黑" panose="020B0503020204020204" pitchFamily="34" charset="-122"/>
                        </a:rPr>
                        <a:t>来计算微平均值</a:t>
                      </a:r>
                      <a:endParaRPr lang="en-US" altLang="zh-CN" dirty="0">
                        <a:latin typeface="微软雅黑" panose="020B0503020204020204" pitchFamily="34" charset="-122"/>
                        <a:ea typeface="微软雅黑" panose="020B0503020204020204" pitchFamily="34" charset="-122"/>
                      </a:endParaRPr>
                    </a:p>
                  </a:txBody>
                  <a:tcPr/>
                </a:tc>
                <a:tc>
                  <a:txBody>
                    <a:bodyPr/>
                    <a:lstStyle/>
                    <a:p>
                      <a:r>
                        <a:rPr lang="en-US" altLang="zh-CN" dirty="0"/>
                        <a:t>true positives (TP), false positives</a:t>
                      </a:r>
                    </a:p>
                    <a:p>
                      <a:r>
                        <a:rPr lang="en-US" altLang="zh-CN" dirty="0"/>
                        <a:t>(FP), and false negatives (FN)</a:t>
                      </a:r>
                      <a:endParaRPr lang="zh-CN" altLang="en-US" dirty="0"/>
                    </a:p>
                  </a:txBody>
                  <a:tcPr/>
                </a:tc>
                <a:extLst>
                  <a:ext uri="{0D108BD9-81ED-4DB2-BD59-A6C34878D82A}">
                    <a16:rowId xmlns:a16="http://schemas.microsoft.com/office/drawing/2014/main" val="3542430600"/>
                  </a:ext>
                </a:extLst>
              </a:tr>
              <a:tr h="562604">
                <a:tc>
                  <a:txBody>
                    <a:bodyPr/>
                    <a:lstStyle/>
                    <a:p>
                      <a:r>
                        <a:rPr lang="zh-CN" altLang="en-US" dirty="0">
                          <a:latin typeface="微软雅黑" panose="020B0503020204020204" pitchFamily="34" charset="-122"/>
                          <a:ea typeface="微软雅黑" panose="020B0503020204020204" pitchFamily="34" charset="-122"/>
                        </a:rPr>
                        <a:t>宏观平均值</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单个分类分数的平均值</a:t>
                      </a:r>
                      <a:endParaRPr lang="en-US" altLang="zh-CN" dirty="0">
                        <a:latin typeface="微软雅黑" panose="020B0503020204020204" pitchFamily="34" charset="-122"/>
                        <a:ea typeface="微软雅黑" panose="020B0503020204020204" pitchFamily="34" charset="-122"/>
                      </a:endParaRPr>
                    </a:p>
                  </a:txBody>
                  <a:tcPr/>
                </a:tc>
                <a:tc>
                  <a:txBody>
                    <a:bodyPr/>
                    <a:lstStyle/>
                    <a:p>
                      <a:endParaRPr lang="zh-CN" altLang="en-US" dirty="0"/>
                    </a:p>
                  </a:txBody>
                  <a:tcPr/>
                </a:tc>
                <a:extLst>
                  <a:ext uri="{0D108BD9-81ED-4DB2-BD59-A6C34878D82A}">
                    <a16:rowId xmlns:a16="http://schemas.microsoft.com/office/drawing/2014/main" val="1721839616"/>
                  </a:ext>
                </a:extLst>
              </a:tr>
              <a:tr h="370840">
                <a:tc>
                  <a:txBody>
                    <a:bodyPr/>
                    <a:lstStyle/>
                    <a:p>
                      <a:r>
                        <a:rPr lang="zh-CN" altLang="en-US" dirty="0">
                          <a:latin typeface="微软雅黑" panose="020B0503020204020204" pitchFamily="34" charset="-122"/>
                          <a:ea typeface="微软雅黑" panose="020B0503020204020204" pitchFamily="34" charset="-122"/>
                        </a:rPr>
                        <a:t>加权平均值</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通过数据集中存在的样本数量对单个类的分数进行加权，</a:t>
                      </a:r>
                      <a:endParaRPr lang="en-US" altLang="zh-CN" dirty="0">
                        <a:latin typeface="微软雅黑" panose="020B0503020204020204" pitchFamily="34" charset="-122"/>
                        <a:ea typeface="微软雅黑" panose="020B0503020204020204" pitchFamily="34" charset="-122"/>
                      </a:endParaRPr>
                    </a:p>
                  </a:txBody>
                  <a:tcPr/>
                </a:tc>
                <a:tc>
                  <a:txBody>
                    <a:bodyPr/>
                    <a:lstStyle/>
                    <a:p>
                      <a:endParaRPr lang="zh-CN" altLang="en-US" dirty="0"/>
                    </a:p>
                  </a:txBody>
                  <a:tcPr/>
                </a:tc>
                <a:extLst>
                  <a:ext uri="{0D108BD9-81ED-4DB2-BD59-A6C34878D82A}">
                    <a16:rowId xmlns:a16="http://schemas.microsoft.com/office/drawing/2014/main" val="1682449261"/>
                  </a:ext>
                </a:extLst>
              </a:tr>
            </a:tbl>
          </a:graphicData>
        </a:graphic>
      </p:graphicFrame>
      <p:sp>
        <p:nvSpPr>
          <p:cNvPr id="3" name="文本框 2">
            <a:extLst>
              <a:ext uri="{FF2B5EF4-FFF2-40B4-BE49-F238E27FC236}">
                <a16:creationId xmlns:a16="http://schemas.microsoft.com/office/drawing/2014/main" id="{F08A02AD-E46A-E5AE-5F34-9367DFB90A8F}"/>
              </a:ext>
            </a:extLst>
          </p:cNvPr>
          <p:cNvSpPr txBox="1"/>
          <p:nvPr/>
        </p:nvSpPr>
        <p:spPr>
          <a:xfrm>
            <a:off x="8320311" y="3318532"/>
            <a:ext cx="2353529" cy="369332"/>
          </a:xfrm>
          <a:prstGeom prst="rect">
            <a:avLst/>
          </a:prstGeom>
          <a:noFill/>
          <a:ln>
            <a:solidFill>
              <a:schemeClr val="accent1">
                <a:lumMod val="75000"/>
              </a:schemeClr>
            </a:solidFill>
          </a:ln>
        </p:spPr>
        <p:txBody>
          <a:bodyPr wrap="none" rtlCol="0">
            <a:spAutoFit/>
          </a:bodyPr>
          <a:lstStyle/>
          <a:p>
            <a:r>
              <a:rPr lang="en-US" altLang="zh-CN" dirty="0"/>
              <a:t>F1=2TP/(2TP+FP+FN)</a:t>
            </a:r>
            <a:endParaRPr lang="zh-CN" altLang="en-US" dirty="0"/>
          </a:p>
        </p:txBody>
      </p:sp>
      <p:sp>
        <p:nvSpPr>
          <p:cNvPr id="5" name="右大括号 4">
            <a:extLst>
              <a:ext uri="{FF2B5EF4-FFF2-40B4-BE49-F238E27FC236}">
                <a16:creationId xmlns:a16="http://schemas.microsoft.com/office/drawing/2014/main" id="{738EF665-50D2-0316-A139-3D53E9EB02D7}"/>
              </a:ext>
            </a:extLst>
          </p:cNvPr>
          <p:cNvSpPr/>
          <p:nvPr/>
        </p:nvSpPr>
        <p:spPr>
          <a:xfrm>
            <a:off x="4225159" y="1639239"/>
            <a:ext cx="346841" cy="63729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3506A31F-9A9E-5C1D-F437-DF0DA6FD4BD3}"/>
              </a:ext>
            </a:extLst>
          </p:cNvPr>
          <p:cNvSpPr txBox="1"/>
          <p:nvPr/>
        </p:nvSpPr>
        <p:spPr>
          <a:xfrm>
            <a:off x="4761186" y="1758535"/>
            <a:ext cx="3087705" cy="369332"/>
          </a:xfrm>
          <a:prstGeom prst="rect">
            <a:avLst/>
          </a:prstGeom>
          <a:noFill/>
        </p:spPr>
        <p:txBody>
          <a:bodyPr wrap="none" rtlCol="0">
            <a:spAutoFit/>
          </a:bodyPr>
          <a:lstStyle/>
          <a:p>
            <a:r>
              <a:rPr lang="en-US" altLang="zh-CN" b="1" i="0" dirty="0" err="1">
                <a:solidFill>
                  <a:srgbClr val="000000"/>
                </a:solidFill>
                <a:effectLst/>
                <a:latin typeface="微软雅黑" panose="020B0503020204020204" pitchFamily="34" charset="-122"/>
                <a:ea typeface="微软雅黑" panose="020B0503020204020204" pitchFamily="34" charset="-122"/>
              </a:rPr>
              <a:t>NetBeacon</a:t>
            </a:r>
            <a:r>
              <a:rPr lang="en-US" altLang="zh-CN" dirty="0">
                <a:latin typeface="微软雅黑" panose="020B0503020204020204" pitchFamily="34" charset="-122"/>
                <a:ea typeface="微软雅黑" panose="020B0503020204020204" pitchFamily="34" charset="-122"/>
              </a:rPr>
              <a:t> ——PL-FL</a:t>
            </a:r>
            <a:r>
              <a:rPr lang="zh-CN" altLang="en-US" dirty="0">
                <a:latin typeface="微软雅黑" panose="020B0503020204020204" pitchFamily="34" charset="-122"/>
                <a:ea typeface="微软雅黑" panose="020B0503020204020204" pitchFamily="34" charset="-122"/>
              </a:rPr>
              <a:t>模型</a:t>
            </a:r>
            <a:endParaRPr lang="zh-CN"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37794458"/>
      </p:ext>
    </p:extLst>
  </p:cSld>
  <p:clrMapOvr>
    <a:masterClrMapping/>
  </p:clrMapOvr>
  <p:transition>
    <p:fad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12348</TotalTime>
  <Words>3103</Words>
  <Application>Microsoft Office PowerPoint</Application>
  <PresentationFormat>宽屏</PresentationFormat>
  <Paragraphs>229</Paragraphs>
  <Slides>13</Slides>
  <Notes>13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-apple-system</vt:lpstr>
      <vt:lpstr>NimbusRomNo9L-Regu</vt:lpstr>
      <vt:lpstr>等线</vt:lpstr>
      <vt:lpstr>等线 Light</vt:lpstr>
      <vt:lpstr>楷体</vt:lpstr>
      <vt:lpstr>微软雅黑</vt:lpstr>
      <vt:lpstr>Arial</vt:lpstr>
      <vt:lpstr>Calibri</vt:lpstr>
      <vt:lpstr>Calibri Light</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奕婷 刘</dc:creator>
  <cp:lastModifiedBy>程翔 李</cp:lastModifiedBy>
  <cp:revision>165</cp:revision>
  <dcterms:created xsi:type="dcterms:W3CDTF">2023-11-14T08:05:33Z</dcterms:created>
  <dcterms:modified xsi:type="dcterms:W3CDTF">2024-09-18T03:31:19Z</dcterms:modified>
</cp:coreProperties>
</file>