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3.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4.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5.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6.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7.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8.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9.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10.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11.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2"/>
  </p:sldMasterIdLst>
  <p:notesMasterIdLst>
    <p:notesMasterId r:id="rId16"/>
  </p:notesMasterIdLst>
  <p:sldIdLst>
    <p:sldId id="3257" r:id="rId3"/>
    <p:sldId id="3434" r:id="rId4"/>
    <p:sldId id="3472" r:id="rId5"/>
    <p:sldId id="3436" r:id="rId6"/>
    <p:sldId id="3437" r:id="rId7"/>
    <p:sldId id="3468" r:id="rId8"/>
    <p:sldId id="3461" r:id="rId9"/>
    <p:sldId id="3462" r:id="rId10"/>
    <p:sldId id="3469" r:id="rId11"/>
    <p:sldId id="3470" r:id="rId12"/>
    <p:sldId id="3471" r:id="rId13"/>
    <p:sldId id="3467" r:id="rId14"/>
    <p:sldId id="3262" r:id="rId15"/>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7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sqdi" initials="z"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6299"/>
    <a:srgbClr val="93D7F1"/>
    <a:srgbClr val="000817"/>
    <a:srgbClr val="1D6399"/>
    <a:srgbClr val="4D7FA8"/>
    <a:srgbClr val="30629A"/>
    <a:srgbClr val="5E5693"/>
    <a:srgbClr val="1A78C3"/>
    <a:srgbClr val="1A78C2"/>
    <a:srgbClr val="1B62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8" autoAdjust="0"/>
    <p:restoredTop sz="75801" autoAdjust="0"/>
  </p:normalViewPr>
  <p:slideViewPr>
    <p:cSldViewPr snapToGrid="0" showGuides="1">
      <p:cViewPr varScale="1">
        <p:scale>
          <a:sx n="92" d="100"/>
          <a:sy n="92" d="100"/>
        </p:scale>
        <p:origin x="1603" y="67"/>
      </p:cViewPr>
      <p:guideLst>
        <p:guide orient="horz" pos="2160"/>
        <p:guide pos="3878"/>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893C12-D317-442F-945E-D6517EECB5C8}" type="datetimeFigureOut">
              <a:rPr lang="zh-CN" altLang="en-US" smtClean="0"/>
              <a:t>2024/9/18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933A62-8780-4CAA-8D19-25292B7F568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1218565" rtl="0" eaLnBrk="1" fontAlgn="auto" latinLnBrk="0" hangingPunct="1">
              <a:lnSpc>
                <a:spcPct val="150000"/>
              </a:lnSpc>
              <a:spcBef>
                <a:spcPct val="20000"/>
              </a:spcBef>
              <a:spcAft>
                <a:spcPts val="0"/>
              </a:spcAft>
              <a:buClrTx/>
              <a:buSzTx/>
              <a:buFont typeface="Arial" panose="020B0604020202020204" pitchFamily="34" charset="0"/>
              <a:buNone/>
              <a:tabLst/>
              <a:defRPr/>
            </a:pPr>
            <a:r>
              <a:rPr lang="en-US" altLang="zh-CN" b="0" i="0" dirty="0">
                <a:solidFill>
                  <a:srgbClr val="000000"/>
                </a:solidFill>
                <a:effectLst/>
                <a:latin typeface="微软雅黑" panose="020B0503020204020204" pitchFamily="34" charset="-122"/>
                <a:ea typeface="微软雅黑" panose="020B0503020204020204" pitchFamily="34" charset="-122"/>
              </a:rPr>
              <a:t>A2C True</a:t>
            </a:r>
            <a:r>
              <a:rPr lang="zh-CN" altLang="en-US" b="0" i="0" dirty="0">
                <a:solidFill>
                  <a:srgbClr val="000000"/>
                </a:solidFill>
                <a:effectLst/>
                <a:latin typeface="微软雅黑" panose="020B0503020204020204" pitchFamily="34" charset="-122"/>
                <a:ea typeface="微软雅黑" panose="020B0503020204020204" pitchFamily="34" charset="-122"/>
              </a:rPr>
              <a:t>计算从空调供应温度</a:t>
            </a:r>
            <a:r>
              <a:rPr lang="en-US" altLang="zh-CN" b="0" i="0" dirty="0">
                <a:solidFill>
                  <a:srgbClr val="000000"/>
                </a:solidFill>
                <a:effectLst/>
                <a:latin typeface="微软雅黑" panose="020B0503020204020204" pitchFamily="34" charset="-122"/>
                <a:ea typeface="微软雅黑" panose="020B0503020204020204" pitchFamily="34" charset="-122"/>
              </a:rPr>
              <a:t>(A)</a:t>
            </a:r>
            <a:r>
              <a:rPr lang="zh-CN" altLang="en-US" b="0" i="0" dirty="0">
                <a:solidFill>
                  <a:srgbClr val="000000"/>
                </a:solidFill>
                <a:effectLst/>
                <a:latin typeface="微软雅黑" panose="020B0503020204020204" pitchFamily="34" charset="-122"/>
                <a:ea typeface="微软雅黑" panose="020B0503020204020204" pitchFamily="34" charset="-122"/>
              </a:rPr>
              <a:t>到相邻冷通道温度</a:t>
            </a:r>
            <a:r>
              <a:rPr lang="en-US" altLang="zh-CN" b="0" i="0" dirty="0">
                <a:solidFill>
                  <a:srgbClr val="000000"/>
                </a:solidFill>
                <a:effectLst/>
                <a:latin typeface="微软雅黑" panose="020B0503020204020204" pitchFamily="34" charset="-122"/>
                <a:ea typeface="微软雅黑" panose="020B0503020204020204" pitchFamily="34" charset="-122"/>
              </a:rPr>
              <a:t>(C)</a:t>
            </a:r>
            <a:r>
              <a:rPr lang="zh-CN" altLang="en-US" b="0" i="0" dirty="0">
                <a:solidFill>
                  <a:srgbClr val="000000"/>
                </a:solidFill>
                <a:effectLst/>
                <a:latin typeface="微软雅黑" panose="020B0503020204020204" pitchFamily="34" charset="-122"/>
                <a:ea typeface="微软雅黑" panose="020B0503020204020204" pitchFamily="34" charset="-122"/>
              </a:rPr>
              <a:t>的正确识别的因果边，假设</a:t>
            </a:r>
            <a:r>
              <a:rPr lang="en-US" altLang="zh-CN" b="0" i="0" dirty="0">
                <a:solidFill>
                  <a:srgbClr val="000000"/>
                </a:solidFill>
                <a:effectLst/>
                <a:latin typeface="微软雅黑" panose="020B0503020204020204" pitchFamily="34" charset="-122"/>
                <a:ea typeface="微软雅黑" panose="020B0503020204020204" pitchFamily="34" charset="-122"/>
              </a:rPr>
              <a:t>A</a:t>
            </a:r>
            <a:r>
              <a:rPr lang="zh-CN" altLang="en-US" b="0" i="0" dirty="0">
                <a:solidFill>
                  <a:srgbClr val="000000"/>
                </a:solidFill>
                <a:effectLst/>
                <a:latin typeface="微软雅黑" panose="020B0503020204020204" pitchFamily="34" charset="-122"/>
                <a:ea typeface="微软雅黑" panose="020B0503020204020204" pitchFamily="34" charset="-122"/>
              </a:rPr>
              <a:t>影响</a:t>
            </a:r>
            <a:r>
              <a:rPr lang="en-US" altLang="zh-CN" b="0" i="0" dirty="0">
                <a:solidFill>
                  <a:srgbClr val="000000"/>
                </a:solidFill>
                <a:effectLst/>
                <a:latin typeface="微软雅黑" panose="020B0503020204020204" pitchFamily="34" charset="-122"/>
                <a:ea typeface="微软雅黑" panose="020B0503020204020204" pitchFamily="34" charset="-122"/>
              </a:rPr>
              <a:t>C</a:t>
            </a:r>
            <a:endParaRPr lang="zh-CN" alt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endParaRPr>
          </a:p>
          <a:p>
            <a:pPr marR="0" lvl="0" indent="0" algn="l" defTabSz="1218565" rtl="0" eaLnBrk="1" fontAlgn="auto" latinLnBrk="0" hangingPunct="1">
              <a:lnSpc>
                <a:spcPct val="150000"/>
              </a:lnSpc>
              <a:spcBef>
                <a:spcPct val="20000"/>
              </a:spcBef>
              <a:spcAft>
                <a:spcPts val="0"/>
              </a:spcAft>
              <a:buClrTx/>
              <a:buSzTx/>
              <a:buFont typeface="Arial" panose="020B0604020202020204" pitchFamily="34" charset="0"/>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在图</a:t>
            </a:r>
            <a:r>
              <a:rPr lang="en-US" altLang="zh-CN" b="0" i="0" dirty="0">
                <a:solidFill>
                  <a:srgbClr val="000000"/>
                </a:solidFill>
                <a:effectLst/>
                <a:latin typeface="微软雅黑" panose="020B0503020204020204" pitchFamily="34" charset="-122"/>
                <a:ea typeface="微软雅黑" panose="020B0503020204020204" pitchFamily="34" charset="-122"/>
              </a:rPr>
              <a:t>3b</a:t>
            </a:r>
            <a:r>
              <a:rPr lang="zh-CN" altLang="en-US" b="0" i="0" dirty="0">
                <a:solidFill>
                  <a:srgbClr val="000000"/>
                </a:solidFill>
                <a:effectLst/>
                <a:latin typeface="微软雅黑" panose="020B0503020204020204" pitchFamily="34" charset="-122"/>
                <a:ea typeface="微软雅黑" panose="020B0503020204020204" pitchFamily="34" charset="-122"/>
              </a:rPr>
              <a:t>中，每一行代表一个当代节点，每一列代表对应于每个干预家族的一个体制</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第一个是观测数据，接下来的五个是不同的干预数据。粉红色的细胞表示在每一种情况下学习到的或真实的介入目标。这些数字表明，我们的方法能够准确地识别时间因果图和干预目标。</a:t>
            </a:r>
            <a:endParaRPr 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10</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459404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R="0" lvl="0" indent="0" algn="l" defTabSz="1218565" rtl="0" eaLnBrk="1" fontAlgn="auto" latinLnBrk="0" hangingPunct="1">
              <a:lnSpc>
                <a:spcPct val="150000"/>
              </a:lnSpc>
              <a:spcBef>
                <a:spcPct val="20000"/>
              </a:spcBef>
              <a:spcAft>
                <a:spcPts val="0"/>
              </a:spcAft>
              <a:buClrTx/>
              <a:buSzTx/>
              <a:buFont typeface="Arial" panose="020B0604020202020204" pitchFamily="34" charset="0"/>
              <a:buNone/>
              <a:defRPr/>
            </a:pPr>
            <a:r>
              <a:rPr lang="zh-CN" altLang="en-US"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变体</a:t>
            </a:r>
            <a:r>
              <a:rPr lang="en-US" alt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1</a:t>
            </a:r>
            <a:r>
              <a:rPr lang="zh-CN" altLang="en-US"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删除了干预数据 变体</a:t>
            </a:r>
            <a:r>
              <a:rPr lang="en-US" alt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2</a:t>
            </a:r>
            <a:r>
              <a:rPr lang="zh-CN" altLang="en-US"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删除大模型</a:t>
            </a:r>
            <a:endParaRPr 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11</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4152769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R="0" lvl="0" indent="0" algn="l" defTabSz="1218565" rtl="0" eaLnBrk="1" fontAlgn="auto" latinLnBrk="0" hangingPunct="1">
              <a:lnSpc>
                <a:spcPct val="150000"/>
              </a:lnSpc>
              <a:spcBef>
                <a:spcPct val="20000"/>
              </a:spcBef>
              <a:spcAft>
                <a:spcPts val="0"/>
              </a:spcAft>
              <a:buClrTx/>
              <a:buSzTx/>
              <a:buFont typeface="Arial" panose="020B0604020202020204" pitchFamily="34" charset="0"/>
              <a:buNone/>
              <a:defRPr/>
            </a:pPr>
            <a:endParaRPr lang="zh-CN" altLang="en-US"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12</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3809129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R="0" lvl="0" indent="0" algn="l" defTabSz="1218565" rtl="0" eaLnBrk="1" fontAlgn="auto" latinLnBrk="0" hangingPunct="1">
              <a:lnSpc>
                <a:spcPct val="150000"/>
              </a:lnSpc>
              <a:spcBef>
                <a:spcPct val="20000"/>
              </a:spcBef>
              <a:spcAft>
                <a:spcPts val="0"/>
              </a:spcAft>
              <a:buClrTx/>
              <a:buSzTx/>
              <a:buFont typeface="Arial" panose="020B0604020202020204" pitchFamily="34" charset="0"/>
              <a:buNone/>
              <a:defRPr/>
            </a:pPr>
            <a:r>
              <a:rPr lang="zh-CN" altLang="en-US"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基于领域知识给出因果图</a:t>
            </a:r>
            <a:endParaRPr lang="en-US" alt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endParaRPr>
          </a:p>
          <a:p>
            <a:pPr marR="0" lvl="0" indent="0" algn="l" defTabSz="1218565" rtl="0" eaLnBrk="1" fontAlgn="auto" latinLnBrk="0" hangingPunct="1">
              <a:lnSpc>
                <a:spcPct val="150000"/>
              </a:lnSpc>
              <a:spcBef>
                <a:spcPct val="20000"/>
              </a:spcBef>
              <a:spcAft>
                <a:spcPts val="0"/>
              </a:spcAft>
              <a:buClrTx/>
              <a:buSzTx/>
              <a:buFont typeface="Arial" panose="020B0604020202020204" pitchFamily="34" charset="0"/>
              <a:buNone/>
              <a:defRPr/>
            </a:pPr>
            <a:r>
              <a:rPr lang="zh-CN" altLang="en-US"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从数据中学习因果图</a:t>
            </a:r>
            <a:endParaRPr lang="en-US" alt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endParaRPr>
          </a:p>
          <a:p>
            <a:pPr algn="l">
              <a:buFont typeface="Arial" panose="020B0604020202020204" pitchFamily="34" charset="0"/>
              <a:buChar char="•"/>
            </a:pPr>
            <a:r>
              <a:rPr lang="zh-CN" altLang="en-US" b="0" i="0" dirty="0">
                <a:solidFill>
                  <a:srgbClr val="191B1F"/>
                </a:solidFill>
                <a:effectLst/>
                <a:latin typeface="-apple-system"/>
              </a:rPr>
              <a:t>如果路径中包含 </a:t>
            </a:r>
            <a:r>
              <a:rPr lang="en-US" altLang="zh-CN" b="0" i="0" dirty="0" err="1">
                <a:solidFill>
                  <a:srgbClr val="191B1F"/>
                </a:solidFill>
                <a:effectLst/>
                <a:latin typeface="-apple-system"/>
              </a:rPr>
              <a:t>i</a:t>
            </a:r>
            <a:r>
              <a:rPr lang="en-US" altLang="zh-CN" b="0" i="0" dirty="0">
                <a:solidFill>
                  <a:srgbClr val="191B1F"/>
                </a:solidFill>
                <a:effectLst/>
                <a:latin typeface="-apple-system"/>
              </a:rPr>
              <a:t> -&gt; m -&gt; j </a:t>
            </a:r>
            <a:r>
              <a:rPr lang="zh-CN" altLang="en-US" b="0" i="0" dirty="0">
                <a:solidFill>
                  <a:srgbClr val="191B1F"/>
                </a:solidFill>
                <a:effectLst/>
                <a:latin typeface="-apple-system"/>
              </a:rPr>
              <a:t>或 </a:t>
            </a:r>
            <a:r>
              <a:rPr lang="en-US" altLang="zh-CN" b="0" i="0" dirty="0" err="1">
                <a:solidFill>
                  <a:srgbClr val="191B1F"/>
                </a:solidFill>
                <a:effectLst/>
                <a:latin typeface="-apple-system"/>
              </a:rPr>
              <a:t>i</a:t>
            </a:r>
            <a:r>
              <a:rPr lang="en-US" altLang="zh-CN" b="0" i="0" dirty="0">
                <a:solidFill>
                  <a:srgbClr val="191B1F"/>
                </a:solidFill>
                <a:effectLst/>
                <a:latin typeface="-apple-system"/>
              </a:rPr>
              <a:t> &lt;-m -&gt; j </a:t>
            </a:r>
            <a:r>
              <a:rPr lang="zh-CN" altLang="en-US" b="0" i="0" dirty="0">
                <a:solidFill>
                  <a:srgbClr val="191B1F"/>
                </a:solidFill>
                <a:effectLst/>
                <a:latin typeface="-apple-system"/>
              </a:rPr>
              <a:t>的结构，并且 </a:t>
            </a:r>
            <a:r>
              <a:rPr lang="en-US" altLang="zh-CN" b="0" i="0" dirty="0">
                <a:solidFill>
                  <a:srgbClr val="191B1F"/>
                </a:solidFill>
                <a:effectLst/>
                <a:latin typeface="-apple-system"/>
              </a:rPr>
              <a:t>m </a:t>
            </a:r>
            <a:r>
              <a:rPr lang="zh-CN" altLang="en-US" b="0" i="0" dirty="0">
                <a:solidFill>
                  <a:srgbClr val="191B1F"/>
                </a:solidFill>
                <a:effectLst/>
                <a:latin typeface="-apple-system"/>
              </a:rPr>
              <a:t>被包含在变量集合 </a:t>
            </a:r>
            <a:r>
              <a:rPr lang="en-US" altLang="zh-CN" b="0" i="0" dirty="0">
                <a:solidFill>
                  <a:srgbClr val="191B1F"/>
                </a:solidFill>
                <a:effectLst/>
                <a:latin typeface="-apple-system"/>
              </a:rPr>
              <a:t>Z </a:t>
            </a:r>
            <a:r>
              <a:rPr lang="zh-CN" altLang="en-US" b="0" i="0" dirty="0">
                <a:solidFill>
                  <a:srgbClr val="191B1F"/>
                </a:solidFill>
                <a:effectLst/>
                <a:latin typeface="-apple-system"/>
              </a:rPr>
              <a:t>中，则该路径被 </a:t>
            </a:r>
            <a:r>
              <a:rPr lang="en-US" altLang="zh-CN" b="0" i="0" dirty="0">
                <a:solidFill>
                  <a:srgbClr val="191B1F"/>
                </a:solidFill>
                <a:effectLst/>
                <a:latin typeface="-apple-system"/>
              </a:rPr>
              <a:t>Z d-</a:t>
            </a:r>
            <a:r>
              <a:rPr lang="zh-CN" altLang="en-US" b="0" i="0" dirty="0">
                <a:solidFill>
                  <a:srgbClr val="191B1F"/>
                </a:solidFill>
                <a:effectLst/>
                <a:latin typeface="-apple-system"/>
              </a:rPr>
              <a:t>分离</a:t>
            </a:r>
          </a:p>
          <a:p>
            <a:pPr algn="l">
              <a:buFont typeface="Arial" panose="020B0604020202020204" pitchFamily="34" charset="0"/>
              <a:buChar char="•"/>
            </a:pPr>
            <a:r>
              <a:rPr lang="zh-CN" altLang="en-US" b="0" i="0" dirty="0">
                <a:solidFill>
                  <a:srgbClr val="191B1F"/>
                </a:solidFill>
                <a:effectLst/>
                <a:latin typeface="-apple-system"/>
              </a:rPr>
              <a:t>如果路径中包含碰撞结构 </a:t>
            </a:r>
            <a:r>
              <a:rPr lang="en-US" altLang="zh-CN" b="0" i="0" dirty="0" err="1">
                <a:solidFill>
                  <a:srgbClr val="191B1F"/>
                </a:solidFill>
                <a:effectLst/>
                <a:latin typeface="-apple-system"/>
              </a:rPr>
              <a:t>i</a:t>
            </a:r>
            <a:r>
              <a:rPr lang="en-US" altLang="zh-CN" b="0" i="0" dirty="0">
                <a:solidFill>
                  <a:srgbClr val="191B1F"/>
                </a:solidFill>
                <a:effectLst/>
                <a:latin typeface="-apple-system"/>
              </a:rPr>
              <a:t> -&gt; m &lt;- j</a:t>
            </a:r>
            <a:r>
              <a:rPr lang="zh-CN" altLang="en-US" b="0" i="0" dirty="0">
                <a:solidFill>
                  <a:srgbClr val="191B1F"/>
                </a:solidFill>
                <a:effectLst/>
                <a:latin typeface="-apple-system"/>
              </a:rPr>
              <a:t>，并且 </a:t>
            </a:r>
            <a:r>
              <a:rPr lang="en-US" altLang="zh-CN" b="0" i="0" dirty="0">
                <a:solidFill>
                  <a:srgbClr val="191B1F"/>
                </a:solidFill>
                <a:effectLst/>
                <a:latin typeface="-apple-system"/>
              </a:rPr>
              <a:t>m </a:t>
            </a:r>
            <a:r>
              <a:rPr lang="zh-CN" altLang="en-US" b="0" i="0" dirty="0">
                <a:solidFill>
                  <a:srgbClr val="191B1F"/>
                </a:solidFill>
                <a:effectLst/>
                <a:latin typeface="-apple-system"/>
              </a:rPr>
              <a:t>和 </a:t>
            </a:r>
            <a:r>
              <a:rPr lang="en-US" altLang="zh-CN" b="0" i="0" dirty="0">
                <a:solidFill>
                  <a:srgbClr val="191B1F"/>
                </a:solidFill>
                <a:effectLst/>
                <a:latin typeface="-apple-system"/>
              </a:rPr>
              <a:t>m </a:t>
            </a:r>
            <a:r>
              <a:rPr lang="zh-CN" altLang="en-US" b="0" i="0" dirty="0">
                <a:solidFill>
                  <a:srgbClr val="191B1F"/>
                </a:solidFill>
                <a:effectLst/>
                <a:latin typeface="-apple-system"/>
              </a:rPr>
              <a:t>的后代都不包含在变量集合 </a:t>
            </a:r>
            <a:r>
              <a:rPr lang="en-US" altLang="zh-CN" b="0" i="0" dirty="0">
                <a:solidFill>
                  <a:srgbClr val="191B1F"/>
                </a:solidFill>
                <a:effectLst/>
                <a:latin typeface="-apple-system"/>
              </a:rPr>
              <a:t>Z </a:t>
            </a:r>
            <a:r>
              <a:rPr lang="zh-CN" altLang="en-US" b="0" i="0" dirty="0">
                <a:solidFill>
                  <a:srgbClr val="191B1F"/>
                </a:solidFill>
                <a:effectLst/>
                <a:latin typeface="-apple-system"/>
              </a:rPr>
              <a:t>中，则该路径被 </a:t>
            </a:r>
            <a:r>
              <a:rPr lang="en-US" altLang="zh-CN" b="0" i="0" dirty="0">
                <a:solidFill>
                  <a:srgbClr val="191B1F"/>
                </a:solidFill>
                <a:effectLst/>
                <a:latin typeface="-apple-system"/>
              </a:rPr>
              <a:t>Z d-</a:t>
            </a:r>
            <a:r>
              <a:rPr lang="zh-CN" altLang="en-US" b="0" i="0" dirty="0">
                <a:solidFill>
                  <a:srgbClr val="191B1F"/>
                </a:solidFill>
                <a:effectLst/>
                <a:latin typeface="-apple-system"/>
              </a:rPr>
              <a:t>分离。</a:t>
            </a:r>
          </a:p>
          <a:p>
            <a:pPr marR="0" lvl="0" indent="0" algn="l" defTabSz="1218565" rtl="0" eaLnBrk="1" fontAlgn="auto" latinLnBrk="0" hangingPunct="1">
              <a:lnSpc>
                <a:spcPct val="150000"/>
              </a:lnSpc>
              <a:spcBef>
                <a:spcPct val="20000"/>
              </a:spcBef>
              <a:spcAft>
                <a:spcPts val="0"/>
              </a:spcAft>
              <a:buClrTx/>
              <a:buSzTx/>
              <a:buFont typeface="Arial" panose="020B0604020202020204" pitchFamily="34" charset="0"/>
              <a:buNone/>
              <a:defRPr/>
            </a:pPr>
            <a:r>
              <a:rPr lang="zh-CN" altLang="en-US" b="1" i="0" dirty="0">
                <a:solidFill>
                  <a:srgbClr val="191B1F"/>
                </a:solidFill>
                <a:effectLst/>
                <a:latin typeface="-apple-system"/>
              </a:rPr>
              <a:t>马尔科夫条件：在一个有向无环图中，给定一个节点（变量）所有直接原因（父节点），该节点独立于其非后代的所有其他节点。</a:t>
            </a:r>
            <a:r>
              <a:rPr lang="zh-CN" altLang="en-US" b="1" dirty="0"/>
              <a:t>这意味着每个变量只依赖于它的直接原因，而与其他非相关变量独立，前提是其直接原因已知</a:t>
            </a:r>
            <a:endParaRPr lang="en-US" altLang="zh-CN" b="1" i="0" dirty="0">
              <a:solidFill>
                <a:srgbClr val="191B1F"/>
              </a:solidFill>
              <a:effectLst/>
              <a:latin typeface="-apple-system"/>
            </a:endParaRPr>
          </a:p>
          <a:p>
            <a:pPr marR="0" lvl="0" indent="0" algn="l" defTabSz="1218565" rtl="0" eaLnBrk="1" fontAlgn="auto" latinLnBrk="0" hangingPunct="1">
              <a:lnSpc>
                <a:spcPct val="150000"/>
              </a:lnSpc>
              <a:spcBef>
                <a:spcPct val="20000"/>
              </a:spcBef>
              <a:spcAft>
                <a:spcPts val="0"/>
              </a:spcAft>
              <a:buClrTx/>
              <a:buSzTx/>
              <a:buFont typeface="Arial" panose="020B0604020202020204" pitchFamily="34" charset="0"/>
              <a:buNone/>
              <a:defRPr/>
            </a:pPr>
            <a:r>
              <a:rPr lang="zh-CN" altLang="en-US" b="1" i="0" dirty="0">
                <a:solidFill>
                  <a:srgbClr val="191B1F"/>
                </a:solidFill>
                <a:effectLst/>
                <a:latin typeface="-apple-system"/>
              </a:rPr>
              <a:t>忠诚性条件：数据完全反映了潜在的因果关系，没有因果关系被数据隐藏或掩盖。也就是说，在 </a:t>
            </a:r>
            <a:r>
              <a:rPr lang="en-US" altLang="zh-CN" b="1" i="0" dirty="0">
                <a:solidFill>
                  <a:srgbClr val="191B1F"/>
                </a:solidFill>
                <a:effectLst/>
                <a:latin typeface="-apple-system"/>
              </a:rPr>
              <a:t>DAG </a:t>
            </a:r>
            <a:r>
              <a:rPr lang="zh-CN" altLang="en-US" b="1" i="0" dirty="0">
                <a:solidFill>
                  <a:srgbClr val="191B1F"/>
                </a:solidFill>
                <a:effectLst/>
                <a:latin typeface="-apple-system"/>
              </a:rPr>
              <a:t>中是 </a:t>
            </a:r>
            <a:r>
              <a:rPr lang="en-US" altLang="zh-CN" b="1" i="0" dirty="0">
                <a:solidFill>
                  <a:srgbClr val="191B1F"/>
                </a:solidFill>
                <a:effectLst/>
                <a:latin typeface="-apple-system"/>
              </a:rPr>
              <a:t>d-</a:t>
            </a:r>
            <a:r>
              <a:rPr lang="zh-CN" altLang="en-US" b="1" i="0" dirty="0">
                <a:solidFill>
                  <a:srgbClr val="191B1F"/>
                </a:solidFill>
                <a:effectLst/>
                <a:latin typeface="-apple-system"/>
              </a:rPr>
              <a:t>分离的变量才会在概率分布中是独立的，所有其他的变量（即在图中不是 </a:t>
            </a:r>
            <a:r>
              <a:rPr lang="en-US" altLang="zh-CN" b="1" i="0" dirty="0">
                <a:solidFill>
                  <a:srgbClr val="191B1F"/>
                </a:solidFill>
                <a:effectLst/>
                <a:latin typeface="-apple-system"/>
              </a:rPr>
              <a:t>d-</a:t>
            </a:r>
            <a:r>
              <a:rPr lang="zh-CN" altLang="en-US" b="1" i="0" dirty="0">
                <a:solidFill>
                  <a:srgbClr val="191B1F"/>
                </a:solidFill>
                <a:effectLst/>
                <a:latin typeface="-apple-system"/>
              </a:rPr>
              <a:t>分离的变量）都应该在概率上是相关的。</a:t>
            </a:r>
            <a:endParaRPr lang="zh-CN" altLang="en-US" b="1"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2</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R="0" lvl="0" indent="0" algn="l" defTabSz="1218565" rtl="0" eaLnBrk="1" fontAlgn="auto" latinLnBrk="0" hangingPunct="1">
              <a:lnSpc>
                <a:spcPct val="150000"/>
              </a:lnSpc>
              <a:spcBef>
                <a:spcPct val="20000"/>
              </a:spcBef>
              <a:spcAft>
                <a:spcPts val="0"/>
              </a:spcAft>
              <a:buClrTx/>
              <a:buSzTx/>
              <a:buFont typeface="Arial" panose="020B0604020202020204" pitchFamily="34" charset="0"/>
              <a:buNone/>
              <a:defRPr/>
            </a:pPr>
            <a:endParaRPr lang="zh-CN" altLang="en-US"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3</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2656905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R="0" lvl="0" indent="0" algn="l" defTabSz="1218565" rtl="0" eaLnBrk="1" fontAlgn="auto" latinLnBrk="0" hangingPunct="1">
              <a:lnSpc>
                <a:spcPct val="150000"/>
              </a:lnSpc>
              <a:spcBef>
                <a:spcPct val="20000"/>
              </a:spcBef>
              <a:spcAft>
                <a:spcPts val="0"/>
              </a:spcAft>
              <a:buClrTx/>
              <a:buSzTx/>
              <a:buFont typeface="Arial" panose="020B0604020202020204" pitchFamily="34" charset="0"/>
              <a:buNone/>
              <a:defRPr/>
            </a:pPr>
            <a:r>
              <a:rPr lang="zh-CN" altLang="en-US"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通过向量和</a:t>
            </a:r>
            <a:r>
              <a:rPr lang="en-US" alt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DAG</a:t>
            </a:r>
            <a:r>
              <a:rPr lang="zh-CN" altLang="en-US"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定义分布 </a:t>
            </a:r>
            <a:r>
              <a:rPr lang="en-US" alt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d</a:t>
            </a:r>
            <a:r>
              <a:rPr lang="zh-CN" altLang="en-US"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个测量点 </a:t>
            </a:r>
            <a:r>
              <a:rPr lang="en-US" alt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p</a:t>
            </a:r>
            <a:r>
              <a:rPr lang="zh-CN" altLang="en-US"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时滞                       </a:t>
            </a:r>
            <a:r>
              <a:rPr lang="zh-CN" altLang="en-US" b="0" i="0" dirty="0">
                <a:solidFill>
                  <a:srgbClr val="000000"/>
                </a:solidFill>
                <a:effectLst/>
                <a:latin typeface="微软雅黑" panose="020B0503020204020204" pitchFamily="34" charset="-122"/>
                <a:ea typeface="微软雅黑" panose="020B0503020204020204" pitchFamily="34" charset="-122"/>
              </a:rPr>
              <a:t>没有变量干预的观测设置总是已知的 干预变量进行密度替换</a:t>
            </a:r>
            <a:endParaRPr lang="zh-CN" altLang="en-US"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4</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R="0" lvl="0" indent="0" algn="l" defTabSz="1218565" rtl="0" eaLnBrk="1" fontAlgn="auto" latinLnBrk="0" hangingPunct="1">
              <a:lnSpc>
                <a:spcPct val="150000"/>
              </a:lnSpc>
              <a:spcBef>
                <a:spcPct val="20000"/>
              </a:spcBef>
              <a:spcAft>
                <a:spcPts val="0"/>
              </a:spcAft>
              <a:buClrTx/>
              <a:buSzTx/>
              <a:buFont typeface="Arial" panose="020B0604020202020204" pitchFamily="34" charset="0"/>
              <a:buNone/>
              <a:defRPr/>
            </a:pPr>
            <a:endParaRPr 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5</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R="0" lvl="0" indent="0" algn="l" defTabSz="1218565" rtl="0" eaLnBrk="1" fontAlgn="auto" latinLnBrk="0" hangingPunct="1">
              <a:lnSpc>
                <a:spcPct val="150000"/>
              </a:lnSpc>
              <a:spcBef>
                <a:spcPct val="20000"/>
              </a:spcBef>
              <a:spcAft>
                <a:spcPts val="0"/>
              </a:spcAft>
              <a:buClrTx/>
              <a:buSzTx/>
              <a:buFont typeface="Arial" panose="020B0604020202020204" pitchFamily="34" charset="0"/>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使用神经网络来模拟条件密度</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R="0" lvl="0" indent="0" algn="l" defTabSz="1218565" rtl="0" eaLnBrk="1" fontAlgn="auto" latinLnBrk="0" hangingPunct="1">
              <a:lnSpc>
                <a:spcPct val="150000"/>
              </a:lnSpc>
              <a:spcBef>
                <a:spcPct val="20000"/>
              </a:spcBef>
              <a:spcAft>
                <a:spcPts val="0"/>
              </a:spcAft>
              <a:buClrTx/>
              <a:buSzTx/>
              <a:buFont typeface="Arial" panose="020B0604020202020204" pitchFamily="34" charset="0"/>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公式</a:t>
            </a:r>
            <a:r>
              <a:rPr lang="en-US" altLang="zh-CN" b="0" i="0" dirty="0">
                <a:solidFill>
                  <a:srgbClr val="000000"/>
                </a:solidFill>
                <a:effectLst/>
                <a:latin typeface="微软雅黑" panose="020B0503020204020204" pitchFamily="34" charset="-122"/>
                <a:ea typeface="微软雅黑" panose="020B0503020204020204" pitchFamily="34" charset="-122"/>
              </a:rPr>
              <a:t>1</a:t>
            </a:r>
            <a:endParaRPr lang="en-US" altLang="zh-CN" dirty="0"/>
          </a:p>
          <a:p>
            <a:pPr marR="0" lvl="0" indent="0" algn="l" defTabSz="1218565" rtl="0" eaLnBrk="1" fontAlgn="auto" latinLnBrk="0" hangingPunct="1">
              <a:lnSpc>
                <a:spcPct val="150000"/>
              </a:lnSpc>
              <a:spcBef>
                <a:spcPct val="20000"/>
              </a:spcBef>
              <a:spcAft>
                <a:spcPts val="0"/>
              </a:spcAft>
              <a:buClrTx/>
              <a:buSzTx/>
              <a:buFont typeface="Arial" panose="020B0604020202020204" pitchFamily="34" charset="0"/>
              <a:buNone/>
              <a:defRPr/>
            </a:pPr>
            <a:r>
              <a:rPr lang="en-US" altLang="zh-CN" dirty="0"/>
              <a:t>ϕ:={ϕ(1),…,ϕ(Q)} </a:t>
            </a:r>
            <a:r>
              <a:rPr lang="zh-CN" altLang="en-US" dirty="0"/>
              <a:t>是神经网络的参数集合。</a:t>
            </a:r>
            <a:endParaRPr lang="en-US" altLang="zh-CN" dirty="0"/>
          </a:p>
          <a:p>
            <a:pPr marR="0" lvl="0" indent="0" algn="l" defTabSz="1218565" rtl="0" eaLnBrk="1" fontAlgn="auto" latinLnBrk="0" hangingPunct="1">
              <a:lnSpc>
                <a:spcPct val="150000"/>
              </a:lnSpc>
              <a:spcBef>
                <a:spcPct val="20000"/>
              </a:spcBef>
              <a:spcAft>
                <a:spcPts val="0"/>
              </a:spcAft>
              <a:buClrTx/>
              <a:buSzTx/>
              <a:buFont typeface="Arial" panose="020B0604020202020204" pitchFamily="34" charset="0"/>
              <a:buNone/>
              <a:defRPr/>
            </a:pPr>
            <a:r>
              <a:rPr lang="en-US" altLang="zh-CN" dirty="0"/>
              <a:t>NN(⋅;</a:t>
            </a:r>
            <a:r>
              <a:rPr lang="en-US" altLang="zh-CN" dirty="0" err="1"/>
              <a:t>ϕj</a:t>
            </a:r>
            <a:r>
              <a:rPr lang="en-US" altLang="zh-CN" dirty="0"/>
              <a:t>(1))\text{NN}(\</a:t>
            </a:r>
            <a:r>
              <a:rPr lang="en-US" altLang="zh-CN" dirty="0" err="1"/>
              <a:t>cdot</a:t>
            </a:r>
            <a:r>
              <a:rPr lang="en-US" altLang="zh-CN" dirty="0"/>
              <a:t>; \phi^{(1)}_j)NN(⋅;</a:t>
            </a:r>
            <a:r>
              <a:rPr lang="en-US" altLang="zh-CN" dirty="0" err="1"/>
              <a:t>ϕj</a:t>
            </a:r>
            <a:r>
              <a:rPr lang="en-US" altLang="zh-CN" dirty="0"/>
              <a:t>(1)​) </a:t>
            </a:r>
            <a:r>
              <a:rPr lang="zh-CN" altLang="en-US" dirty="0"/>
              <a:t>和 </a:t>
            </a:r>
            <a:r>
              <a:rPr lang="en-US" altLang="zh-CN" dirty="0"/>
              <a:t>NN(⋅;</a:t>
            </a:r>
            <a:r>
              <a:rPr lang="en-US" altLang="zh-CN" dirty="0" err="1"/>
              <a:t>ϕj</a:t>
            </a:r>
            <a:r>
              <a:rPr lang="en-US" altLang="zh-CN" dirty="0"/>
              <a:t>(q))\text{NN}(\</a:t>
            </a:r>
            <a:r>
              <a:rPr lang="en-US" altLang="zh-CN" dirty="0" err="1"/>
              <a:t>cdot</a:t>
            </a:r>
            <a:r>
              <a:rPr lang="en-US" altLang="zh-CN" dirty="0"/>
              <a:t>; \phi^{(q)}_j)NN(⋅;</a:t>
            </a:r>
            <a:r>
              <a:rPr lang="en-US" altLang="zh-CN" dirty="0" err="1"/>
              <a:t>ϕj</a:t>
            </a:r>
            <a:r>
              <a:rPr lang="en-US" altLang="zh-CN" dirty="0"/>
              <a:t>(q)​) </a:t>
            </a:r>
            <a:r>
              <a:rPr lang="zh-CN" altLang="en-US" dirty="0"/>
              <a:t>分别是参数化的神经网络，用于不同干预情况下的条件密度建模。</a:t>
            </a:r>
            <a:endParaRPr lang="en-US" altLang="zh-CN" dirty="0"/>
          </a:p>
          <a:p>
            <a:pPr marR="0" lvl="0" indent="0" algn="l" defTabSz="1218565" rtl="0" eaLnBrk="1" fontAlgn="auto" latinLnBrk="0" hangingPunct="1">
              <a:lnSpc>
                <a:spcPct val="150000"/>
              </a:lnSpc>
              <a:spcBef>
                <a:spcPct val="20000"/>
              </a:spcBef>
              <a:spcAft>
                <a:spcPts val="0"/>
              </a:spcAft>
              <a:buClrTx/>
              <a:buSzTx/>
              <a:buFont typeface="Arial" panose="020B0604020202020204" pitchFamily="34" charset="0"/>
              <a:buNone/>
              <a:defRPr/>
            </a:pPr>
            <a:r>
              <a:rPr lang="en-US" altLang="zh-CN" dirty="0" err="1"/>
              <a:t>MGjM</a:t>
            </a:r>
            <a:r>
              <a:rPr lang="en-US" altLang="zh-CN" dirty="0"/>
              <a:t>_{</a:t>
            </a:r>
            <a:r>
              <a:rPr lang="en-US" altLang="zh-CN" dirty="0" err="1"/>
              <a:t>G_j</a:t>
            </a:r>
            <a:r>
              <a:rPr lang="en-US" altLang="zh-CN" dirty="0"/>
              <a:t>}</a:t>
            </a:r>
            <a:r>
              <a:rPr lang="en-US" altLang="zh-CN" dirty="0" err="1"/>
              <a:t>MGj</a:t>
            </a:r>
            <a:r>
              <a:rPr lang="en-US" altLang="zh-CN" dirty="0"/>
              <a:t>​​ </a:t>
            </a:r>
            <a:r>
              <a:rPr lang="zh-CN" altLang="en-US" dirty="0"/>
              <a:t>是邻接矩阵 </a:t>
            </a:r>
            <a:r>
              <a:rPr lang="en-US" altLang="zh-CN" dirty="0"/>
              <a:t>MGM_GMG​ </a:t>
            </a:r>
            <a:r>
              <a:rPr lang="zh-CN" altLang="en-US" dirty="0"/>
              <a:t>的第 </a:t>
            </a:r>
            <a:r>
              <a:rPr lang="en-US" altLang="zh-CN" dirty="0" err="1"/>
              <a:t>jjj</a:t>
            </a:r>
            <a:r>
              <a:rPr lang="en-US" altLang="zh-CN" dirty="0"/>
              <a:t> </a:t>
            </a:r>
            <a:r>
              <a:rPr lang="zh-CN" altLang="en-US" dirty="0"/>
              <a:t>列，选择图 </a:t>
            </a:r>
            <a:r>
              <a:rPr lang="en-US" altLang="zh-CN" dirty="0"/>
              <a:t>GGG </a:t>
            </a:r>
            <a:r>
              <a:rPr lang="zh-CN" altLang="en-US" dirty="0"/>
              <a:t>中节点 </a:t>
            </a:r>
            <a:r>
              <a:rPr lang="en-US" altLang="zh-CN" dirty="0" err="1"/>
              <a:t>jjj</a:t>
            </a:r>
            <a:r>
              <a:rPr lang="en-US" altLang="zh-CN" dirty="0"/>
              <a:t> </a:t>
            </a:r>
            <a:r>
              <a:rPr lang="zh-CN" altLang="en-US" dirty="0"/>
              <a:t>的父节点。</a:t>
            </a:r>
            <a:endParaRPr lang="en-US" altLang="zh-CN" dirty="0"/>
          </a:p>
          <a:p>
            <a:pPr marR="0" lvl="0" indent="0" algn="l" defTabSz="1218565" rtl="0" eaLnBrk="1" fontAlgn="auto" latinLnBrk="0" hangingPunct="1">
              <a:lnSpc>
                <a:spcPct val="150000"/>
              </a:lnSpc>
              <a:spcBef>
                <a:spcPct val="20000"/>
              </a:spcBef>
              <a:spcAft>
                <a:spcPts val="0"/>
              </a:spcAft>
              <a:buClrTx/>
              <a:buSzTx/>
              <a:buFont typeface="Arial" panose="020B0604020202020204" pitchFamily="34" charset="0"/>
              <a:buNone/>
              <a:defRPr/>
            </a:pPr>
            <a:r>
              <a:rPr lang="zh-CN" altLang="en-US" dirty="0"/>
              <a:t>⊙</a:t>
            </a:r>
            <a:r>
              <a:rPr lang="en-US" altLang="zh-CN" dirty="0"/>
              <a:t>\</a:t>
            </a:r>
            <a:r>
              <a:rPr lang="en-US" altLang="zh-CN" dirty="0" err="1"/>
              <a:t>odot</a:t>
            </a:r>
            <a:r>
              <a:rPr lang="en-US" altLang="zh-CN" dirty="0"/>
              <a:t>⊙ </a:t>
            </a:r>
            <a:r>
              <a:rPr lang="zh-CN" altLang="en-US" dirty="0"/>
              <a:t>表示元素乘积（</a:t>
            </a:r>
            <a:r>
              <a:rPr lang="en-US" altLang="zh-CN" dirty="0"/>
              <a:t>Hadamard</a:t>
            </a:r>
            <a:r>
              <a:rPr lang="zh-CN" altLang="en-US" dirty="0"/>
              <a:t>积）。</a:t>
            </a:r>
            <a:endParaRPr lang="en-US" altLang="zh-CN" dirty="0"/>
          </a:p>
          <a:p>
            <a:pPr marR="0" lvl="0" indent="0" algn="l" defTabSz="1218565" rtl="0" eaLnBrk="1" fontAlgn="auto" latinLnBrk="0" hangingPunct="1">
              <a:lnSpc>
                <a:spcPct val="150000"/>
              </a:lnSpc>
              <a:spcBef>
                <a:spcPct val="20000"/>
              </a:spcBef>
              <a:spcAft>
                <a:spcPts val="0"/>
              </a:spcAft>
              <a:buClrTx/>
              <a:buSzTx/>
              <a:buFont typeface="Arial" panose="020B0604020202020204" pitchFamily="34" charset="0"/>
              <a:buNone/>
              <a:defRPr/>
            </a:pPr>
            <a:r>
              <a:rPr lang="zh-CN" altLang="en-US"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公式</a:t>
            </a:r>
            <a:r>
              <a:rPr lang="en-US" alt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2</a:t>
            </a:r>
          </a:p>
          <a:p>
            <a:pPr marR="0" lvl="0" indent="0" algn="l" defTabSz="1218565" rtl="0" eaLnBrk="1" fontAlgn="auto" latinLnBrk="0" hangingPunct="1">
              <a:lnSpc>
                <a:spcPct val="150000"/>
              </a:lnSpc>
              <a:spcBef>
                <a:spcPct val="20000"/>
              </a:spcBef>
              <a:spcAft>
                <a:spcPts val="0"/>
              </a:spcAft>
              <a:buClrTx/>
              <a:buSzTx/>
              <a:buFont typeface="Arial" panose="020B0604020202020204" pitchFamily="34" charset="0"/>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提出联合优化邻接矩阵和介入族以及神经网络的参数，从而同时达到两个优化目标。</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R="0" lvl="0" indent="0" algn="l" defTabSz="1218565" rtl="0" eaLnBrk="1" fontAlgn="auto" latinLnBrk="0" hangingPunct="1">
              <a:lnSpc>
                <a:spcPct val="150000"/>
              </a:lnSpc>
              <a:spcBef>
                <a:spcPct val="20000"/>
              </a:spcBef>
              <a:spcAft>
                <a:spcPts val="0"/>
              </a:spcAft>
              <a:buClrTx/>
              <a:buSzTx/>
              <a:buFont typeface="Arial" panose="020B0604020202020204" pitchFamily="34" charset="0"/>
              <a:buNone/>
              <a:defRPr/>
            </a:pPr>
            <a:r>
              <a:rPr lang="zh-CN" altLang="en-US" b="1" i="0" dirty="0">
                <a:solidFill>
                  <a:srgbClr val="000000"/>
                </a:solidFill>
                <a:effectLst/>
                <a:latin typeface="微软雅黑" panose="020B0503020204020204" pitchFamily="34" charset="-122"/>
                <a:ea typeface="微软雅黑" panose="020B0503020204020204" pitchFamily="34" charset="-122"/>
              </a:rPr>
              <a:t>公式为正则化最大对数似然评分</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zh-CN" altLang="en-US" dirty="0"/>
              <a:t>限制模型对干预数据的依赖，尤其是在干预目标未知的情况下，这个正则化项帮助模型在没有明确干预目标的条件下仍能正确学习因果结构</a:t>
            </a:r>
            <a:endParaRPr lang="en-US" altLang="zh-CN" dirty="0"/>
          </a:p>
          <a:p>
            <a:pPr marR="0" lvl="0" indent="0" algn="l" defTabSz="1218565" rtl="0" eaLnBrk="1" fontAlgn="auto" latinLnBrk="0" hangingPunct="1">
              <a:lnSpc>
                <a:spcPct val="150000"/>
              </a:lnSpc>
              <a:spcBef>
                <a:spcPct val="20000"/>
              </a:spcBef>
              <a:spcAft>
                <a:spcPts val="0"/>
              </a:spcAft>
              <a:buClrTx/>
              <a:buSzTx/>
              <a:buFont typeface="Arial" panose="020B0604020202020204" pitchFamily="34" charset="0"/>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具体而言，在上述分数中加入介入族的正则化项，形成未知介入目标的分数</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R="0" lvl="0" indent="0" algn="l" defTabSz="1218565" rtl="0" eaLnBrk="1" fontAlgn="auto" latinLnBrk="0" hangingPunct="1">
              <a:lnSpc>
                <a:spcPct val="150000"/>
              </a:lnSpc>
              <a:spcBef>
                <a:spcPct val="20000"/>
              </a:spcBef>
              <a:spcAft>
                <a:spcPts val="0"/>
              </a:spcAft>
              <a:buClrTx/>
              <a:buSzTx/>
              <a:buFont typeface="Arial" panose="020B0604020202020204" pitchFamily="34" charset="0"/>
              <a:buNone/>
              <a:defRPr/>
            </a:pPr>
            <a:r>
              <a:rPr lang="zh-CN" altLang="en-US" b="0" i="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公式</a:t>
            </a:r>
            <a:r>
              <a:rPr lang="en-US" altLang="zh-CN" b="0" i="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3</a:t>
            </a:r>
          </a:p>
          <a:p>
            <a:pPr marR="0" lvl="0" indent="0" algn="l" defTabSz="1218565" rtl="0" eaLnBrk="1" fontAlgn="auto" latinLnBrk="0" hangingPunct="1">
              <a:lnSpc>
                <a:spcPct val="150000"/>
              </a:lnSpc>
              <a:spcBef>
                <a:spcPct val="20000"/>
              </a:spcBef>
              <a:spcAft>
                <a:spcPts val="0"/>
              </a:spcAft>
              <a:buClrTx/>
              <a:buSzTx/>
              <a:buFont typeface="Arial" panose="020B0604020202020204" pitchFamily="34" charset="0"/>
              <a:buNone/>
              <a:defRPr/>
            </a:pPr>
            <a:r>
              <a:rPr lang="zh-CN" altLang="en-US" b="0" i="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通过拉格朗日增广最大化评分</a:t>
            </a:r>
            <a:endParaRPr lang="en-US" altLang="zh-CN" b="0" i="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endParaRPr>
          </a:p>
          <a:p>
            <a:pPr marR="0" lvl="0" indent="0" algn="l" defTabSz="1218565" rtl="0" eaLnBrk="1" fontAlgn="auto" latinLnBrk="0" hangingPunct="1">
              <a:lnSpc>
                <a:spcPct val="150000"/>
              </a:lnSpc>
              <a:spcBef>
                <a:spcPct val="20000"/>
              </a:spcBef>
              <a:spcAft>
                <a:spcPts val="0"/>
              </a:spcAft>
              <a:buClrTx/>
              <a:buSzTx/>
              <a:buFont typeface="Arial" panose="020B0604020202020204" pitchFamily="34" charset="0"/>
              <a:buNone/>
              <a:defRPr/>
            </a:pPr>
            <a:endParaRPr 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6</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1810164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R="0" lvl="0" indent="0" algn="l" defTabSz="1218565" rtl="0" eaLnBrk="1" fontAlgn="auto" latinLnBrk="0" hangingPunct="1">
              <a:lnSpc>
                <a:spcPct val="150000"/>
              </a:lnSpc>
              <a:spcBef>
                <a:spcPct val="20000"/>
              </a:spcBef>
              <a:spcAft>
                <a:spcPts val="0"/>
              </a:spcAft>
              <a:buClrTx/>
              <a:buSzTx/>
              <a:buFont typeface="Arial" panose="020B0604020202020204" pitchFamily="34" charset="0"/>
              <a:buNone/>
              <a:defRPr/>
            </a:pPr>
            <a:r>
              <a:rPr lang="zh-CN" altLang="en-US" sz="2400" b="0" i="0" dirty="0">
                <a:solidFill>
                  <a:srgbClr val="000000"/>
                </a:solidFill>
                <a:effectLst/>
                <a:latin typeface="微软雅黑" panose="020B0503020204020204" pitchFamily="34" charset="-122"/>
                <a:ea typeface="微软雅黑" panose="020B0503020204020204" pitchFamily="34" charset="-122"/>
              </a:rPr>
              <a:t>通过将模块基于分数的时间因果发现的𝑀</a:t>
            </a:r>
            <a:r>
              <a:rPr lang="en-US" altLang="zh-CN" sz="2400" b="0" i="0" dirty="0">
                <a:solidFill>
                  <a:srgbClr val="000000"/>
                </a:solidFill>
                <a:effectLst/>
                <a:latin typeface="微软雅黑" panose="020B0503020204020204" pitchFamily="34" charset="-122"/>
                <a:ea typeface="微软雅黑" panose="020B0503020204020204" pitchFamily="34" charset="-122"/>
              </a:rPr>
              <a:t>G</a:t>
            </a:r>
            <a:r>
              <a:rPr lang="zh-CN" altLang="en-US" sz="2400" b="0" i="0" dirty="0">
                <a:solidFill>
                  <a:srgbClr val="000000"/>
                </a:solidFill>
                <a:effectLst/>
                <a:latin typeface="微软雅黑" panose="020B0503020204020204" pitchFamily="34" charset="-122"/>
                <a:ea typeface="微软雅黑" panose="020B0503020204020204" pitchFamily="34" charset="-122"/>
              </a:rPr>
              <a:t>或</a:t>
            </a:r>
            <a:r>
              <a:rPr lang="en-US" altLang="zh-CN" sz="2400" b="0" i="0" dirty="0">
                <a:solidFill>
                  <a:srgbClr val="000000"/>
                </a:solidFill>
                <a:effectLst/>
                <a:latin typeface="微软雅黑" panose="020B0503020204020204" pitchFamily="34" charset="-122"/>
                <a:ea typeface="微软雅黑" panose="020B0503020204020204" pitchFamily="34" charset="-122"/>
              </a:rPr>
              <a:t>Λ</a:t>
            </a:r>
            <a:r>
              <a:rPr lang="zh-CN" altLang="en-US" sz="2400" b="0" i="0" dirty="0">
                <a:solidFill>
                  <a:srgbClr val="000000"/>
                </a:solidFill>
                <a:effectLst/>
                <a:latin typeface="微软雅黑" panose="020B0503020204020204" pitchFamily="34" charset="-122"/>
                <a:ea typeface="微软雅黑" panose="020B0503020204020204" pitchFamily="34" charset="-122"/>
              </a:rPr>
              <a:t>作为模块</a:t>
            </a:r>
            <a:r>
              <a:rPr lang="en-US" altLang="zh-CN" sz="2400" b="0" i="0" dirty="0" err="1">
                <a:solidFill>
                  <a:srgbClr val="000000"/>
                </a:solidFill>
                <a:effectLst/>
                <a:latin typeface="微软雅黑" panose="020B0503020204020204" pitchFamily="34" charset="-122"/>
                <a:ea typeface="微软雅黑" panose="020B0503020204020204" pitchFamily="34" charset="-122"/>
              </a:rPr>
              <a:t>llm</a:t>
            </a:r>
            <a:r>
              <a:rPr lang="zh-CN" altLang="en-US" sz="2400" b="0" i="0" dirty="0">
                <a:solidFill>
                  <a:srgbClr val="000000"/>
                </a:solidFill>
                <a:effectLst/>
                <a:latin typeface="微软雅黑" panose="020B0503020204020204" pitchFamily="34" charset="-122"/>
                <a:ea typeface="微软雅黑" panose="020B0503020204020204" pitchFamily="34" charset="-122"/>
              </a:rPr>
              <a:t>引导的元初始化在训练和优化之前的结果𝑀</a:t>
            </a:r>
            <a:r>
              <a:rPr lang="en-US" altLang="zh-CN" sz="2400" b="0" i="0" dirty="0">
                <a:solidFill>
                  <a:srgbClr val="000000"/>
                </a:solidFill>
                <a:effectLst/>
                <a:latin typeface="微软雅黑" panose="020B0503020204020204" pitchFamily="34" charset="-122"/>
                <a:ea typeface="微软雅黑" panose="020B0503020204020204" pitchFamily="34" charset="-122"/>
              </a:rPr>
              <a:t>G 0</a:t>
            </a:r>
            <a:r>
              <a:rPr lang="zh-CN" altLang="en-US" sz="2400" b="0" i="0" dirty="0">
                <a:solidFill>
                  <a:srgbClr val="000000"/>
                </a:solidFill>
                <a:effectLst/>
                <a:latin typeface="微软雅黑" panose="020B0503020204020204" pitchFamily="34" charset="-122"/>
                <a:ea typeface="微软雅黑" panose="020B0503020204020204" pitchFamily="34" charset="-122"/>
              </a:rPr>
              <a:t>，我们不仅引导了数据驱动优化过程的方向，而且保证了从介入数据中进行时间因果发现的理论完整性</a:t>
            </a:r>
            <a:endParaRPr lang="en-US" altLang="zh-CN" sz="2400" b="0" i="0" dirty="0">
              <a:solidFill>
                <a:srgbClr val="000000"/>
              </a:solidFill>
              <a:effectLst/>
              <a:latin typeface="微软雅黑" panose="020B0503020204020204" pitchFamily="34" charset="-122"/>
              <a:ea typeface="微软雅黑" panose="020B0503020204020204" pitchFamily="34" charset="-122"/>
            </a:endParaRPr>
          </a:p>
          <a:p>
            <a:pPr marR="0" lvl="0" indent="0" algn="l" defTabSz="1218565" rtl="0" eaLnBrk="1" fontAlgn="auto" latinLnBrk="0" hangingPunct="1">
              <a:lnSpc>
                <a:spcPct val="150000"/>
              </a:lnSpc>
              <a:spcBef>
                <a:spcPct val="20000"/>
              </a:spcBef>
              <a:spcAft>
                <a:spcPts val="0"/>
              </a:spcAft>
              <a:buClrTx/>
              <a:buSzTx/>
              <a:buFont typeface="Arial" panose="020B0604020202020204" pitchFamily="34" charset="0"/>
              <a:buNone/>
              <a:defRPr/>
            </a:pPr>
            <a:r>
              <a:rPr lang="zh-CN" altLang="en-US" sz="2400" b="0" i="0" dirty="0">
                <a:solidFill>
                  <a:srgbClr val="000000"/>
                </a:solidFill>
                <a:effectLst/>
                <a:latin typeface="微软雅黑" panose="020B0503020204020204" pitchFamily="34" charset="-122"/>
                <a:ea typeface="微软雅黑" panose="020B0503020204020204" pitchFamily="34" charset="-122"/>
              </a:rPr>
              <a:t>后，我们得到了图</a:t>
            </a:r>
            <a:r>
              <a:rPr lang="en-US" altLang="zh-CN" sz="2400" b="0" i="0" dirty="0">
                <a:solidFill>
                  <a:srgbClr val="000000"/>
                </a:solidFill>
                <a:effectLst/>
                <a:latin typeface="微软雅黑" panose="020B0503020204020204" pitchFamily="34" charset="-122"/>
                <a:ea typeface="微软雅黑" panose="020B0503020204020204" pitchFamily="34" charset="-122"/>
              </a:rPr>
              <a:t>G</a:t>
            </a:r>
            <a:r>
              <a:rPr lang="zh-CN" altLang="en-US" sz="2400" b="0" i="0" dirty="0">
                <a:solidFill>
                  <a:srgbClr val="000000"/>
                </a:solidFill>
                <a:effectLst/>
                <a:latin typeface="微软雅黑" panose="020B0503020204020204" pitchFamily="34" charset="-122"/>
                <a:ea typeface="微软雅黑" panose="020B0503020204020204" pitchFamily="34" charset="-122"/>
              </a:rPr>
              <a:t>的全权矩阵的估计值</a:t>
            </a:r>
            <a:r>
              <a:rPr lang="en-US" altLang="zh-CN" sz="2400" b="0" i="0" dirty="0">
                <a:solidFill>
                  <a:srgbClr val="000000"/>
                </a:solidFill>
                <a:effectLst/>
                <a:latin typeface="微软雅黑" panose="020B0503020204020204" pitchFamily="34" charset="-122"/>
                <a:ea typeface="微软雅黑" panose="020B0503020204020204" pitchFamily="34" charset="-122"/>
              </a:rPr>
              <a:t>(= (Λ))</a:t>
            </a:r>
            <a:r>
              <a:rPr lang="zh-CN" altLang="en-US" sz="2400" b="0" i="0" dirty="0">
                <a:solidFill>
                  <a:srgbClr val="000000"/>
                </a:solidFill>
                <a:effectLst/>
                <a:latin typeface="微软雅黑" panose="020B0503020204020204" pitchFamily="34" charset="-122"/>
                <a:ea typeface="微软雅黑" panose="020B0503020204020204" pitchFamily="34" charset="-122"/>
              </a:rPr>
              <a:t>。然后，当</a:t>
            </a:r>
            <a:r>
              <a:rPr lang="en-US" altLang="zh-CN" sz="2400" b="0" i="0" dirty="0">
                <a:solidFill>
                  <a:srgbClr val="000000"/>
                </a:solidFill>
                <a:effectLst/>
                <a:latin typeface="微软雅黑" panose="020B0503020204020204" pitchFamily="34" charset="-122"/>
                <a:ea typeface="微软雅黑" panose="020B0503020204020204" pitchFamily="34" charset="-122"/>
              </a:rPr>
              <a:t>(Λ) &gt; 0.5</a:t>
            </a:r>
            <a:r>
              <a:rPr lang="zh-CN" altLang="en-US" sz="2400" b="0" i="0" dirty="0">
                <a:solidFill>
                  <a:srgbClr val="000000"/>
                </a:solidFill>
                <a:effectLst/>
                <a:latin typeface="微软雅黑" panose="020B0503020204020204" pitchFamily="34" charset="-122"/>
                <a:ea typeface="微软雅黑" panose="020B0503020204020204" pitchFamily="34" charset="-122"/>
              </a:rPr>
              <a:t>为无环时，我们通过添加一条边形成图的邻接矩阵𝑀</a:t>
            </a:r>
            <a:r>
              <a:rPr lang="en-US" altLang="zh-CN" sz="2400" b="0" i="0" dirty="0">
                <a:solidFill>
                  <a:srgbClr val="000000"/>
                </a:solidFill>
                <a:effectLst/>
                <a:latin typeface="微软雅黑" panose="020B0503020204020204" pitchFamily="34" charset="-122"/>
                <a:ea typeface="微软雅黑" panose="020B0503020204020204" pitchFamily="34" charset="-122"/>
              </a:rPr>
              <a:t>G</a:t>
            </a:r>
            <a:endParaRPr lang="zh-CN" sz="240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7</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R="0" lvl="0" indent="0" algn="l" defTabSz="1218565" rtl="0" eaLnBrk="1" fontAlgn="auto" latinLnBrk="0" hangingPunct="1">
              <a:lnSpc>
                <a:spcPct val="150000"/>
              </a:lnSpc>
              <a:spcBef>
                <a:spcPct val="20000"/>
              </a:spcBef>
              <a:spcAft>
                <a:spcPts val="0"/>
              </a:spcAft>
              <a:buClrTx/>
              <a:buSzTx/>
              <a:buFont typeface="Arial" panose="020B0604020202020204" pitchFamily="34" charset="0"/>
              <a:buNone/>
              <a:defRPr/>
            </a:pPr>
            <a:endParaRPr 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8</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1218565" rtl="0" eaLnBrk="1" fontAlgn="auto" latinLnBrk="0" hangingPunct="1">
              <a:lnSpc>
                <a:spcPct val="150000"/>
              </a:lnSpc>
              <a:spcBef>
                <a:spcPct val="20000"/>
              </a:spcBef>
              <a:spcAft>
                <a:spcPts val="0"/>
              </a:spcAft>
              <a:buClrTx/>
              <a:buSzTx/>
              <a:buFont typeface="Arial" panose="020B0604020202020204" pitchFamily="34" charset="0"/>
              <a:buNone/>
              <a:tabLst/>
              <a:defRPr/>
            </a:pPr>
            <a:r>
              <a:rPr lang="en-US" altLang="zh-CN" b="0" i="0" dirty="0">
                <a:solidFill>
                  <a:srgbClr val="000000"/>
                </a:solidFill>
                <a:effectLst/>
                <a:latin typeface="微软雅黑" panose="020B0503020204020204" pitchFamily="34" charset="-122"/>
                <a:ea typeface="微软雅黑" panose="020B0503020204020204" pitchFamily="34" charset="-122"/>
              </a:rPr>
              <a:t>A2C True</a:t>
            </a:r>
            <a:r>
              <a:rPr lang="zh-CN" altLang="en-US" b="0" i="0" dirty="0">
                <a:solidFill>
                  <a:srgbClr val="000000"/>
                </a:solidFill>
                <a:effectLst/>
                <a:latin typeface="微软雅黑" panose="020B0503020204020204" pitchFamily="34" charset="-122"/>
                <a:ea typeface="微软雅黑" panose="020B0503020204020204" pitchFamily="34" charset="-122"/>
              </a:rPr>
              <a:t>计算从空调供应温度</a:t>
            </a:r>
            <a:r>
              <a:rPr lang="en-US" altLang="zh-CN" b="0" i="0" dirty="0">
                <a:solidFill>
                  <a:srgbClr val="000000"/>
                </a:solidFill>
                <a:effectLst/>
                <a:latin typeface="微软雅黑" panose="020B0503020204020204" pitchFamily="34" charset="-122"/>
                <a:ea typeface="微软雅黑" panose="020B0503020204020204" pitchFamily="34" charset="-122"/>
              </a:rPr>
              <a:t>(A)</a:t>
            </a:r>
            <a:r>
              <a:rPr lang="zh-CN" altLang="en-US" b="0" i="0" dirty="0">
                <a:solidFill>
                  <a:srgbClr val="000000"/>
                </a:solidFill>
                <a:effectLst/>
                <a:latin typeface="微软雅黑" panose="020B0503020204020204" pitchFamily="34" charset="-122"/>
                <a:ea typeface="微软雅黑" panose="020B0503020204020204" pitchFamily="34" charset="-122"/>
              </a:rPr>
              <a:t>到相邻冷通道温度</a:t>
            </a:r>
            <a:r>
              <a:rPr lang="en-US" altLang="zh-CN" b="0" i="0" dirty="0">
                <a:solidFill>
                  <a:srgbClr val="000000"/>
                </a:solidFill>
                <a:effectLst/>
                <a:latin typeface="微软雅黑" panose="020B0503020204020204" pitchFamily="34" charset="-122"/>
                <a:ea typeface="微软雅黑" panose="020B0503020204020204" pitchFamily="34" charset="-122"/>
              </a:rPr>
              <a:t>(C)</a:t>
            </a:r>
            <a:r>
              <a:rPr lang="zh-CN" altLang="en-US" b="0" i="0" dirty="0">
                <a:solidFill>
                  <a:srgbClr val="000000"/>
                </a:solidFill>
                <a:effectLst/>
                <a:latin typeface="微软雅黑" panose="020B0503020204020204" pitchFamily="34" charset="-122"/>
                <a:ea typeface="微软雅黑" panose="020B0503020204020204" pitchFamily="34" charset="-122"/>
              </a:rPr>
              <a:t>的正确识别的因果边，假设</a:t>
            </a:r>
            <a:r>
              <a:rPr lang="en-US" altLang="zh-CN" b="0" i="0" dirty="0">
                <a:solidFill>
                  <a:srgbClr val="000000"/>
                </a:solidFill>
                <a:effectLst/>
                <a:latin typeface="微软雅黑" panose="020B0503020204020204" pitchFamily="34" charset="-122"/>
                <a:ea typeface="微软雅黑" panose="020B0503020204020204" pitchFamily="34" charset="-122"/>
              </a:rPr>
              <a:t>A</a:t>
            </a:r>
            <a:r>
              <a:rPr lang="zh-CN" altLang="en-US" b="0" i="0" dirty="0">
                <a:solidFill>
                  <a:srgbClr val="000000"/>
                </a:solidFill>
                <a:effectLst/>
                <a:latin typeface="微软雅黑" panose="020B0503020204020204" pitchFamily="34" charset="-122"/>
                <a:ea typeface="微软雅黑" panose="020B0503020204020204" pitchFamily="34" charset="-122"/>
              </a:rPr>
              <a:t>影响</a:t>
            </a:r>
            <a:r>
              <a:rPr lang="en-US" altLang="zh-CN" b="0" i="0" dirty="0">
                <a:solidFill>
                  <a:srgbClr val="000000"/>
                </a:solidFill>
                <a:effectLst/>
                <a:latin typeface="微软雅黑" panose="020B0503020204020204" pitchFamily="34" charset="-122"/>
                <a:ea typeface="微软雅黑" panose="020B0503020204020204" pitchFamily="34" charset="-122"/>
              </a:rPr>
              <a:t>C</a:t>
            </a:r>
            <a:endParaRPr lang="zh-CN" alt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endParaRPr>
          </a:p>
          <a:p>
            <a:pPr marR="0" lvl="0" indent="0" algn="l" defTabSz="1218565" rtl="0" eaLnBrk="1" fontAlgn="auto" latinLnBrk="0" hangingPunct="1">
              <a:lnSpc>
                <a:spcPct val="150000"/>
              </a:lnSpc>
              <a:spcBef>
                <a:spcPct val="20000"/>
              </a:spcBef>
              <a:spcAft>
                <a:spcPts val="0"/>
              </a:spcAft>
              <a:buClrTx/>
              <a:buSzTx/>
              <a:buFont typeface="Arial" panose="020B0604020202020204" pitchFamily="34" charset="0"/>
              <a:buNone/>
              <a:defRPr/>
            </a:pPr>
            <a:endParaRPr 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9</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2456228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6C6DC35-3D39-4E5D-813A-1465AB5946E1}" type="datetimeFigureOut">
              <a:rPr lang="zh-CN" altLang="en-US" smtClean="0"/>
              <a:t>2024/9/18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1BC6EB1-3B9C-423A-A463-BABF6B6D69D7}"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3_空白">
    <p:bg>
      <p:bgRef idx="1001">
        <a:schemeClr val="bg1"/>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wdUpDiag">
          <a:fgClr>
            <a:schemeClr val="bg1">
              <a:lumMod val="95000"/>
            </a:schemeClr>
          </a:fgClr>
          <a:bgClr>
            <a:schemeClr val="bg1"/>
          </a:bgClr>
        </a:patt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389" y="365780"/>
            <a:ext cx="10515224" cy="1324636"/>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389" y="1825890"/>
            <a:ext cx="10515224" cy="435172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389" y="6356747"/>
            <a:ext cx="2742447" cy="364275"/>
          </a:xfrm>
          <a:prstGeom prst="rect">
            <a:avLst/>
          </a:prstGeom>
        </p:spPr>
        <p:txBody>
          <a:bodyPr vert="horz" lIns="91440" tIns="45720" rIns="91440" bIns="45720" rtlCol="0" anchor="ctr"/>
          <a:lstStyle>
            <a:lvl1pPr algn="l">
              <a:defRPr sz="1140">
                <a:solidFill>
                  <a:schemeClr val="tx1">
                    <a:tint val="75000"/>
                  </a:schemeClr>
                </a:solidFill>
              </a:defRPr>
            </a:lvl1pPr>
          </a:lstStyle>
          <a:p>
            <a:fld id="{43A93E93-166D-47F5-9EF1-ACEABE24AEEA}" type="datetimeFigureOut">
              <a:rPr lang="zh-CN" altLang="en-US" smtClean="0"/>
              <a:t>2024/9/18</a:t>
            </a:fld>
            <a:endParaRPr lang="zh-CN" altLang="en-US"/>
          </a:p>
        </p:txBody>
      </p:sp>
      <p:sp>
        <p:nvSpPr>
          <p:cNvPr id="5" name="页脚占位符 4"/>
          <p:cNvSpPr>
            <a:spLocks noGrp="1"/>
          </p:cNvSpPr>
          <p:nvPr>
            <p:ph type="ftr" sz="quarter" idx="3"/>
          </p:nvPr>
        </p:nvSpPr>
        <p:spPr>
          <a:xfrm>
            <a:off x="4038413" y="6356747"/>
            <a:ext cx="4115176" cy="364275"/>
          </a:xfrm>
          <a:prstGeom prst="rect">
            <a:avLst/>
          </a:prstGeom>
        </p:spPr>
        <p:txBody>
          <a:bodyPr vert="horz" lIns="91440" tIns="45720" rIns="91440" bIns="45720" rtlCol="0" anchor="ctr"/>
          <a:lstStyle>
            <a:lvl1pPr algn="ctr">
              <a:defRPr sz="114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1166" y="6356747"/>
            <a:ext cx="2742447" cy="364275"/>
          </a:xfrm>
          <a:prstGeom prst="rect">
            <a:avLst/>
          </a:prstGeom>
        </p:spPr>
        <p:txBody>
          <a:bodyPr vert="horz" lIns="91440" tIns="45720" rIns="91440" bIns="45720" rtlCol="0" anchor="ctr"/>
          <a:lstStyle>
            <a:lvl1pPr algn="r">
              <a:defRPr sz="1140">
                <a:solidFill>
                  <a:schemeClr val="tx1">
                    <a:tint val="75000"/>
                  </a:schemeClr>
                </a:solidFill>
              </a:defRPr>
            </a:lvl1pPr>
          </a:lstStyle>
          <a:p>
            <a:fld id="{118D5ACA-62CA-46DB-AD6B-12EDD6D51A2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866775" rtl="0" eaLnBrk="1" latinLnBrk="0" hangingPunct="1">
        <a:lnSpc>
          <a:spcPct val="90000"/>
        </a:lnSpc>
        <a:spcBef>
          <a:spcPct val="0"/>
        </a:spcBef>
        <a:buNone/>
        <a:defRPr sz="4170" kern="1200">
          <a:solidFill>
            <a:schemeClr val="tx1"/>
          </a:solidFill>
          <a:latin typeface="+mj-lt"/>
          <a:ea typeface="+mj-ea"/>
          <a:cs typeface="+mj-cs"/>
        </a:defRPr>
      </a:lvl1pPr>
    </p:titleStyle>
    <p:bodyStyle>
      <a:lvl1pPr marL="216535" indent="-216535" algn="l" defTabSz="866775" rtl="0" eaLnBrk="1" latinLnBrk="0" hangingPunct="1">
        <a:lnSpc>
          <a:spcPct val="90000"/>
        </a:lnSpc>
        <a:spcBef>
          <a:spcPts val="950"/>
        </a:spcBef>
        <a:buFont typeface="Arial" panose="020B0604020202020204" pitchFamily="34" charset="0"/>
        <a:buChar char="•"/>
        <a:defRPr sz="2655" kern="1200">
          <a:solidFill>
            <a:schemeClr val="tx1"/>
          </a:solidFill>
          <a:latin typeface="+mn-lt"/>
          <a:ea typeface="+mn-ea"/>
          <a:cs typeface="+mn-cs"/>
        </a:defRPr>
      </a:lvl1pPr>
      <a:lvl2pPr marL="650240" indent="-216535" algn="l" defTabSz="866775" rtl="0" eaLnBrk="1" latinLnBrk="0" hangingPunct="1">
        <a:lnSpc>
          <a:spcPct val="90000"/>
        </a:lnSpc>
        <a:spcBef>
          <a:spcPts val="475"/>
        </a:spcBef>
        <a:buFont typeface="Arial" panose="020B0604020202020204" pitchFamily="34" charset="0"/>
        <a:buChar char="•"/>
        <a:defRPr sz="2275" kern="1200">
          <a:solidFill>
            <a:schemeClr val="tx1"/>
          </a:solidFill>
          <a:latin typeface="+mn-lt"/>
          <a:ea typeface="+mn-ea"/>
          <a:cs typeface="+mn-cs"/>
        </a:defRPr>
      </a:lvl2pPr>
      <a:lvl3pPr marL="1083945" indent="-216535" algn="l" defTabSz="866775" rtl="0" eaLnBrk="1" latinLnBrk="0" hangingPunct="1">
        <a:lnSpc>
          <a:spcPct val="90000"/>
        </a:lnSpc>
        <a:spcBef>
          <a:spcPts val="475"/>
        </a:spcBef>
        <a:buFont typeface="Arial" panose="020B0604020202020204" pitchFamily="34" charset="0"/>
        <a:buChar char="•"/>
        <a:defRPr sz="1895" kern="1200">
          <a:solidFill>
            <a:schemeClr val="tx1"/>
          </a:solidFill>
          <a:latin typeface="+mn-lt"/>
          <a:ea typeface="+mn-ea"/>
          <a:cs typeface="+mn-cs"/>
        </a:defRPr>
      </a:lvl3pPr>
      <a:lvl4pPr marL="1517015"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4pPr>
      <a:lvl5pPr marL="195072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5pPr>
      <a:lvl6pPr marL="238379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6pPr>
      <a:lvl7pPr marL="2817495"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7pPr>
      <a:lvl8pPr marL="325120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8pPr>
      <a:lvl9pPr marL="368427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9pPr>
    </p:bodyStyle>
    <p:otherStyle>
      <a:defPPr>
        <a:defRPr lang="zh-CN"/>
      </a:defPPr>
      <a:lvl1pPr marL="0" algn="l" defTabSz="866775" rtl="0" eaLnBrk="1" latinLnBrk="0" hangingPunct="1">
        <a:defRPr sz="1705" kern="1200">
          <a:solidFill>
            <a:schemeClr val="tx1"/>
          </a:solidFill>
          <a:latin typeface="+mn-lt"/>
          <a:ea typeface="+mn-ea"/>
          <a:cs typeface="+mn-cs"/>
        </a:defRPr>
      </a:lvl1pPr>
      <a:lvl2pPr marL="433705" algn="l" defTabSz="866775" rtl="0" eaLnBrk="1" latinLnBrk="0" hangingPunct="1">
        <a:defRPr sz="1705" kern="1200">
          <a:solidFill>
            <a:schemeClr val="tx1"/>
          </a:solidFill>
          <a:latin typeface="+mn-lt"/>
          <a:ea typeface="+mn-ea"/>
          <a:cs typeface="+mn-cs"/>
        </a:defRPr>
      </a:lvl2pPr>
      <a:lvl3pPr marL="866775" algn="l" defTabSz="866775" rtl="0" eaLnBrk="1" latinLnBrk="0" hangingPunct="1">
        <a:defRPr sz="1705" kern="1200">
          <a:solidFill>
            <a:schemeClr val="tx1"/>
          </a:solidFill>
          <a:latin typeface="+mn-lt"/>
          <a:ea typeface="+mn-ea"/>
          <a:cs typeface="+mn-cs"/>
        </a:defRPr>
      </a:lvl3pPr>
      <a:lvl4pPr marL="1300480" algn="l" defTabSz="866775" rtl="0" eaLnBrk="1" latinLnBrk="0" hangingPunct="1">
        <a:defRPr sz="1705" kern="1200">
          <a:solidFill>
            <a:schemeClr val="tx1"/>
          </a:solidFill>
          <a:latin typeface="+mn-lt"/>
          <a:ea typeface="+mn-ea"/>
          <a:cs typeface="+mn-cs"/>
        </a:defRPr>
      </a:lvl4pPr>
      <a:lvl5pPr marL="1734185" algn="l" defTabSz="866775" rtl="0" eaLnBrk="1" latinLnBrk="0" hangingPunct="1">
        <a:defRPr sz="1705" kern="1200">
          <a:solidFill>
            <a:schemeClr val="tx1"/>
          </a:solidFill>
          <a:latin typeface="+mn-lt"/>
          <a:ea typeface="+mn-ea"/>
          <a:cs typeface="+mn-cs"/>
        </a:defRPr>
      </a:lvl5pPr>
      <a:lvl6pPr marL="2167255" algn="l" defTabSz="866775" rtl="0" eaLnBrk="1" latinLnBrk="0" hangingPunct="1">
        <a:defRPr sz="1705" kern="1200">
          <a:solidFill>
            <a:schemeClr val="tx1"/>
          </a:solidFill>
          <a:latin typeface="+mn-lt"/>
          <a:ea typeface="+mn-ea"/>
          <a:cs typeface="+mn-cs"/>
        </a:defRPr>
      </a:lvl6pPr>
      <a:lvl7pPr marL="2600960" algn="l" defTabSz="866775" rtl="0" eaLnBrk="1" latinLnBrk="0" hangingPunct="1">
        <a:defRPr sz="1705" kern="1200">
          <a:solidFill>
            <a:schemeClr val="tx1"/>
          </a:solidFill>
          <a:latin typeface="+mn-lt"/>
          <a:ea typeface="+mn-ea"/>
          <a:cs typeface="+mn-cs"/>
        </a:defRPr>
      </a:lvl7pPr>
      <a:lvl8pPr marL="3034030" algn="l" defTabSz="866775" rtl="0" eaLnBrk="1" latinLnBrk="0" hangingPunct="1">
        <a:defRPr sz="1705" kern="1200">
          <a:solidFill>
            <a:schemeClr val="tx1"/>
          </a:solidFill>
          <a:latin typeface="+mn-lt"/>
          <a:ea typeface="+mn-ea"/>
          <a:cs typeface="+mn-cs"/>
        </a:defRPr>
      </a:lvl8pPr>
      <a:lvl9pPr marL="3467735" algn="l" defTabSz="866775" rtl="0" eaLnBrk="1" latinLnBrk="0" hangingPunct="1">
        <a:defRPr sz="17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tags" Target="../tags/tag42.xml"/><Relationship Id="rId7" Type="http://schemas.openxmlformats.org/officeDocument/2006/relationships/image" Target="../media/image3.png"/><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notesSlide" Target="../notesSlides/notesSlide10.xml"/><Relationship Id="rId5" Type="http://schemas.openxmlformats.org/officeDocument/2006/relationships/slideLayout" Target="../slideLayouts/slideLayout3.xml"/><Relationship Id="rId10" Type="http://schemas.openxmlformats.org/officeDocument/2006/relationships/image" Target="../media/image21.png"/><Relationship Id="rId4" Type="http://schemas.openxmlformats.org/officeDocument/2006/relationships/tags" Target="../tags/tag43.xml"/><Relationship Id="rId9" Type="http://schemas.openxmlformats.org/officeDocument/2006/relationships/image" Target="../media/image20.png"/></Relationships>
</file>

<file path=ppt/slides/_rels/slide1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tags" Target="../tags/tag46.xml"/><Relationship Id="rId7" Type="http://schemas.openxmlformats.org/officeDocument/2006/relationships/image" Target="../media/image3.png"/><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notesSlide" Target="../notesSlides/notesSlide11.xml"/><Relationship Id="rId5" Type="http://schemas.openxmlformats.org/officeDocument/2006/relationships/slideLayout" Target="../slideLayouts/slideLayout3.xml"/><Relationship Id="rId4" Type="http://schemas.openxmlformats.org/officeDocument/2006/relationships/tags" Target="../tags/tag47.xml"/><Relationship Id="rId9" Type="http://schemas.openxmlformats.org/officeDocument/2006/relationships/image" Target="../media/image23.png"/></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3.xml"/><Relationship Id="rId3" Type="http://schemas.openxmlformats.org/officeDocument/2006/relationships/tags" Target="../tags/tag50.xml"/><Relationship Id="rId7" Type="http://schemas.openxmlformats.org/officeDocument/2006/relationships/tags" Target="../tags/tag54.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tags" Target="../tags/tag53.xml"/><Relationship Id="rId5" Type="http://schemas.openxmlformats.org/officeDocument/2006/relationships/tags" Target="../tags/tag52.xml"/><Relationship Id="rId10" Type="http://schemas.openxmlformats.org/officeDocument/2006/relationships/image" Target="../media/image3.png"/><Relationship Id="rId4" Type="http://schemas.openxmlformats.org/officeDocument/2006/relationships/tags" Target="../tags/tag51.xml"/><Relationship Id="rId9"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4.xml"/><Relationship Id="rId7" Type="http://schemas.openxmlformats.org/officeDocument/2006/relationships/notesSlide" Target="../notesSlides/notesSlide2.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Layout" Target="../slideLayouts/slideLayout3.xml"/><Relationship Id="rId5" Type="http://schemas.openxmlformats.org/officeDocument/2006/relationships/tags" Target="../tags/tag6.xml"/><Relationship Id="rId4" Type="http://schemas.openxmlformats.org/officeDocument/2006/relationships/tags" Target="../tags/tag5.xml"/><Relationship Id="rId9"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3" Type="http://schemas.openxmlformats.org/officeDocument/2006/relationships/tags" Target="../tags/tag9.xml"/><Relationship Id="rId7" Type="http://schemas.openxmlformats.org/officeDocument/2006/relationships/slideLayout" Target="../slideLayouts/slideLayout3.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9"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9.png"/><Relationship Id="rId3" Type="http://schemas.openxmlformats.org/officeDocument/2006/relationships/tags" Target="../tags/tag15.xml"/><Relationship Id="rId7" Type="http://schemas.openxmlformats.org/officeDocument/2006/relationships/notesSlide" Target="../notesSlides/notesSlide4.xml"/><Relationship Id="rId12" Type="http://schemas.openxmlformats.org/officeDocument/2006/relationships/image" Target="../media/image8.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Layout" Target="../slideLayouts/slideLayout3.xml"/><Relationship Id="rId11" Type="http://schemas.openxmlformats.org/officeDocument/2006/relationships/image" Target="../media/image7.png"/><Relationship Id="rId5" Type="http://schemas.openxmlformats.org/officeDocument/2006/relationships/tags" Target="../tags/tag17.xml"/><Relationship Id="rId15" Type="http://schemas.openxmlformats.org/officeDocument/2006/relationships/image" Target="../media/image11.png"/><Relationship Id="rId10" Type="http://schemas.openxmlformats.org/officeDocument/2006/relationships/image" Target="../media/image6.png"/><Relationship Id="rId4" Type="http://schemas.openxmlformats.org/officeDocument/2006/relationships/tags" Target="../tags/tag16.xml"/><Relationship Id="rId9" Type="http://schemas.openxmlformats.org/officeDocument/2006/relationships/image" Target="../media/image5.png"/><Relationship Id="rId14"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20.xml"/><Relationship Id="rId7" Type="http://schemas.openxmlformats.org/officeDocument/2006/relationships/image" Target="../media/image3.pn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notesSlide" Target="../notesSlides/notesSlide5.xml"/><Relationship Id="rId5" Type="http://schemas.openxmlformats.org/officeDocument/2006/relationships/slideLayout" Target="../slideLayouts/slideLayout3.xml"/><Relationship Id="rId4" Type="http://schemas.openxmlformats.org/officeDocument/2006/relationships/tags" Target="../tags/tag21.xml"/></Relationships>
</file>

<file path=ppt/slides/_rels/slide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24.xml"/><Relationship Id="rId7" Type="http://schemas.openxmlformats.org/officeDocument/2006/relationships/notesSlide" Target="../notesSlides/notesSlide6.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slideLayout" Target="../slideLayouts/slideLayout3.xml"/><Relationship Id="rId11" Type="http://schemas.openxmlformats.org/officeDocument/2006/relationships/image" Target="../media/image15.png"/><Relationship Id="rId5" Type="http://schemas.openxmlformats.org/officeDocument/2006/relationships/tags" Target="../tags/tag26.xml"/><Relationship Id="rId10" Type="http://schemas.openxmlformats.org/officeDocument/2006/relationships/image" Target="../media/image14.png"/><Relationship Id="rId4" Type="http://schemas.openxmlformats.org/officeDocument/2006/relationships/tags" Target="../tags/tag25.xml"/><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29.xml"/><Relationship Id="rId7" Type="http://schemas.openxmlformats.org/officeDocument/2006/relationships/notesSlide" Target="../notesSlides/notesSlide7.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slideLayout" Target="../slideLayouts/slideLayout3.xml"/><Relationship Id="rId5" Type="http://schemas.openxmlformats.org/officeDocument/2006/relationships/tags" Target="../tags/tag31.xml"/><Relationship Id="rId10" Type="http://schemas.openxmlformats.org/officeDocument/2006/relationships/image" Target="../media/image17.png"/><Relationship Id="rId4" Type="http://schemas.openxmlformats.org/officeDocument/2006/relationships/tags" Target="../tags/tag30.xml"/><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tags" Target="../tags/tag34.xml"/><Relationship Id="rId7" Type="http://schemas.openxmlformats.org/officeDocument/2006/relationships/image" Target="../media/image3.png"/><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notesSlide" Target="../notesSlides/notesSlide8.xml"/><Relationship Id="rId5" Type="http://schemas.openxmlformats.org/officeDocument/2006/relationships/slideLayout" Target="../slideLayouts/slideLayout3.xml"/><Relationship Id="rId4" Type="http://schemas.openxmlformats.org/officeDocument/2006/relationships/tags" Target="../tags/tag35.xml"/></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tags" Target="../tags/tag38.xml"/><Relationship Id="rId7" Type="http://schemas.openxmlformats.org/officeDocument/2006/relationships/image" Target="../media/image3.png"/><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notesSlide" Target="../notesSlides/notesSlide9.xml"/><Relationship Id="rId5" Type="http://schemas.openxmlformats.org/officeDocument/2006/relationships/slideLayout" Target="../slideLayouts/slideLayout3.xml"/><Relationship Id="rId4" Type="http://schemas.openxmlformats.org/officeDocument/2006/relationships/tags" Target="../tags/tag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13"/>
          <p:cNvSpPr txBox="1"/>
          <p:nvPr/>
        </p:nvSpPr>
        <p:spPr>
          <a:xfrm>
            <a:off x="9616852" y="2070153"/>
            <a:ext cx="2617934" cy="782076"/>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14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50000"/>
              </a:lnSpc>
              <a:defRPr/>
            </a:pPr>
            <a:r>
              <a:rPr lang="en-US" altLang="zh-CN" sz="1800" dirty="0">
                <a:sym typeface="+mn-ea"/>
              </a:rPr>
              <a:t>                                                                             </a:t>
            </a:r>
            <a:r>
              <a:rPr lang="en-US" altLang="zh-CN" sz="2800" dirty="0" err="1">
                <a:latin typeface="Times New Roman" panose="02020603050405020304" pitchFamily="18" charset="0"/>
                <a:ea typeface="黑体" panose="02010609060101010101" pitchFamily="49" charset="-122"/>
                <a:cs typeface="Times New Roman" panose="02020603050405020304" pitchFamily="18" charset="0"/>
                <a:sym typeface="+mn-ea"/>
              </a:rPr>
              <a:t>arXiv</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sym typeface="+mn-ea"/>
              </a:rPr>
              <a:t> 2024.05</a:t>
            </a:r>
            <a:endParaRPr lang="en-US" altLang="zh-CN" sz="1800" dirty="0">
              <a:latin typeface="Times New Roman" panose="02020603050405020304" pitchFamily="18" charset="0"/>
              <a:ea typeface="黑体" panose="02010609060101010101" pitchFamily="49" charset="-122"/>
              <a:cs typeface="Times New Roman" panose="02020603050405020304" pitchFamily="18" charset="0"/>
              <a:sym typeface="+mn-ea"/>
            </a:endParaRPr>
          </a:p>
        </p:txBody>
      </p:sp>
      <p:pic>
        <p:nvPicPr>
          <p:cNvPr id="3" name="图片 2">
            <a:extLst>
              <a:ext uri="{FF2B5EF4-FFF2-40B4-BE49-F238E27FC236}">
                <a16:creationId xmlns:a16="http://schemas.microsoft.com/office/drawing/2014/main" id="{638FD75B-3B90-FC41-7C43-4804073C4A94}"/>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4054145" y="3711806"/>
            <a:ext cx="5095880" cy="1554675"/>
          </a:xfrm>
          <a:prstGeom prst="rect">
            <a:avLst/>
          </a:prstGeom>
        </p:spPr>
      </p:pic>
      <p:sp>
        <p:nvSpPr>
          <p:cNvPr id="6" name="文本框 5">
            <a:extLst>
              <a:ext uri="{FF2B5EF4-FFF2-40B4-BE49-F238E27FC236}">
                <a16:creationId xmlns:a16="http://schemas.microsoft.com/office/drawing/2014/main" id="{BA9B15D5-EFCD-5557-E799-6D185FEE8A3F}"/>
              </a:ext>
            </a:extLst>
          </p:cNvPr>
          <p:cNvSpPr txBox="1"/>
          <p:nvPr/>
        </p:nvSpPr>
        <p:spPr>
          <a:xfrm>
            <a:off x="9207112" y="4930862"/>
            <a:ext cx="2389142" cy="873572"/>
          </a:xfrm>
          <a:prstGeom prst="rect">
            <a:avLst/>
          </a:prstGeom>
          <a:noFill/>
        </p:spPr>
        <p:txBody>
          <a:bodyPr wrap="square">
            <a:spAutoFit/>
          </a:bodyPr>
          <a:lstStyle/>
          <a:p>
            <a:pPr algn="r">
              <a:lnSpc>
                <a:spcPct val="150000"/>
              </a:lnSpc>
              <a:defRPr/>
            </a:pPr>
            <a:r>
              <a:rPr lang="zh-CN" altLang="en-US" dirty="0">
                <a:latin typeface="微软雅黑" panose="020B0503020204020204" pitchFamily="34" charset="-122"/>
                <a:ea typeface="微软雅黑" panose="020B0503020204020204" pitchFamily="34" charset="-122"/>
                <a:cs typeface="Times New Roman" panose="02020603050405020304" pitchFamily="18" charset="0"/>
                <a:sym typeface="+mn-ea"/>
              </a:rPr>
              <a:t>汇报人：郭铭</a:t>
            </a:r>
            <a:endParaRPr lang="zh-CN" altLang="en-US" dirty="0">
              <a:latin typeface="微软雅黑" panose="020B0503020204020204" pitchFamily="34" charset="-122"/>
              <a:ea typeface="微软雅黑" panose="020B0503020204020204" pitchFamily="34" charset="-122"/>
              <a:cs typeface="Times New Roman" panose="02020603050405020304" pitchFamily="18" charset="0"/>
            </a:endParaRPr>
          </a:p>
          <a:p>
            <a:pPr algn="r">
              <a:lnSpc>
                <a:spcPct val="150000"/>
              </a:lnSpc>
              <a:defRP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202</a:t>
            </a:r>
            <a:r>
              <a:rPr lang="en-US" altLang="zh-CN" dirty="0">
                <a:latin typeface="Times New Roman" panose="02020603050405020304" pitchFamily="18" charset="0"/>
                <a:ea typeface="黑体" panose="02010609060101010101" pitchFamily="49" charset="-122"/>
                <a:cs typeface="Times New Roman" panose="02020603050405020304" pitchFamily="18" charset="0"/>
              </a:rPr>
              <a:t>4.09.18</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8" name="矩形 17">
            <a:extLst>
              <a:ext uri="{FF2B5EF4-FFF2-40B4-BE49-F238E27FC236}">
                <a16:creationId xmlns:a16="http://schemas.microsoft.com/office/drawing/2014/main" id="{8D268DE3-AD21-AF08-D89C-57E310CA232E}"/>
              </a:ext>
            </a:extLst>
          </p:cNvPr>
          <p:cNvSpPr/>
          <p:nvPr/>
        </p:nvSpPr>
        <p:spPr>
          <a:xfrm>
            <a:off x="-28271" y="1503183"/>
            <a:ext cx="12220271" cy="1838567"/>
          </a:xfrm>
          <a:prstGeom prst="rect">
            <a:avLst/>
          </a:prstGeom>
          <a:solidFill>
            <a:srgbClr val="1C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sp>
        <p:nvSpPr>
          <p:cNvPr id="19" name="文本框 18">
            <a:extLst>
              <a:ext uri="{FF2B5EF4-FFF2-40B4-BE49-F238E27FC236}">
                <a16:creationId xmlns:a16="http://schemas.microsoft.com/office/drawing/2014/main" id="{2317105E-6D69-9CD0-8C4C-28920BACF40A}"/>
              </a:ext>
            </a:extLst>
          </p:cNvPr>
          <p:cNvSpPr txBox="1"/>
          <p:nvPr/>
        </p:nvSpPr>
        <p:spPr>
          <a:xfrm>
            <a:off x="4406797" y="1768693"/>
            <a:ext cx="7071610" cy="1384995"/>
          </a:xfrm>
          <a:prstGeom prst="rect">
            <a:avLst/>
          </a:prstGeom>
          <a:noFill/>
        </p:spPr>
        <p:txBody>
          <a:bodyPr wrap="square" rtlCol="0">
            <a:spAutoFit/>
          </a:bodyPr>
          <a:lstStyle/>
          <a:p>
            <a:pPr algn="ctr" defTabSz="913765">
              <a:defRPr/>
            </a:pPr>
            <a:r>
              <a:rPr lang="en-US" altLang="zh-CN" sz="2800" b="1" dirty="0" err="1">
                <a:solidFill>
                  <a:prstClr val="white"/>
                </a:solidFill>
                <a:latin typeface="微软雅黑" panose="020B0503020204020204" pitchFamily="34" charset="-122"/>
                <a:ea typeface="微软雅黑" panose="020B0503020204020204" pitchFamily="34" charset="-122"/>
                <a:sym typeface="+mn-ea"/>
              </a:rPr>
              <a:t>RealTCD</a:t>
            </a:r>
            <a:r>
              <a:rPr lang="en-US" altLang="zh-CN" sz="2800" b="1" dirty="0">
                <a:solidFill>
                  <a:prstClr val="white"/>
                </a:solidFill>
                <a:latin typeface="微软雅黑" panose="020B0503020204020204" pitchFamily="34" charset="-122"/>
                <a:ea typeface="微软雅黑" panose="020B0503020204020204" pitchFamily="34" charset="-122"/>
                <a:sym typeface="+mn-ea"/>
              </a:rPr>
              <a:t>: Temporal Causal Discovery from Interventional Data</a:t>
            </a:r>
          </a:p>
          <a:p>
            <a:pPr algn="ctr" defTabSz="913765">
              <a:defRPr/>
            </a:pPr>
            <a:r>
              <a:rPr lang="en-US" altLang="zh-CN" sz="2800" b="1" dirty="0">
                <a:solidFill>
                  <a:prstClr val="white"/>
                </a:solidFill>
                <a:latin typeface="微软雅黑" panose="020B0503020204020204" pitchFamily="34" charset="-122"/>
                <a:ea typeface="微软雅黑" panose="020B0503020204020204" pitchFamily="34" charset="-122"/>
                <a:sym typeface="+mn-ea"/>
              </a:rPr>
              <a:t>with Large Language Model</a:t>
            </a:r>
            <a:endParaRPr lang="zh-CN" altLang="en-US" sz="2800" b="1" dirty="0">
              <a:solidFill>
                <a:prstClr val="white"/>
              </a:solidFill>
              <a:latin typeface="微软雅黑" panose="020B0503020204020204" pitchFamily="34" charset="-122"/>
              <a:ea typeface="微软雅黑" panose="020B0503020204020204" pitchFamily="34" charset="-122"/>
            </a:endParaRPr>
          </a:p>
        </p:txBody>
      </p:sp>
      <p:sp>
        <p:nvSpPr>
          <p:cNvPr id="20" name="椭圆 19">
            <a:extLst>
              <a:ext uri="{FF2B5EF4-FFF2-40B4-BE49-F238E27FC236}">
                <a16:creationId xmlns:a16="http://schemas.microsoft.com/office/drawing/2014/main" id="{224554EB-5FBA-AAB3-D75C-01E38C007D89}"/>
              </a:ext>
            </a:extLst>
          </p:cNvPr>
          <p:cNvSpPr/>
          <p:nvPr/>
        </p:nvSpPr>
        <p:spPr>
          <a:xfrm>
            <a:off x="1524353" y="1110330"/>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21" name="图片 20">
            <a:extLst>
              <a:ext uri="{FF2B5EF4-FFF2-40B4-BE49-F238E27FC236}">
                <a16:creationId xmlns:a16="http://schemas.microsoft.com/office/drawing/2014/main" id="{CE0DE291-8640-ACBD-0463-F857F14DE1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6181" y="970672"/>
            <a:ext cx="3140616" cy="2903588"/>
          </a:xfrm>
          <a:prstGeom prst="rect">
            <a:avLst/>
          </a:prstGeom>
        </p:spPr>
      </p:pic>
      <p:sp>
        <p:nvSpPr>
          <p:cNvPr id="22" name="文本框 21">
            <a:extLst>
              <a:ext uri="{FF2B5EF4-FFF2-40B4-BE49-F238E27FC236}">
                <a16:creationId xmlns:a16="http://schemas.microsoft.com/office/drawing/2014/main" id="{D3E558BA-867C-187B-5D18-92491F2D21B9}"/>
              </a:ext>
            </a:extLst>
          </p:cNvPr>
          <p:cNvSpPr txBox="1"/>
          <p:nvPr/>
        </p:nvSpPr>
        <p:spPr>
          <a:xfrm>
            <a:off x="9697872" y="3489825"/>
            <a:ext cx="2165978" cy="461665"/>
          </a:xfrm>
          <a:prstGeom prst="rect">
            <a:avLst/>
          </a:prstGeom>
          <a:noFill/>
        </p:spPr>
        <p:txBody>
          <a:bodyPr wrap="none" rtlCol="0">
            <a:spAutoFit/>
          </a:bodyPr>
          <a:lstStyle/>
          <a:p>
            <a:r>
              <a:rPr lang="en-US" altLang="zh-CN" sz="2400" dirty="0" err="1">
                <a:latin typeface="微软雅黑" panose="020B0503020204020204" pitchFamily="34" charset="-122"/>
                <a:ea typeface="微软雅黑" panose="020B0503020204020204" pitchFamily="34" charset="-122"/>
                <a:cs typeface="Times New Roman" panose="02020603050405020304" pitchFamily="18" charset="0"/>
              </a:rPr>
              <a:t>arXiv</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 2024.05</a:t>
            </a:r>
            <a:endParaRPr lang="zh-CN" altLang="en-US" sz="2400"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3" name="图片 22">
            <a:extLst>
              <a:ext uri="{FF2B5EF4-FFF2-40B4-BE49-F238E27FC236}">
                <a16:creationId xmlns:a16="http://schemas.microsoft.com/office/drawing/2014/main" id="{C1CAAB48-43CF-9481-C18A-7E58EEA49E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70353" y="179640"/>
            <a:ext cx="1897854" cy="5559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80105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 name="TextBox 205"/>
          <p:cNvSpPr txBox="1"/>
          <p:nvPr>
            <p:custDataLst>
              <p:tags r:id="rId1"/>
            </p:custDataLst>
          </p:nvPr>
        </p:nvSpPr>
        <p:spPr>
          <a:xfrm>
            <a:off x="929005" y="94615"/>
            <a:ext cx="8214360" cy="684530"/>
          </a:xfrm>
          <a:prstGeom prst="rect">
            <a:avLst/>
          </a:prstGeom>
          <a:noFill/>
        </p:spPr>
        <p:txBody>
          <a:bodyPr wrap="square" rtlCol="0">
            <a:noAutofit/>
          </a:bodyPr>
          <a:lstStyle/>
          <a:p>
            <a:pPr>
              <a:lnSpc>
                <a:spcPct val="150000"/>
              </a:lnSpc>
              <a:defRPr/>
            </a:pPr>
            <a:r>
              <a:rPr lang="en-US" altLang="zh-CN" sz="2800" b="1" dirty="0">
                <a:solidFill>
                  <a:srgbClr val="1C6299"/>
                </a:solidFill>
                <a:latin typeface="微软雅黑" panose="020B0503020204020204" pitchFamily="34" charset="-122"/>
                <a:ea typeface="微软雅黑" panose="020B0503020204020204" pitchFamily="34" charset="-122"/>
              </a:rPr>
              <a:t>E</a:t>
            </a:r>
            <a:r>
              <a:rPr kumimoji="0" lang="en-US" altLang="zh-CN" sz="2800" b="1" i="0" kern="1200" cap="none" spc="0" normalizeH="0" baseline="0" noProof="0" dirty="0" err="1">
                <a:solidFill>
                  <a:srgbClr val="1C6299"/>
                </a:solidFill>
                <a:latin typeface="微软雅黑" panose="020B0503020204020204" pitchFamily="34" charset="-122"/>
                <a:ea typeface="微软雅黑" panose="020B0503020204020204" pitchFamily="34" charset="-122"/>
                <a:cs typeface="+mn-cs"/>
              </a:rPr>
              <a:t>xperiments</a:t>
            </a:r>
            <a:endParaRPr kumimoji="0" lang="en-US" altLang="zh-CN" sz="28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sym typeface="+mn-ea"/>
            </a:endParaRPr>
          </a:p>
        </p:txBody>
      </p:sp>
      <p:grpSp>
        <p:nvGrpSpPr>
          <p:cNvPr id="9" name="组合 8"/>
          <p:cNvGrpSpPr/>
          <p:nvPr/>
        </p:nvGrpSpPr>
        <p:grpSpPr>
          <a:xfrm>
            <a:off x="203760" y="233388"/>
            <a:ext cx="725344" cy="619478"/>
            <a:chOff x="178632" y="159728"/>
            <a:chExt cx="725344" cy="619478"/>
          </a:xfrm>
        </p:grpSpPr>
        <p:sp>
          <p:nvSpPr>
            <p:cNvPr id="10" name="椭圆 9"/>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1" name="文本框 10"/>
            <p:cNvSpPr txBox="1"/>
            <p:nvPr>
              <p:custDataLst>
                <p:tags r:id="rId3"/>
              </p:custDataLst>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2" name="椭圆 11"/>
            <p:cNvSpPr/>
            <p:nvPr>
              <p:custDataLst>
                <p:tags r:id="rId4"/>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27" name="文本框 26">
            <a:extLst>
              <a:ext uri="{FF2B5EF4-FFF2-40B4-BE49-F238E27FC236}">
                <a16:creationId xmlns:a16="http://schemas.microsoft.com/office/drawing/2014/main" id="{A72AC0F7-07FC-5E06-044D-F2272FD3FA22}"/>
              </a:ext>
            </a:extLst>
          </p:cNvPr>
          <p:cNvSpPr txBox="1"/>
          <p:nvPr/>
        </p:nvSpPr>
        <p:spPr>
          <a:xfrm>
            <a:off x="851338" y="1004282"/>
            <a:ext cx="6096000" cy="581057"/>
          </a:xfrm>
          <a:prstGeom prst="rect">
            <a:avLst/>
          </a:prstGeom>
          <a:noFill/>
        </p:spPr>
        <p:txBody>
          <a:bodyPr wrap="square">
            <a:spAutoFit/>
          </a:bodyPr>
          <a:lstStyle/>
          <a:p>
            <a:pPr>
              <a:lnSpc>
                <a:spcPct val="150000"/>
              </a:lnSpc>
              <a:defRPr/>
            </a:pPr>
            <a:r>
              <a:rPr kumimoji="0" lang="en-US" altLang="zh-CN"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rPr>
              <a:t> Main Results</a:t>
            </a:r>
          </a:p>
        </p:txBody>
      </p:sp>
      <p:pic>
        <p:nvPicPr>
          <p:cNvPr id="4" name="图片 3">
            <a:extLst>
              <a:ext uri="{FF2B5EF4-FFF2-40B4-BE49-F238E27FC236}">
                <a16:creationId xmlns:a16="http://schemas.microsoft.com/office/drawing/2014/main" id="{201237B1-CD21-EE06-F18E-205E4D862A8E}"/>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578299" y="1583043"/>
            <a:ext cx="4959420" cy="4293229"/>
          </a:xfrm>
          <a:prstGeom prst="rect">
            <a:avLst/>
          </a:prstGeom>
        </p:spPr>
      </p:pic>
      <p:pic>
        <p:nvPicPr>
          <p:cNvPr id="14" name="图片 13">
            <a:extLst>
              <a:ext uri="{FF2B5EF4-FFF2-40B4-BE49-F238E27FC236}">
                <a16:creationId xmlns:a16="http://schemas.microsoft.com/office/drawing/2014/main" id="{8DAF1398-E28A-73EA-C62C-CA82D3209304}"/>
              </a:ext>
            </a:extLst>
          </p:cNvPr>
          <p:cNvPicPr>
            <a:picLocks noChangeAspect="1"/>
          </p:cNvPicPr>
          <p:nvPr/>
        </p:nvPicPr>
        <p:blipFill>
          <a:blip r:embed="rId9">
            <a:clrChange>
              <a:clrFrom>
                <a:srgbClr val="FFFFFF"/>
              </a:clrFrom>
              <a:clrTo>
                <a:srgbClr val="FFFFFF">
                  <a:alpha val="0"/>
                </a:srgbClr>
              </a:clrTo>
            </a:clrChange>
          </a:blip>
          <a:stretch>
            <a:fillRect/>
          </a:stretch>
        </p:blipFill>
        <p:spPr>
          <a:xfrm>
            <a:off x="6037985" y="1550336"/>
            <a:ext cx="5440910" cy="2113281"/>
          </a:xfrm>
          <a:prstGeom prst="rect">
            <a:avLst/>
          </a:prstGeom>
        </p:spPr>
      </p:pic>
      <p:pic>
        <p:nvPicPr>
          <p:cNvPr id="16" name="图片 15">
            <a:extLst>
              <a:ext uri="{FF2B5EF4-FFF2-40B4-BE49-F238E27FC236}">
                <a16:creationId xmlns:a16="http://schemas.microsoft.com/office/drawing/2014/main" id="{4308EDB7-F2DB-0EEC-07F2-AE238BCAD1D2}"/>
              </a:ext>
            </a:extLst>
          </p:cNvPr>
          <p:cNvPicPr>
            <a:picLocks noChangeAspect="1"/>
          </p:cNvPicPr>
          <p:nvPr/>
        </p:nvPicPr>
        <p:blipFill>
          <a:blip r:embed="rId10">
            <a:clrChange>
              <a:clrFrom>
                <a:srgbClr val="FFFFFF"/>
              </a:clrFrom>
              <a:clrTo>
                <a:srgbClr val="FFFFFF">
                  <a:alpha val="0"/>
                </a:srgbClr>
              </a:clrTo>
            </a:clrChange>
          </a:blip>
          <a:stretch>
            <a:fillRect/>
          </a:stretch>
        </p:blipFill>
        <p:spPr>
          <a:xfrm>
            <a:off x="5537719" y="4013384"/>
            <a:ext cx="6457443" cy="1963193"/>
          </a:xfrm>
          <a:prstGeom prst="rect">
            <a:avLst/>
          </a:prstGeom>
        </p:spPr>
      </p:pic>
    </p:spTree>
    <p:extLst>
      <p:ext uri="{BB962C8B-B14F-4D97-AF65-F5344CB8AC3E}">
        <p14:creationId xmlns:p14="http://schemas.microsoft.com/office/powerpoint/2010/main" val="12976993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80105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 name="TextBox 205"/>
          <p:cNvSpPr txBox="1"/>
          <p:nvPr>
            <p:custDataLst>
              <p:tags r:id="rId1"/>
            </p:custDataLst>
          </p:nvPr>
        </p:nvSpPr>
        <p:spPr>
          <a:xfrm>
            <a:off x="929005" y="94615"/>
            <a:ext cx="8214360" cy="684530"/>
          </a:xfrm>
          <a:prstGeom prst="rect">
            <a:avLst/>
          </a:prstGeom>
          <a:noFill/>
        </p:spPr>
        <p:txBody>
          <a:bodyPr wrap="square" rtlCol="0">
            <a:noAutofit/>
          </a:bodyPr>
          <a:lstStyle/>
          <a:p>
            <a:pPr>
              <a:lnSpc>
                <a:spcPct val="150000"/>
              </a:lnSpc>
              <a:defRPr/>
            </a:pPr>
            <a:r>
              <a:rPr lang="en-US" altLang="zh-CN" sz="2800" b="1" dirty="0">
                <a:solidFill>
                  <a:srgbClr val="1C6299"/>
                </a:solidFill>
                <a:latin typeface="微软雅黑" panose="020B0503020204020204" pitchFamily="34" charset="-122"/>
                <a:ea typeface="微软雅黑" panose="020B0503020204020204" pitchFamily="34" charset="-122"/>
              </a:rPr>
              <a:t>E</a:t>
            </a:r>
            <a:r>
              <a:rPr kumimoji="0" lang="en-US" altLang="zh-CN" sz="2800" b="1" i="0" kern="1200" cap="none" spc="0" normalizeH="0" baseline="0" noProof="0" dirty="0" err="1">
                <a:solidFill>
                  <a:srgbClr val="1C6299"/>
                </a:solidFill>
                <a:latin typeface="微软雅黑" panose="020B0503020204020204" pitchFamily="34" charset="-122"/>
                <a:ea typeface="微软雅黑" panose="020B0503020204020204" pitchFamily="34" charset="-122"/>
                <a:cs typeface="+mn-cs"/>
              </a:rPr>
              <a:t>xperiments</a:t>
            </a:r>
            <a:endParaRPr kumimoji="0" lang="en-US" altLang="zh-CN" sz="28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sym typeface="+mn-ea"/>
            </a:endParaRPr>
          </a:p>
        </p:txBody>
      </p:sp>
      <p:grpSp>
        <p:nvGrpSpPr>
          <p:cNvPr id="9" name="组合 8"/>
          <p:cNvGrpSpPr/>
          <p:nvPr/>
        </p:nvGrpSpPr>
        <p:grpSpPr>
          <a:xfrm>
            <a:off x="203760" y="233388"/>
            <a:ext cx="725344" cy="619478"/>
            <a:chOff x="178632" y="159728"/>
            <a:chExt cx="725344" cy="619478"/>
          </a:xfrm>
        </p:grpSpPr>
        <p:sp>
          <p:nvSpPr>
            <p:cNvPr id="10" name="椭圆 9"/>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1" name="文本框 10"/>
            <p:cNvSpPr txBox="1"/>
            <p:nvPr>
              <p:custDataLst>
                <p:tags r:id="rId3"/>
              </p:custDataLst>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2" name="椭圆 11"/>
            <p:cNvSpPr/>
            <p:nvPr>
              <p:custDataLst>
                <p:tags r:id="rId4"/>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27" name="文本框 26">
            <a:extLst>
              <a:ext uri="{FF2B5EF4-FFF2-40B4-BE49-F238E27FC236}">
                <a16:creationId xmlns:a16="http://schemas.microsoft.com/office/drawing/2014/main" id="{A72AC0F7-07FC-5E06-044D-F2272FD3FA22}"/>
              </a:ext>
            </a:extLst>
          </p:cNvPr>
          <p:cNvSpPr txBox="1"/>
          <p:nvPr/>
        </p:nvSpPr>
        <p:spPr>
          <a:xfrm>
            <a:off x="1631178" y="1295188"/>
            <a:ext cx="3111062" cy="581057"/>
          </a:xfrm>
          <a:prstGeom prst="rect">
            <a:avLst/>
          </a:prstGeom>
          <a:noFill/>
        </p:spPr>
        <p:txBody>
          <a:bodyPr wrap="square">
            <a:spAutoFit/>
          </a:bodyPr>
          <a:lstStyle/>
          <a:p>
            <a:pPr>
              <a:lnSpc>
                <a:spcPct val="150000"/>
              </a:lnSpc>
              <a:defRPr/>
            </a:pPr>
            <a:r>
              <a:rPr kumimoji="0" lang="en-US" altLang="zh-CN"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rPr>
              <a:t>Ablation studies</a:t>
            </a:r>
          </a:p>
        </p:txBody>
      </p:sp>
      <p:sp>
        <p:nvSpPr>
          <p:cNvPr id="2" name="文本框 1">
            <a:extLst>
              <a:ext uri="{FF2B5EF4-FFF2-40B4-BE49-F238E27FC236}">
                <a16:creationId xmlns:a16="http://schemas.microsoft.com/office/drawing/2014/main" id="{FBB23B66-5CA4-1CD5-4B3E-A00027C73176}"/>
              </a:ext>
            </a:extLst>
          </p:cNvPr>
          <p:cNvSpPr txBox="1"/>
          <p:nvPr/>
        </p:nvSpPr>
        <p:spPr>
          <a:xfrm>
            <a:off x="6358058" y="1295188"/>
            <a:ext cx="4911484" cy="581057"/>
          </a:xfrm>
          <a:prstGeom prst="rect">
            <a:avLst/>
          </a:prstGeom>
          <a:noFill/>
        </p:spPr>
        <p:txBody>
          <a:bodyPr wrap="square">
            <a:spAutoFit/>
          </a:bodyPr>
          <a:lstStyle/>
          <a:p>
            <a:pPr>
              <a:lnSpc>
                <a:spcPct val="150000"/>
              </a:lnSpc>
              <a:defRPr/>
            </a:pPr>
            <a:r>
              <a:rPr kumimoji="0" lang="en-US" altLang="zh-CN"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rPr>
              <a:t> Different LLMs and prompts</a:t>
            </a:r>
          </a:p>
        </p:txBody>
      </p:sp>
      <p:pic>
        <p:nvPicPr>
          <p:cNvPr id="6" name="图片 5">
            <a:extLst>
              <a:ext uri="{FF2B5EF4-FFF2-40B4-BE49-F238E27FC236}">
                <a16:creationId xmlns:a16="http://schemas.microsoft.com/office/drawing/2014/main" id="{93F732DE-ED65-FF60-D2B3-14DA5243179F}"/>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551915" y="2880055"/>
            <a:ext cx="5046246" cy="1864377"/>
          </a:xfrm>
          <a:prstGeom prst="rect">
            <a:avLst/>
          </a:prstGeom>
        </p:spPr>
      </p:pic>
      <p:pic>
        <p:nvPicPr>
          <p:cNvPr id="8" name="图片 7">
            <a:extLst>
              <a:ext uri="{FF2B5EF4-FFF2-40B4-BE49-F238E27FC236}">
                <a16:creationId xmlns:a16="http://schemas.microsoft.com/office/drawing/2014/main" id="{0D06A1CE-254C-F79A-8391-16C00E5B5533}"/>
              </a:ext>
            </a:extLst>
          </p:cNvPr>
          <p:cNvPicPr>
            <a:picLocks noChangeAspect="1"/>
          </p:cNvPicPr>
          <p:nvPr/>
        </p:nvPicPr>
        <p:blipFill>
          <a:blip r:embed="rId9">
            <a:clrChange>
              <a:clrFrom>
                <a:srgbClr val="FFFFFF"/>
              </a:clrFrom>
              <a:clrTo>
                <a:srgbClr val="FFFFFF">
                  <a:alpha val="0"/>
                </a:srgbClr>
              </a:clrTo>
            </a:clrChange>
          </a:blip>
          <a:stretch>
            <a:fillRect/>
          </a:stretch>
        </p:blipFill>
        <p:spPr>
          <a:xfrm>
            <a:off x="6507042" y="2591062"/>
            <a:ext cx="4762500" cy="2333625"/>
          </a:xfrm>
          <a:prstGeom prst="rect">
            <a:avLst/>
          </a:prstGeom>
        </p:spPr>
      </p:pic>
    </p:spTree>
    <p:extLst>
      <p:ext uri="{BB962C8B-B14F-4D97-AF65-F5344CB8AC3E}">
        <p14:creationId xmlns:p14="http://schemas.microsoft.com/office/powerpoint/2010/main" val="40547124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80105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3" name="TextBox 205"/>
          <p:cNvSpPr txBox="1"/>
          <p:nvPr>
            <p:custDataLst>
              <p:tags r:id="rId1"/>
            </p:custDataLst>
          </p:nvPr>
        </p:nvSpPr>
        <p:spPr>
          <a:xfrm>
            <a:off x="928370" y="1004570"/>
            <a:ext cx="10459085" cy="1435136"/>
          </a:xfrm>
          <a:prstGeom prst="rect">
            <a:avLst/>
          </a:prstGeom>
          <a:noFill/>
        </p:spPr>
        <p:txBody>
          <a:bodyPr wrap="square" rtlCol="0">
            <a:spAutoFit/>
          </a:bodyPr>
          <a:lstStyle/>
          <a:p>
            <a:pPr>
              <a:lnSpc>
                <a:spcPct val="150000"/>
              </a:lnSpc>
              <a:defRPr/>
            </a:pPr>
            <a:r>
              <a:rPr kumimoji="0" lang="en-US"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rPr>
              <a:t>Causal discovery in industrial scenarios</a:t>
            </a:r>
          </a:p>
          <a:p>
            <a:pPr marL="342900" indent="-342900">
              <a:lnSpc>
                <a:spcPct val="150000"/>
              </a:lnSpc>
              <a:buFont typeface="Arial" panose="020B0604020202020204" pitchFamily="34" charset="0"/>
              <a:buChar char="•"/>
              <a:defRPr/>
            </a:pPr>
            <a:r>
              <a:rPr lang="zh-CN" altLang="en-US" b="0" i="0" dirty="0">
                <a:solidFill>
                  <a:srgbClr val="000000"/>
                </a:solidFill>
                <a:effectLst/>
                <a:latin typeface="微软雅黑" panose="020B0503020204020204" pitchFamily="34" charset="-122"/>
                <a:ea typeface="微软雅黑" panose="020B0503020204020204" pitchFamily="34" charset="-122"/>
              </a:rPr>
              <a:t>文章研究了工业场景中的时间因果发现问题。据作者所言，该方法是第一个用</a:t>
            </a:r>
            <a:r>
              <a:rPr lang="zh-CN" altLang="en-US" b="1" i="0" dirty="0">
                <a:solidFill>
                  <a:srgbClr val="000000"/>
                </a:solidFill>
                <a:effectLst/>
                <a:latin typeface="微软雅黑" panose="020B0503020204020204" pitchFamily="34" charset="-122"/>
                <a:ea typeface="微软雅黑" panose="020B0503020204020204" pitchFamily="34" charset="-122"/>
              </a:rPr>
              <a:t>大型语言模型</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en-US" altLang="zh-CN" b="0" i="0" dirty="0" err="1">
                <a:solidFill>
                  <a:srgbClr val="000000"/>
                </a:solidFill>
                <a:effectLst/>
                <a:latin typeface="微软雅黑" panose="020B0503020204020204" pitchFamily="34" charset="-122"/>
                <a:ea typeface="微软雅黑" panose="020B0503020204020204" pitchFamily="34" charset="-122"/>
              </a:rPr>
              <a:t>llm</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解决</a:t>
            </a:r>
            <a:r>
              <a:rPr lang="zh-CN" altLang="en-US" dirty="0">
                <a:solidFill>
                  <a:srgbClr val="000000"/>
                </a:solidFill>
                <a:latin typeface="微软雅黑" panose="020B0503020204020204" pitchFamily="34" charset="-122"/>
                <a:ea typeface="微软雅黑" panose="020B0503020204020204" pitchFamily="34" charset="-122"/>
              </a:rPr>
              <a:t>时序因果问题</a:t>
            </a:r>
            <a:r>
              <a:rPr lang="zh-CN" altLang="en-US" b="0" i="0" dirty="0">
                <a:solidFill>
                  <a:srgbClr val="000000"/>
                </a:solidFill>
                <a:effectLst/>
                <a:latin typeface="微软雅黑" panose="020B0503020204020204" pitchFamily="34" charset="-122"/>
                <a:ea typeface="微软雅黑" panose="020B0503020204020204" pitchFamily="34" charset="-122"/>
              </a:rPr>
              <a:t>，并且没有干预目标</a:t>
            </a:r>
            <a:r>
              <a:rPr lang="zh-CN" altLang="en-US" dirty="0">
                <a:solidFill>
                  <a:srgbClr val="000000"/>
                </a:solidFill>
                <a:latin typeface="微软雅黑" panose="020B0503020204020204" pitchFamily="34" charset="-122"/>
                <a:ea typeface="微软雅黑" panose="020B0503020204020204" pitchFamily="34" charset="-122"/>
              </a:rPr>
              <a:t>。</a:t>
            </a:r>
            <a:endParaRPr dirty="0"/>
          </a:p>
        </p:txBody>
      </p:sp>
      <p:sp>
        <p:nvSpPr>
          <p:cNvPr id="7" name="TextBox 205"/>
          <p:cNvSpPr txBox="1"/>
          <p:nvPr>
            <p:custDataLst>
              <p:tags r:id="rId2"/>
            </p:custDataLst>
          </p:nvPr>
        </p:nvSpPr>
        <p:spPr>
          <a:xfrm>
            <a:off x="928369" y="2712169"/>
            <a:ext cx="10459085" cy="1433662"/>
          </a:xfrm>
          <a:prstGeom prst="rect">
            <a:avLst/>
          </a:prstGeom>
          <a:noFill/>
        </p:spPr>
        <p:txBody>
          <a:bodyPr wrap="square" rtlCol="0">
            <a:spAutoFit/>
          </a:bodyPr>
          <a:lstStyle/>
          <a:p>
            <a:pPr>
              <a:lnSpc>
                <a:spcPct val="150000"/>
              </a:lnSpc>
              <a:defRPr/>
            </a:pPr>
            <a:r>
              <a:rPr kumimoji="0" lang="en-US" altLang="zh-CN" sz="2400" b="1" i="0" kern="1200" cap="none" spc="0" normalizeH="0" baseline="0" noProof="0" dirty="0" err="1">
                <a:solidFill>
                  <a:srgbClr val="1C6299"/>
                </a:solidFill>
                <a:latin typeface="微软雅黑" panose="020B0503020204020204" pitchFamily="34" charset="-122"/>
                <a:ea typeface="微软雅黑" panose="020B0503020204020204" pitchFamily="34" charset="-122"/>
                <a:cs typeface="+mn-cs"/>
              </a:rPr>
              <a:t>RealTCD</a:t>
            </a:r>
            <a:r>
              <a:rPr kumimoji="0" lang="en-US" altLang="zh-CN"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rPr>
              <a:t> framework</a:t>
            </a:r>
            <a:endParaRPr kumimoji="0" lang="en-US"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endParaRPr>
          </a:p>
          <a:p>
            <a:pPr marL="342900" indent="-342900">
              <a:lnSpc>
                <a:spcPct val="150000"/>
              </a:lnSpc>
              <a:buFont typeface="Arial" panose="020B0604020202020204" pitchFamily="34" charset="0"/>
              <a:buChar char="•"/>
              <a:defRPr/>
            </a:pPr>
            <a:r>
              <a:rPr lang="zh-CN" altLang="en-US" b="0" i="0" dirty="0">
                <a:solidFill>
                  <a:srgbClr val="000000"/>
                </a:solidFill>
                <a:effectLst/>
                <a:latin typeface="微软雅黑" panose="020B0503020204020204" pitchFamily="34" charset="-122"/>
                <a:ea typeface="微软雅黑" panose="020B0503020204020204" pitchFamily="34" charset="-122"/>
              </a:rPr>
              <a:t>文章提出了</a:t>
            </a:r>
            <a:r>
              <a:rPr lang="en-US" altLang="zh-CN" b="0" i="0" dirty="0" err="1">
                <a:solidFill>
                  <a:srgbClr val="000000"/>
                </a:solidFill>
                <a:effectLst/>
                <a:latin typeface="微软雅黑" panose="020B0503020204020204" pitchFamily="34" charset="-122"/>
                <a:ea typeface="微软雅黑" panose="020B0503020204020204" pitchFamily="34" charset="-122"/>
              </a:rPr>
              <a:t>RealTCD</a:t>
            </a:r>
            <a:r>
              <a:rPr lang="zh-CN" altLang="en-US" b="0" i="0" dirty="0">
                <a:solidFill>
                  <a:srgbClr val="000000"/>
                </a:solidFill>
                <a:effectLst/>
                <a:latin typeface="微软雅黑" panose="020B0503020204020204" pitchFamily="34" charset="-122"/>
                <a:ea typeface="微软雅黑" panose="020B0503020204020204" pitchFamily="34" charset="-122"/>
              </a:rPr>
              <a:t>框架，包括两个特别设计的模块</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1" i="0" dirty="0">
                <a:solidFill>
                  <a:srgbClr val="000000"/>
                </a:solidFill>
                <a:effectLst/>
                <a:latin typeface="微软雅黑" panose="020B0503020204020204" pitchFamily="34" charset="-122"/>
                <a:ea typeface="微软雅黑" panose="020B0503020204020204" pitchFamily="34" charset="-122"/>
              </a:rPr>
              <a:t>基于分数的时间因果发现</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1" i="0" dirty="0" err="1">
                <a:solidFill>
                  <a:srgbClr val="000000"/>
                </a:solidFill>
                <a:effectLst/>
                <a:latin typeface="微软雅黑" panose="020B0503020204020204" pitchFamily="34" charset="-122"/>
                <a:ea typeface="微软雅黑" panose="020B0503020204020204" pitchFamily="34" charset="-122"/>
              </a:rPr>
              <a:t>llm</a:t>
            </a:r>
            <a:r>
              <a:rPr lang="zh-CN" altLang="en-US" b="1" i="0" dirty="0">
                <a:solidFill>
                  <a:srgbClr val="000000"/>
                </a:solidFill>
                <a:effectLst/>
                <a:latin typeface="微软雅黑" panose="020B0503020204020204" pitchFamily="34" charset="-122"/>
                <a:ea typeface="微软雅黑" panose="020B0503020204020204" pitchFamily="34" charset="-122"/>
              </a:rPr>
              <a:t>引导的元初始化</a:t>
            </a:r>
            <a:r>
              <a:rPr lang="zh-CN" altLang="en-US" b="0" i="0" dirty="0">
                <a:solidFill>
                  <a:srgbClr val="000000"/>
                </a:solidFill>
                <a:effectLst/>
                <a:latin typeface="微软雅黑" panose="020B0503020204020204" pitchFamily="34" charset="-122"/>
                <a:ea typeface="微软雅黑" panose="020B0503020204020204" pitchFamily="34" charset="-122"/>
              </a:rPr>
              <a:t>，它能够利用系统中的文本信息来发现工业场景中没有干预目标的时间因果关系</a:t>
            </a:r>
            <a:r>
              <a:rPr lang="zh-CN" noProof="0" dirty="0">
                <a:ln>
                  <a:noFill/>
                </a:ln>
                <a:solidFill>
                  <a:prstClr val="black">
                    <a:lumMod val="85000"/>
                    <a:lumOff val="15000"/>
                  </a:prstClr>
                </a:solidFill>
                <a:effectLst/>
                <a:uLnTx/>
                <a:uFillTx/>
                <a:latin typeface="等线" panose="02010600030101010101" pitchFamily="2" charset="-122"/>
                <a:ea typeface="等线" panose="02010600030101010101" pitchFamily="2" charset="-122"/>
                <a:cs typeface="等线" panose="02010600030101010101" pitchFamily="2" charset="-122"/>
                <a:sym typeface="+mn-ea"/>
              </a:rPr>
              <a:t>。</a:t>
            </a:r>
          </a:p>
        </p:txBody>
      </p:sp>
      <p:sp>
        <p:nvSpPr>
          <p:cNvPr id="5" name="TextBox 205"/>
          <p:cNvSpPr txBox="1"/>
          <p:nvPr>
            <p:custDataLst>
              <p:tags r:id="rId3"/>
            </p:custDataLst>
          </p:nvPr>
        </p:nvSpPr>
        <p:spPr>
          <a:xfrm>
            <a:off x="929005" y="94615"/>
            <a:ext cx="5231130" cy="684530"/>
          </a:xfrm>
          <a:prstGeom prst="rect">
            <a:avLst/>
          </a:prstGeom>
          <a:noFill/>
        </p:spPr>
        <p:txBody>
          <a:bodyPr wrap="square" rtlCol="0">
            <a:noAutofit/>
          </a:bodyPr>
          <a:lstStyle/>
          <a:p>
            <a:pPr>
              <a:lnSpc>
                <a:spcPct val="150000"/>
              </a:lnSpc>
              <a:defRPr/>
            </a:pPr>
            <a:r>
              <a:rPr kumimoji="0" lang="en-US" altLang="zh-CN" sz="2800" b="1" i="0" kern="1200" cap="none" spc="0" normalizeH="0" baseline="0" noProof="0" dirty="0">
                <a:solidFill>
                  <a:srgbClr val="30629A"/>
                </a:solidFill>
                <a:latin typeface="微软雅黑" panose="020B0503020204020204" pitchFamily="34" charset="-122"/>
                <a:ea typeface="微软雅黑" panose="020B0503020204020204" pitchFamily="34" charset="-122"/>
                <a:cs typeface="+mn-cs"/>
              </a:rPr>
              <a:t>Contribution</a:t>
            </a:r>
          </a:p>
        </p:txBody>
      </p:sp>
      <p:grpSp>
        <p:nvGrpSpPr>
          <p:cNvPr id="9" name="组合 8"/>
          <p:cNvGrpSpPr/>
          <p:nvPr/>
        </p:nvGrpSpPr>
        <p:grpSpPr>
          <a:xfrm>
            <a:off x="203760" y="233388"/>
            <a:ext cx="725344" cy="619478"/>
            <a:chOff x="178632" y="159728"/>
            <a:chExt cx="725344" cy="619478"/>
          </a:xfrm>
        </p:grpSpPr>
        <p:sp>
          <p:nvSpPr>
            <p:cNvPr id="10" name="椭圆 9"/>
            <p:cNvSpPr/>
            <p:nvPr>
              <p:custDataLst>
                <p:tags r:id="rId5"/>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1" name="文本框 10"/>
            <p:cNvSpPr txBox="1"/>
            <p:nvPr>
              <p:custDataLst>
                <p:tags r:id="rId6"/>
              </p:custDataLst>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05</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2" name="椭圆 11"/>
            <p:cNvSpPr/>
            <p:nvPr>
              <p:custDataLst>
                <p:tags r:id="rId7"/>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8" name="TextBox 205"/>
          <p:cNvSpPr txBox="1"/>
          <p:nvPr>
            <p:custDataLst>
              <p:tags r:id="rId4"/>
            </p:custDataLst>
          </p:nvPr>
        </p:nvSpPr>
        <p:spPr>
          <a:xfrm>
            <a:off x="929005" y="4430395"/>
            <a:ext cx="10458449" cy="1433662"/>
          </a:xfrm>
          <a:prstGeom prst="rect">
            <a:avLst/>
          </a:prstGeom>
          <a:noFill/>
        </p:spPr>
        <p:txBody>
          <a:bodyPr wrap="square" rtlCol="0">
            <a:spAutoFit/>
          </a:bodyPr>
          <a:lstStyle/>
          <a:p>
            <a:pPr>
              <a:lnSpc>
                <a:spcPct val="150000"/>
              </a:lnSpc>
              <a:defRPr/>
            </a:pPr>
            <a:r>
              <a:rPr kumimoji="0" lang="en-US" altLang="zh-CN"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rPr>
              <a:t>Extensive experiments</a:t>
            </a:r>
            <a:r>
              <a:rPr kumimoji="0" lang="zh-CN" altLang="en-US"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rPr>
              <a:t> </a:t>
            </a:r>
            <a:endParaRPr kumimoji="0" lang="en-US"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endParaRPr>
          </a:p>
          <a:p>
            <a:pPr marL="342900" indent="-342900">
              <a:lnSpc>
                <a:spcPct val="150000"/>
              </a:lnSpc>
              <a:buFont typeface="Arial" panose="020B0604020202020204" pitchFamily="34" charset="0"/>
              <a:buChar char="•"/>
              <a:defRPr/>
            </a:pPr>
            <a:r>
              <a:rPr lang="zh-CN" altLang="en-US" b="0" i="0" dirty="0">
                <a:solidFill>
                  <a:srgbClr val="000000"/>
                </a:solidFill>
                <a:effectLst/>
                <a:latin typeface="微软雅黑" panose="020B0503020204020204" pitchFamily="34" charset="-122"/>
                <a:ea typeface="微软雅黑" panose="020B0503020204020204" pitchFamily="34" charset="-122"/>
              </a:rPr>
              <a:t>在模拟和现实世界数据集上进行的大量实验表明，</a:t>
            </a:r>
            <a:r>
              <a:rPr lang="en-US" altLang="zh-CN" b="0" i="0" dirty="0" err="1">
                <a:solidFill>
                  <a:srgbClr val="000000"/>
                </a:solidFill>
                <a:effectLst/>
                <a:latin typeface="微软雅黑" panose="020B0503020204020204" pitchFamily="34" charset="-122"/>
                <a:ea typeface="微软雅黑" panose="020B0503020204020204" pitchFamily="34" charset="-122"/>
              </a:rPr>
              <a:t>RealTCD</a:t>
            </a:r>
            <a:r>
              <a:rPr lang="zh-CN" altLang="en-US" b="0" i="0" dirty="0">
                <a:solidFill>
                  <a:srgbClr val="000000"/>
                </a:solidFill>
                <a:effectLst/>
                <a:latin typeface="微软雅黑" panose="020B0503020204020204" pitchFamily="34" charset="-122"/>
                <a:ea typeface="微软雅黑" panose="020B0503020204020204" pitchFamily="34" charset="-122"/>
              </a:rPr>
              <a:t>在发现没有干预目标的时间因果结构方面优于几个基线</a:t>
            </a:r>
            <a:r>
              <a:rPr dirty="0"/>
              <a:t>。</a:t>
            </a:r>
          </a:p>
        </p:txBody>
      </p:sp>
    </p:spTree>
    <p:extLst>
      <p:ext uri="{BB962C8B-B14F-4D97-AF65-F5344CB8AC3E}">
        <p14:creationId xmlns:p14="http://schemas.microsoft.com/office/powerpoint/2010/main" val="751648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8271" y="2529343"/>
            <a:ext cx="12220271" cy="1838567"/>
          </a:xfrm>
          <a:prstGeom prst="rect">
            <a:avLst/>
          </a:prstGeom>
          <a:solidFill>
            <a:srgbClr val="1C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sp>
        <p:nvSpPr>
          <p:cNvPr id="7" name="文本框 6"/>
          <p:cNvSpPr txBox="1"/>
          <p:nvPr/>
        </p:nvSpPr>
        <p:spPr>
          <a:xfrm>
            <a:off x="4524644" y="2987555"/>
            <a:ext cx="6258560" cy="922020"/>
          </a:xfrm>
          <a:prstGeom prst="rect">
            <a:avLst/>
          </a:prstGeom>
          <a:noFill/>
        </p:spPr>
        <p:txBody>
          <a:bodyPr wrap="none" rtlCol="0">
            <a:spAutoFit/>
          </a:bodyPr>
          <a:lstStyle/>
          <a:p>
            <a:pPr algn="l" defTabSz="913765">
              <a:defRPr/>
            </a:pPr>
            <a:r>
              <a:rPr lang="en-US" altLang="zh-CN" sz="5400" b="1" dirty="0">
                <a:solidFill>
                  <a:prstClr val="white"/>
                </a:solidFill>
                <a:latin typeface="微软雅黑" panose="020B0503020204020204" pitchFamily="34" charset="-122"/>
                <a:ea typeface="微软雅黑" panose="020B0503020204020204" pitchFamily="34" charset="-122"/>
                <a:sym typeface="+mn-ea"/>
              </a:rPr>
              <a:t>THANKS FOR ALL</a:t>
            </a:r>
            <a:endParaRPr lang="zh-CN" altLang="en-US" sz="5400" b="1" dirty="0">
              <a:solidFill>
                <a:prstClr val="white"/>
              </a:solidFill>
              <a:latin typeface="微软雅黑" panose="020B0503020204020204" pitchFamily="34" charset="-122"/>
              <a:ea typeface="微软雅黑" panose="020B0503020204020204" pitchFamily="34" charset="-122"/>
            </a:endParaRPr>
          </a:p>
        </p:txBody>
      </p:sp>
      <p:sp>
        <p:nvSpPr>
          <p:cNvPr id="12" name="椭圆 11"/>
          <p:cNvSpPr/>
          <p:nvPr/>
        </p:nvSpPr>
        <p:spPr>
          <a:xfrm>
            <a:off x="1524353" y="2136490"/>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6181" y="1996832"/>
            <a:ext cx="3140616" cy="2903588"/>
          </a:xfrm>
          <a:prstGeom prst="rect">
            <a:avLst/>
          </a:prstGeom>
        </p:spPr>
      </p:pic>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3751" y="212782"/>
            <a:ext cx="1966449" cy="575997"/>
          </a:xfrm>
          <a:prstGeom prst="rect">
            <a:avLst/>
          </a:prstGeom>
        </p:spPr>
      </p:pic>
      <p:sp>
        <p:nvSpPr>
          <p:cNvPr id="2" name="矩形 1"/>
          <p:cNvSpPr/>
          <p:nvPr/>
        </p:nvSpPr>
        <p:spPr>
          <a:xfrm>
            <a:off x="7948171" y="5658085"/>
            <a:ext cx="4180086" cy="645160"/>
          </a:xfrm>
          <a:prstGeom prst="rect">
            <a:avLst/>
          </a:prstGeom>
        </p:spPr>
        <p:txBody>
          <a:bodyPr wrap="square">
            <a:spAutoFit/>
          </a:bodyPr>
          <a:lstStyle/>
          <a:p>
            <a:pPr indent="457200" algn="r">
              <a:lnSpc>
                <a:spcPct val="150000"/>
              </a:lnSpc>
            </a:pPr>
            <a:endParaRPr lang="zh-CN" altLang="en-US" sz="240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80105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 name="TextBox 205"/>
          <p:cNvSpPr txBox="1"/>
          <p:nvPr>
            <p:custDataLst>
              <p:tags r:id="rId1"/>
            </p:custDataLst>
          </p:nvPr>
        </p:nvSpPr>
        <p:spPr>
          <a:xfrm>
            <a:off x="929005" y="94615"/>
            <a:ext cx="5231130" cy="684530"/>
          </a:xfrm>
          <a:prstGeom prst="rect">
            <a:avLst/>
          </a:prstGeom>
          <a:noFill/>
        </p:spPr>
        <p:txBody>
          <a:bodyPr wrap="square" rtlCol="0">
            <a:noAutofit/>
          </a:bodyPr>
          <a:lstStyle/>
          <a:p>
            <a:pPr>
              <a:lnSpc>
                <a:spcPct val="150000"/>
              </a:lnSpc>
              <a:defRPr/>
            </a:pPr>
            <a:r>
              <a:rPr kumimoji="0" lang="en-US" altLang="zh-CN" sz="2800" b="1" i="0" kern="1200" cap="none" spc="0" normalizeH="0" baseline="0" noProof="0" dirty="0">
                <a:solidFill>
                  <a:srgbClr val="30629A"/>
                </a:solidFill>
                <a:latin typeface="微软雅黑" panose="020B0503020204020204" pitchFamily="34" charset="-122"/>
                <a:ea typeface="微软雅黑" panose="020B0503020204020204" pitchFamily="34" charset="-122"/>
                <a:cs typeface="+mn-cs"/>
              </a:rPr>
              <a:t>Introduction</a:t>
            </a:r>
            <a:endParaRPr kumimoji="0" lang="zh-CN" altLang="en-US" sz="28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endParaRPr>
          </a:p>
          <a:p>
            <a:pPr indent="0">
              <a:lnSpc>
                <a:spcPct val="150000"/>
              </a:lnSpc>
              <a:buFont typeface="Arial" panose="020B0604020202020204" pitchFamily="34" charset="0"/>
              <a:buNone/>
              <a:defRPr/>
            </a:pPr>
            <a:endParaRPr kumimoji="0" lang="en-US" altLang="zh-CN" sz="28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sym typeface="+mn-ea"/>
            </a:endParaRPr>
          </a:p>
        </p:txBody>
      </p:sp>
      <p:grpSp>
        <p:nvGrpSpPr>
          <p:cNvPr id="9" name="组合 8"/>
          <p:cNvGrpSpPr/>
          <p:nvPr/>
        </p:nvGrpSpPr>
        <p:grpSpPr>
          <a:xfrm>
            <a:off x="203760" y="233388"/>
            <a:ext cx="725344" cy="619478"/>
            <a:chOff x="178632" y="159728"/>
            <a:chExt cx="725344" cy="619478"/>
          </a:xfrm>
        </p:grpSpPr>
        <p:sp>
          <p:nvSpPr>
            <p:cNvPr id="10" name="椭圆 9"/>
            <p:cNvSpPr/>
            <p:nvPr>
              <p:custDataLst>
                <p:tags r:id="rId3"/>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1" name="文本框 10"/>
            <p:cNvSpPr txBox="1"/>
            <p:nvPr>
              <p:custDataLst>
                <p:tags r:id="rId4"/>
              </p:custDataLst>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2" name="椭圆 11"/>
            <p:cNvSpPr/>
            <p:nvPr>
              <p:custDataLst>
                <p:tags r:id="rId5"/>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2" name="TextBox 205">
            <a:extLst>
              <a:ext uri="{FF2B5EF4-FFF2-40B4-BE49-F238E27FC236}">
                <a16:creationId xmlns:a16="http://schemas.microsoft.com/office/drawing/2014/main" id="{2E26CF4D-7510-EE7D-E1FE-84F696453E23}"/>
              </a:ext>
            </a:extLst>
          </p:cNvPr>
          <p:cNvSpPr txBox="1"/>
          <p:nvPr>
            <p:custDataLst>
              <p:tags r:id="rId2"/>
            </p:custDataLst>
          </p:nvPr>
        </p:nvSpPr>
        <p:spPr>
          <a:xfrm>
            <a:off x="866457" y="1058684"/>
            <a:ext cx="10459085" cy="1433662"/>
          </a:xfrm>
          <a:prstGeom prst="rect">
            <a:avLst/>
          </a:prstGeom>
          <a:noFill/>
        </p:spPr>
        <p:txBody>
          <a:bodyPr wrap="square" rtlCol="0">
            <a:spAutoFit/>
          </a:bodyPr>
          <a:lstStyle/>
          <a:p>
            <a:pPr>
              <a:lnSpc>
                <a:spcPct val="150000"/>
              </a:lnSpc>
              <a:defRPr/>
            </a:pPr>
            <a:r>
              <a:rPr lang="en-US" altLang="zh-CN" sz="2400" b="1" dirty="0">
                <a:solidFill>
                  <a:srgbClr val="1C6299"/>
                </a:solidFill>
                <a:latin typeface="微软雅黑" panose="020B0503020204020204" pitchFamily="34" charset="-122"/>
                <a:ea typeface="微软雅黑" panose="020B0503020204020204" pitchFamily="34" charset="-122"/>
              </a:rPr>
              <a:t>Causal</a:t>
            </a:r>
          </a:p>
          <a:p>
            <a:pPr marL="342900" indent="-342900">
              <a:lnSpc>
                <a:spcPct val="150000"/>
              </a:lnSpc>
              <a:buFont typeface="Arial" panose="020B0604020202020204" pitchFamily="34" charset="0"/>
              <a:buChar char="•"/>
              <a:defRPr/>
            </a:pPr>
            <a:r>
              <a:rPr lang="zh-CN" altLang="en-US" b="0" i="0" dirty="0">
                <a:solidFill>
                  <a:srgbClr val="000000"/>
                </a:solidFill>
                <a:effectLst/>
                <a:latin typeface="微软雅黑" panose="020B0503020204020204" pitchFamily="34" charset="-122"/>
                <a:ea typeface="微软雅黑" panose="020B0503020204020204" pitchFamily="34" charset="-122"/>
              </a:rPr>
              <a:t>在一个数据系统中，对于 </a:t>
            </a:r>
            <a:r>
              <a:rPr lang="en-US" altLang="zh-CN" b="0" i="0" dirty="0">
                <a:solidFill>
                  <a:srgbClr val="000000"/>
                </a:solidFill>
                <a:effectLst/>
                <a:latin typeface="微软雅黑" panose="020B0503020204020204" pitchFamily="34" charset="-122"/>
                <a:ea typeface="微软雅黑" panose="020B0503020204020204" pitchFamily="34" charset="-122"/>
              </a:rPr>
              <a:t>2 </a:t>
            </a:r>
            <a:r>
              <a:rPr lang="zh-CN" altLang="en-US" b="0" i="0" dirty="0">
                <a:solidFill>
                  <a:srgbClr val="000000"/>
                </a:solidFill>
                <a:effectLst/>
                <a:latin typeface="微软雅黑" panose="020B0503020204020204" pitchFamily="34" charset="-122"/>
                <a:ea typeface="微软雅黑" panose="020B0503020204020204" pitchFamily="34" charset="-122"/>
              </a:rPr>
              <a:t>个变量，如果保持其他机制不变，改变一个变量会使得另一个变量也发生改变，则称前者为因，后者为果，两者之间存在因果关系。</a:t>
            </a:r>
            <a:endParaRPr lang="en-US" altLang="zh-CN" dirty="0"/>
          </a:p>
        </p:txBody>
      </p:sp>
      <p:sp>
        <p:nvSpPr>
          <p:cNvPr id="8" name="左大括号 7">
            <a:extLst>
              <a:ext uri="{FF2B5EF4-FFF2-40B4-BE49-F238E27FC236}">
                <a16:creationId xmlns:a16="http://schemas.microsoft.com/office/drawing/2014/main" id="{0FB980CA-A1AA-B05B-68BC-B85742D111CC}"/>
              </a:ext>
            </a:extLst>
          </p:cNvPr>
          <p:cNvSpPr/>
          <p:nvPr/>
        </p:nvSpPr>
        <p:spPr>
          <a:xfrm>
            <a:off x="784468" y="2875333"/>
            <a:ext cx="313652" cy="568272"/>
          </a:xfrm>
          <a:prstGeom prst="leftBrace">
            <a:avLst/>
          </a:prstGeom>
          <a:noFill/>
          <a:ln w="19050">
            <a:solidFill>
              <a:srgbClr val="1C62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1D44DE76-4CF4-C802-72A6-B87E0AA590E0}"/>
              </a:ext>
            </a:extLst>
          </p:cNvPr>
          <p:cNvSpPr txBox="1"/>
          <p:nvPr/>
        </p:nvSpPr>
        <p:spPr>
          <a:xfrm>
            <a:off x="1098120" y="2690667"/>
            <a:ext cx="9580642" cy="369332"/>
          </a:xfrm>
          <a:prstGeom prst="rect">
            <a:avLst/>
          </a:prstGeom>
          <a:noFill/>
        </p:spPr>
        <p:txBody>
          <a:bodyPr wrap="square">
            <a:spAutoFit/>
          </a:bodyPr>
          <a:lstStyle/>
          <a:p>
            <a:r>
              <a:rPr lang="zh-CN" altLang="en-US" b="0" i="0" dirty="0">
                <a:solidFill>
                  <a:srgbClr val="191B1F"/>
                </a:solidFill>
                <a:effectLst/>
                <a:latin typeface="微软雅黑" panose="020B0503020204020204" pitchFamily="34" charset="-122"/>
                <a:ea typeface="微软雅黑" panose="020B0503020204020204" pitchFamily="34" charset="-122"/>
              </a:rPr>
              <a:t>因果发现（</a:t>
            </a:r>
            <a:r>
              <a:rPr lang="en-US" altLang="zh-CN" b="0" i="0" dirty="0">
                <a:solidFill>
                  <a:srgbClr val="191B1F"/>
                </a:solidFill>
                <a:effectLst/>
                <a:latin typeface="微软雅黑" panose="020B0503020204020204" pitchFamily="34" charset="-122"/>
                <a:ea typeface="微软雅黑" panose="020B0503020204020204" pitchFamily="34" charset="-122"/>
              </a:rPr>
              <a:t>causal discovery</a:t>
            </a:r>
            <a:r>
              <a:rPr lang="zh-CN" altLang="en-US" b="0" i="0" dirty="0">
                <a:solidFill>
                  <a:srgbClr val="191B1F"/>
                </a:solidFill>
                <a:effectLst/>
                <a:latin typeface="微软雅黑" panose="020B0503020204020204" pitchFamily="34" charset="-122"/>
                <a:ea typeface="微软雅黑" panose="020B0503020204020204" pitchFamily="34" charset="-122"/>
              </a:rPr>
              <a:t>）：</a:t>
            </a:r>
            <a:r>
              <a:rPr lang="zh-CN" altLang="en-US" dirty="0">
                <a:solidFill>
                  <a:srgbClr val="191B1F"/>
                </a:solidFill>
                <a:latin typeface="微软雅黑" panose="020B0503020204020204" pitchFamily="34" charset="-122"/>
                <a:ea typeface="微软雅黑" panose="020B0503020204020204" pitchFamily="34" charset="-122"/>
              </a:rPr>
              <a:t>从观测数据中了解一系列变量之间的潜在因果结构或关系</a:t>
            </a:r>
          </a:p>
        </p:txBody>
      </p:sp>
      <p:sp>
        <p:nvSpPr>
          <p:cNvPr id="16" name="文本框 15">
            <a:extLst>
              <a:ext uri="{FF2B5EF4-FFF2-40B4-BE49-F238E27FC236}">
                <a16:creationId xmlns:a16="http://schemas.microsoft.com/office/drawing/2014/main" id="{20843865-6FB1-47AA-E42C-8AF03CED1CA2}"/>
              </a:ext>
            </a:extLst>
          </p:cNvPr>
          <p:cNvSpPr txBox="1"/>
          <p:nvPr/>
        </p:nvSpPr>
        <p:spPr>
          <a:xfrm>
            <a:off x="1098120" y="3258939"/>
            <a:ext cx="10729495" cy="369332"/>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因果推断</a:t>
            </a:r>
            <a:r>
              <a:rPr lang="zh-CN" altLang="en-US" b="0" i="0" dirty="0">
                <a:solidFill>
                  <a:srgbClr val="191B1F"/>
                </a:solidFill>
                <a:effectLst/>
                <a:latin typeface="微软雅黑" panose="020B0503020204020204" pitchFamily="34" charset="-122"/>
                <a:ea typeface="微软雅黑" panose="020B0503020204020204" pitchFamily="34" charset="-122"/>
              </a:rPr>
              <a:t>（</a:t>
            </a:r>
            <a:r>
              <a:rPr lang="en-US" altLang="zh-CN" b="0" i="0" dirty="0">
                <a:solidFill>
                  <a:srgbClr val="191B1F"/>
                </a:solidFill>
                <a:effectLst/>
                <a:latin typeface="微软雅黑" panose="020B0503020204020204" pitchFamily="34" charset="-122"/>
                <a:ea typeface="微软雅黑" panose="020B0503020204020204" pitchFamily="34" charset="-122"/>
              </a:rPr>
              <a:t>causal inference</a:t>
            </a:r>
            <a:r>
              <a:rPr lang="zh-CN" altLang="en-US" b="0" i="0" dirty="0">
                <a:solidFill>
                  <a:srgbClr val="191B1F"/>
                </a:solidFill>
                <a:effectLst/>
                <a:latin typeface="微软雅黑" panose="020B0503020204020204" pitchFamily="34" charset="-122"/>
                <a:ea typeface="微软雅黑" panose="020B0503020204020204" pitchFamily="34" charset="-122"/>
              </a:rPr>
              <a:t>）：</a:t>
            </a:r>
            <a:r>
              <a:rPr lang="zh-CN" altLang="en-US" dirty="0">
                <a:solidFill>
                  <a:srgbClr val="191B1F"/>
                </a:solidFill>
                <a:latin typeface="微软雅黑" panose="020B0503020204020204" pitchFamily="34" charset="-122"/>
                <a:ea typeface="微软雅黑" panose="020B0503020204020204" pitchFamily="34" charset="-122"/>
              </a:rPr>
              <a:t>在已知或假设的因果结构前提下，量化原因和结果之间的因果效应强度</a:t>
            </a:r>
          </a:p>
        </p:txBody>
      </p:sp>
      <p:pic>
        <p:nvPicPr>
          <p:cNvPr id="18" name="图片 17">
            <a:extLst>
              <a:ext uri="{FF2B5EF4-FFF2-40B4-BE49-F238E27FC236}">
                <a16:creationId xmlns:a16="http://schemas.microsoft.com/office/drawing/2014/main" id="{321D3120-22CE-3477-5FC9-35F2321DB52F}"/>
              </a:ext>
            </a:extLst>
          </p:cNvPr>
          <p:cNvPicPr>
            <a:picLocks noChangeAspect="1"/>
          </p:cNvPicPr>
          <p:nvPr/>
        </p:nvPicPr>
        <p:blipFill>
          <a:blip r:embed="rId9">
            <a:clrChange>
              <a:clrFrom>
                <a:srgbClr val="FFFFFF"/>
              </a:clrFrom>
              <a:clrTo>
                <a:srgbClr val="FFFFFF">
                  <a:alpha val="0"/>
                </a:srgbClr>
              </a:clrTo>
            </a:clrChange>
          </a:blip>
          <a:stretch>
            <a:fillRect/>
          </a:stretch>
        </p:blipFill>
        <p:spPr>
          <a:xfrm>
            <a:off x="1984241" y="3826592"/>
            <a:ext cx="2209624" cy="2273015"/>
          </a:xfrm>
          <a:prstGeom prst="rect">
            <a:avLst/>
          </a:prstGeom>
        </p:spPr>
      </p:pic>
      <p:sp>
        <p:nvSpPr>
          <p:cNvPr id="19" name="左大括号 18">
            <a:extLst>
              <a:ext uri="{FF2B5EF4-FFF2-40B4-BE49-F238E27FC236}">
                <a16:creationId xmlns:a16="http://schemas.microsoft.com/office/drawing/2014/main" id="{C86D9A8A-BEE5-8B0D-E37D-9EFCC3B51FC0}"/>
              </a:ext>
            </a:extLst>
          </p:cNvPr>
          <p:cNvSpPr/>
          <p:nvPr/>
        </p:nvSpPr>
        <p:spPr>
          <a:xfrm>
            <a:off x="5574789" y="4256884"/>
            <a:ext cx="313652" cy="1261000"/>
          </a:xfrm>
          <a:prstGeom prst="leftBrace">
            <a:avLst/>
          </a:prstGeom>
          <a:noFill/>
          <a:ln w="19050">
            <a:solidFill>
              <a:srgbClr val="1C62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B2F445DF-7C3C-2424-6930-9D6184D8E538}"/>
              </a:ext>
            </a:extLst>
          </p:cNvPr>
          <p:cNvSpPr txBox="1"/>
          <p:nvPr/>
        </p:nvSpPr>
        <p:spPr>
          <a:xfrm>
            <a:off x="5969382" y="4072218"/>
            <a:ext cx="6094854" cy="369332"/>
          </a:xfrm>
          <a:prstGeom prst="rect">
            <a:avLst/>
          </a:prstGeom>
          <a:noFill/>
        </p:spPr>
        <p:txBody>
          <a:bodyPr wrap="square">
            <a:spAutoFit/>
          </a:bodyPr>
          <a:lstStyle/>
          <a:p>
            <a:r>
              <a:rPr lang="zh-CN" altLang="en-US" dirty="0">
                <a:solidFill>
                  <a:srgbClr val="191B1F"/>
                </a:solidFill>
                <a:latin typeface="微软雅黑" panose="020B0503020204020204" pitchFamily="34" charset="-122"/>
                <a:ea typeface="微软雅黑" panose="020B0503020204020204" pitchFamily="34" charset="-122"/>
              </a:rPr>
              <a:t>基于约束（</a:t>
            </a:r>
            <a:r>
              <a:rPr lang="en-US" altLang="zh-CN" dirty="0">
                <a:solidFill>
                  <a:srgbClr val="191B1F"/>
                </a:solidFill>
                <a:latin typeface="微软雅黑" panose="020B0503020204020204" pitchFamily="34" charset="-122"/>
                <a:ea typeface="微软雅黑" panose="020B0503020204020204" pitchFamily="34" charset="-122"/>
              </a:rPr>
              <a:t>constraint-based</a:t>
            </a:r>
            <a:r>
              <a:rPr lang="zh-CN" altLang="en-US" dirty="0">
                <a:solidFill>
                  <a:srgbClr val="191B1F"/>
                </a:solidFill>
                <a:latin typeface="微软雅黑" panose="020B0503020204020204" pitchFamily="34" charset="-122"/>
                <a:ea typeface="微软雅黑" panose="020B0503020204020204" pitchFamily="34" charset="-122"/>
              </a:rPr>
              <a:t>）</a:t>
            </a:r>
          </a:p>
        </p:txBody>
      </p:sp>
      <p:sp>
        <p:nvSpPr>
          <p:cNvPr id="23" name="文本框 22">
            <a:extLst>
              <a:ext uri="{FF2B5EF4-FFF2-40B4-BE49-F238E27FC236}">
                <a16:creationId xmlns:a16="http://schemas.microsoft.com/office/drawing/2014/main" id="{4125955B-F394-8F49-790D-546F295A9980}"/>
              </a:ext>
            </a:extLst>
          </p:cNvPr>
          <p:cNvSpPr txBox="1"/>
          <p:nvPr/>
        </p:nvSpPr>
        <p:spPr>
          <a:xfrm>
            <a:off x="5969382" y="4673615"/>
            <a:ext cx="6094854" cy="369332"/>
          </a:xfrm>
          <a:prstGeom prst="rect">
            <a:avLst/>
          </a:prstGeom>
          <a:noFill/>
        </p:spPr>
        <p:txBody>
          <a:bodyPr wrap="square">
            <a:spAutoFit/>
          </a:bodyPr>
          <a:lstStyle/>
          <a:p>
            <a:r>
              <a:rPr lang="zh-CN" altLang="en-US" dirty="0">
                <a:solidFill>
                  <a:srgbClr val="191B1F"/>
                </a:solidFill>
                <a:latin typeface="微软雅黑" panose="020B0503020204020204" pitchFamily="34" charset="-122"/>
                <a:ea typeface="微软雅黑" panose="020B0503020204020204" pitchFamily="34" charset="-122"/>
              </a:rPr>
              <a:t>基于评分（</a:t>
            </a:r>
            <a:r>
              <a:rPr lang="en-US" altLang="zh-CN" dirty="0">
                <a:solidFill>
                  <a:srgbClr val="191B1F"/>
                </a:solidFill>
                <a:latin typeface="微软雅黑" panose="020B0503020204020204" pitchFamily="34" charset="-122"/>
                <a:ea typeface="微软雅黑" panose="020B0503020204020204" pitchFamily="34" charset="-122"/>
              </a:rPr>
              <a:t>score-based</a:t>
            </a:r>
            <a:r>
              <a:rPr lang="zh-CN" altLang="en-US" dirty="0">
                <a:solidFill>
                  <a:srgbClr val="191B1F"/>
                </a:solidFill>
                <a:latin typeface="微软雅黑" panose="020B0503020204020204" pitchFamily="34" charset="-122"/>
                <a:ea typeface="微软雅黑" panose="020B0503020204020204" pitchFamily="34" charset="-122"/>
              </a:rPr>
              <a:t>）</a:t>
            </a:r>
          </a:p>
        </p:txBody>
      </p:sp>
      <p:sp>
        <p:nvSpPr>
          <p:cNvPr id="25" name="文本框 24">
            <a:extLst>
              <a:ext uri="{FF2B5EF4-FFF2-40B4-BE49-F238E27FC236}">
                <a16:creationId xmlns:a16="http://schemas.microsoft.com/office/drawing/2014/main" id="{2BEEA706-62BC-C970-6C0A-324BCBC18698}"/>
              </a:ext>
            </a:extLst>
          </p:cNvPr>
          <p:cNvSpPr txBox="1"/>
          <p:nvPr/>
        </p:nvSpPr>
        <p:spPr>
          <a:xfrm>
            <a:off x="5969382" y="5339906"/>
            <a:ext cx="6094854" cy="369332"/>
          </a:xfrm>
          <a:prstGeom prst="rect">
            <a:avLst/>
          </a:prstGeom>
          <a:noFill/>
        </p:spPr>
        <p:txBody>
          <a:bodyPr wrap="square">
            <a:spAutoFit/>
          </a:bodyPr>
          <a:lstStyle/>
          <a:p>
            <a:r>
              <a:rPr lang="zh-CN" altLang="en-US" dirty="0">
                <a:solidFill>
                  <a:srgbClr val="191B1F"/>
                </a:solidFill>
                <a:latin typeface="微软雅黑" panose="020B0503020204020204" pitchFamily="34" charset="-122"/>
                <a:ea typeface="微软雅黑" panose="020B0503020204020204" pitchFamily="34" charset="-122"/>
              </a:rPr>
              <a:t>基于函数模型（</a:t>
            </a:r>
            <a:r>
              <a:rPr lang="en-US" altLang="zh-CN" dirty="0">
                <a:solidFill>
                  <a:srgbClr val="191B1F"/>
                </a:solidFill>
                <a:latin typeface="微软雅黑" panose="020B0503020204020204" pitchFamily="34" charset="-122"/>
                <a:ea typeface="微软雅黑" panose="020B0503020204020204" pitchFamily="34" charset="-122"/>
              </a:rPr>
              <a:t>function-based</a:t>
            </a:r>
            <a:r>
              <a:rPr lang="zh-CN" altLang="en-US" dirty="0">
                <a:solidFill>
                  <a:srgbClr val="191B1F"/>
                </a:solidFill>
                <a:latin typeface="微软雅黑" panose="020B0503020204020204" pitchFamily="34" charset="-122"/>
                <a:ea typeface="微软雅黑" panose="020B0503020204020204" pitchFamily="34" charset="-122"/>
              </a:rPr>
              <a:t>）</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80105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3" name="TextBox 205"/>
          <p:cNvSpPr txBox="1"/>
          <p:nvPr>
            <p:custDataLst>
              <p:tags r:id="rId1"/>
            </p:custDataLst>
          </p:nvPr>
        </p:nvSpPr>
        <p:spPr>
          <a:xfrm>
            <a:off x="928370" y="1147444"/>
            <a:ext cx="10459085" cy="1849161"/>
          </a:xfrm>
          <a:prstGeom prst="rect">
            <a:avLst/>
          </a:prstGeom>
          <a:noFill/>
        </p:spPr>
        <p:txBody>
          <a:bodyPr wrap="square" rtlCol="0">
            <a:spAutoFit/>
          </a:bodyPr>
          <a:lstStyle/>
          <a:p>
            <a:pPr>
              <a:lnSpc>
                <a:spcPct val="150000"/>
              </a:lnSpc>
              <a:defRPr/>
            </a:pPr>
            <a:r>
              <a:rPr lang="en-US" altLang="zh-CN" sz="2400" b="1" dirty="0">
                <a:solidFill>
                  <a:srgbClr val="1C6299"/>
                </a:solidFill>
                <a:latin typeface="微软雅黑" panose="020B0503020204020204" pitchFamily="34" charset="-122"/>
                <a:ea typeface="微软雅黑" panose="020B0503020204020204" pitchFamily="34" charset="-122"/>
              </a:rPr>
              <a:t>Temporal causal discovery</a:t>
            </a:r>
            <a:endParaRPr kumimoji="0" lang="en-US"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endParaRPr>
          </a:p>
          <a:p>
            <a:pPr marL="342900" indent="-342900">
              <a:lnSpc>
                <a:spcPct val="150000"/>
              </a:lnSpc>
              <a:buFont typeface="Arial" panose="020B0604020202020204" pitchFamily="34" charset="0"/>
              <a:buChar char="•"/>
              <a:defRPr/>
            </a:pPr>
            <a:r>
              <a:rPr lang="zh-CN" altLang="en-US" b="0" i="0" dirty="0">
                <a:solidFill>
                  <a:srgbClr val="000000"/>
                </a:solidFill>
                <a:effectLst/>
                <a:latin typeface="微软雅黑" panose="020B0503020204020204" pitchFamily="34" charset="-122"/>
                <a:ea typeface="微软雅黑" panose="020B0503020204020204" pitchFamily="34" charset="-122"/>
              </a:rPr>
              <a:t>时间因果发现旨在利用介入性数据，根据观测数据识别变量之间的</a:t>
            </a:r>
            <a:r>
              <a:rPr lang="zh-CN" altLang="en-US" b="1" i="0" dirty="0">
                <a:solidFill>
                  <a:srgbClr val="000000"/>
                </a:solidFill>
                <a:effectLst/>
                <a:latin typeface="微软雅黑" panose="020B0503020204020204" pitchFamily="34" charset="-122"/>
                <a:ea typeface="微软雅黑" panose="020B0503020204020204" pitchFamily="34" charset="-122"/>
              </a:rPr>
              <a:t>时间因果关系</a:t>
            </a:r>
            <a:r>
              <a:rPr lang="zh-CN" altLang="en-US" b="0" i="0" dirty="0">
                <a:solidFill>
                  <a:srgbClr val="000000"/>
                </a:solidFill>
                <a:effectLst/>
                <a:latin typeface="微软雅黑" panose="020B0503020204020204" pitchFamily="34" charset="-122"/>
                <a:ea typeface="微软雅黑" panose="020B0503020204020204" pitchFamily="34" charset="-122"/>
              </a:rPr>
              <a:t>。因其在揭示动态系统中的因果关系方面的巨大潜力而获得了极大的关注，为</a:t>
            </a:r>
            <a:r>
              <a:rPr lang="en-US" altLang="zh-CN" b="1" i="0" dirty="0">
                <a:solidFill>
                  <a:srgbClr val="000000"/>
                </a:solidFill>
                <a:effectLst/>
                <a:latin typeface="微软雅黑" panose="020B0503020204020204" pitchFamily="34" charset="-122"/>
                <a:ea typeface="微软雅黑" panose="020B0503020204020204" pitchFamily="34" charset="-122"/>
              </a:rPr>
              <a:t>AIOps</a:t>
            </a:r>
            <a:r>
              <a:rPr lang="zh-CN" altLang="en-US" b="0" i="0" dirty="0">
                <a:solidFill>
                  <a:srgbClr val="000000"/>
                </a:solidFill>
                <a:effectLst/>
                <a:latin typeface="微软雅黑" panose="020B0503020204020204" pitchFamily="34" charset="-122"/>
                <a:ea typeface="微软雅黑" panose="020B0503020204020204" pitchFamily="34" charset="-122"/>
              </a:rPr>
              <a:t>中的各种下游工业任务提供了宝贵的见解。</a:t>
            </a:r>
            <a:endParaRPr lang="en-US" altLang="zh-CN" dirty="0"/>
          </a:p>
        </p:txBody>
      </p:sp>
      <p:sp>
        <p:nvSpPr>
          <p:cNvPr id="7" name="TextBox 205"/>
          <p:cNvSpPr txBox="1"/>
          <p:nvPr>
            <p:custDataLst>
              <p:tags r:id="rId2"/>
            </p:custDataLst>
          </p:nvPr>
        </p:nvSpPr>
        <p:spPr>
          <a:xfrm>
            <a:off x="928370" y="3442486"/>
            <a:ext cx="10459085" cy="2681632"/>
          </a:xfrm>
          <a:prstGeom prst="rect">
            <a:avLst/>
          </a:prstGeom>
          <a:noFill/>
        </p:spPr>
        <p:txBody>
          <a:bodyPr wrap="square" rtlCol="0">
            <a:spAutoFit/>
          </a:bodyPr>
          <a:lstStyle/>
          <a:p>
            <a:pPr>
              <a:lnSpc>
                <a:spcPct val="150000"/>
              </a:lnSpc>
              <a:defRPr/>
            </a:pPr>
            <a:r>
              <a:rPr kumimoji="0" lang="en-US" altLang="zh-CN"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rPr>
              <a:t>Challenges</a:t>
            </a:r>
            <a:endParaRPr kumimoji="0" lang="en-US"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endParaRPr>
          </a:p>
          <a:p>
            <a:pPr marL="342900" indent="-342900">
              <a:lnSpc>
                <a:spcPct val="150000"/>
              </a:lnSpc>
              <a:buFont typeface="Arial" panose="020B0604020202020204" pitchFamily="34" charset="0"/>
              <a:buChar char="•"/>
              <a:defRPr/>
            </a:pPr>
            <a:r>
              <a:rPr lang="zh-CN" altLang="en-US" b="0" i="0" dirty="0">
                <a:solidFill>
                  <a:srgbClr val="000000"/>
                </a:solidFill>
                <a:effectLst/>
                <a:latin typeface="微软雅黑" panose="020B0503020204020204" pitchFamily="34" charset="-122"/>
                <a:ea typeface="微软雅黑" panose="020B0503020204020204" pitchFamily="34" charset="-122"/>
              </a:rPr>
              <a:t>现有的研究主要集中在对合成数据集的研究，这些数据集强烈依赖于干预目标，忽视了隐藏在现实世界系统中的复杂复杂性和细微差别，未能对</a:t>
            </a:r>
            <a:r>
              <a:rPr lang="zh-CN" altLang="en-US" b="1" i="0" dirty="0">
                <a:solidFill>
                  <a:srgbClr val="000000"/>
                </a:solidFill>
                <a:effectLst/>
                <a:latin typeface="微软雅黑" panose="020B0503020204020204" pitchFamily="34" charset="-122"/>
                <a:ea typeface="微软雅黑" panose="020B0503020204020204" pitchFamily="34" charset="-122"/>
              </a:rPr>
              <a:t>真实工业场景</a:t>
            </a:r>
            <a:r>
              <a:rPr lang="zh-CN" altLang="en-US" b="0" i="0" dirty="0">
                <a:solidFill>
                  <a:srgbClr val="000000"/>
                </a:solidFill>
                <a:effectLst/>
                <a:latin typeface="微软雅黑" panose="020B0503020204020204" pitchFamily="34" charset="-122"/>
                <a:ea typeface="微软雅黑" panose="020B0503020204020204" pitchFamily="34" charset="-122"/>
              </a:rPr>
              <a:t>进行因果发现。</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defRPr/>
            </a:pPr>
            <a:r>
              <a:rPr lang="zh-CN" altLang="en-US" b="0" i="0" dirty="0">
                <a:solidFill>
                  <a:srgbClr val="000000"/>
                </a:solidFill>
                <a:effectLst/>
                <a:latin typeface="微软雅黑" panose="020B0503020204020204" pitchFamily="34" charset="-122"/>
                <a:ea typeface="微软雅黑" panose="020B0503020204020204" pitchFamily="34" charset="-122"/>
              </a:rPr>
              <a:t>如何在</a:t>
            </a:r>
            <a:r>
              <a:rPr lang="zh-CN" altLang="en-US" b="1" i="0" dirty="0">
                <a:solidFill>
                  <a:srgbClr val="000000"/>
                </a:solidFill>
                <a:effectLst/>
                <a:latin typeface="微软雅黑" panose="020B0503020204020204" pitchFamily="34" charset="-122"/>
                <a:ea typeface="微软雅黑" panose="020B0503020204020204" pitchFamily="34" charset="-122"/>
              </a:rPr>
              <a:t>没有干预目标</a:t>
            </a:r>
            <a:r>
              <a:rPr lang="zh-CN" altLang="en-US" b="0" i="0" dirty="0">
                <a:solidFill>
                  <a:srgbClr val="000000"/>
                </a:solidFill>
                <a:effectLst/>
                <a:latin typeface="微软雅黑" panose="020B0503020204020204" pitchFamily="34" charset="-122"/>
                <a:ea typeface="微软雅黑" panose="020B0503020204020204" pitchFamily="34" charset="-122"/>
              </a:rPr>
              <a:t>的情况下发现因果关系，而这些干预目标在实际中通常难以获得且代价高昂。</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defRPr/>
            </a:pPr>
            <a:r>
              <a:rPr lang="zh-CN" altLang="en-US" b="0" i="0" dirty="0">
                <a:solidFill>
                  <a:srgbClr val="000000"/>
                </a:solidFill>
                <a:effectLst/>
                <a:latin typeface="微软雅黑" panose="020B0503020204020204" pitchFamily="34" charset="-122"/>
                <a:ea typeface="微软雅黑" panose="020B0503020204020204" pitchFamily="34" charset="-122"/>
              </a:rPr>
              <a:t>如何利用工业环境中复杂而丰富的系统中的</a:t>
            </a:r>
            <a:r>
              <a:rPr lang="zh-CN" altLang="en-US" b="1" i="0" dirty="0">
                <a:solidFill>
                  <a:srgbClr val="000000"/>
                </a:solidFill>
                <a:effectLst/>
                <a:latin typeface="微软雅黑" panose="020B0503020204020204" pitchFamily="34" charset="-122"/>
                <a:ea typeface="微软雅黑" panose="020B0503020204020204" pitchFamily="34" charset="-122"/>
              </a:rPr>
              <a:t>文本信息</a:t>
            </a:r>
            <a:r>
              <a:rPr lang="zh-CN" altLang="en-US" b="0" i="0" dirty="0">
                <a:solidFill>
                  <a:srgbClr val="000000"/>
                </a:solidFill>
                <a:effectLst/>
                <a:latin typeface="微软雅黑" panose="020B0503020204020204" pitchFamily="34" charset="-122"/>
                <a:ea typeface="微软雅黑" panose="020B0503020204020204" pitchFamily="34" charset="-122"/>
              </a:rPr>
              <a:t>来发现因果关系。</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defRPr/>
            </a:pPr>
            <a:endParaRPr lang="en-US" altLang="zh-CN" noProof="0" dirty="0">
              <a:ln>
                <a:noFill/>
              </a:ln>
              <a:solidFill>
                <a:prstClr val="black">
                  <a:lumMod val="85000"/>
                  <a:lumOff val="15000"/>
                </a:prstClr>
              </a:solidFill>
              <a:effectLst/>
              <a:uLnTx/>
              <a:uFillTx/>
              <a:latin typeface="等线" panose="02010600030101010101" pitchFamily="2" charset="-122"/>
              <a:ea typeface="等线" panose="02010600030101010101" pitchFamily="2" charset="-122"/>
              <a:cs typeface="等线" panose="02010600030101010101" pitchFamily="2" charset="-122"/>
              <a:sym typeface="+mn-ea"/>
            </a:endParaRPr>
          </a:p>
        </p:txBody>
      </p:sp>
      <p:sp>
        <p:nvSpPr>
          <p:cNvPr id="5" name="TextBox 205"/>
          <p:cNvSpPr txBox="1"/>
          <p:nvPr>
            <p:custDataLst>
              <p:tags r:id="rId3"/>
            </p:custDataLst>
          </p:nvPr>
        </p:nvSpPr>
        <p:spPr>
          <a:xfrm>
            <a:off x="929005" y="94615"/>
            <a:ext cx="5231130" cy="684530"/>
          </a:xfrm>
          <a:prstGeom prst="rect">
            <a:avLst/>
          </a:prstGeom>
          <a:noFill/>
        </p:spPr>
        <p:txBody>
          <a:bodyPr wrap="square" rtlCol="0">
            <a:noAutofit/>
          </a:bodyPr>
          <a:lstStyle/>
          <a:p>
            <a:pPr>
              <a:lnSpc>
                <a:spcPct val="150000"/>
              </a:lnSpc>
              <a:defRPr/>
            </a:pPr>
            <a:r>
              <a:rPr kumimoji="0" lang="en-US" altLang="zh-CN" sz="2800" b="1" i="0" kern="1200" cap="none" spc="0" normalizeH="0" baseline="0" noProof="0" dirty="0">
                <a:solidFill>
                  <a:srgbClr val="30629A"/>
                </a:solidFill>
                <a:latin typeface="微软雅黑" panose="020B0503020204020204" pitchFamily="34" charset="-122"/>
                <a:ea typeface="微软雅黑" panose="020B0503020204020204" pitchFamily="34" charset="-122"/>
                <a:cs typeface="+mn-cs"/>
              </a:rPr>
              <a:t>Introduction</a:t>
            </a:r>
            <a:endParaRPr kumimoji="0" lang="zh-CN" altLang="en-US" sz="28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endParaRPr>
          </a:p>
          <a:p>
            <a:pPr indent="0">
              <a:lnSpc>
                <a:spcPct val="150000"/>
              </a:lnSpc>
              <a:buFont typeface="Arial" panose="020B0604020202020204" pitchFamily="34" charset="0"/>
              <a:buNone/>
              <a:defRPr/>
            </a:pPr>
            <a:endParaRPr kumimoji="0" lang="en-US" altLang="zh-CN" sz="28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sym typeface="+mn-ea"/>
            </a:endParaRPr>
          </a:p>
        </p:txBody>
      </p:sp>
      <p:grpSp>
        <p:nvGrpSpPr>
          <p:cNvPr id="9" name="组合 8"/>
          <p:cNvGrpSpPr/>
          <p:nvPr/>
        </p:nvGrpSpPr>
        <p:grpSpPr>
          <a:xfrm>
            <a:off x="203760" y="233388"/>
            <a:ext cx="725344" cy="619478"/>
            <a:chOff x="178632" y="159728"/>
            <a:chExt cx="725344" cy="619478"/>
          </a:xfrm>
        </p:grpSpPr>
        <p:sp>
          <p:nvSpPr>
            <p:cNvPr id="10" name="椭圆 9"/>
            <p:cNvSpPr/>
            <p:nvPr>
              <p:custDataLst>
                <p:tags r:id="rId4"/>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1" name="文本框 10"/>
            <p:cNvSpPr txBox="1"/>
            <p:nvPr>
              <p:custDataLst>
                <p:tags r:id="rId5"/>
              </p:custDataLst>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2" name="椭圆 11"/>
            <p:cNvSpPr/>
            <p:nvPr>
              <p:custDataLst>
                <p:tags r:id="rId6"/>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Tree>
    <p:extLst>
      <p:ext uri="{BB962C8B-B14F-4D97-AF65-F5344CB8AC3E}">
        <p14:creationId xmlns:p14="http://schemas.microsoft.com/office/powerpoint/2010/main" val="258904993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80105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3" name="TextBox 205"/>
          <p:cNvSpPr txBox="1"/>
          <p:nvPr>
            <p:custDataLst>
              <p:tags r:id="rId1"/>
            </p:custDataLst>
          </p:nvPr>
        </p:nvSpPr>
        <p:spPr>
          <a:xfrm>
            <a:off x="7075629" y="1363584"/>
            <a:ext cx="2468245" cy="607138"/>
          </a:xfrm>
          <a:prstGeom prst="rect">
            <a:avLst/>
          </a:prstGeom>
          <a:noFill/>
        </p:spPr>
        <p:txBody>
          <a:bodyPr wrap="square" rtlCol="0">
            <a:noAutofit/>
          </a:bodyPr>
          <a:lstStyle/>
          <a:p>
            <a:pPr>
              <a:lnSpc>
                <a:spcPct val="150000"/>
              </a:lnSpc>
              <a:defRPr/>
            </a:pPr>
            <a:r>
              <a:rPr kumimoji="0" lang="en-US" altLang="zh-CN"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rPr>
              <a:t> Intervention</a:t>
            </a:r>
            <a:endParaRPr lang="zh-CN" dirty="0"/>
          </a:p>
        </p:txBody>
      </p:sp>
      <p:grpSp>
        <p:nvGrpSpPr>
          <p:cNvPr id="9" name="组合 8"/>
          <p:cNvGrpSpPr/>
          <p:nvPr/>
        </p:nvGrpSpPr>
        <p:grpSpPr>
          <a:xfrm>
            <a:off x="203760" y="233388"/>
            <a:ext cx="725344" cy="619478"/>
            <a:chOff x="178632" y="159728"/>
            <a:chExt cx="725344" cy="619478"/>
          </a:xfrm>
        </p:grpSpPr>
        <p:sp>
          <p:nvSpPr>
            <p:cNvPr id="10" name="椭圆 9"/>
            <p:cNvSpPr/>
            <p:nvPr>
              <p:custDataLst>
                <p:tags r:id="rId3"/>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1" name="文本框 10"/>
            <p:cNvSpPr txBox="1"/>
            <p:nvPr>
              <p:custDataLst>
                <p:tags r:id="rId4"/>
              </p:custDataLst>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02</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2" name="椭圆 11"/>
            <p:cNvSpPr/>
            <p:nvPr>
              <p:custDataLst>
                <p:tags r:id="rId5"/>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2" name="TextBox 205"/>
          <p:cNvSpPr txBox="1"/>
          <p:nvPr>
            <p:custDataLst>
              <p:tags r:id="rId2"/>
            </p:custDataLst>
          </p:nvPr>
        </p:nvSpPr>
        <p:spPr>
          <a:xfrm>
            <a:off x="929005" y="94615"/>
            <a:ext cx="5231130" cy="684530"/>
          </a:xfrm>
          <a:prstGeom prst="rect">
            <a:avLst/>
          </a:prstGeom>
          <a:noFill/>
        </p:spPr>
        <p:txBody>
          <a:bodyPr wrap="square" rtlCol="0">
            <a:noAutofit/>
          </a:bodyPr>
          <a:lstStyle/>
          <a:p>
            <a:pPr>
              <a:lnSpc>
                <a:spcPct val="150000"/>
              </a:lnSpc>
              <a:defRPr/>
            </a:pPr>
            <a:r>
              <a:rPr lang="en-US" altLang="zh-CN" sz="2800" b="1" dirty="0">
                <a:solidFill>
                  <a:srgbClr val="30629A"/>
                </a:solidFill>
                <a:latin typeface="微软雅黑" panose="020B0503020204020204" pitchFamily="34" charset="-122"/>
                <a:ea typeface="微软雅黑" panose="020B0503020204020204" pitchFamily="34" charset="-122"/>
              </a:rPr>
              <a:t>P</a:t>
            </a:r>
            <a:r>
              <a:rPr kumimoji="0" lang="en-US" altLang="zh-CN" sz="2800" b="1" i="0" kern="1200" cap="none" spc="0" normalizeH="0" baseline="0" noProof="0" dirty="0" err="1">
                <a:solidFill>
                  <a:srgbClr val="30629A"/>
                </a:solidFill>
                <a:latin typeface="微软雅黑" panose="020B0503020204020204" pitchFamily="34" charset="-122"/>
                <a:ea typeface="微软雅黑" panose="020B0503020204020204" pitchFamily="34" charset="-122"/>
                <a:cs typeface="+mn-cs"/>
              </a:rPr>
              <a:t>reliminary</a:t>
            </a:r>
            <a:endParaRPr kumimoji="0" lang="en-US" altLang="zh-CN" sz="28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sym typeface="+mn-ea"/>
            </a:endParaRPr>
          </a:p>
        </p:txBody>
      </p:sp>
      <p:sp>
        <p:nvSpPr>
          <p:cNvPr id="7" name="文本框 6">
            <a:extLst>
              <a:ext uri="{FF2B5EF4-FFF2-40B4-BE49-F238E27FC236}">
                <a16:creationId xmlns:a16="http://schemas.microsoft.com/office/drawing/2014/main" id="{B5587322-2F03-C0B3-E40B-03CBADF8E02E}"/>
              </a:ext>
            </a:extLst>
          </p:cNvPr>
          <p:cNvSpPr txBox="1"/>
          <p:nvPr/>
        </p:nvSpPr>
        <p:spPr>
          <a:xfrm>
            <a:off x="592554" y="1389665"/>
            <a:ext cx="5359112" cy="581057"/>
          </a:xfrm>
          <a:prstGeom prst="rect">
            <a:avLst/>
          </a:prstGeom>
          <a:noFill/>
        </p:spPr>
        <p:txBody>
          <a:bodyPr wrap="square">
            <a:spAutoFit/>
          </a:bodyPr>
          <a:lstStyle/>
          <a:p>
            <a:pPr>
              <a:lnSpc>
                <a:spcPct val="150000"/>
              </a:lnSpc>
              <a:defRPr/>
            </a:pPr>
            <a:r>
              <a:rPr lang="zh-CN" altLang="en-US" sz="2400" b="1" dirty="0">
                <a:solidFill>
                  <a:srgbClr val="1C6299"/>
                </a:solidFill>
                <a:latin typeface="微软雅黑" panose="020B0503020204020204" pitchFamily="34" charset="-122"/>
                <a:ea typeface="微软雅黑" panose="020B0503020204020204" pitchFamily="34" charset="-122"/>
              </a:rPr>
              <a:t>Dynamic Causal Graphical Model</a:t>
            </a:r>
          </a:p>
        </p:txBody>
      </p:sp>
      <p:sp>
        <p:nvSpPr>
          <p:cNvPr id="13" name="文本框 12">
            <a:extLst>
              <a:ext uri="{FF2B5EF4-FFF2-40B4-BE49-F238E27FC236}">
                <a16:creationId xmlns:a16="http://schemas.microsoft.com/office/drawing/2014/main" id="{3DDF4AD5-D197-FECB-3D33-CD530A773A3A}"/>
              </a:ext>
            </a:extLst>
          </p:cNvPr>
          <p:cNvSpPr txBox="1"/>
          <p:nvPr/>
        </p:nvSpPr>
        <p:spPr>
          <a:xfrm>
            <a:off x="641770" y="2192803"/>
            <a:ext cx="5118950" cy="879664"/>
          </a:xfrm>
          <a:prstGeom prst="rect">
            <a:avLst/>
          </a:prstGeom>
          <a:noFill/>
        </p:spPr>
        <p:txBody>
          <a:bodyPr wrap="square">
            <a:spAutoFit/>
          </a:bodyPr>
          <a:lstStyle/>
          <a:p>
            <a:pPr>
              <a:lnSpc>
                <a:spcPct val="150000"/>
              </a:lnSpc>
            </a:pPr>
            <a:r>
              <a:rPr lang="zh-CN" altLang="en-US" b="0" i="0" dirty="0">
                <a:solidFill>
                  <a:srgbClr val="000000"/>
                </a:solidFill>
                <a:effectLst/>
                <a:latin typeface="微软雅黑" panose="020B0503020204020204" pitchFamily="34" charset="-122"/>
                <a:ea typeface="微软雅黑" panose="020B0503020204020204" pitchFamily="34" charset="-122"/>
              </a:rPr>
              <a:t>引入从因果图模型扩展而来的动态因果图模型</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en-US" altLang="zh-CN" b="0" i="0" dirty="0" err="1">
                <a:solidFill>
                  <a:srgbClr val="000000"/>
                </a:solidFill>
                <a:effectLst/>
                <a:latin typeface="微软雅黑" panose="020B0503020204020204" pitchFamily="34" charset="-122"/>
                <a:ea typeface="微软雅黑" panose="020B0503020204020204" pitchFamily="34" charset="-122"/>
              </a:rPr>
              <a:t>DyCGMs</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，以便制定跨时间片变量之间的干预</a:t>
            </a:r>
            <a:endParaRPr lang="zh-CN" altLang="en-US" dirty="0"/>
          </a:p>
        </p:txBody>
      </p:sp>
      <p:pic>
        <p:nvPicPr>
          <p:cNvPr id="15" name="图片 14">
            <a:extLst>
              <a:ext uri="{FF2B5EF4-FFF2-40B4-BE49-F238E27FC236}">
                <a16:creationId xmlns:a16="http://schemas.microsoft.com/office/drawing/2014/main" id="{47E36045-1BF8-5BF1-9428-A8B519D716E0}"/>
              </a:ext>
            </a:extLst>
          </p:cNvPr>
          <p:cNvPicPr>
            <a:picLocks noChangeAspect="1"/>
          </p:cNvPicPr>
          <p:nvPr/>
        </p:nvPicPr>
        <p:blipFill>
          <a:blip r:embed="rId9">
            <a:clrChange>
              <a:clrFrom>
                <a:srgbClr val="FFFFFF"/>
              </a:clrFrom>
              <a:clrTo>
                <a:srgbClr val="FFFFFF">
                  <a:alpha val="0"/>
                </a:srgbClr>
              </a:clrTo>
            </a:clrChange>
          </a:blip>
          <a:stretch>
            <a:fillRect/>
          </a:stretch>
        </p:blipFill>
        <p:spPr>
          <a:xfrm>
            <a:off x="2311899" y="3270472"/>
            <a:ext cx="2464272" cy="372931"/>
          </a:xfrm>
          <a:prstGeom prst="rect">
            <a:avLst/>
          </a:prstGeom>
        </p:spPr>
      </p:pic>
      <p:pic>
        <p:nvPicPr>
          <p:cNvPr id="17" name="图片 16">
            <a:extLst>
              <a:ext uri="{FF2B5EF4-FFF2-40B4-BE49-F238E27FC236}">
                <a16:creationId xmlns:a16="http://schemas.microsoft.com/office/drawing/2014/main" id="{058D535D-5E8C-4FA4-EB36-12496754480D}"/>
              </a:ext>
            </a:extLst>
          </p:cNvPr>
          <p:cNvPicPr>
            <a:picLocks noChangeAspect="1"/>
          </p:cNvPicPr>
          <p:nvPr/>
        </p:nvPicPr>
        <p:blipFill>
          <a:blip r:embed="rId10">
            <a:clrChange>
              <a:clrFrom>
                <a:srgbClr val="FFFFFF"/>
              </a:clrFrom>
              <a:clrTo>
                <a:srgbClr val="FFFFFF">
                  <a:alpha val="0"/>
                </a:srgbClr>
              </a:clrTo>
            </a:clrChange>
          </a:blip>
          <a:stretch>
            <a:fillRect/>
          </a:stretch>
        </p:blipFill>
        <p:spPr>
          <a:xfrm>
            <a:off x="2311898" y="3803238"/>
            <a:ext cx="1741942" cy="330834"/>
          </a:xfrm>
          <a:prstGeom prst="rect">
            <a:avLst/>
          </a:prstGeom>
        </p:spPr>
      </p:pic>
      <p:pic>
        <p:nvPicPr>
          <p:cNvPr id="19" name="图片 18">
            <a:extLst>
              <a:ext uri="{FF2B5EF4-FFF2-40B4-BE49-F238E27FC236}">
                <a16:creationId xmlns:a16="http://schemas.microsoft.com/office/drawing/2014/main" id="{AA742C69-1401-AD43-72E3-7E12C9ACFA48}"/>
              </a:ext>
            </a:extLst>
          </p:cNvPr>
          <p:cNvPicPr>
            <a:picLocks noChangeAspect="1"/>
          </p:cNvPicPr>
          <p:nvPr/>
        </p:nvPicPr>
        <p:blipFill>
          <a:blip r:embed="rId11">
            <a:clrChange>
              <a:clrFrom>
                <a:srgbClr val="FFFFFF"/>
              </a:clrFrom>
              <a:clrTo>
                <a:srgbClr val="FFFFFF">
                  <a:alpha val="0"/>
                </a:srgbClr>
              </a:clrTo>
            </a:clrChange>
          </a:blip>
          <a:stretch>
            <a:fillRect/>
          </a:stretch>
        </p:blipFill>
        <p:spPr>
          <a:xfrm>
            <a:off x="1423074" y="3457799"/>
            <a:ext cx="389314" cy="389314"/>
          </a:xfrm>
          <a:prstGeom prst="rect">
            <a:avLst/>
          </a:prstGeom>
        </p:spPr>
      </p:pic>
      <p:sp>
        <p:nvSpPr>
          <p:cNvPr id="20" name="左大括号 19">
            <a:extLst>
              <a:ext uri="{FF2B5EF4-FFF2-40B4-BE49-F238E27FC236}">
                <a16:creationId xmlns:a16="http://schemas.microsoft.com/office/drawing/2014/main" id="{B269F016-1907-34EA-55A6-FE9E8731A7BA}"/>
              </a:ext>
            </a:extLst>
          </p:cNvPr>
          <p:cNvSpPr/>
          <p:nvPr/>
        </p:nvSpPr>
        <p:spPr>
          <a:xfrm>
            <a:off x="1870748" y="3389255"/>
            <a:ext cx="313652" cy="568272"/>
          </a:xfrm>
          <a:prstGeom prst="leftBrace">
            <a:avLst/>
          </a:prstGeom>
          <a:noFill/>
          <a:ln w="19050">
            <a:solidFill>
              <a:srgbClr val="1C62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22" name="图片 21">
            <a:extLst>
              <a:ext uri="{FF2B5EF4-FFF2-40B4-BE49-F238E27FC236}">
                <a16:creationId xmlns:a16="http://schemas.microsoft.com/office/drawing/2014/main" id="{C2FD129B-BED9-1737-5B67-F2E25AFFFF5E}"/>
              </a:ext>
            </a:extLst>
          </p:cNvPr>
          <p:cNvPicPr>
            <a:picLocks noChangeAspect="1"/>
          </p:cNvPicPr>
          <p:nvPr/>
        </p:nvPicPr>
        <p:blipFill>
          <a:blip r:embed="rId12">
            <a:clrChange>
              <a:clrFrom>
                <a:srgbClr val="FFFFFF"/>
              </a:clrFrom>
              <a:clrTo>
                <a:srgbClr val="FFFFFF">
                  <a:alpha val="0"/>
                </a:srgbClr>
              </a:clrTo>
            </a:clrChange>
          </a:blip>
          <a:stretch>
            <a:fillRect/>
          </a:stretch>
        </p:blipFill>
        <p:spPr>
          <a:xfrm>
            <a:off x="1075788" y="4942938"/>
            <a:ext cx="4392644" cy="1008398"/>
          </a:xfrm>
          <a:prstGeom prst="rect">
            <a:avLst/>
          </a:prstGeom>
        </p:spPr>
      </p:pic>
      <p:sp>
        <p:nvSpPr>
          <p:cNvPr id="23" name="文本框 22">
            <a:extLst>
              <a:ext uri="{FF2B5EF4-FFF2-40B4-BE49-F238E27FC236}">
                <a16:creationId xmlns:a16="http://schemas.microsoft.com/office/drawing/2014/main" id="{64E9F6A9-9F25-657A-5609-195C113559C0}"/>
              </a:ext>
            </a:extLst>
          </p:cNvPr>
          <p:cNvSpPr txBox="1"/>
          <p:nvPr/>
        </p:nvSpPr>
        <p:spPr>
          <a:xfrm>
            <a:off x="2708979" y="4418202"/>
            <a:ext cx="1605993" cy="464166"/>
          </a:xfrm>
          <a:prstGeom prst="rect">
            <a:avLst/>
          </a:prstGeom>
          <a:noFill/>
        </p:spPr>
        <p:txBody>
          <a:bodyPr wrap="square">
            <a:spAutoFit/>
          </a:bodyPr>
          <a:lstStyle/>
          <a:p>
            <a:pPr>
              <a:lnSpc>
                <a:spcPct val="150000"/>
              </a:lnSpc>
            </a:pPr>
            <a:r>
              <a:rPr lang="zh-CN" altLang="en-US" b="0" i="0" dirty="0">
                <a:solidFill>
                  <a:srgbClr val="000000"/>
                </a:solidFill>
                <a:effectLst/>
                <a:latin typeface="微软雅黑" panose="020B0503020204020204" pitchFamily="34" charset="-122"/>
                <a:ea typeface="微软雅黑" panose="020B0503020204020204" pitchFamily="34" charset="-122"/>
              </a:rPr>
              <a:t>联合分布：</a:t>
            </a:r>
            <a:endParaRPr lang="zh-CN" altLang="en-US" dirty="0"/>
          </a:p>
        </p:txBody>
      </p:sp>
      <p:sp>
        <p:nvSpPr>
          <p:cNvPr id="29" name="文本框 28">
            <a:extLst>
              <a:ext uri="{FF2B5EF4-FFF2-40B4-BE49-F238E27FC236}">
                <a16:creationId xmlns:a16="http://schemas.microsoft.com/office/drawing/2014/main" id="{F97B84DF-148C-9971-43F9-4877E238FB6B}"/>
              </a:ext>
            </a:extLst>
          </p:cNvPr>
          <p:cNvSpPr txBox="1"/>
          <p:nvPr/>
        </p:nvSpPr>
        <p:spPr>
          <a:xfrm>
            <a:off x="7075629" y="2192803"/>
            <a:ext cx="4124325" cy="879664"/>
          </a:xfrm>
          <a:prstGeom prst="rect">
            <a:avLst/>
          </a:prstGeom>
          <a:noFill/>
        </p:spPr>
        <p:txBody>
          <a:bodyPr wrap="square">
            <a:spAutoFit/>
          </a:bodyPr>
          <a:lstStyle/>
          <a:p>
            <a:pPr>
              <a:lnSpc>
                <a:spcPct val="150000"/>
              </a:lnSpc>
            </a:pPr>
            <a:r>
              <a:rPr lang="zh-CN" altLang="en-US" b="0" i="0" dirty="0">
                <a:solidFill>
                  <a:srgbClr val="000000"/>
                </a:solidFill>
                <a:effectLst/>
                <a:latin typeface="微软雅黑" panose="020B0503020204020204" pitchFamily="34" charset="-122"/>
                <a:ea typeface="微软雅黑" panose="020B0503020204020204" pitchFamily="34" charset="-122"/>
              </a:rPr>
              <a:t>对变量      的干预对应于用一个新的变量替换它的条件密度</a:t>
            </a:r>
            <a:endParaRPr lang="zh-CN" altLang="en-US" dirty="0"/>
          </a:p>
        </p:txBody>
      </p:sp>
      <p:pic>
        <p:nvPicPr>
          <p:cNvPr id="33" name="图片 32">
            <a:extLst>
              <a:ext uri="{FF2B5EF4-FFF2-40B4-BE49-F238E27FC236}">
                <a16:creationId xmlns:a16="http://schemas.microsoft.com/office/drawing/2014/main" id="{F7533BF0-79B9-3B60-D8B7-03538EB66A02}"/>
              </a:ext>
            </a:extLst>
          </p:cNvPr>
          <p:cNvPicPr>
            <a:picLocks noChangeAspect="1"/>
          </p:cNvPicPr>
          <p:nvPr/>
        </p:nvPicPr>
        <p:blipFill>
          <a:blip r:embed="rId13">
            <a:clrChange>
              <a:clrFrom>
                <a:srgbClr val="FFFFFF"/>
              </a:clrFrom>
              <a:clrTo>
                <a:srgbClr val="FFFFFF">
                  <a:alpha val="0"/>
                </a:srgbClr>
              </a:clrTo>
            </a:clrChange>
          </a:blip>
          <a:stretch>
            <a:fillRect/>
          </a:stretch>
        </p:blipFill>
        <p:spPr>
          <a:xfrm>
            <a:off x="7870507" y="2313691"/>
            <a:ext cx="352425" cy="323850"/>
          </a:xfrm>
          <a:prstGeom prst="rect">
            <a:avLst/>
          </a:prstGeom>
        </p:spPr>
      </p:pic>
      <p:pic>
        <p:nvPicPr>
          <p:cNvPr id="35" name="图片 34">
            <a:extLst>
              <a:ext uri="{FF2B5EF4-FFF2-40B4-BE49-F238E27FC236}">
                <a16:creationId xmlns:a16="http://schemas.microsoft.com/office/drawing/2014/main" id="{CA29E2A5-474F-FEE3-A47D-DAA5D31D0845}"/>
              </a:ext>
            </a:extLst>
          </p:cNvPr>
          <p:cNvPicPr>
            <a:picLocks noChangeAspect="1"/>
          </p:cNvPicPr>
          <p:nvPr/>
        </p:nvPicPr>
        <p:blipFill>
          <a:blip r:embed="rId14">
            <a:clrChange>
              <a:clrFrom>
                <a:srgbClr val="FFFFFF"/>
              </a:clrFrom>
              <a:clrTo>
                <a:srgbClr val="FFFFFF">
                  <a:alpha val="0"/>
                </a:srgbClr>
              </a:clrTo>
            </a:clrChange>
          </a:blip>
          <a:stretch>
            <a:fillRect/>
          </a:stretch>
        </p:blipFill>
        <p:spPr>
          <a:xfrm>
            <a:off x="9283383" y="2632635"/>
            <a:ext cx="1384618" cy="530632"/>
          </a:xfrm>
          <a:prstGeom prst="rect">
            <a:avLst/>
          </a:prstGeom>
        </p:spPr>
      </p:pic>
      <p:sp>
        <p:nvSpPr>
          <p:cNvPr id="37" name="文本框 36">
            <a:extLst>
              <a:ext uri="{FF2B5EF4-FFF2-40B4-BE49-F238E27FC236}">
                <a16:creationId xmlns:a16="http://schemas.microsoft.com/office/drawing/2014/main" id="{C5098C39-E3E1-AF20-2576-69EC1A4110C5}"/>
              </a:ext>
            </a:extLst>
          </p:cNvPr>
          <p:cNvSpPr txBox="1"/>
          <p:nvPr/>
        </p:nvSpPr>
        <p:spPr>
          <a:xfrm>
            <a:off x="7466470" y="3588195"/>
            <a:ext cx="3658729" cy="369332"/>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第𝑞个变量</a:t>
            </a:r>
            <a:r>
              <a:rPr lang="zh-CN" altLang="en-US" dirty="0">
                <a:solidFill>
                  <a:srgbClr val="000000"/>
                </a:solidFill>
                <a:latin typeface="微软雅黑" panose="020B0503020204020204" pitchFamily="34" charset="-122"/>
                <a:ea typeface="微软雅黑" panose="020B0503020204020204" pitchFamily="34" charset="-122"/>
              </a:rPr>
              <a:t>干预联合</a:t>
            </a:r>
            <a:r>
              <a:rPr lang="zh-CN" altLang="en-US" b="0" i="0" dirty="0">
                <a:solidFill>
                  <a:srgbClr val="000000"/>
                </a:solidFill>
                <a:effectLst/>
                <a:latin typeface="微软雅黑" panose="020B0503020204020204" pitchFamily="34" charset="-122"/>
                <a:ea typeface="微软雅黑" panose="020B0503020204020204" pitchFamily="34" charset="-122"/>
              </a:rPr>
              <a:t>密度可表示为：</a:t>
            </a:r>
            <a:endParaRPr lang="zh-CN" altLang="en-US" dirty="0"/>
          </a:p>
        </p:txBody>
      </p:sp>
      <p:pic>
        <p:nvPicPr>
          <p:cNvPr id="39" name="图片 38">
            <a:extLst>
              <a:ext uri="{FF2B5EF4-FFF2-40B4-BE49-F238E27FC236}">
                <a16:creationId xmlns:a16="http://schemas.microsoft.com/office/drawing/2014/main" id="{258AC997-C78E-04CC-DEED-25C54C54AAA9}"/>
              </a:ext>
            </a:extLst>
          </p:cNvPr>
          <p:cNvPicPr>
            <a:picLocks noChangeAspect="1"/>
          </p:cNvPicPr>
          <p:nvPr/>
        </p:nvPicPr>
        <p:blipFill>
          <a:blip r:embed="rId15">
            <a:clrChange>
              <a:clrFrom>
                <a:srgbClr val="FFFFFF"/>
              </a:clrFrom>
              <a:clrTo>
                <a:srgbClr val="FFFFFF">
                  <a:alpha val="0"/>
                </a:srgbClr>
              </a:clrTo>
            </a:clrChange>
          </a:blip>
          <a:stretch>
            <a:fillRect/>
          </a:stretch>
        </p:blipFill>
        <p:spPr>
          <a:xfrm>
            <a:off x="6671501" y="4517666"/>
            <a:ext cx="5223764" cy="607135"/>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80105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 name="TextBox 205"/>
          <p:cNvSpPr txBox="1"/>
          <p:nvPr>
            <p:custDataLst>
              <p:tags r:id="rId1"/>
            </p:custDataLst>
          </p:nvPr>
        </p:nvSpPr>
        <p:spPr>
          <a:xfrm>
            <a:off x="929005" y="94615"/>
            <a:ext cx="8214360" cy="684530"/>
          </a:xfrm>
          <a:prstGeom prst="rect">
            <a:avLst/>
          </a:prstGeom>
          <a:noFill/>
        </p:spPr>
        <p:txBody>
          <a:bodyPr wrap="square" rtlCol="0">
            <a:noAutofit/>
          </a:bodyPr>
          <a:lstStyle/>
          <a:p>
            <a:pPr>
              <a:lnSpc>
                <a:spcPct val="150000"/>
              </a:lnSpc>
              <a:defRPr/>
            </a:pPr>
            <a:r>
              <a:rPr lang="en-US" altLang="zh-CN" sz="2800" b="1" dirty="0">
                <a:solidFill>
                  <a:srgbClr val="1C6299"/>
                </a:solidFill>
                <a:latin typeface="微软雅黑" panose="020B0503020204020204" pitchFamily="34" charset="-122"/>
                <a:ea typeface="微软雅黑" panose="020B0503020204020204" pitchFamily="34" charset="-122"/>
              </a:rPr>
              <a:t>M</a:t>
            </a:r>
            <a:r>
              <a:rPr kumimoji="0" lang="en-US" altLang="zh-CN" sz="2800" b="1" i="0" kern="1200" cap="none" spc="0" normalizeH="0" baseline="0" noProof="0" dirty="0" err="1">
                <a:solidFill>
                  <a:srgbClr val="1C6299"/>
                </a:solidFill>
                <a:latin typeface="微软雅黑" panose="020B0503020204020204" pitchFamily="34" charset="-122"/>
                <a:ea typeface="微软雅黑" panose="020B0503020204020204" pitchFamily="34" charset="-122"/>
                <a:cs typeface="+mn-cs"/>
              </a:rPr>
              <a:t>ethod</a:t>
            </a:r>
            <a:endParaRPr kumimoji="0" lang="zh-CN" altLang="en-US" sz="28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endParaRPr>
          </a:p>
          <a:p>
            <a:pPr indent="0">
              <a:lnSpc>
                <a:spcPct val="150000"/>
              </a:lnSpc>
              <a:buFont typeface="Arial" panose="020B0604020202020204" pitchFamily="34" charset="0"/>
              <a:buNone/>
              <a:defRPr/>
            </a:pPr>
            <a:endParaRPr kumimoji="0" lang="en-US" altLang="zh-CN" sz="28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sym typeface="+mn-ea"/>
            </a:endParaRPr>
          </a:p>
        </p:txBody>
      </p:sp>
      <p:grpSp>
        <p:nvGrpSpPr>
          <p:cNvPr id="9" name="组合 8"/>
          <p:cNvGrpSpPr/>
          <p:nvPr/>
        </p:nvGrpSpPr>
        <p:grpSpPr>
          <a:xfrm>
            <a:off x="203760" y="233388"/>
            <a:ext cx="725344" cy="619478"/>
            <a:chOff x="178632" y="159728"/>
            <a:chExt cx="725344" cy="619478"/>
          </a:xfrm>
        </p:grpSpPr>
        <p:sp>
          <p:nvSpPr>
            <p:cNvPr id="10" name="椭圆 9"/>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1" name="文本框 10"/>
            <p:cNvSpPr txBox="1"/>
            <p:nvPr>
              <p:custDataLst>
                <p:tags r:id="rId3"/>
              </p:custDataLst>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2" name="椭圆 11"/>
            <p:cNvSpPr/>
            <p:nvPr>
              <p:custDataLst>
                <p:tags r:id="rId4"/>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3" name="图片 2">
            <a:extLst>
              <a:ext uri="{FF2B5EF4-FFF2-40B4-BE49-F238E27FC236}">
                <a16:creationId xmlns:a16="http://schemas.microsoft.com/office/drawing/2014/main" id="{86378BAE-DD00-3C6C-17CA-D82599EAC7D8}"/>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871537" y="1107966"/>
            <a:ext cx="10448925" cy="508635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744696" y="58912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 name="TextBox 205"/>
          <p:cNvSpPr txBox="1"/>
          <p:nvPr>
            <p:custDataLst>
              <p:tags r:id="rId1"/>
            </p:custDataLst>
          </p:nvPr>
        </p:nvSpPr>
        <p:spPr>
          <a:xfrm>
            <a:off x="929005" y="94615"/>
            <a:ext cx="8214360" cy="684530"/>
          </a:xfrm>
          <a:prstGeom prst="rect">
            <a:avLst/>
          </a:prstGeom>
          <a:noFill/>
        </p:spPr>
        <p:txBody>
          <a:bodyPr wrap="square" rtlCol="0">
            <a:noAutofit/>
          </a:bodyPr>
          <a:lstStyle/>
          <a:p>
            <a:pPr>
              <a:lnSpc>
                <a:spcPct val="150000"/>
              </a:lnSpc>
              <a:defRPr/>
            </a:pPr>
            <a:r>
              <a:rPr lang="en-US" altLang="zh-CN" sz="2800" b="1" dirty="0">
                <a:solidFill>
                  <a:srgbClr val="1C6299"/>
                </a:solidFill>
                <a:latin typeface="微软雅黑" panose="020B0503020204020204" pitchFamily="34" charset="-122"/>
                <a:ea typeface="微软雅黑" panose="020B0503020204020204" pitchFamily="34" charset="-122"/>
              </a:rPr>
              <a:t>M</a:t>
            </a:r>
            <a:r>
              <a:rPr kumimoji="0" lang="en-US" altLang="zh-CN" sz="2800" b="1" i="0" kern="1200" cap="none" spc="0" normalizeH="0" baseline="0" noProof="0" dirty="0" err="1">
                <a:solidFill>
                  <a:srgbClr val="1C6299"/>
                </a:solidFill>
                <a:latin typeface="微软雅黑" panose="020B0503020204020204" pitchFamily="34" charset="-122"/>
                <a:ea typeface="微软雅黑" panose="020B0503020204020204" pitchFamily="34" charset="-122"/>
                <a:cs typeface="+mn-cs"/>
              </a:rPr>
              <a:t>ethod</a:t>
            </a:r>
            <a:endParaRPr kumimoji="0" lang="zh-CN" altLang="en-US" sz="28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endParaRPr>
          </a:p>
          <a:p>
            <a:pPr indent="0">
              <a:lnSpc>
                <a:spcPct val="150000"/>
              </a:lnSpc>
              <a:buFont typeface="Arial" panose="020B0604020202020204" pitchFamily="34" charset="0"/>
              <a:buNone/>
              <a:defRPr/>
            </a:pPr>
            <a:endParaRPr kumimoji="0" lang="en-US" altLang="zh-CN" sz="28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sym typeface="+mn-ea"/>
            </a:endParaRPr>
          </a:p>
        </p:txBody>
      </p:sp>
      <p:grpSp>
        <p:nvGrpSpPr>
          <p:cNvPr id="9" name="组合 8"/>
          <p:cNvGrpSpPr/>
          <p:nvPr/>
        </p:nvGrpSpPr>
        <p:grpSpPr>
          <a:xfrm>
            <a:off x="203760" y="233388"/>
            <a:ext cx="725344" cy="619478"/>
            <a:chOff x="178632" y="159728"/>
            <a:chExt cx="725344" cy="619478"/>
          </a:xfrm>
        </p:grpSpPr>
        <p:sp>
          <p:nvSpPr>
            <p:cNvPr id="10" name="椭圆 9"/>
            <p:cNvSpPr/>
            <p:nvPr>
              <p:custDataLst>
                <p:tags r:id="rId3"/>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1" name="文本框 10"/>
            <p:cNvSpPr txBox="1"/>
            <p:nvPr>
              <p:custDataLst>
                <p:tags r:id="rId4"/>
              </p:custDataLst>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2" name="椭圆 11"/>
            <p:cNvSpPr/>
            <p:nvPr>
              <p:custDataLst>
                <p:tags r:id="rId5"/>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2" name="TextBox 205">
            <a:extLst>
              <a:ext uri="{FF2B5EF4-FFF2-40B4-BE49-F238E27FC236}">
                <a16:creationId xmlns:a16="http://schemas.microsoft.com/office/drawing/2014/main" id="{4FFD983C-E0FE-1DCD-5556-15B5B60636BC}"/>
              </a:ext>
            </a:extLst>
          </p:cNvPr>
          <p:cNvSpPr txBox="1"/>
          <p:nvPr>
            <p:custDataLst>
              <p:tags r:id="rId2"/>
            </p:custDataLst>
          </p:nvPr>
        </p:nvSpPr>
        <p:spPr>
          <a:xfrm>
            <a:off x="810735" y="959713"/>
            <a:ext cx="10726420" cy="691948"/>
          </a:xfrm>
          <a:prstGeom prst="rect">
            <a:avLst/>
          </a:prstGeom>
          <a:noFill/>
        </p:spPr>
        <p:txBody>
          <a:bodyPr wrap="square" rtlCol="0">
            <a:noAutofit/>
          </a:bodyPr>
          <a:lstStyle/>
          <a:p>
            <a:pPr>
              <a:lnSpc>
                <a:spcPct val="150000"/>
              </a:lnSpc>
              <a:defRPr/>
            </a:pPr>
            <a:r>
              <a:rPr kumimoji="0" lang="en-US" altLang="zh-CN"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rPr>
              <a:t>Score-based Temporal Causal Discovery</a:t>
            </a:r>
          </a:p>
        </p:txBody>
      </p:sp>
      <p:sp>
        <p:nvSpPr>
          <p:cNvPr id="6" name="文本框 5">
            <a:extLst>
              <a:ext uri="{FF2B5EF4-FFF2-40B4-BE49-F238E27FC236}">
                <a16:creationId xmlns:a16="http://schemas.microsoft.com/office/drawing/2014/main" id="{E4FB7092-ABDC-49EB-A470-D163E204F0C0}"/>
              </a:ext>
            </a:extLst>
          </p:cNvPr>
          <p:cNvSpPr txBox="1"/>
          <p:nvPr/>
        </p:nvSpPr>
        <p:spPr>
          <a:xfrm>
            <a:off x="4043680" y="1711752"/>
            <a:ext cx="6096000" cy="400110"/>
          </a:xfrm>
          <a:prstGeom prst="rect">
            <a:avLst/>
          </a:prstGeom>
          <a:noFill/>
        </p:spPr>
        <p:txBody>
          <a:bodyPr wrap="square">
            <a:spAutoFit/>
          </a:bodyPr>
          <a:lstStyle/>
          <a:p>
            <a:r>
              <a:rPr lang="zh-CN" altLang="en-US" sz="2000" b="1" dirty="0">
                <a:latin typeface="微软雅黑" panose="020B0503020204020204" pitchFamily="34" charset="-122"/>
                <a:ea typeface="微软雅黑" panose="020B0503020204020204" pitchFamily="34" charset="-122"/>
              </a:rPr>
              <a:t>Model conditional densities</a:t>
            </a:r>
            <a:endParaRPr lang="zh-CN" altLang="en-US" sz="2400" b="1" dirty="0">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1C8F060D-1EB7-722A-5FF0-E4007352294F}"/>
              </a:ext>
            </a:extLst>
          </p:cNvPr>
          <p:cNvPicPr>
            <a:picLocks noChangeAspect="1"/>
          </p:cNvPicPr>
          <p:nvPr/>
        </p:nvPicPr>
        <p:blipFill>
          <a:blip r:embed="rId9">
            <a:clrChange>
              <a:clrFrom>
                <a:srgbClr val="FFFFFF"/>
              </a:clrFrom>
              <a:clrTo>
                <a:srgbClr val="FFFFFF">
                  <a:alpha val="0"/>
                </a:srgbClr>
              </a:clrTo>
            </a:clrChange>
          </a:blip>
          <a:stretch>
            <a:fillRect/>
          </a:stretch>
        </p:blipFill>
        <p:spPr>
          <a:xfrm>
            <a:off x="2007235" y="2111862"/>
            <a:ext cx="8579485" cy="807068"/>
          </a:xfrm>
          <a:prstGeom prst="rect">
            <a:avLst/>
          </a:prstGeom>
        </p:spPr>
      </p:pic>
      <p:sp>
        <p:nvSpPr>
          <p:cNvPr id="14" name="文本框 13">
            <a:extLst>
              <a:ext uri="{FF2B5EF4-FFF2-40B4-BE49-F238E27FC236}">
                <a16:creationId xmlns:a16="http://schemas.microsoft.com/office/drawing/2014/main" id="{7AAF2C14-A96A-9DC3-47CE-876AB748867D}"/>
              </a:ext>
            </a:extLst>
          </p:cNvPr>
          <p:cNvSpPr txBox="1"/>
          <p:nvPr/>
        </p:nvSpPr>
        <p:spPr>
          <a:xfrm>
            <a:off x="3248977" y="3028890"/>
            <a:ext cx="6096000" cy="400110"/>
          </a:xfrm>
          <a:prstGeom prst="rect">
            <a:avLst/>
          </a:prstGeom>
          <a:noFill/>
        </p:spPr>
        <p:txBody>
          <a:bodyPr wrap="square">
            <a:spAutoFit/>
          </a:bodyPr>
          <a:lstStyle/>
          <a:p>
            <a:r>
              <a:rPr lang="en-US" altLang="zh-CN" dirty="0"/>
              <a:t> </a:t>
            </a:r>
            <a:r>
              <a:rPr lang="en-US" altLang="zh-CN" sz="2000" b="1" dirty="0">
                <a:latin typeface="微软雅黑" panose="020B0503020204020204" pitchFamily="34" charset="-122"/>
                <a:ea typeface="微软雅黑" panose="020B0503020204020204" pitchFamily="34" charset="-122"/>
              </a:rPr>
              <a:t>Score for unknown interventional targets</a:t>
            </a:r>
            <a:endParaRPr lang="zh-CN" altLang="en-US" sz="2000" b="1" dirty="0">
              <a:latin typeface="微软雅黑" panose="020B0503020204020204" pitchFamily="34" charset="-122"/>
              <a:ea typeface="微软雅黑" panose="020B0503020204020204" pitchFamily="34" charset="-122"/>
            </a:endParaRPr>
          </a:p>
        </p:txBody>
      </p:sp>
      <p:pic>
        <p:nvPicPr>
          <p:cNvPr id="18" name="图片 17">
            <a:extLst>
              <a:ext uri="{FF2B5EF4-FFF2-40B4-BE49-F238E27FC236}">
                <a16:creationId xmlns:a16="http://schemas.microsoft.com/office/drawing/2014/main" id="{FC4F8C84-129D-610B-93A7-0AAF678B87DD}"/>
              </a:ext>
            </a:extLst>
          </p:cNvPr>
          <p:cNvPicPr>
            <a:picLocks noChangeAspect="1"/>
          </p:cNvPicPr>
          <p:nvPr/>
        </p:nvPicPr>
        <p:blipFill>
          <a:blip r:embed="rId10">
            <a:clrChange>
              <a:clrFrom>
                <a:srgbClr val="FFFFFF"/>
              </a:clrFrom>
              <a:clrTo>
                <a:srgbClr val="FFFFFF">
                  <a:alpha val="0"/>
                </a:srgbClr>
              </a:clrTo>
            </a:clrChange>
          </a:blip>
          <a:stretch>
            <a:fillRect/>
          </a:stretch>
        </p:blipFill>
        <p:spPr>
          <a:xfrm>
            <a:off x="2977999" y="3419544"/>
            <a:ext cx="6236001" cy="855223"/>
          </a:xfrm>
          <a:prstGeom prst="rect">
            <a:avLst/>
          </a:prstGeom>
        </p:spPr>
      </p:pic>
      <p:sp>
        <p:nvSpPr>
          <p:cNvPr id="20" name="文本框 19">
            <a:extLst>
              <a:ext uri="{FF2B5EF4-FFF2-40B4-BE49-F238E27FC236}">
                <a16:creationId xmlns:a16="http://schemas.microsoft.com/office/drawing/2014/main" id="{679B479C-22D5-3463-FAB5-C9DAD7E25247}"/>
              </a:ext>
            </a:extLst>
          </p:cNvPr>
          <p:cNvSpPr txBox="1"/>
          <p:nvPr/>
        </p:nvSpPr>
        <p:spPr>
          <a:xfrm>
            <a:off x="4577840" y="4367250"/>
            <a:ext cx="2821180" cy="400110"/>
          </a:xfrm>
          <a:prstGeom prst="rect">
            <a:avLst/>
          </a:prstGeom>
          <a:noFill/>
        </p:spPr>
        <p:txBody>
          <a:bodyPr wrap="square">
            <a:spAutoFit/>
          </a:bodyPr>
          <a:lstStyle/>
          <a:p>
            <a:r>
              <a:rPr lang="zh-CN" altLang="en-US" sz="2000" b="1" dirty="0">
                <a:latin typeface="微软雅黑" panose="020B0503020204020204" pitchFamily="34" charset="-122"/>
                <a:ea typeface="微软雅黑" panose="020B0503020204020204" pitchFamily="34" charset="-122"/>
              </a:rPr>
              <a:t>Maximize the score</a:t>
            </a:r>
          </a:p>
        </p:txBody>
      </p:sp>
      <p:pic>
        <p:nvPicPr>
          <p:cNvPr id="22" name="图片 21">
            <a:extLst>
              <a:ext uri="{FF2B5EF4-FFF2-40B4-BE49-F238E27FC236}">
                <a16:creationId xmlns:a16="http://schemas.microsoft.com/office/drawing/2014/main" id="{F126365E-63CE-1003-1723-A24C1814A1EC}"/>
              </a:ext>
            </a:extLst>
          </p:cNvPr>
          <p:cNvPicPr>
            <a:picLocks noChangeAspect="1"/>
          </p:cNvPicPr>
          <p:nvPr/>
        </p:nvPicPr>
        <p:blipFill>
          <a:blip r:embed="rId11">
            <a:clrChange>
              <a:clrFrom>
                <a:srgbClr val="FFFFFF"/>
              </a:clrFrom>
              <a:clrTo>
                <a:srgbClr val="FFFFFF">
                  <a:alpha val="0"/>
                </a:srgbClr>
              </a:clrTo>
            </a:clrChange>
          </a:blip>
          <a:stretch>
            <a:fillRect/>
          </a:stretch>
        </p:blipFill>
        <p:spPr>
          <a:xfrm>
            <a:off x="2007234" y="4806866"/>
            <a:ext cx="8333423" cy="860564"/>
          </a:xfrm>
          <a:prstGeom prst="rect">
            <a:avLst/>
          </a:prstGeom>
        </p:spPr>
      </p:pic>
      <p:cxnSp>
        <p:nvCxnSpPr>
          <p:cNvPr id="23" name="直接连接符 22">
            <a:extLst>
              <a:ext uri="{FF2B5EF4-FFF2-40B4-BE49-F238E27FC236}">
                <a16:creationId xmlns:a16="http://schemas.microsoft.com/office/drawing/2014/main" id="{55FFC6A6-59B5-202E-A3E8-2FAFB974C788}"/>
              </a:ext>
            </a:extLst>
          </p:cNvPr>
          <p:cNvCxnSpPr/>
          <p:nvPr/>
        </p:nvCxnSpPr>
        <p:spPr>
          <a:xfrm>
            <a:off x="812800" y="953453"/>
            <a:ext cx="10858500" cy="0"/>
          </a:xfrm>
          <a:prstGeom prst="line">
            <a:avLst/>
          </a:prstGeom>
          <a:noFill/>
          <a:ln w="22225" cap="flat" cmpd="sng" algn="ctr">
            <a:solidFill>
              <a:srgbClr val="1C6299"/>
            </a:solidFill>
            <a:prstDash val="solid"/>
            <a:miter lim="800000"/>
          </a:ln>
          <a:effectLst/>
        </p:spPr>
      </p:cxnSp>
      <p:sp>
        <p:nvSpPr>
          <p:cNvPr id="25" name="文本框 24">
            <a:extLst>
              <a:ext uri="{FF2B5EF4-FFF2-40B4-BE49-F238E27FC236}">
                <a16:creationId xmlns:a16="http://schemas.microsoft.com/office/drawing/2014/main" id="{463E965B-B341-9ECF-630E-410A86D8A02B}"/>
              </a:ext>
            </a:extLst>
          </p:cNvPr>
          <p:cNvSpPr txBox="1"/>
          <p:nvPr/>
        </p:nvSpPr>
        <p:spPr>
          <a:xfrm>
            <a:off x="588804" y="5967767"/>
            <a:ext cx="11186636" cy="523220"/>
          </a:xfrm>
          <a:prstGeom prst="rect">
            <a:avLst/>
          </a:prstGeom>
          <a:noFill/>
        </p:spPr>
        <p:txBody>
          <a:bodyPr wrap="square">
            <a:spAutoFit/>
          </a:bodyPr>
          <a:lstStyle/>
          <a:p>
            <a:r>
              <a:rPr lang="zh-CN" altLang="en-US" sz="1400" dirty="0"/>
              <a:t>Peiwen Li, Yuan Meng, Xin Wang, Fang Shen, Yue Li, Jialong Wang, and Wenwu Zhu. 2023. Causal Discovery in Temporal Domain from Interventional Data.In Proceedings of the 32nd ACM International Conference on Information and Knowledge Management. 4074–4078.</a:t>
            </a:r>
          </a:p>
        </p:txBody>
      </p:sp>
    </p:spTree>
    <p:extLst>
      <p:ext uri="{BB962C8B-B14F-4D97-AF65-F5344CB8AC3E}">
        <p14:creationId xmlns:p14="http://schemas.microsoft.com/office/powerpoint/2010/main" val="39320382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80105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 name="TextBox 205"/>
          <p:cNvSpPr txBox="1"/>
          <p:nvPr>
            <p:custDataLst>
              <p:tags r:id="rId1"/>
            </p:custDataLst>
          </p:nvPr>
        </p:nvSpPr>
        <p:spPr>
          <a:xfrm>
            <a:off x="929005" y="94615"/>
            <a:ext cx="8214360" cy="684530"/>
          </a:xfrm>
          <a:prstGeom prst="rect">
            <a:avLst/>
          </a:prstGeom>
          <a:noFill/>
        </p:spPr>
        <p:txBody>
          <a:bodyPr wrap="square" rtlCol="0">
            <a:noAutofit/>
          </a:bodyPr>
          <a:lstStyle/>
          <a:p>
            <a:pPr>
              <a:lnSpc>
                <a:spcPct val="150000"/>
              </a:lnSpc>
              <a:defRPr/>
            </a:pPr>
            <a:r>
              <a:rPr lang="en-US" altLang="zh-CN" sz="2800" b="1" dirty="0">
                <a:solidFill>
                  <a:srgbClr val="1C6299"/>
                </a:solidFill>
                <a:latin typeface="微软雅黑" panose="020B0503020204020204" pitchFamily="34" charset="-122"/>
                <a:ea typeface="微软雅黑" panose="020B0503020204020204" pitchFamily="34" charset="-122"/>
              </a:rPr>
              <a:t>M</a:t>
            </a:r>
            <a:r>
              <a:rPr kumimoji="0" lang="en-US" altLang="zh-CN" sz="2800" b="1" i="0" kern="1200" cap="none" spc="0" normalizeH="0" baseline="0" noProof="0" dirty="0" err="1">
                <a:solidFill>
                  <a:srgbClr val="1C6299"/>
                </a:solidFill>
                <a:latin typeface="微软雅黑" panose="020B0503020204020204" pitchFamily="34" charset="-122"/>
                <a:ea typeface="微软雅黑" panose="020B0503020204020204" pitchFamily="34" charset="-122"/>
                <a:cs typeface="+mn-cs"/>
              </a:rPr>
              <a:t>ethod</a:t>
            </a:r>
            <a:endParaRPr kumimoji="0" lang="zh-CN" altLang="en-US" sz="28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endParaRPr>
          </a:p>
          <a:p>
            <a:pPr indent="0">
              <a:lnSpc>
                <a:spcPct val="150000"/>
              </a:lnSpc>
              <a:buFont typeface="Arial" panose="020B0604020202020204" pitchFamily="34" charset="0"/>
              <a:buNone/>
              <a:defRPr/>
            </a:pPr>
            <a:endParaRPr kumimoji="0" lang="en-US" altLang="zh-CN" sz="28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sym typeface="+mn-ea"/>
            </a:endParaRPr>
          </a:p>
        </p:txBody>
      </p:sp>
      <p:grpSp>
        <p:nvGrpSpPr>
          <p:cNvPr id="9" name="组合 8"/>
          <p:cNvGrpSpPr/>
          <p:nvPr/>
        </p:nvGrpSpPr>
        <p:grpSpPr>
          <a:xfrm>
            <a:off x="203760" y="233388"/>
            <a:ext cx="725344" cy="619478"/>
            <a:chOff x="178632" y="159728"/>
            <a:chExt cx="725344" cy="619478"/>
          </a:xfrm>
        </p:grpSpPr>
        <p:sp>
          <p:nvSpPr>
            <p:cNvPr id="10" name="椭圆 9"/>
            <p:cNvSpPr/>
            <p:nvPr>
              <p:custDataLst>
                <p:tags r:id="rId3"/>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1" name="文本框 10"/>
            <p:cNvSpPr txBox="1"/>
            <p:nvPr>
              <p:custDataLst>
                <p:tags r:id="rId4"/>
              </p:custDataLst>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2" name="椭圆 11"/>
            <p:cNvSpPr/>
            <p:nvPr>
              <p:custDataLst>
                <p:tags r:id="rId5"/>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8" name="TextBox 205"/>
          <p:cNvSpPr txBox="1"/>
          <p:nvPr>
            <p:custDataLst>
              <p:tags r:id="rId2"/>
            </p:custDataLst>
          </p:nvPr>
        </p:nvSpPr>
        <p:spPr>
          <a:xfrm>
            <a:off x="661035" y="970280"/>
            <a:ext cx="10726420" cy="698303"/>
          </a:xfrm>
          <a:prstGeom prst="rect">
            <a:avLst/>
          </a:prstGeom>
          <a:noFill/>
        </p:spPr>
        <p:txBody>
          <a:bodyPr wrap="square" rtlCol="0">
            <a:noAutofit/>
          </a:bodyPr>
          <a:lstStyle/>
          <a:p>
            <a:pPr>
              <a:lnSpc>
                <a:spcPct val="150000"/>
              </a:lnSpc>
              <a:defRPr/>
            </a:pPr>
            <a:r>
              <a:rPr kumimoji="0" lang="en-US" altLang="zh-CN"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rPr>
              <a:t>LLM-guided Meta Initialization</a:t>
            </a:r>
          </a:p>
        </p:txBody>
      </p:sp>
      <p:pic>
        <p:nvPicPr>
          <p:cNvPr id="6" name="图片 5">
            <a:extLst>
              <a:ext uri="{FF2B5EF4-FFF2-40B4-BE49-F238E27FC236}">
                <a16:creationId xmlns:a16="http://schemas.microsoft.com/office/drawing/2014/main" id="{94B1C031-6217-8CAF-18FF-31510FF2C0A9}"/>
              </a:ext>
            </a:extLst>
          </p:cNvPr>
          <p:cNvPicPr>
            <a:picLocks noChangeAspect="1"/>
          </p:cNvPicPr>
          <p:nvPr/>
        </p:nvPicPr>
        <p:blipFill>
          <a:blip r:embed="rId9">
            <a:clrChange>
              <a:clrFrom>
                <a:srgbClr val="FFFFFF"/>
              </a:clrFrom>
              <a:clrTo>
                <a:srgbClr val="FFFFFF">
                  <a:alpha val="0"/>
                </a:srgbClr>
              </a:clrTo>
            </a:clrChange>
          </a:blip>
          <a:stretch>
            <a:fillRect/>
          </a:stretch>
        </p:blipFill>
        <p:spPr>
          <a:xfrm>
            <a:off x="6172198" y="1837809"/>
            <a:ext cx="5215257" cy="4119169"/>
          </a:xfrm>
          <a:prstGeom prst="rect">
            <a:avLst/>
          </a:prstGeom>
        </p:spPr>
      </p:pic>
      <p:pic>
        <p:nvPicPr>
          <p:cNvPr id="14" name="图片 13">
            <a:extLst>
              <a:ext uri="{FF2B5EF4-FFF2-40B4-BE49-F238E27FC236}">
                <a16:creationId xmlns:a16="http://schemas.microsoft.com/office/drawing/2014/main" id="{EB0673CC-23CC-1B49-38A4-45A4E1C887A5}"/>
              </a:ext>
            </a:extLst>
          </p:cNvPr>
          <p:cNvPicPr>
            <a:picLocks noChangeAspect="1"/>
          </p:cNvPicPr>
          <p:nvPr/>
        </p:nvPicPr>
        <p:blipFill>
          <a:blip r:embed="rId10">
            <a:clrChange>
              <a:clrFrom>
                <a:srgbClr val="FFFFFF"/>
              </a:clrFrom>
              <a:clrTo>
                <a:srgbClr val="FFFFFF">
                  <a:alpha val="0"/>
                </a:srgbClr>
              </a:clrTo>
            </a:clrChange>
          </a:blip>
          <a:stretch>
            <a:fillRect/>
          </a:stretch>
        </p:blipFill>
        <p:spPr>
          <a:xfrm>
            <a:off x="804545" y="1652135"/>
            <a:ext cx="4665306" cy="4672528"/>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80105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 name="TextBox 205"/>
          <p:cNvSpPr txBox="1"/>
          <p:nvPr>
            <p:custDataLst>
              <p:tags r:id="rId1"/>
            </p:custDataLst>
          </p:nvPr>
        </p:nvSpPr>
        <p:spPr>
          <a:xfrm>
            <a:off x="929005" y="94615"/>
            <a:ext cx="8214360" cy="684530"/>
          </a:xfrm>
          <a:prstGeom prst="rect">
            <a:avLst/>
          </a:prstGeom>
          <a:noFill/>
        </p:spPr>
        <p:txBody>
          <a:bodyPr wrap="square" rtlCol="0">
            <a:noAutofit/>
          </a:bodyPr>
          <a:lstStyle/>
          <a:p>
            <a:pPr>
              <a:lnSpc>
                <a:spcPct val="150000"/>
              </a:lnSpc>
              <a:defRPr/>
            </a:pPr>
            <a:r>
              <a:rPr lang="en-US" altLang="zh-CN" sz="2800" b="1" dirty="0">
                <a:solidFill>
                  <a:srgbClr val="1C6299"/>
                </a:solidFill>
                <a:latin typeface="微软雅黑" panose="020B0503020204020204" pitchFamily="34" charset="-122"/>
                <a:ea typeface="微软雅黑" panose="020B0503020204020204" pitchFamily="34" charset="-122"/>
              </a:rPr>
              <a:t>E</a:t>
            </a:r>
            <a:r>
              <a:rPr kumimoji="0" lang="en-US" altLang="zh-CN" sz="2800" b="1" i="0" kern="1200" cap="none" spc="0" normalizeH="0" baseline="0" noProof="0" dirty="0" err="1">
                <a:solidFill>
                  <a:srgbClr val="1C6299"/>
                </a:solidFill>
                <a:latin typeface="微软雅黑" panose="020B0503020204020204" pitchFamily="34" charset="-122"/>
                <a:ea typeface="微软雅黑" panose="020B0503020204020204" pitchFamily="34" charset="-122"/>
                <a:cs typeface="+mn-cs"/>
              </a:rPr>
              <a:t>xperiments</a:t>
            </a:r>
            <a:endParaRPr kumimoji="0" lang="en-US" altLang="zh-CN" sz="28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sym typeface="+mn-ea"/>
            </a:endParaRPr>
          </a:p>
        </p:txBody>
      </p:sp>
      <p:grpSp>
        <p:nvGrpSpPr>
          <p:cNvPr id="9" name="组合 8"/>
          <p:cNvGrpSpPr/>
          <p:nvPr/>
        </p:nvGrpSpPr>
        <p:grpSpPr>
          <a:xfrm>
            <a:off x="203760" y="233388"/>
            <a:ext cx="725344" cy="619478"/>
            <a:chOff x="178632" y="159728"/>
            <a:chExt cx="725344" cy="619478"/>
          </a:xfrm>
        </p:grpSpPr>
        <p:sp>
          <p:nvSpPr>
            <p:cNvPr id="10" name="椭圆 9"/>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1" name="文本框 10"/>
            <p:cNvSpPr txBox="1"/>
            <p:nvPr>
              <p:custDataLst>
                <p:tags r:id="rId3"/>
              </p:custDataLst>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2" name="椭圆 11"/>
            <p:cNvSpPr/>
            <p:nvPr>
              <p:custDataLst>
                <p:tags r:id="rId4"/>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4" name="文本框 3">
            <a:extLst>
              <a:ext uri="{FF2B5EF4-FFF2-40B4-BE49-F238E27FC236}">
                <a16:creationId xmlns:a16="http://schemas.microsoft.com/office/drawing/2014/main" id="{E43DF598-56ED-6013-BCA8-16378E867743}"/>
              </a:ext>
            </a:extLst>
          </p:cNvPr>
          <p:cNvSpPr txBox="1"/>
          <p:nvPr/>
        </p:nvSpPr>
        <p:spPr>
          <a:xfrm>
            <a:off x="851338" y="1385046"/>
            <a:ext cx="6096000" cy="400110"/>
          </a:xfrm>
          <a:prstGeom prst="rect">
            <a:avLst/>
          </a:prstGeom>
          <a:noFill/>
        </p:spPr>
        <p:txBody>
          <a:bodyPr wrap="square">
            <a:spAutoFit/>
          </a:bodyPr>
          <a:lstStyle/>
          <a:p>
            <a:r>
              <a:rPr lang="zh-CN" altLang="en-US" sz="2000" b="1" dirty="0">
                <a:latin typeface="Times New Roman" panose="02020603050405020304" charset="0"/>
                <a:cs typeface="Times New Roman" panose="02020603050405020304" charset="0"/>
              </a:rPr>
              <a:t>Baselines</a:t>
            </a:r>
            <a:r>
              <a:rPr lang="en-US" altLang="zh-CN" sz="2000" b="1" dirty="0">
                <a:latin typeface="Times New Roman" panose="02020603050405020304" charset="0"/>
                <a:cs typeface="Times New Roman" panose="02020603050405020304" charset="0"/>
              </a:rPr>
              <a:t>: </a:t>
            </a:r>
            <a:r>
              <a:rPr lang="en-US" altLang="zh-CN" sz="2000" dirty="0">
                <a:latin typeface="Times New Roman" panose="02020603050405020304" charset="0"/>
                <a:cs typeface="Times New Roman" panose="02020603050405020304" charset="0"/>
              </a:rPr>
              <a:t>DYNOTEARS ; PCMCI ; TECDI ; </a:t>
            </a:r>
            <a:r>
              <a:rPr lang="en-US" altLang="zh-CN" sz="2000" dirty="0" err="1">
                <a:latin typeface="Times New Roman" panose="02020603050405020304" charset="0"/>
                <a:cs typeface="Times New Roman" panose="02020603050405020304" charset="0"/>
              </a:rPr>
              <a:t>NeuralGC</a:t>
            </a:r>
            <a:endParaRPr lang="zh-CN" altLang="en-US" sz="2000" dirty="0">
              <a:latin typeface="Times New Roman" panose="02020603050405020304" charset="0"/>
              <a:cs typeface="Times New Roman" panose="02020603050405020304" charset="0"/>
            </a:endParaRPr>
          </a:p>
        </p:txBody>
      </p:sp>
      <p:sp>
        <p:nvSpPr>
          <p:cNvPr id="7" name="文本框 6">
            <a:extLst>
              <a:ext uri="{FF2B5EF4-FFF2-40B4-BE49-F238E27FC236}">
                <a16:creationId xmlns:a16="http://schemas.microsoft.com/office/drawing/2014/main" id="{F4220550-0108-9516-818C-B965B06470D0}"/>
              </a:ext>
            </a:extLst>
          </p:cNvPr>
          <p:cNvSpPr txBox="1"/>
          <p:nvPr/>
        </p:nvSpPr>
        <p:spPr>
          <a:xfrm>
            <a:off x="851337" y="2583170"/>
            <a:ext cx="6096000" cy="400110"/>
          </a:xfrm>
          <a:prstGeom prst="rect">
            <a:avLst/>
          </a:prstGeom>
          <a:noFill/>
        </p:spPr>
        <p:txBody>
          <a:bodyPr wrap="square">
            <a:spAutoFit/>
          </a:bodyPr>
          <a:lstStyle/>
          <a:p>
            <a:r>
              <a:rPr lang="zh-CN" altLang="en-US" sz="2000" b="1" dirty="0">
                <a:latin typeface="Times New Roman" panose="02020603050405020304" charset="0"/>
                <a:cs typeface="Times New Roman" panose="02020603050405020304" charset="0"/>
              </a:rPr>
              <a:t>Synthetic datasets</a:t>
            </a:r>
            <a:r>
              <a:rPr lang="en-US" altLang="zh-CN" sz="2000" b="1" dirty="0">
                <a:latin typeface="Times New Roman" panose="02020603050405020304" charset="0"/>
                <a:cs typeface="Times New Roman" panose="02020603050405020304" charset="0"/>
              </a:rPr>
              <a:t>:</a:t>
            </a:r>
            <a:endParaRPr lang="zh-CN" altLang="en-US" dirty="0"/>
          </a:p>
        </p:txBody>
      </p:sp>
      <p:sp>
        <p:nvSpPr>
          <p:cNvPr id="14" name="文本框 13">
            <a:extLst>
              <a:ext uri="{FF2B5EF4-FFF2-40B4-BE49-F238E27FC236}">
                <a16:creationId xmlns:a16="http://schemas.microsoft.com/office/drawing/2014/main" id="{1DF51670-A8D0-05A6-363D-FDC246560F09}"/>
              </a:ext>
            </a:extLst>
          </p:cNvPr>
          <p:cNvSpPr txBox="1"/>
          <p:nvPr/>
        </p:nvSpPr>
        <p:spPr>
          <a:xfrm>
            <a:off x="1704778" y="3573222"/>
            <a:ext cx="6096000" cy="369332"/>
          </a:xfrm>
          <a:prstGeom prst="rect">
            <a:avLst/>
          </a:prstGeom>
          <a:noFill/>
        </p:spPr>
        <p:txBody>
          <a:bodyPr wrap="square">
            <a:spAutoFit/>
          </a:bodyPr>
          <a:lstStyle/>
          <a:p>
            <a:r>
              <a:rPr lang="zh-CN" altLang="en-US" dirty="0">
                <a:latin typeface="Times New Roman" panose="02020603050405020304" pitchFamily="18" charset="0"/>
                <a:cs typeface="Times New Roman" panose="02020603050405020304" pitchFamily="18" charset="0"/>
              </a:rPr>
              <a:t>synthetic temporal data</a:t>
            </a:r>
          </a:p>
        </p:txBody>
      </p:sp>
      <p:sp>
        <p:nvSpPr>
          <p:cNvPr id="15" name="左大括号 14">
            <a:extLst>
              <a:ext uri="{FF2B5EF4-FFF2-40B4-BE49-F238E27FC236}">
                <a16:creationId xmlns:a16="http://schemas.microsoft.com/office/drawing/2014/main" id="{4D8A5D92-0260-D67B-1FA9-F985D6639A3A}"/>
              </a:ext>
            </a:extLst>
          </p:cNvPr>
          <p:cNvSpPr/>
          <p:nvPr/>
        </p:nvSpPr>
        <p:spPr>
          <a:xfrm>
            <a:off x="4023360" y="3300688"/>
            <a:ext cx="155448" cy="914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7" name="文本框 16">
            <a:extLst>
              <a:ext uri="{FF2B5EF4-FFF2-40B4-BE49-F238E27FC236}">
                <a16:creationId xmlns:a16="http://schemas.microsoft.com/office/drawing/2014/main" id="{3EAA10A3-42C9-0525-042A-D5DE595EC584}"/>
              </a:ext>
            </a:extLst>
          </p:cNvPr>
          <p:cNvSpPr txBox="1"/>
          <p:nvPr/>
        </p:nvSpPr>
        <p:spPr>
          <a:xfrm>
            <a:off x="4178808" y="3155730"/>
            <a:ext cx="3211576" cy="369332"/>
          </a:xfrm>
          <a:prstGeom prst="rect">
            <a:avLst/>
          </a:prstGeom>
          <a:noFill/>
        </p:spPr>
        <p:txBody>
          <a:bodyPr wrap="square">
            <a:spAutoFit/>
          </a:bodyPr>
          <a:lstStyle/>
          <a:p>
            <a:r>
              <a:rPr lang="zh-CN" altLang="en-US" dirty="0">
                <a:latin typeface="Times New Roman" panose="02020603050405020304" pitchFamily="18" charset="0"/>
                <a:cs typeface="Times New Roman" panose="02020603050405020304" pitchFamily="18" charset="0"/>
              </a:rPr>
              <a:t>Graph structure sampling</a:t>
            </a:r>
          </a:p>
        </p:txBody>
      </p:sp>
      <p:sp>
        <p:nvSpPr>
          <p:cNvPr id="19" name="文本框 18">
            <a:extLst>
              <a:ext uri="{FF2B5EF4-FFF2-40B4-BE49-F238E27FC236}">
                <a16:creationId xmlns:a16="http://schemas.microsoft.com/office/drawing/2014/main" id="{DB5C5862-77C6-3C29-DB9A-13762FF7B828}"/>
              </a:ext>
            </a:extLst>
          </p:cNvPr>
          <p:cNvSpPr txBox="1"/>
          <p:nvPr/>
        </p:nvSpPr>
        <p:spPr>
          <a:xfrm>
            <a:off x="4180262" y="4008296"/>
            <a:ext cx="2767076" cy="369332"/>
          </a:xfrm>
          <a:prstGeom prst="rect">
            <a:avLst/>
          </a:prstGeom>
          <a:noFill/>
        </p:spPr>
        <p:txBody>
          <a:bodyPr wrap="square">
            <a:spAutoFit/>
          </a:bodyPr>
          <a:lstStyle/>
          <a:p>
            <a:r>
              <a:rPr lang="zh-CN" altLang="en-US" dirty="0">
                <a:latin typeface="Times New Roman" panose="02020603050405020304" pitchFamily="18" charset="0"/>
                <a:cs typeface="Times New Roman" panose="02020603050405020304" pitchFamily="18" charset="0"/>
              </a:rPr>
              <a:t> Time series data generation</a:t>
            </a:r>
          </a:p>
        </p:txBody>
      </p:sp>
      <p:sp>
        <p:nvSpPr>
          <p:cNvPr id="20" name="左大括号 19">
            <a:extLst>
              <a:ext uri="{FF2B5EF4-FFF2-40B4-BE49-F238E27FC236}">
                <a16:creationId xmlns:a16="http://schemas.microsoft.com/office/drawing/2014/main" id="{8FA28DF8-1554-5E12-66A8-93BF7EC8138B}"/>
              </a:ext>
            </a:extLst>
          </p:cNvPr>
          <p:cNvSpPr/>
          <p:nvPr/>
        </p:nvSpPr>
        <p:spPr>
          <a:xfrm>
            <a:off x="6893964" y="3834617"/>
            <a:ext cx="106747" cy="80062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2" name="文本框 21">
            <a:extLst>
              <a:ext uri="{FF2B5EF4-FFF2-40B4-BE49-F238E27FC236}">
                <a16:creationId xmlns:a16="http://schemas.microsoft.com/office/drawing/2014/main" id="{F5782EFB-3092-6A43-6F21-E33F748EFAE7}"/>
              </a:ext>
            </a:extLst>
          </p:cNvPr>
          <p:cNvSpPr txBox="1"/>
          <p:nvPr/>
        </p:nvSpPr>
        <p:spPr>
          <a:xfrm>
            <a:off x="7000711" y="3641676"/>
            <a:ext cx="1764792" cy="369332"/>
          </a:xfrm>
          <a:prstGeom prst="rect">
            <a:avLst/>
          </a:prstGeom>
          <a:noFill/>
        </p:spPr>
        <p:txBody>
          <a:bodyPr wrap="square">
            <a:spAutoFit/>
          </a:bodyPr>
          <a:lstStyle/>
          <a:p>
            <a:r>
              <a:rPr lang="zh-CN" altLang="en-US" dirty="0">
                <a:latin typeface="Times New Roman" panose="02020603050405020304" pitchFamily="18" charset="0"/>
                <a:cs typeface="Times New Roman" panose="02020603050405020304" pitchFamily="18" charset="0"/>
              </a:rPr>
              <a:t>Data Synthesis</a:t>
            </a:r>
          </a:p>
        </p:txBody>
      </p:sp>
      <p:sp>
        <p:nvSpPr>
          <p:cNvPr id="24" name="文本框 23">
            <a:extLst>
              <a:ext uri="{FF2B5EF4-FFF2-40B4-BE49-F238E27FC236}">
                <a16:creationId xmlns:a16="http://schemas.microsoft.com/office/drawing/2014/main" id="{026B20D3-6FD0-42E3-66C1-5B18DB279F41}"/>
              </a:ext>
            </a:extLst>
          </p:cNvPr>
          <p:cNvSpPr txBox="1"/>
          <p:nvPr/>
        </p:nvSpPr>
        <p:spPr>
          <a:xfrm>
            <a:off x="7000711" y="4425483"/>
            <a:ext cx="2171192" cy="369332"/>
          </a:xfrm>
          <a:prstGeom prst="rect">
            <a:avLst/>
          </a:prstGeom>
          <a:noFill/>
        </p:spPr>
        <p:txBody>
          <a:bodyPr wrap="square">
            <a:spAutoFit/>
          </a:bodyPr>
          <a:lstStyle/>
          <a:p>
            <a:r>
              <a:rPr lang="zh-CN" altLang="en-US" dirty="0">
                <a:latin typeface="Times New Roman" panose="02020603050405020304" pitchFamily="18" charset="0"/>
                <a:cs typeface="Times New Roman" panose="02020603050405020304" pitchFamily="18" charset="0"/>
              </a:rPr>
              <a:t>Interventional Data</a:t>
            </a:r>
          </a:p>
        </p:txBody>
      </p:sp>
      <p:sp>
        <p:nvSpPr>
          <p:cNvPr id="25" name="箭头: 下 24">
            <a:extLst>
              <a:ext uri="{FF2B5EF4-FFF2-40B4-BE49-F238E27FC236}">
                <a16:creationId xmlns:a16="http://schemas.microsoft.com/office/drawing/2014/main" id="{6175998F-33DE-C807-D2C2-51B8D0008604}"/>
              </a:ext>
            </a:extLst>
          </p:cNvPr>
          <p:cNvSpPr/>
          <p:nvPr/>
        </p:nvSpPr>
        <p:spPr>
          <a:xfrm>
            <a:off x="5723636" y="4555895"/>
            <a:ext cx="243840" cy="44718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A72AC0F7-07FC-5E06-044D-F2272FD3FA22}"/>
              </a:ext>
            </a:extLst>
          </p:cNvPr>
          <p:cNvSpPr txBox="1"/>
          <p:nvPr/>
        </p:nvSpPr>
        <p:spPr>
          <a:xfrm>
            <a:off x="851338" y="791511"/>
            <a:ext cx="6096000" cy="581057"/>
          </a:xfrm>
          <a:prstGeom prst="rect">
            <a:avLst/>
          </a:prstGeom>
          <a:noFill/>
        </p:spPr>
        <p:txBody>
          <a:bodyPr wrap="square">
            <a:spAutoFit/>
          </a:bodyPr>
          <a:lstStyle/>
          <a:p>
            <a:pPr>
              <a:lnSpc>
                <a:spcPct val="150000"/>
              </a:lnSpc>
              <a:defRPr/>
            </a:pPr>
            <a:r>
              <a:rPr kumimoji="0" lang="en-US" altLang="zh-CN"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rPr>
              <a:t>Experiments setup</a:t>
            </a:r>
          </a:p>
        </p:txBody>
      </p:sp>
      <p:sp>
        <p:nvSpPr>
          <p:cNvPr id="28" name="文本框 27">
            <a:extLst>
              <a:ext uri="{FF2B5EF4-FFF2-40B4-BE49-F238E27FC236}">
                <a16:creationId xmlns:a16="http://schemas.microsoft.com/office/drawing/2014/main" id="{982BCABD-A250-2130-0917-958D14A988B7}"/>
              </a:ext>
            </a:extLst>
          </p:cNvPr>
          <p:cNvSpPr txBox="1"/>
          <p:nvPr/>
        </p:nvSpPr>
        <p:spPr>
          <a:xfrm>
            <a:off x="2114277" y="5362290"/>
            <a:ext cx="1106443" cy="369332"/>
          </a:xfrm>
          <a:prstGeom prst="rect">
            <a:avLst/>
          </a:prstGeom>
          <a:noFill/>
        </p:spPr>
        <p:txBody>
          <a:bodyPr wrap="square">
            <a:spAutoFit/>
          </a:bodyPr>
          <a:lstStyle/>
          <a:p>
            <a:r>
              <a:rPr lang="zh-CN" altLang="en-US" dirty="0">
                <a:latin typeface="Times New Roman" panose="02020603050405020304" pitchFamily="18" charset="0"/>
                <a:cs typeface="Times New Roman" panose="02020603050405020304" pitchFamily="18" charset="0"/>
              </a:rPr>
              <a:t>data</a:t>
            </a:r>
            <a:r>
              <a:rPr lang="en-US" altLang="zh-CN" dirty="0">
                <a:latin typeface="Times New Roman" panose="02020603050405020304" pitchFamily="18" charset="0"/>
                <a:cs typeface="Times New Roman" panose="02020603050405020304" pitchFamily="18" charset="0"/>
              </a:rPr>
              <a:t>set1</a:t>
            </a:r>
            <a:endParaRPr lang="zh-CN" altLang="en-US" dirty="0">
              <a:latin typeface="Times New Roman" panose="02020603050405020304" pitchFamily="18" charset="0"/>
              <a:cs typeface="Times New Roman" panose="02020603050405020304" pitchFamily="18" charset="0"/>
            </a:endParaRPr>
          </a:p>
        </p:txBody>
      </p:sp>
      <p:sp>
        <p:nvSpPr>
          <p:cNvPr id="29" name="左大括号 28">
            <a:extLst>
              <a:ext uri="{FF2B5EF4-FFF2-40B4-BE49-F238E27FC236}">
                <a16:creationId xmlns:a16="http://schemas.microsoft.com/office/drawing/2014/main" id="{BE41AE87-8589-4CA9-3BC7-4DB6CE0DB491}"/>
              </a:ext>
            </a:extLst>
          </p:cNvPr>
          <p:cNvSpPr/>
          <p:nvPr/>
        </p:nvSpPr>
        <p:spPr>
          <a:xfrm>
            <a:off x="3068320" y="5095586"/>
            <a:ext cx="152400" cy="89987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1" name="文本框 30">
            <a:extLst>
              <a:ext uri="{FF2B5EF4-FFF2-40B4-BE49-F238E27FC236}">
                <a16:creationId xmlns:a16="http://schemas.microsoft.com/office/drawing/2014/main" id="{C41B340A-13B2-1E0A-5F15-933BE91181B7}"/>
              </a:ext>
            </a:extLst>
          </p:cNvPr>
          <p:cNvSpPr txBox="1"/>
          <p:nvPr/>
        </p:nvSpPr>
        <p:spPr>
          <a:xfrm>
            <a:off x="3220720" y="4954485"/>
            <a:ext cx="1076960" cy="369332"/>
          </a:xfrm>
          <a:prstGeom prst="rect">
            <a:avLst/>
          </a:prstGeom>
          <a:noFill/>
        </p:spPr>
        <p:txBody>
          <a:bodyPr wrap="square">
            <a:spAutoFit/>
          </a:bodyPr>
          <a:lstStyle/>
          <a:p>
            <a:r>
              <a:rPr lang="zh-CN" altLang="en-US" dirty="0">
                <a:latin typeface="Times New Roman" panose="02020603050405020304" pitchFamily="18" charset="0"/>
                <a:cs typeface="Times New Roman" panose="02020603050405020304" pitchFamily="18" charset="0"/>
              </a:rPr>
              <a:t> 5 nodes</a:t>
            </a:r>
          </a:p>
        </p:txBody>
      </p:sp>
      <p:sp>
        <p:nvSpPr>
          <p:cNvPr id="33" name="文本框 32">
            <a:extLst>
              <a:ext uri="{FF2B5EF4-FFF2-40B4-BE49-F238E27FC236}">
                <a16:creationId xmlns:a16="http://schemas.microsoft.com/office/drawing/2014/main" id="{70B3C6A2-C610-75AF-47B7-BAD9421033CB}"/>
              </a:ext>
            </a:extLst>
          </p:cNvPr>
          <p:cNvSpPr txBox="1"/>
          <p:nvPr/>
        </p:nvSpPr>
        <p:spPr>
          <a:xfrm>
            <a:off x="3291840" y="5330257"/>
            <a:ext cx="2895600" cy="369332"/>
          </a:xfrm>
          <a:prstGeom prst="rect">
            <a:avLst/>
          </a:prstGeom>
          <a:noFill/>
        </p:spPr>
        <p:txBody>
          <a:bodyPr wrap="square">
            <a:spAutoFit/>
          </a:bodyPr>
          <a:lstStyle/>
          <a:p>
            <a:r>
              <a:rPr lang="zh-CN" altLang="en-US" dirty="0">
                <a:latin typeface="Times New Roman" panose="02020603050405020304" pitchFamily="18" charset="0"/>
                <a:cs typeface="Times New Roman" panose="02020603050405020304" pitchFamily="18" charset="0"/>
              </a:rPr>
              <a:t>1 time-lagged variables</a:t>
            </a:r>
          </a:p>
        </p:txBody>
      </p:sp>
      <p:sp>
        <p:nvSpPr>
          <p:cNvPr id="35" name="文本框 34">
            <a:extLst>
              <a:ext uri="{FF2B5EF4-FFF2-40B4-BE49-F238E27FC236}">
                <a16:creationId xmlns:a16="http://schemas.microsoft.com/office/drawing/2014/main" id="{236A7EA4-C9E5-6591-CB7E-025C8606B425}"/>
              </a:ext>
            </a:extLst>
          </p:cNvPr>
          <p:cNvSpPr txBox="1"/>
          <p:nvPr/>
        </p:nvSpPr>
        <p:spPr>
          <a:xfrm>
            <a:off x="3291840" y="5770096"/>
            <a:ext cx="2661922" cy="369332"/>
          </a:xfrm>
          <a:prstGeom prst="rect">
            <a:avLst/>
          </a:prstGeom>
          <a:noFill/>
        </p:spPr>
        <p:txBody>
          <a:bodyPr wrap="square">
            <a:spAutoFit/>
          </a:bodyPr>
          <a:lstStyle/>
          <a:p>
            <a:r>
              <a:rPr lang="zh-CN" altLang="en-US" dirty="0">
                <a:latin typeface="Times New Roman" panose="02020603050405020304" pitchFamily="18" charset="0"/>
                <a:cs typeface="Times New Roman" panose="02020603050405020304" pitchFamily="18" charset="0"/>
              </a:rPr>
              <a:t>5 interventional targets</a:t>
            </a:r>
          </a:p>
        </p:txBody>
      </p:sp>
      <p:sp>
        <p:nvSpPr>
          <p:cNvPr id="36" name="文本框 35">
            <a:extLst>
              <a:ext uri="{FF2B5EF4-FFF2-40B4-BE49-F238E27FC236}">
                <a16:creationId xmlns:a16="http://schemas.microsoft.com/office/drawing/2014/main" id="{A7EA4EDA-CFFC-D78E-83AE-A32B10CD08EF}"/>
              </a:ext>
            </a:extLst>
          </p:cNvPr>
          <p:cNvSpPr txBox="1"/>
          <p:nvPr/>
        </p:nvSpPr>
        <p:spPr>
          <a:xfrm>
            <a:off x="6062960" y="5378232"/>
            <a:ext cx="1106443" cy="369332"/>
          </a:xfrm>
          <a:prstGeom prst="rect">
            <a:avLst/>
          </a:prstGeom>
          <a:noFill/>
        </p:spPr>
        <p:txBody>
          <a:bodyPr wrap="square">
            <a:spAutoFit/>
          </a:bodyPr>
          <a:lstStyle/>
          <a:p>
            <a:r>
              <a:rPr lang="zh-CN" altLang="en-US" dirty="0">
                <a:latin typeface="Times New Roman" panose="02020603050405020304" pitchFamily="18" charset="0"/>
                <a:cs typeface="Times New Roman" panose="02020603050405020304" pitchFamily="18" charset="0"/>
              </a:rPr>
              <a:t>data</a:t>
            </a:r>
            <a:r>
              <a:rPr lang="en-US" altLang="zh-CN" dirty="0">
                <a:latin typeface="Times New Roman" panose="02020603050405020304" pitchFamily="18" charset="0"/>
                <a:cs typeface="Times New Roman" panose="02020603050405020304" pitchFamily="18" charset="0"/>
              </a:rPr>
              <a:t>set2</a:t>
            </a:r>
            <a:endParaRPr lang="zh-CN" altLang="en-US" dirty="0">
              <a:latin typeface="Times New Roman" panose="02020603050405020304" pitchFamily="18" charset="0"/>
              <a:cs typeface="Times New Roman" panose="02020603050405020304" pitchFamily="18" charset="0"/>
            </a:endParaRPr>
          </a:p>
        </p:txBody>
      </p:sp>
      <p:sp>
        <p:nvSpPr>
          <p:cNvPr id="37" name="左大括号 36">
            <a:extLst>
              <a:ext uri="{FF2B5EF4-FFF2-40B4-BE49-F238E27FC236}">
                <a16:creationId xmlns:a16="http://schemas.microsoft.com/office/drawing/2014/main" id="{3A2CC5EB-0001-6CA6-DB5B-CE1DB74A7B45}"/>
              </a:ext>
            </a:extLst>
          </p:cNvPr>
          <p:cNvSpPr/>
          <p:nvPr/>
        </p:nvSpPr>
        <p:spPr>
          <a:xfrm>
            <a:off x="7017003" y="5111528"/>
            <a:ext cx="152400" cy="89987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8" name="文本框 37">
            <a:extLst>
              <a:ext uri="{FF2B5EF4-FFF2-40B4-BE49-F238E27FC236}">
                <a16:creationId xmlns:a16="http://schemas.microsoft.com/office/drawing/2014/main" id="{B165831E-85C0-5C37-4EB7-7D937397EBCF}"/>
              </a:ext>
            </a:extLst>
          </p:cNvPr>
          <p:cNvSpPr txBox="1"/>
          <p:nvPr/>
        </p:nvSpPr>
        <p:spPr>
          <a:xfrm>
            <a:off x="7169402" y="4970427"/>
            <a:ext cx="1375157" cy="369332"/>
          </a:xfrm>
          <a:prstGeom prst="rect">
            <a:avLst/>
          </a:prstGeom>
          <a:noFill/>
        </p:spPr>
        <p:txBody>
          <a:bodyPr wrap="square">
            <a:spAutoFit/>
          </a:bodyPr>
          <a:lstStyle/>
          <a:p>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10</a:t>
            </a:r>
            <a:r>
              <a:rPr lang="zh-CN" altLang="en-US" dirty="0">
                <a:latin typeface="Times New Roman" panose="02020603050405020304" pitchFamily="18" charset="0"/>
                <a:cs typeface="Times New Roman" panose="02020603050405020304" pitchFamily="18" charset="0"/>
              </a:rPr>
              <a:t> nodes</a:t>
            </a:r>
          </a:p>
        </p:txBody>
      </p:sp>
      <p:sp>
        <p:nvSpPr>
          <p:cNvPr id="39" name="文本框 38">
            <a:extLst>
              <a:ext uri="{FF2B5EF4-FFF2-40B4-BE49-F238E27FC236}">
                <a16:creationId xmlns:a16="http://schemas.microsoft.com/office/drawing/2014/main" id="{7D82AAAC-7219-3CD0-6793-72304B01E2B6}"/>
              </a:ext>
            </a:extLst>
          </p:cNvPr>
          <p:cNvSpPr txBox="1"/>
          <p:nvPr/>
        </p:nvSpPr>
        <p:spPr>
          <a:xfrm>
            <a:off x="7240523" y="5346199"/>
            <a:ext cx="2895600" cy="369332"/>
          </a:xfrm>
          <a:prstGeom prst="rect">
            <a:avLst/>
          </a:prstGeom>
          <a:noFill/>
        </p:spPr>
        <p:txBody>
          <a:bodyPr wrap="square">
            <a:spAutoFit/>
          </a:bodyPr>
          <a:lstStyle/>
          <a:p>
            <a:r>
              <a:rPr lang="zh-CN" altLang="en-US" dirty="0">
                <a:latin typeface="Times New Roman" panose="02020603050405020304" pitchFamily="18" charset="0"/>
                <a:cs typeface="Times New Roman" panose="02020603050405020304" pitchFamily="18" charset="0"/>
              </a:rPr>
              <a:t>1 time-lagged variables</a:t>
            </a:r>
          </a:p>
        </p:txBody>
      </p:sp>
      <p:sp>
        <p:nvSpPr>
          <p:cNvPr id="40" name="文本框 39">
            <a:extLst>
              <a:ext uri="{FF2B5EF4-FFF2-40B4-BE49-F238E27FC236}">
                <a16:creationId xmlns:a16="http://schemas.microsoft.com/office/drawing/2014/main" id="{85418240-145F-ADF0-F836-C2FBB2915555}"/>
              </a:ext>
            </a:extLst>
          </p:cNvPr>
          <p:cNvSpPr txBox="1"/>
          <p:nvPr/>
        </p:nvSpPr>
        <p:spPr>
          <a:xfrm>
            <a:off x="7240523" y="5786038"/>
            <a:ext cx="2661922" cy="369332"/>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10</a:t>
            </a:r>
            <a:r>
              <a:rPr lang="zh-CN" altLang="en-US" dirty="0">
                <a:latin typeface="Times New Roman" panose="02020603050405020304" pitchFamily="18" charset="0"/>
                <a:cs typeface="Times New Roman" panose="02020603050405020304" pitchFamily="18" charset="0"/>
              </a:rPr>
              <a:t> interventional targets</a:t>
            </a:r>
          </a:p>
        </p:txBody>
      </p:sp>
      <p:sp>
        <p:nvSpPr>
          <p:cNvPr id="41" name="矩形: 圆角 40">
            <a:extLst>
              <a:ext uri="{FF2B5EF4-FFF2-40B4-BE49-F238E27FC236}">
                <a16:creationId xmlns:a16="http://schemas.microsoft.com/office/drawing/2014/main" id="{789B5E89-61FC-8912-4496-F3FE9820F79A}"/>
              </a:ext>
            </a:extLst>
          </p:cNvPr>
          <p:cNvSpPr/>
          <p:nvPr/>
        </p:nvSpPr>
        <p:spPr>
          <a:xfrm>
            <a:off x="1584960" y="3106619"/>
            <a:ext cx="8696960" cy="3162101"/>
          </a:xfrm>
          <a:prstGeom prst="roundRect">
            <a:avLst>
              <a:gd name="adj" fmla="val 6415"/>
            </a:avLst>
          </a:prstGeom>
          <a:noFill/>
          <a:ln w="28575">
            <a:solidFill>
              <a:srgbClr val="1C6299"/>
            </a:solidFill>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a:extLst>
              <a:ext uri="{FF2B5EF4-FFF2-40B4-BE49-F238E27FC236}">
                <a16:creationId xmlns:a16="http://schemas.microsoft.com/office/drawing/2014/main" id="{EB8D380E-0AE1-D9A5-D8F6-5C3FD463064C}"/>
              </a:ext>
            </a:extLst>
          </p:cNvPr>
          <p:cNvSpPr txBox="1"/>
          <p:nvPr/>
        </p:nvSpPr>
        <p:spPr>
          <a:xfrm>
            <a:off x="851338" y="1984135"/>
            <a:ext cx="2369382" cy="400110"/>
          </a:xfrm>
          <a:prstGeom prst="rect">
            <a:avLst/>
          </a:prstGeom>
          <a:noFill/>
        </p:spPr>
        <p:txBody>
          <a:bodyPr wrap="square">
            <a:spAutoFit/>
          </a:bodyPr>
          <a:lstStyle/>
          <a:p>
            <a:r>
              <a:rPr lang="zh-CN" altLang="en-US" sz="2000" b="1" dirty="0">
                <a:latin typeface="Times New Roman" panose="02020603050405020304" charset="0"/>
                <a:cs typeface="Times New Roman" panose="02020603050405020304" charset="0"/>
              </a:rPr>
              <a:t>Evaluation metrics：</a:t>
            </a:r>
            <a:endParaRPr lang="zh-CN" altLang="en-US" sz="2000" dirty="0">
              <a:latin typeface="Times New Roman" panose="02020603050405020304" charset="0"/>
              <a:cs typeface="Times New Roman" panose="02020603050405020304" charset="0"/>
            </a:endParaRPr>
          </a:p>
        </p:txBody>
      </p:sp>
      <p:sp>
        <p:nvSpPr>
          <p:cNvPr id="45" name="左大括号 44">
            <a:extLst>
              <a:ext uri="{FF2B5EF4-FFF2-40B4-BE49-F238E27FC236}">
                <a16:creationId xmlns:a16="http://schemas.microsoft.com/office/drawing/2014/main" id="{CA3AADAF-5B85-3103-7E81-4E8B622C4DE4}"/>
              </a:ext>
            </a:extLst>
          </p:cNvPr>
          <p:cNvSpPr/>
          <p:nvPr/>
        </p:nvSpPr>
        <p:spPr>
          <a:xfrm>
            <a:off x="3144520" y="1870926"/>
            <a:ext cx="147320" cy="698595"/>
          </a:xfrm>
          <a:prstGeom prst="lef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7" name="文本框 46">
            <a:extLst>
              <a:ext uri="{FF2B5EF4-FFF2-40B4-BE49-F238E27FC236}">
                <a16:creationId xmlns:a16="http://schemas.microsoft.com/office/drawing/2014/main" id="{74E24853-2993-E564-A041-8DAC99D66BF8}"/>
              </a:ext>
            </a:extLst>
          </p:cNvPr>
          <p:cNvSpPr txBox="1"/>
          <p:nvPr/>
        </p:nvSpPr>
        <p:spPr>
          <a:xfrm>
            <a:off x="3264408" y="1750387"/>
            <a:ext cx="6096000" cy="369332"/>
          </a:xfrm>
          <a:prstGeom prst="rect">
            <a:avLst/>
          </a:prstGeom>
          <a:noFill/>
        </p:spPr>
        <p:txBody>
          <a:bodyPr wrap="square">
            <a:spAutoFit/>
          </a:bodyPr>
          <a:lstStyle/>
          <a:p>
            <a:r>
              <a:rPr lang="en-US" altLang="zh-CN" sz="1800" dirty="0">
                <a:latin typeface="Times New Roman" panose="02020603050405020304" charset="0"/>
                <a:cs typeface="Times New Roman" panose="02020603050405020304" charset="0"/>
              </a:rPr>
              <a:t>synthetic datasets</a:t>
            </a:r>
            <a:r>
              <a:rPr lang="zh-CN" altLang="en-US" sz="1800" dirty="0">
                <a:latin typeface="Times New Roman" panose="02020603050405020304" charset="0"/>
                <a:cs typeface="Times New Roman" panose="02020603050405020304" charset="0"/>
              </a:rPr>
              <a:t>：</a:t>
            </a:r>
            <a:r>
              <a:rPr lang="en-US" altLang="zh-CN" sz="1800" dirty="0">
                <a:latin typeface="Times New Roman" panose="02020603050405020304" charset="0"/>
                <a:cs typeface="Times New Roman" panose="02020603050405020304" charset="0"/>
              </a:rPr>
              <a:t>SHD </a:t>
            </a:r>
            <a:r>
              <a:rPr lang="en-US" altLang="zh-CN" dirty="0">
                <a:latin typeface="Times New Roman" panose="02020603050405020304" charset="0"/>
                <a:cs typeface="Times New Roman" panose="02020603050405020304" charset="0"/>
              </a:rPr>
              <a:t>;</a:t>
            </a:r>
            <a:r>
              <a:rPr lang="zh-CN" altLang="en-US" dirty="0">
                <a:latin typeface="Times New Roman" panose="02020603050405020304" charset="0"/>
                <a:cs typeface="Times New Roman" panose="02020603050405020304" charset="0"/>
              </a:rPr>
              <a:t> </a:t>
            </a:r>
            <a:r>
              <a:rPr lang="en-US" altLang="zh-CN" sz="1800" dirty="0">
                <a:latin typeface="Times New Roman" panose="02020603050405020304" charset="0"/>
                <a:cs typeface="Times New Roman" panose="02020603050405020304" charset="0"/>
              </a:rPr>
              <a:t>SID </a:t>
            </a:r>
            <a:endParaRPr lang="zh-CN" altLang="en-US" dirty="0"/>
          </a:p>
        </p:txBody>
      </p:sp>
      <p:sp>
        <p:nvSpPr>
          <p:cNvPr id="48" name="文本框 47">
            <a:extLst>
              <a:ext uri="{FF2B5EF4-FFF2-40B4-BE49-F238E27FC236}">
                <a16:creationId xmlns:a16="http://schemas.microsoft.com/office/drawing/2014/main" id="{D47274AE-2A7D-CF63-D130-A4DFDFF40AB9}"/>
              </a:ext>
            </a:extLst>
          </p:cNvPr>
          <p:cNvSpPr txBox="1"/>
          <p:nvPr/>
        </p:nvSpPr>
        <p:spPr>
          <a:xfrm>
            <a:off x="3278124" y="2329921"/>
            <a:ext cx="8062538" cy="369332"/>
          </a:xfrm>
          <a:prstGeom prst="rect">
            <a:avLst/>
          </a:prstGeom>
          <a:noFill/>
        </p:spPr>
        <p:txBody>
          <a:bodyPr wrap="square">
            <a:spAutoFit/>
          </a:bodyPr>
          <a:lstStyle/>
          <a:p>
            <a:r>
              <a:rPr lang="en-US" altLang="zh-CN" sz="1800" dirty="0">
                <a:latin typeface="Times New Roman" panose="02020603050405020304" charset="0"/>
                <a:cs typeface="Times New Roman" panose="02020603050405020304" charset="0"/>
              </a:rPr>
              <a:t>real-world datasets</a:t>
            </a:r>
            <a:r>
              <a:rPr lang="zh-CN" altLang="en-US" sz="1800" dirty="0">
                <a:latin typeface="Times New Roman" panose="02020603050405020304" charset="0"/>
                <a:cs typeface="Times New Roman" panose="02020603050405020304" charset="0"/>
              </a:rPr>
              <a:t>：</a:t>
            </a:r>
            <a:r>
              <a:rPr lang="en-US" altLang="zh-CN" sz="1800" dirty="0">
                <a:latin typeface="Times New Roman" panose="02020603050405020304" charset="0"/>
                <a:cs typeface="Times New Roman" panose="02020603050405020304" charset="0"/>
              </a:rPr>
              <a:t>A2C True ; A2A True ; C2C True ; C2A False</a:t>
            </a:r>
            <a:endParaRPr lang="zh-CN" alt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80105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 name="TextBox 205"/>
          <p:cNvSpPr txBox="1"/>
          <p:nvPr>
            <p:custDataLst>
              <p:tags r:id="rId1"/>
            </p:custDataLst>
          </p:nvPr>
        </p:nvSpPr>
        <p:spPr>
          <a:xfrm>
            <a:off x="929005" y="94615"/>
            <a:ext cx="8214360" cy="684530"/>
          </a:xfrm>
          <a:prstGeom prst="rect">
            <a:avLst/>
          </a:prstGeom>
          <a:noFill/>
        </p:spPr>
        <p:txBody>
          <a:bodyPr wrap="square" rtlCol="0">
            <a:noAutofit/>
          </a:bodyPr>
          <a:lstStyle/>
          <a:p>
            <a:pPr>
              <a:lnSpc>
                <a:spcPct val="150000"/>
              </a:lnSpc>
              <a:defRPr/>
            </a:pPr>
            <a:r>
              <a:rPr lang="en-US" altLang="zh-CN" sz="2800" b="1" dirty="0">
                <a:solidFill>
                  <a:srgbClr val="1C6299"/>
                </a:solidFill>
                <a:latin typeface="微软雅黑" panose="020B0503020204020204" pitchFamily="34" charset="-122"/>
                <a:ea typeface="微软雅黑" panose="020B0503020204020204" pitchFamily="34" charset="-122"/>
              </a:rPr>
              <a:t>E</a:t>
            </a:r>
            <a:r>
              <a:rPr kumimoji="0" lang="en-US" altLang="zh-CN" sz="2800" b="1" i="0" kern="1200" cap="none" spc="0" normalizeH="0" baseline="0" noProof="0" dirty="0" err="1">
                <a:solidFill>
                  <a:srgbClr val="1C6299"/>
                </a:solidFill>
                <a:latin typeface="微软雅黑" panose="020B0503020204020204" pitchFamily="34" charset="-122"/>
                <a:ea typeface="微软雅黑" panose="020B0503020204020204" pitchFamily="34" charset="-122"/>
                <a:cs typeface="+mn-cs"/>
              </a:rPr>
              <a:t>xperiments</a:t>
            </a:r>
            <a:endParaRPr kumimoji="0" lang="en-US" altLang="zh-CN" sz="28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sym typeface="+mn-ea"/>
            </a:endParaRPr>
          </a:p>
        </p:txBody>
      </p:sp>
      <p:grpSp>
        <p:nvGrpSpPr>
          <p:cNvPr id="9" name="组合 8"/>
          <p:cNvGrpSpPr/>
          <p:nvPr/>
        </p:nvGrpSpPr>
        <p:grpSpPr>
          <a:xfrm>
            <a:off x="203760" y="233388"/>
            <a:ext cx="725344" cy="619478"/>
            <a:chOff x="178632" y="159728"/>
            <a:chExt cx="725344" cy="619478"/>
          </a:xfrm>
        </p:grpSpPr>
        <p:sp>
          <p:nvSpPr>
            <p:cNvPr id="10" name="椭圆 9"/>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1" name="文本框 10"/>
            <p:cNvSpPr txBox="1"/>
            <p:nvPr>
              <p:custDataLst>
                <p:tags r:id="rId3"/>
              </p:custDataLst>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2" name="椭圆 11"/>
            <p:cNvSpPr/>
            <p:nvPr>
              <p:custDataLst>
                <p:tags r:id="rId4"/>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 name="文本框 6">
            <a:extLst>
              <a:ext uri="{FF2B5EF4-FFF2-40B4-BE49-F238E27FC236}">
                <a16:creationId xmlns:a16="http://schemas.microsoft.com/office/drawing/2014/main" id="{F4220550-0108-9516-818C-B965B06470D0}"/>
              </a:ext>
            </a:extLst>
          </p:cNvPr>
          <p:cNvSpPr txBox="1"/>
          <p:nvPr/>
        </p:nvSpPr>
        <p:spPr>
          <a:xfrm>
            <a:off x="851338" y="1504381"/>
            <a:ext cx="6096000" cy="400110"/>
          </a:xfrm>
          <a:prstGeom prst="rect">
            <a:avLst/>
          </a:prstGeom>
          <a:noFill/>
        </p:spPr>
        <p:txBody>
          <a:bodyPr wrap="square">
            <a:spAutoFit/>
          </a:bodyPr>
          <a:lstStyle/>
          <a:p>
            <a:r>
              <a:rPr lang="en-US" altLang="zh-CN" sz="2000" b="1" dirty="0">
                <a:latin typeface="Times New Roman" panose="02020603050405020304" charset="0"/>
                <a:cs typeface="Times New Roman" panose="02020603050405020304" charset="0"/>
              </a:rPr>
              <a:t>Real-world data center application:</a:t>
            </a:r>
            <a:endParaRPr lang="zh-CN" altLang="en-US" dirty="0"/>
          </a:p>
        </p:txBody>
      </p:sp>
      <p:sp>
        <p:nvSpPr>
          <p:cNvPr id="27" name="文本框 26">
            <a:extLst>
              <a:ext uri="{FF2B5EF4-FFF2-40B4-BE49-F238E27FC236}">
                <a16:creationId xmlns:a16="http://schemas.microsoft.com/office/drawing/2014/main" id="{A72AC0F7-07FC-5E06-044D-F2272FD3FA22}"/>
              </a:ext>
            </a:extLst>
          </p:cNvPr>
          <p:cNvSpPr txBox="1"/>
          <p:nvPr/>
        </p:nvSpPr>
        <p:spPr>
          <a:xfrm>
            <a:off x="851338" y="791511"/>
            <a:ext cx="6096000" cy="581057"/>
          </a:xfrm>
          <a:prstGeom prst="rect">
            <a:avLst/>
          </a:prstGeom>
          <a:noFill/>
        </p:spPr>
        <p:txBody>
          <a:bodyPr wrap="square">
            <a:spAutoFit/>
          </a:bodyPr>
          <a:lstStyle/>
          <a:p>
            <a:pPr>
              <a:lnSpc>
                <a:spcPct val="150000"/>
              </a:lnSpc>
              <a:defRPr/>
            </a:pPr>
            <a:r>
              <a:rPr kumimoji="0" lang="en-US" altLang="zh-CN"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rPr>
              <a:t>Experiments setup</a:t>
            </a:r>
          </a:p>
        </p:txBody>
      </p:sp>
      <p:pic>
        <p:nvPicPr>
          <p:cNvPr id="3" name="图片 2">
            <a:extLst>
              <a:ext uri="{FF2B5EF4-FFF2-40B4-BE49-F238E27FC236}">
                <a16:creationId xmlns:a16="http://schemas.microsoft.com/office/drawing/2014/main" id="{1E3D0768-EDF6-7C7B-B7F8-0CEBFCDBCE36}"/>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851338" y="2264962"/>
            <a:ext cx="4927440" cy="3412644"/>
          </a:xfrm>
          <a:prstGeom prst="rect">
            <a:avLst/>
          </a:prstGeom>
        </p:spPr>
      </p:pic>
      <p:sp>
        <p:nvSpPr>
          <p:cNvPr id="8" name="文本框 7">
            <a:extLst>
              <a:ext uri="{FF2B5EF4-FFF2-40B4-BE49-F238E27FC236}">
                <a16:creationId xmlns:a16="http://schemas.microsoft.com/office/drawing/2014/main" id="{5CF5F290-0394-3361-0D02-019726B80F5D}"/>
              </a:ext>
            </a:extLst>
          </p:cNvPr>
          <p:cNvSpPr txBox="1"/>
          <p:nvPr/>
        </p:nvSpPr>
        <p:spPr>
          <a:xfrm>
            <a:off x="6096000" y="1504381"/>
            <a:ext cx="5244662" cy="4613892"/>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Data Collection Scope: </a:t>
            </a:r>
            <a:r>
              <a:rPr lang="zh-CN" altLang="en-US" b="0" i="0" dirty="0">
                <a:solidFill>
                  <a:srgbClr val="000000"/>
                </a:solidFill>
                <a:effectLst/>
                <a:latin typeface="微软雅黑" panose="020B0503020204020204" pitchFamily="34" charset="-122"/>
                <a:ea typeface="微软雅黑" panose="020B0503020204020204" pitchFamily="34" charset="-122"/>
              </a:rPr>
              <a:t>阿里巴巴数据中心特定房间的空调供应和冷通道的温度读数</a:t>
            </a:r>
            <a:r>
              <a:rPr lang="zh-CN" altLang="en-US" dirty="0">
                <a:solidFill>
                  <a:srgbClr val="000000"/>
                </a:solidFill>
                <a:latin typeface="微软雅黑" panose="020B0503020204020204" pitchFamily="34" charset="-122"/>
                <a:ea typeface="微软雅黑" panose="020B0503020204020204" pitchFamily="34" charset="-122"/>
              </a:rPr>
              <a:t>。</a:t>
            </a:r>
            <a:endParaRPr lang="en-US" altLang="zh-CN" dirty="0">
              <a:solidFill>
                <a:srgbClr val="000000"/>
              </a:solidFill>
              <a:latin typeface="微软雅黑" panose="020B0503020204020204" pitchFamily="34" charset="-122"/>
              <a:ea typeface="微软雅黑" panose="020B0503020204020204" pitchFamily="34" charset="-122"/>
            </a:endParaRPr>
          </a:p>
          <a:p>
            <a:pPr>
              <a:lnSpc>
                <a:spcPct val="150000"/>
              </a:lnSpc>
            </a:pPr>
            <a:r>
              <a:rPr lang="en-US" altLang="zh-CN" b="1" dirty="0">
                <a:latin typeface="微软雅黑" panose="020B0503020204020204" pitchFamily="34" charset="-122"/>
                <a:ea typeface="微软雅黑" panose="020B0503020204020204" pitchFamily="34" charset="-122"/>
              </a:rPr>
              <a:t>Time Frame: </a:t>
            </a:r>
            <a:r>
              <a:rPr lang="zh-CN" altLang="en-US" b="0" i="0" dirty="0">
                <a:solidFill>
                  <a:srgbClr val="000000"/>
                </a:solidFill>
                <a:effectLst/>
                <a:latin typeface="微软雅黑" panose="020B0503020204020204" pitchFamily="34" charset="-122"/>
                <a:ea typeface="微软雅黑" panose="020B0503020204020204" pitchFamily="34" charset="-122"/>
              </a:rPr>
              <a:t>从</a:t>
            </a:r>
            <a:r>
              <a:rPr lang="en-US" altLang="zh-CN" b="0" i="0" dirty="0">
                <a:solidFill>
                  <a:srgbClr val="000000"/>
                </a:solidFill>
                <a:effectLst/>
                <a:latin typeface="微软雅黑" panose="020B0503020204020204" pitchFamily="34" charset="-122"/>
                <a:ea typeface="微软雅黑" panose="020B0503020204020204" pitchFamily="34" charset="-122"/>
              </a:rPr>
              <a:t>2023</a:t>
            </a:r>
            <a:r>
              <a:rPr lang="zh-CN" altLang="en-US" b="0" i="0" dirty="0">
                <a:solidFill>
                  <a:srgbClr val="000000"/>
                </a:solidFill>
                <a:effectLst/>
                <a:latin typeface="微软雅黑" panose="020B0503020204020204" pitchFamily="34" charset="-122"/>
                <a:ea typeface="微软雅黑" panose="020B0503020204020204" pitchFamily="34" charset="-122"/>
              </a:rPr>
              <a:t>年</a:t>
            </a:r>
            <a:r>
              <a:rPr lang="en-US" altLang="zh-CN" b="0" i="0" dirty="0">
                <a:solidFill>
                  <a:srgbClr val="000000"/>
                </a:solidFill>
                <a:effectLst/>
                <a:latin typeface="微软雅黑" panose="020B0503020204020204" pitchFamily="34" charset="-122"/>
                <a:ea typeface="微软雅黑" panose="020B0503020204020204" pitchFamily="34" charset="-122"/>
              </a:rPr>
              <a:t>1</a:t>
            </a:r>
            <a:r>
              <a:rPr lang="zh-CN" altLang="en-US" b="0" i="0" dirty="0">
                <a:solidFill>
                  <a:srgbClr val="000000"/>
                </a:solidFill>
                <a:effectLst/>
                <a:latin typeface="微软雅黑" panose="020B0503020204020204" pitchFamily="34" charset="-122"/>
                <a:ea typeface="微软雅黑" panose="020B0503020204020204" pitchFamily="34" charset="-122"/>
              </a:rPr>
              <a:t>月</a:t>
            </a:r>
            <a:r>
              <a:rPr lang="en-US" altLang="zh-CN" b="0" i="0" dirty="0">
                <a:solidFill>
                  <a:srgbClr val="000000"/>
                </a:solidFill>
                <a:effectLst/>
                <a:latin typeface="微软雅黑" panose="020B0503020204020204" pitchFamily="34" charset="-122"/>
                <a:ea typeface="微软雅黑" panose="020B0503020204020204" pitchFamily="34" charset="-122"/>
              </a:rPr>
              <a:t>1</a:t>
            </a:r>
            <a:r>
              <a:rPr lang="zh-CN" altLang="en-US" b="0" i="0" dirty="0">
                <a:solidFill>
                  <a:srgbClr val="000000"/>
                </a:solidFill>
                <a:effectLst/>
                <a:latin typeface="微软雅黑" panose="020B0503020204020204" pitchFamily="34" charset="-122"/>
                <a:ea typeface="微软雅黑" panose="020B0503020204020204" pitchFamily="34" charset="-122"/>
              </a:rPr>
              <a:t>日至</a:t>
            </a:r>
            <a:r>
              <a:rPr lang="en-US" altLang="zh-CN" b="0" i="0" dirty="0">
                <a:solidFill>
                  <a:srgbClr val="000000"/>
                </a:solidFill>
                <a:effectLst/>
                <a:latin typeface="微软雅黑" panose="020B0503020204020204" pitchFamily="34" charset="-122"/>
                <a:ea typeface="微软雅黑" panose="020B0503020204020204" pitchFamily="34" charset="-122"/>
              </a:rPr>
              <a:t>2023</a:t>
            </a:r>
            <a:r>
              <a:rPr lang="zh-CN" altLang="en-US" b="0" i="0" dirty="0">
                <a:solidFill>
                  <a:srgbClr val="000000"/>
                </a:solidFill>
                <a:effectLst/>
                <a:latin typeface="微软雅黑" panose="020B0503020204020204" pitchFamily="34" charset="-122"/>
                <a:ea typeface="微软雅黑" panose="020B0503020204020204" pitchFamily="34" charset="-122"/>
              </a:rPr>
              <a:t>年</a:t>
            </a:r>
            <a:r>
              <a:rPr lang="en-US" altLang="zh-CN" b="0" i="0" dirty="0">
                <a:solidFill>
                  <a:srgbClr val="000000"/>
                </a:solidFill>
                <a:effectLst/>
                <a:latin typeface="微软雅黑" panose="020B0503020204020204" pitchFamily="34" charset="-122"/>
                <a:ea typeface="微软雅黑" panose="020B0503020204020204" pitchFamily="34" charset="-122"/>
              </a:rPr>
              <a:t>5</a:t>
            </a:r>
            <a:r>
              <a:rPr lang="zh-CN" altLang="en-US" b="0" i="0" dirty="0">
                <a:solidFill>
                  <a:srgbClr val="000000"/>
                </a:solidFill>
                <a:effectLst/>
                <a:latin typeface="微软雅黑" panose="020B0503020204020204" pitchFamily="34" charset="-122"/>
                <a:ea typeface="微软雅黑" panose="020B0503020204020204" pitchFamily="34" charset="-122"/>
              </a:rPr>
              <a:t>月</a:t>
            </a:r>
            <a:r>
              <a:rPr lang="en-US" altLang="zh-CN" b="0" i="0" dirty="0">
                <a:solidFill>
                  <a:srgbClr val="000000"/>
                </a:solidFill>
                <a:effectLst/>
                <a:latin typeface="微软雅黑" panose="020B0503020204020204" pitchFamily="34" charset="-122"/>
                <a:ea typeface="微软雅黑" panose="020B0503020204020204" pitchFamily="34" charset="-122"/>
              </a:rPr>
              <a:t>1</a:t>
            </a:r>
            <a:r>
              <a:rPr lang="zh-CN" altLang="en-US" b="0" i="0" dirty="0">
                <a:solidFill>
                  <a:srgbClr val="000000"/>
                </a:solidFill>
                <a:effectLst/>
                <a:latin typeface="微软雅黑" panose="020B0503020204020204" pitchFamily="34" charset="-122"/>
                <a:ea typeface="微软雅黑" panose="020B0503020204020204" pitchFamily="34" charset="-122"/>
              </a:rPr>
              <a:t>日连续监测并记录数据。</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nSpc>
                <a:spcPct val="150000"/>
              </a:lnSpc>
            </a:pPr>
            <a:r>
              <a:rPr lang="en-US" altLang="zh-CN" b="1" dirty="0">
                <a:latin typeface="微软雅黑" panose="020B0503020204020204" pitchFamily="34" charset="-122"/>
                <a:ea typeface="微软雅黑" panose="020B0503020204020204" pitchFamily="34" charset="-122"/>
              </a:rPr>
              <a:t>Variable Details: </a:t>
            </a:r>
            <a:r>
              <a:rPr lang="zh-CN" altLang="en-US" b="0" i="0" dirty="0">
                <a:solidFill>
                  <a:srgbClr val="000000"/>
                </a:solidFill>
                <a:effectLst/>
                <a:latin typeface="微软雅黑" panose="020B0503020204020204" pitchFamily="34" charset="-122"/>
                <a:ea typeface="微软雅黑" panose="020B0503020204020204" pitchFamily="34" charset="-122"/>
              </a:rPr>
              <a:t>该数据集包括</a:t>
            </a:r>
            <a:r>
              <a:rPr lang="en-US" altLang="zh-CN" b="0" i="0" dirty="0">
                <a:solidFill>
                  <a:srgbClr val="000000"/>
                </a:solidFill>
                <a:effectLst/>
                <a:latin typeface="微软雅黑" panose="020B0503020204020204" pitchFamily="34" charset="-122"/>
                <a:ea typeface="微软雅黑" panose="020B0503020204020204" pitchFamily="34" charset="-122"/>
              </a:rPr>
              <a:t>38</a:t>
            </a:r>
            <a:r>
              <a:rPr lang="zh-CN" altLang="en-US" b="0" i="0" dirty="0">
                <a:solidFill>
                  <a:srgbClr val="000000"/>
                </a:solidFill>
                <a:effectLst/>
                <a:latin typeface="微软雅黑" panose="020B0503020204020204" pitchFamily="34" charset="-122"/>
                <a:ea typeface="微软雅黑" panose="020B0503020204020204" pitchFamily="34" charset="-122"/>
              </a:rPr>
              <a:t>个不同的温度变量，其中</a:t>
            </a:r>
            <a:r>
              <a:rPr lang="en-US" altLang="zh-CN" b="0" i="0" dirty="0">
                <a:solidFill>
                  <a:srgbClr val="000000"/>
                </a:solidFill>
                <a:effectLst/>
                <a:latin typeface="微软雅黑" panose="020B0503020204020204" pitchFamily="34" charset="-122"/>
                <a:ea typeface="微软雅黑" panose="020B0503020204020204" pitchFamily="34" charset="-122"/>
              </a:rPr>
              <a:t>18</a:t>
            </a:r>
            <a:r>
              <a:rPr lang="zh-CN" altLang="en-US" b="0" i="0" dirty="0">
                <a:solidFill>
                  <a:srgbClr val="000000"/>
                </a:solidFill>
                <a:effectLst/>
                <a:latin typeface="微软雅黑" panose="020B0503020204020204" pitchFamily="34" charset="-122"/>
                <a:ea typeface="微软雅黑" panose="020B0503020204020204" pitchFamily="34" charset="-122"/>
              </a:rPr>
              <a:t>个来自冷通道的传感器，</a:t>
            </a:r>
            <a:r>
              <a:rPr lang="en-US" altLang="zh-CN" b="0" i="0" dirty="0">
                <a:solidFill>
                  <a:srgbClr val="000000"/>
                </a:solidFill>
                <a:effectLst/>
                <a:latin typeface="微软雅黑" panose="020B0503020204020204" pitchFamily="34" charset="-122"/>
                <a:ea typeface="微软雅黑" panose="020B0503020204020204" pitchFamily="34" charset="-122"/>
              </a:rPr>
              <a:t>20</a:t>
            </a:r>
            <a:r>
              <a:rPr lang="zh-CN" altLang="en-US" b="0" i="0" dirty="0">
                <a:solidFill>
                  <a:srgbClr val="000000"/>
                </a:solidFill>
                <a:effectLst/>
                <a:latin typeface="微软雅黑" panose="020B0503020204020204" pitchFamily="34" charset="-122"/>
                <a:ea typeface="微软雅黑" panose="020B0503020204020204" pitchFamily="34" charset="-122"/>
              </a:rPr>
              <a:t>个来自空调供应单元。</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nSpc>
                <a:spcPct val="150000"/>
              </a:lnSpc>
            </a:pPr>
            <a:r>
              <a:rPr lang="en-US" altLang="zh-CN" b="1" dirty="0">
                <a:latin typeface="微软雅黑" panose="020B0503020204020204" pitchFamily="34" charset="-122"/>
                <a:ea typeface="微软雅黑" panose="020B0503020204020204" pitchFamily="34" charset="-122"/>
              </a:rPr>
              <a:t>Anomaly Detection: </a:t>
            </a:r>
            <a:r>
              <a:rPr lang="zh-CN" altLang="en-US" b="0" i="0" dirty="0">
                <a:solidFill>
                  <a:srgbClr val="000000"/>
                </a:solidFill>
                <a:effectLst/>
                <a:latin typeface="微软雅黑" panose="020B0503020204020204" pitchFamily="34" charset="-122"/>
                <a:ea typeface="微软雅黑" panose="020B0503020204020204" pitchFamily="34" charset="-122"/>
              </a:rPr>
              <a:t>对历史数据进行分析，以建立每个变量的正态分布范围。任何读数明显偏离</a:t>
            </a:r>
            <a:r>
              <a:rPr lang="en-US" altLang="zh-CN" b="0" i="0" dirty="0">
                <a:solidFill>
                  <a:srgbClr val="000000"/>
                </a:solidFill>
                <a:effectLst/>
                <a:latin typeface="微软雅黑" panose="020B0503020204020204" pitchFamily="34" charset="-122"/>
                <a:ea typeface="微软雅黑" panose="020B0503020204020204" pitchFamily="34" charset="-122"/>
              </a:rPr>
              <a:t>3</a:t>
            </a:r>
            <a:r>
              <a:rPr lang="zh-CN" altLang="en-US" b="0" i="0" dirty="0">
                <a:solidFill>
                  <a:srgbClr val="000000"/>
                </a:solidFill>
                <a:effectLst/>
                <a:latin typeface="微软雅黑" panose="020B0503020204020204" pitchFamily="34" charset="-122"/>
                <a:ea typeface="微软雅黑" panose="020B0503020204020204" pitchFamily="34" charset="-122"/>
              </a:rPr>
              <a:t>至</a:t>
            </a:r>
            <a:r>
              <a:rPr lang="en-US" altLang="zh-CN" b="0" i="0" dirty="0">
                <a:solidFill>
                  <a:srgbClr val="000000"/>
                </a:solidFill>
                <a:effectLst/>
                <a:latin typeface="微软雅黑" panose="020B0503020204020204" pitchFamily="34" charset="-122"/>
                <a:ea typeface="微软雅黑" panose="020B0503020204020204" pitchFamily="34" charset="-122"/>
              </a:rPr>
              <a:t>5</a:t>
            </a:r>
            <a:r>
              <a:rPr lang="zh-CN" altLang="en-US" b="0" i="0" dirty="0">
                <a:solidFill>
                  <a:srgbClr val="000000"/>
                </a:solidFill>
                <a:effectLst/>
                <a:latin typeface="微软雅黑" panose="020B0503020204020204" pitchFamily="34" charset="-122"/>
                <a:ea typeface="微软雅黑" panose="020B0503020204020204" pitchFamily="34" charset="-122"/>
              </a:rPr>
              <a:t>倍标准差被标记为异常。在</a:t>
            </a:r>
            <a:r>
              <a:rPr lang="en-US" altLang="zh-CN" b="0" i="0" dirty="0">
                <a:solidFill>
                  <a:srgbClr val="000000"/>
                </a:solidFill>
                <a:effectLst/>
                <a:latin typeface="微软雅黑" panose="020B0503020204020204" pitchFamily="34" charset="-122"/>
                <a:ea typeface="微软雅黑" panose="020B0503020204020204" pitchFamily="34" charset="-122"/>
              </a:rPr>
              <a:t>20</a:t>
            </a:r>
            <a:r>
              <a:rPr lang="zh-CN" altLang="en-US" b="0" i="0" dirty="0">
                <a:solidFill>
                  <a:srgbClr val="000000"/>
                </a:solidFill>
                <a:effectLst/>
                <a:latin typeface="微软雅黑" panose="020B0503020204020204" pitchFamily="34" charset="-122"/>
                <a:ea typeface="微软雅黑" panose="020B0503020204020204" pitchFamily="34" charset="-122"/>
              </a:rPr>
              <a:t>分钟的时间内，每隔</a:t>
            </a:r>
            <a:r>
              <a:rPr lang="en-US" altLang="zh-CN" b="0" i="0" dirty="0">
                <a:solidFill>
                  <a:srgbClr val="000000"/>
                </a:solidFill>
                <a:effectLst/>
                <a:latin typeface="微软雅黑" panose="020B0503020204020204" pitchFamily="34" charset="-122"/>
                <a:ea typeface="微软雅黑" panose="020B0503020204020204" pitchFamily="34" charset="-122"/>
              </a:rPr>
              <a:t>10</a:t>
            </a:r>
            <a:r>
              <a:rPr lang="zh-CN" altLang="en-US" b="0" i="0" dirty="0">
                <a:solidFill>
                  <a:srgbClr val="000000"/>
                </a:solidFill>
                <a:effectLst/>
                <a:latin typeface="微软雅黑" panose="020B0503020204020204" pitchFamily="34" charset="-122"/>
                <a:ea typeface="微软雅黑" panose="020B0503020204020204" pitchFamily="34" charset="-122"/>
              </a:rPr>
              <a:t>秒采样一次数据点。</a:t>
            </a:r>
            <a:endParaRPr lang="zh-CN" altLang="en-US" dirty="0">
              <a:latin typeface="微软雅黑" panose="020B0503020204020204" pitchFamily="34" charset="-122"/>
              <a:ea typeface="微软雅黑" panose="020B0503020204020204" pitchFamily="34" charset="-122"/>
            </a:endParaRPr>
          </a:p>
        </p:txBody>
      </p:sp>
      <p:sp>
        <p:nvSpPr>
          <p:cNvPr id="13" name="矩形: 圆角 12">
            <a:extLst>
              <a:ext uri="{FF2B5EF4-FFF2-40B4-BE49-F238E27FC236}">
                <a16:creationId xmlns:a16="http://schemas.microsoft.com/office/drawing/2014/main" id="{53BA60DA-79DA-D6D4-DFD7-E439A0E249AB}"/>
              </a:ext>
            </a:extLst>
          </p:cNvPr>
          <p:cNvSpPr/>
          <p:nvPr/>
        </p:nvSpPr>
        <p:spPr>
          <a:xfrm>
            <a:off x="5915222" y="1372568"/>
            <a:ext cx="5447862" cy="4896153"/>
          </a:xfrm>
          <a:prstGeom prst="roundRect">
            <a:avLst>
              <a:gd name="adj" fmla="val 7744"/>
            </a:avLst>
          </a:prstGeom>
          <a:noFill/>
          <a:ln w="28575">
            <a:solidFill>
              <a:srgbClr val="1C6299"/>
            </a:solidFill>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851585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PP_MARK_KEY" val="4310bb3d-905a-44b2-9cc3-3c4757cfeb61"/>
  <p:tag name="COMMONDATA" val="eyJoZGlkIjoiOTEyOTc2ZTkyZjA1ZDIxNjU0OWQ0Nzg5NTMxNzNiMDM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自定义 100">
      <a:dk1>
        <a:sysClr val="windowText" lastClr="000000"/>
      </a:dk1>
      <a:lt1>
        <a:sysClr val="window" lastClr="FFFFFF"/>
      </a:lt1>
      <a:dk2>
        <a:srgbClr val="44546A"/>
      </a:dk2>
      <a:lt2>
        <a:srgbClr val="E7E6E6"/>
      </a:lt2>
      <a:accent1>
        <a:srgbClr val="591B89"/>
      </a:accent1>
      <a:accent2>
        <a:srgbClr val="EEB51A"/>
      </a:accent2>
      <a:accent3>
        <a:srgbClr val="591B89"/>
      </a:accent3>
      <a:accent4>
        <a:srgbClr val="EEB51A"/>
      </a:accent4>
      <a:accent5>
        <a:srgbClr val="591B89"/>
      </a:accent5>
      <a:accent6>
        <a:srgbClr val="EEB51A"/>
      </a:accent6>
      <a:hlink>
        <a:srgbClr val="591B89"/>
      </a:hlink>
      <a:folHlink>
        <a:srgbClr val="EEB51A"/>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TotalTime>
  <Words>1605</Words>
  <Application>Microsoft Office PowerPoint</Application>
  <PresentationFormat>宽屏</PresentationFormat>
  <Paragraphs>146</Paragraphs>
  <Slides>13</Slides>
  <Notes>13</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13</vt:i4>
      </vt:variant>
    </vt:vector>
  </HeadingPairs>
  <TitlesOfParts>
    <vt:vector size="22" baseType="lpstr">
      <vt:lpstr>-apple-system</vt:lpstr>
      <vt:lpstr>等线</vt:lpstr>
      <vt:lpstr>微软雅黑</vt:lpstr>
      <vt:lpstr>Arial</vt:lpstr>
      <vt:lpstr>Calibri</vt:lpstr>
      <vt:lpstr>Calibri Light</vt:lpstr>
      <vt:lpstr>Times New Roman</vt:lpstr>
      <vt:lpstr>1_Office 主题​​</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紫色沉稳简约毕业答辩毕业论文答辩PPT</dc:title>
  <dc:creator>lenovo</dc:creator>
  <cp:lastModifiedBy>铭 郭</cp:lastModifiedBy>
  <cp:revision>1340</cp:revision>
  <dcterms:created xsi:type="dcterms:W3CDTF">2019-03-09T08:01:00Z</dcterms:created>
  <dcterms:modified xsi:type="dcterms:W3CDTF">2024-09-18T04:02:41Z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2052-12.1.0.16729</vt:lpwstr>
  </property>
  <property fmtid="{D5CDD505-2E9C-101B-9397-08002B2CF9AE}" pid="3" name="ICV">
    <vt:lpwstr>CA9AAF9D302B4E70AE7F6FF0B430AE29_13</vt:lpwstr>
  </property>
</Properties>
</file>