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16"/>
  </p:notesMasterIdLst>
  <p:sldIdLst>
    <p:sldId id="3228" r:id="rId4"/>
    <p:sldId id="548" r:id="rId5"/>
    <p:sldId id="3267" r:id="rId6"/>
    <p:sldId id="3266" r:id="rId7"/>
    <p:sldId id="3236" r:id="rId8"/>
    <p:sldId id="3253" r:id="rId9"/>
    <p:sldId id="3269" r:id="rId10"/>
    <p:sldId id="3277" r:id="rId11"/>
    <p:sldId id="3278" r:id="rId12"/>
    <p:sldId id="3273" r:id="rId13"/>
    <p:sldId id="3274" r:id="rId14"/>
    <p:sldId id="3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299"/>
    <a:srgbClr val="5B9BD5"/>
    <a:srgbClr val="1A78C2"/>
    <a:srgbClr val="1A78C3"/>
    <a:srgbClr val="8609AD"/>
    <a:srgbClr val="1C6299"/>
    <a:srgbClr val="1B6298"/>
    <a:srgbClr val="96C4D1"/>
    <a:srgbClr val="6F3A97"/>
    <a:srgbClr val="D7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1818" autoAdjust="0"/>
  </p:normalViewPr>
  <p:slideViewPr>
    <p:cSldViewPr snapToGrid="0" showGuides="1">
      <p:cViewPr varScale="1">
        <p:scale>
          <a:sx n="94" d="100"/>
          <a:sy n="94" d="100"/>
        </p:scale>
        <p:origin x="9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2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09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67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4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为了提高网络吞吐量，即调度关键流的数量，开创性的研究探索了</a:t>
            </a:r>
            <a:r>
              <a:rPr lang="en-US" altLang="zh-CN" dirty="0" smtClean="0"/>
              <a:t>TCT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ECT</a:t>
            </a:r>
            <a:r>
              <a:rPr lang="zh-CN" altLang="en-US" dirty="0" smtClean="0"/>
              <a:t>的联合调度。它们都在</a:t>
            </a:r>
            <a:r>
              <a:rPr lang="en-US" altLang="zh-CN" dirty="0" smtClean="0"/>
              <a:t>TSN</a:t>
            </a:r>
            <a:r>
              <a:rPr lang="zh-CN" altLang="en-US" dirty="0" smtClean="0"/>
              <a:t>的集中式网络配置</a:t>
            </a:r>
            <a:r>
              <a:rPr lang="en-US" altLang="zh-CN" dirty="0" smtClean="0"/>
              <a:t>(CNC)</a:t>
            </a:r>
            <a:r>
              <a:rPr lang="zh-CN" altLang="en-US" dirty="0" smtClean="0"/>
              <a:t>中执行调度任务。如图</a:t>
            </a:r>
            <a:r>
              <a:rPr lang="en-US" altLang="zh-CN" dirty="0" smtClean="0"/>
              <a:t>1(a)</a:t>
            </a:r>
            <a:r>
              <a:rPr lang="zh-CN" altLang="en-US" dirty="0" smtClean="0"/>
              <a:t>所示，一种直观的方法是在网络部署之前将所有</a:t>
            </a:r>
            <a:r>
              <a:rPr lang="en-US" altLang="zh-CN" dirty="0" smtClean="0"/>
              <a:t>TCT</a:t>
            </a:r>
            <a:r>
              <a:rPr lang="zh-CN" altLang="en-US" dirty="0" smtClean="0"/>
              <a:t>离线调度，然后在生产过程中到达时将</a:t>
            </a:r>
            <a:r>
              <a:rPr lang="en-US" altLang="zh-CN" dirty="0" smtClean="0"/>
              <a:t>ECT</a:t>
            </a:r>
            <a:r>
              <a:rPr lang="zh-CN" altLang="en-US" dirty="0" smtClean="0"/>
              <a:t>在线调度。由于</a:t>
            </a:r>
            <a:r>
              <a:rPr lang="en-US" altLang="zh-CN" dirty="0" smtClean="0"/>
              <a:t>CNC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TSN</a:t>
            </a:r>
            <a:r>
              <a:rPr lang="zh-CN" altLang="en-US" dirty="0" smtClean="0"/>
              <a:t>交换机之间的通信延迟较大，这种方法无法在</a:t>
            </a:r>
            <a:r>
              <a:rPr lang="en-US" altLang="zh-CN" dirty="0" smtClean="0"/>
              <a:t>ECT</a:t>
            </a:r>
            <a:r>
              <a:rPr lang="zh-CN" altLang="en-US" dirty="0" smtClean="0"/>
              <a:t>的最后期限之前完成调度。另一组研究如图</a:t>
            </a:r>
            <a:r>
              <a:rPr lang="en-US" altLang="zh-CN" dirty="0" smtClean="0"/>
              <a:t>1(b)</a:t>
            </a:r>
            <a:r>
              <a:rPr lang="zh-CN" altLang="en-US" dirty="0" smtClean="0"/>
              <a:t>所示，首先将</a:t>
            </a:r>
            <a:r>
              <a:rPr lang="en-US" altLang="zh-CN" dirty="0" smtClean="0"/>
              <a:t>ECT</a:t>
            </a:r>
            <a:r>
              <a:rPr lang="zh-CN" altLang="en-US" dirty="0" smtClean="0"/>
              <a:t>建模为</a:t>
            </a:r>
            <a:r>
              <a:rPr lang="en-US" altLang="zh-CN" dirty="0" smtClean="0"/>
              <a:t>TCT</a:t>
            </a:r>
            <a:r>
              <a:rPr lang="zh-CN" altLang="en-US" dirty="0" smtClean="0"/>
              <a:t>，然后将联合调度任务转化为</a:t>
            </a:r>
            <a:r>
              <a:rPr lang="en-US" altLang="zh-CN" dirty="0" smtClean="0"/>
              <a:t>CNC</a:t>
            </a:r>
            <a:r>
              <a:rPr lang="zh-CN" altLang="en-US" dirty="0" smtClean="0"/>
              <a:t>中的离线</a:t>
            </a:r>
            <a:r>
              <a:rPr lang="en-US" altLang="zh-CN" dirty="0" smtClean="0"/>
              <a:t>TCT</a:t>
            </a:r>
            <a:r>
              <a:rPr lang="zh-CN" altLang="en-US" dirty="0" smtClean="0"/>
              <a:t>调度问题</a:t>
            </a:r>
            <a:r>
              <a:rPr lang="en-US" altLang="zh-CN" dirty="0" smtClean="0"/>
              <a:t>[7]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[8]</a:t>
            </a:r>
            <a:r>
              <a:rPr lang="zh-CN" altLang="en-US" dirty="0" smtClean="0"/>
              <a:t>。由于调度算法无法访问</a:t>
            </a:r>
            <a:r>
              <a:rPr lang="en-US" altLang="zh-CN" dirty="0" smtClean="0"/>
              <a:t>ECT</a:t>
            </a:r>
            <a:r>
              <a:rPr lang="zh-CN" altLang="en-US" dirty="0" smtClean="0"/>
              <a:t>的到达时间，为了保证</a:t>
            </a:r>
            <a:r>
              <a:rPr lang="en-US" altLang="zh-CN" dirty="0" smtClean="0"/>
              <a:t>ECT</a:t>
            </a:r>
            <a:r>
              <a:rPr lang="zh-CN" altLang="en-US" dirty="0" smtClean="0"/>
              <a:t>的成功传输，不得不预留冗余的网络资源，牺牲了网络吞吐量。综上所述，由于</a:t>
            </a:r>
            <a:r>
              <a:rPr lang="en-US" altLang="zh-CN" dirty="0" smtClean="0"/>
              <a:t>CNC</a:t>
            </a:r>
            <a:r>
              <a:rPr lang="zh-CN" altLang="en-US" dirty="0" smtClean="0"/>
              <a:t>采用了上述两种方法，因此无法准确及时地获得</a:t>
            </a:r>
            <a:r>
              <a:rPr lang="en-US" altLang="zh-CN" dirty="0" smtClean="0"/>
              <a:t>ECT</a:t>
            </a:r>
            <a:r>
              <a:rPr lang="zh-CN" altLang="en-US" dirty="0" smtClean="0"/>
              <a:t>的到达时间，从而限制了其网络吞吐量。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6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0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69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34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66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98247"/>
            <a:ext cx="12192000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2193" y="140539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" y="1265736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34637" y="2058981"/>
            <a:ext cx="837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4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InNetScheduler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In-network scheduling for time-</a:t>
            </a:r>
          </a:p>
          <a:p>
            <a:pPr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 event-triggered critical traffic in TSN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653233" y="5679668"/>
            <a:ext cx="3028952" cy="766491"/>
            <a:chOff x="4653567" y="5352714"/>
            <a:chExt cx="3028952" cy="766491"/>
          </a:xfrm>
        </p:grpSpPr>
        <p:sp>
          <p:nvSpPr>
            <p:cNvPr id="14" name="椭圆 13"/>
            <p:cNvSpPr/>
            <p:nvPr/>
          </p:nvSpPr>
          <p:spPr>
            <a:xfrm>
              <a:off x="4825750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22211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  </a:t>
              </a:r>
              <a:endParaRPr lang="zh-CN" altLang="en-US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56"/>
            <p:cNvSpPr txBox="1"/>
            <p:nvPr/>
          </p:nvSpPr>
          <p:spPr>
            <a:xfrm>
              <a:off x="5206019" y="5352714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 smtClean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：张庆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653567" y="5822934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2024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9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24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4637" y="3000475"/>
            <a:ext cx="82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Published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en-US" altLang="zh-CN" dirty="0">
                <a:solidFill>
                  <a:schemeClr val="bg1"/>
                </a:solidFill>
              </a:rPr>
              <a:t>:   IEEE INFOCOM 2024 - IEEE Conference on Computer Communications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86080" y="4532558"/>
            <a:ext cx="11477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Xiangwen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Zhuge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∗,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Xinjun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∗,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Xiaowu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He∗, Z e y u W a n g∗, Fan Dang†, Wang Xu† and Zheng Yang∗?</a:t>
            </a:r>
          </a:p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∗ School of Software and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BNRist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Tsinghua University † Global Innovation Exchange, Tsinghua University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09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301944"/>
            <a:ext cx="5692353" cy="18679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7338" y="8930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逻辑拓扑：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0400" y="3169920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53" y="1276080"/>
            <a:ext cx="5038725" cy="225742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352753" y="9124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物理拓扑示例：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617338" y="32295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消融实验：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8" y="3585281"/>
            <a:ext cx="5930316" cy="262113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547654" y="36122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针对同一组问题的计划流：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38" y="4206571"/>
            <a:ext cx="5067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3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78026"/>
            <a:ext cx="10879761" cy="51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2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zh-CN" altLang="en-US" sz="3600" b="1" dirty="0">
                <a:solidFill>
                  <a:schemeClr val="bg1"/>
                </a:solidFill>
              </a:rPr>
              <a:t>感谢！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background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3946" y="865965"/>
            <a:ext cx="1069882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(TSN)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作为工业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的关键技术已经获得了极大的关注，并被广泛部署在自动化生产线等时间关键场景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交通调度对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至关重要。通过对关键流量的转发路径和时间进行战略性规划，保证关键流量传输的实时性和确定性。算法可以调度的关键流程数量越多，生产线中可以支持的生产设备和制造任务就越多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0401" y="2814884"/>
            <a:ext cx="10999895" cy="3547947"/>
            <a:chOff x="4769961" y="1310007"/>
            <a:chExt cx="3323341" cy="2528066"/>
          </a:xfrm>
        </p:grpSpPr>
        <p:sp>
          <p:nvSpPr>
            <p:cNvPr id="25" name="矩形 24"/>
            <p:cNvSpPr/>
            <p:nvPr/>
          </p:nvSpPr>
          <p:spPr>
            <a:xfrm>
              <a:off x="4781302" y="1310007"/>
              <a:ext cx="3312000" cy="232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769961" y="3516855"/>
              <a:ext cx="3312003" cy="108000"/>
              <a:chOff x="4769961" y="5930840"/>
              <a:chExt cx="3312003" cy="1080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769961" y="5966840"/>
                <a:ext cx="2916000" cy="72000"/>
              </a:xfrm>
              <a:prstGeom prst="rect">
                <a:avLst/>
              </a:prstGeom>
              <a:solidFill>
                <a:srgbClr val="96C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任意多边形: 形状 29"/>
              <p:cNvSpPr/>
              <p:nvPr/>
            </p:nvSpPr>
            <p:spPr>
              <a:xfrm>
                <a:off x="7209969" y="5930840"/>
                <a:ext cx="871995" cy="108000"/>
              </a:xfrm>
              <a:custGeom>
                <a:avLst/>
                <a:gdLst>
                  <a:gd name="connsiteX0" fmla="*/ 87489 w 871995"/>
                  <a:gd name="connsiteY0" fmla="*/ 0 h 144000"/>
                  <a:gd name="connsiteX1" fmla="*/ 871995 w 871995"/>
                  <a:gd name="connsiteY1" fmla="*/ 0 h 144000"/>
                  <a:gd name="connsiteX2" fmla="*/ 871995 w 871995"/>
                  <a:gd name="connsiteY2" fmla="*/ 144000 h 144000"/>
                  <a:gd name="connsiteX3" fmla="*/ 0 w 871995"/>
                  <a:gd name="connsiteY3" fmla="*/ 1440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995" h="144000">
                    <a:moveTo>
                      <a:pt x="87489" y="0"/>
                    </a:moveTo>
                    <a:lnTo>
                      <a:pt x="871995" y="0"/>
                    </a:lnTo>
                    <a:lnTo>
                      <a:pt x="871995" y="144000"/>
                    </a:lnTo>
                    <a:lnTo>
                      <a:pt x="0" y="144000"/>
                    </a:lnTo>
                    <a:close/>
                  </a:path>
                </a:pathLst>
              </a:custGeom>
              <a:solidFill>
                <a:srgbClr val="1B62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642810" y="292367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69961" y="1526411"/>
              <a:ext cx="3310259" cy="1553945"/>
              <a:chOff x="4769961" y="1526411"/>
              <a:chExt cx="3310259" cy="1553945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4769961" y="1526411"/>
                <a:ext cx="3295607" cy="285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000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TSN</a:t>
                </a:r>
                <a:r>
                  <a:rPr lang="zh-CN" altLang="en-US" sz="2000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中需要调度的关键流量有两种类型，即</a:t>
                </a:r>
                <a:r>
                  <a:rPr lang="zh-CN" altLang="en-US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时间触发关键流量</a:t>
                </a:r>
                <a:r>
                  <a:rPr lang="en-US" altLang="zh-CN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(TCT)</a:t>
                </a:r>
                <a:r>
                  <a:rPr lang="zh-CN" altLang="en-US" sz="2000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事件触发关键流量</a:t>
                </a:r>
                <a:r>
                  <a:rPr lang="en-US" altLang="zh-CN" sz="2000" b="1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(ECT)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781302" y="2225069"/>
                <a:ext cx="3298918" cy="85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defTabSz="1218565">
                  <a:lnSpc>
                    <a:spcPct val="12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典型的工业自动化生产线中，执行器设备需要定期控制命令，而传感器设备可能会触发关闭信号，以保护生产线过热。在这种情况下，周期控制命令属于</a:t>
                </a:r>
                <a:r>
                  <a:rPr lang="en-US" altLang="zh-CN" sz="2000" b="1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TCT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，关机信号属于</a:t>
                </a:r>
                <a:r>
                  <a:rPr lang="en-US" altLang="zh-CN" sz="2000" b="1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ECT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。因此，在实际的工业系统中，同时调度上述两个关键流量是至关重要的。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与过去方法对比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893098"/>
            <a:ext cx="7834884" cy="5615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95284" y="1452880"/>
            <a:ext cx="32816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A78C2"/>
                </a:solidFill>
              </a:rPr>
              <a:t>(a)</a:t>
            </a:r>
            <a:r>
              <a:rPr lang="zh-CN" altLang="en-US" sz="2000" b="1" dirty="0">
                <a:solidFill>
                  <a:srgbClr val="1A78C2"/>
                </a:solidFill>
              </a:rPr>
              <a:t>方法</a:t>
            </a:r>
            <a:r>
              <a:rPr lang="en-US" altLang="zh-CN" sz="2000" b="1" dirty="0">
                <a:solidFill>
                  <a:srgbClr val="1A78C2"/>
                </a:solidFill>
              </a:rPr>
              <a:t>1</a:t>
            </a:r>
            <a:r>
              <a:rPr lang="en-US" altLang="zh-CN" sz="2000" b="1" dirty="0" smtClean="0">
                <a:solidFill>
                  <a:srgbClr val="1A78C2"/>
                </a:solidFill>
              </a:rPr>
              <a:t>:</a:t>
            </a:r>
          </a:p>
          <a:p>
            <a:r>
              <a:rPr lang="zh-CN" altLang="en-US" sz="2000" dirty="0" smtClean="0">
                <a:solidFill>
                  <a:srgbClr val="1A78C2"/>
                </a:solidFill>
              </a:rPr>
              <a:t>在</a:t>
            </a:r>
            <a:r>
              <a:rPr lang="en-US" altLang="zh-CN" sz="2000" dirty="0">
                <a:solidFill>
                  <a:srgbClr val="1A78C2"/>
                </a:solidFill>
              </a:rPr>
              <a:t>CNC</a:t>
            </a:r>
            <a:r>
              <a:rPr lang="zh-CN" altLang="en-US" sz="2000" dirty="0">
                <a:solidFill>
                  <a:srgbClr val="1A78C2"/>
                </a:solidFill>
              </a:rPr>
              <a:t>中，在网络部署前将所有</a:t>
            </a:r>
            <a:r>
              <a:rPr lang="en-US" altLang="zh-CN" sz="2000" dirty="0">
                <a:solidFill>
                  <a:srgbClr val="1A78C2"/>
                </a:solidFill>
              </a:rPr>
              <a:t>TCT</a:t>
            </a:r>
            <a:r>
              <a:rPr lang="zh-CN" altLang="en-US" sz="2000" dirty="0">
                <a:solidFill>
                  <a:srgbClr val="1A78C2"/>
                </a:solidFill>
              </a:rPr>
              <a:t>调度为离线，在网络部署后将</a:t>
            </a:r>
            <a:r>
              <a:rPr lang="en-US" altLang="zh-CN" sz="2000" dirty="0">
                <a:solidFill>
                  <a:srgbClr val="1A78C2"/>
                </a:solidFill>
              </a:rPr>
              <a:t>ECT</a:t>
            </a:r>
            <a:r>
              <a:rPr lang="zh-CN" altLang="en-US" sz="2000" dirty="0">
                <a:solidFill>
                  <a:srgbClr val="1A78C2"/>
                </a:solidFill>
              </a:rPr>
              <a:t>调度为在线</a:t>
            </a:r>
            <a:r>
              <a:rPr lang="zh-CN" altLang="en-US" sz="2000" dirty="0" smtClean="0">
                <a:solidFill>
                  <a:srgbClr val="1A78C2"/>
                </a:solidFill>
              </a:rPr>
              <a:t>。</a:t>
            </a:r>
            <a:endParaRPr lang="en-US" altLang="zh-CN" sz="2000" dirty="0" smtClean="0">
              <a:solidFill>
                <a:srgbClr val="1A78C2"/>
              </a:solidFill>
            </a:endParaRPr>
          </a:p>
          <a:p>
            <a:endParaRPr lang="en-US" altLang="zh-CN" sz="2000" b="1" dirty="0" smtClean="0">
              <a:solidFill>
                <a:srgbClr val="1A78C2"/>
              </a:solidFill>
            </a:endParaRPr>
          </a:p>
          <a:p>
            <a:r>
              <a:rPr lang="en-US" altLang="zh-CN" sz="2000" b="1" dirty="0" smtClean="0">
                <a:solidFill>
                  <a:srgbClr val="1A78C2"/>
                </a:solidFill>
              </a:rPr>
              <a:t>(</a:t>
            </a:r>
            <a:r>
              <a:rPr lang="en-US" altLang="zh-CN" sz="2000" b="1" dirty="0">
                <a:solidFill>
                  <a:srgbClr val="1A78C2"/>
                </a:solidFill>
              </a:rPr>
              <a:t>b)</a:t>
            </a:r>
            <a:r>
              <a:rPr lang="zh-CN" altLang="en-US" sz="2000" b="1" dirty="0">
                <a:solidFill>
                  <a:srgbClr val="1A78C2"/>
                </a:solidFill>
              </a:rPr>
              <a:t>方法</a:t>
            </a:r>
            <a:r>
              <a:rPr lang="en-US" altLang="zh-CN" sz="2000" b="1" dirty="0">
                <a:solidFill>
                  <a:srgbClr val="1A78C2"/>
                </a:solidFill>
              </a:rPr>
              <a:t>2</a:t>
            </a:r>
            <a:r>
              <a:rPr lang="en-US" altLang="zh-CN" sz="2000" b="1" dirty="0" smtClean="0">
                <a:solidFill>
                  <a:srgbClr val="1A78C2"/>
                </a:solidFill>
              </a:rPr>
              <a:t>:</a:t>
            </a:r>
          </a:p>
          <a:p>
            <a:r>
              <a:rPr lang="zh-CN" altLang="en-US" sz="2000" dirty="0" smtClean="0">
                <a:solidFill>
                  <a:srgbClr val="1A78C2"/>
                </a:solidFill>
              </a:rPr>
              <a:t>在</a:t>
            </a:r>
            <a:r>
              <a:rPr lang="en-US" altLang="zh-CN" sz="2000" dirty="0">
                <a:solidFill>
                  <a:srgbClr val="1A78C2"/>
                </a:solidFill>
              </a:rPr>
              <a:t>CNC</a:t>
            </a:r>
            <a:r>
              <a:rPr lang="zh-CN" altLang="en-US" sz="2000" dirty="0">
                <a:solidFill>
                  <a:srgbClr val="1A78C2"/>
                </a:solidFill>
              </a:rPr>
              <a:t>中，将</a:t>
            </a:r>
            <a:r>
              <a:rPr lang="en-US" altLang="zh-CN" sz="2000" dirty="0">
                <a:solidFill>
                  <a:srgbClr val="1A78C2"/>
                </a:solidFill>
              </a:rPr>
              <a:t>ECT</a:t>
            </a:r>
            <a:r>
              <a:rPr lang="zh-CN" altLang="en-US" sz="2000" dirty="0">
                <a:solidFill>
                  <a:srgbClr val="1A78C2"/>
                </a:solidFill>
              </a:rPr>
              <a:t>建模为</a:t>
            </a:r>
            <a:r>
              <a:rPr lang="en-US" altLang="zh-CN" sz="2000" dirty="0">
                <a:solidFill>
                  <a:srgbClr val="1A78C2"/>
                </a:solidFill>
              </a:rPr>
              <a:t>TCT</a:t>
            </a:r>
            <a:r>
              <a:rPr lang="zh-CN" altLang="en-US" sz="2000" dirty="0">
                <a:solidFill>
                  <a:srgbClr val="1A78C2"/>
                </a:solidFill>
              </a:rPr>
              <a:t>，将联合调度任务转化为离线</a:t>
            </a:r>
            <a:r>
              <a:rPr lang="en-US" altLang="zh-CN" sz="2000" dirty="0">
                <a:solidFill>
                  <a:srgbClr val="1A78C2"/>
                </a:solidFill>
              </a:rPr>
              <a:t>TCT</a:t>
            </a:r>
            <a:r>
              <a:rPr lang="zh-CN" altLang="en-US" sz="2000" dirty="0">
                <a:solidFill>
                  <a:srgbClr val="1A78C2"/>
                </a:solidFill>
              </a:rPr>
              <a:t>调度</a:t>
            </a:r>
            <a:r>
              <a:rPr lang="zh-CN" altLang="en-US" sz="2000" dirty="0" smtClean="0">
                <a:solidFill>
                  <a:srgbClr val="1A78C2"/>
                </a:solidFill>
              </a:rPr>
              <a:t>问题。</a:t>
            </a:r>
            <a:endParaRPr lang="en-US" altLang="zh-CN" sz="2000" dirty="0" smtClean="0">
              <a:solidFill>
                <a:srgbClr val="1A78C2"/>
              </a:solidFill>
            </a:endParaRPr>
          </a:p>
          <a:p>
            <a:endParaRPr lang="en-US" altLang="zh-CN" sz="2000" dirty="0" smtClean="0">
              <a:solidFill>
                <a:srgbClr val="1A78C2"/>
              </a:solidFill>
            </a:endParaRPr>
          </a:p>
          <a:p>
            <a:r>
              <a:rPr lang="en-US" altLang="zh-CN" sz="2000" b="1" dirty="0" smtClean="0">
                <a:solidFill>
                  <a:srgbClr val="1A78C2"/>
                </a:solidFill>
              </a:rPr>
              <a:t>(</a:t>
            </a:r>
            <a:r>
              <a:rPr lang="en-US" altLang="zh-CN" sz="2000" b="1" dirty="0">
                <a:solidFill>
                  <a:srgbClr val="1A78C2"/>
                </a:solidFill>
              </a:rPr>
              <a:t>c) </a:t>
            </a:r>
            <a:r>
              <a:rPr lang="en-US" altLang="zh-CN" sz="2000" b="1" dirty="0" err="1">
                <a:solidFill>
                  <a:srgbClr val="1A78C2"/>
                </a:solidFill>
              </a:rPr>
              <a:t>InNetScheduler</a:t>
            </a:r>
            <a:r>
              <a:rPr lang="en-US" altLang="zh-CN" sz="2000" b="1" dirty="0" smtClean="0">
                <a:solidFill>
                  <a:srgbClr val="1A78C2"/>
                </a:solidFill>
              </a:rPr>
              <a:t>:</a:t>
            </a:r>
          </a:p>
          <a:p>
            <a:r>
              <a:rPr lang="zh-CN" altLang="en-US" sz="2000" dirty="0" smtClean="0">
                <a:solidFill>
                  <a:srgbClr val="1A78C2"/>
                </a:solidFill>
              </a:rPr>
              <a:t>在</a:t>
            </a:r>
            <a:r>
              <a:rPr lang="en-US" altLang="zh-CN" sz="2000" dirty="0">
                <a:solidFill>
                  <a:srgbClr val="1A78C2"/>
                </a:solidFill>
              </a:rPr>
              <a:t>CNC</a:t>
            </a:r>
            <a:r>
              <a:rPr lang="zh-CN" altLang="en-US" sz="2000" dirty="0">
                <a:solidFill>
                  <a:srgbClr val="1A78C2"/>
                </a:solidFill>
              </a:rPr>
              <a:t>中离线调度</a:t>
            </a:r>
            <a:r>
              <a:rPr lang="en-US" altLang="zh-CN" sz="2000" dirty="0">
                <a:solidFill>
                  <a:srgbClr val="1A78C2"/>
                </a:solidFill>
              </a:rPr>
              <a:t>TCT</a:t>
            </a:r>
            <a:r>
              <a:rPr lang="zh-CN" altLang="en-US" sz="2000" dirty="0">
                <a:solidFill>
                  <a:srgbClr val="1A78C2"/>
                </a:solidFill>
              </a:rPr>
              <a:t>，在到达交换机时在线调度</a:t>
            </a:r>
            <a:r>
              <a:rPr lang="en-US" altLang="zh-CN" sz="2000" dirty="0">
                <a:solidFill>
                  <a:srgbClr val="1A78C2"/>
                </a:solidFill>
              </a:rPr>
              <a:t>ECT</a:t>
            </a:r>
            <a:r>
              <a:rPr lang="zh-CN" altLang="en-US" sz="2000" dirty="0">
                <a:solidFill>
                  <a:srgbClr val="1A78C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033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挑战与应对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92553" y="741435"/>
            <a:ext cx="11030214" cy="2131983"/>
            <a:chOff x="4756827" y="847389"/>
            <a:chExt cx="3262521" cy="3927912"/>
          </a:xfrm>
        </p:grpSpPr>
        <p:sp>
          <p:nvSpPr>
            <p:cNvPr id="30" name="文本框 29"/>
            <p:cNvSpPr txBox="1"/>
            <p:nvPr/>
          </p:nvSpPr>
          <p:spPr>
            <a:xfrm>
              <a:off x="4756827" y="847389"/>
              <a:ext cx="3190586" cy="77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u"/>
                <a:defRPr/>
              </a:pPr>
              <a:r>
                <a:rPr lang="zh-CN" altLang="en-US" sz="2400" b="1" dirty="0" smtClean="0">
                  <a:solidFill>
                    <a:srgbClr val="1C62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777056" y="1797677"/>
              <a:ext cx="3242292" cy="297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defTabSz="1218565">
                <a:lnSpc>
                  <a:spcPct val="12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网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内范式导致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ECT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 defTabSz="1218565">
                <a:lnSpc>
                  <a:spcPct val="12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调度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复杂阻碍任务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 defTabSz="1218565">
                <a:lnSpc>
                  <a:spcPct val="12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资源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的易失性影响调度的确定性</a:t>
              </a:r>
            </a:p>
            <a:p>
              <a:pPr marL="457200" lvl="0" indent="-457200" defTabSz="1218565">
                <a:lnSpc>
                  <a:spcPct val="12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endParaRPr lang="en-US" altLang="zh-CN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lvl="0" indent="-457200" defTabSz="1218565">
                <a:lnSpc>
                  <a:spcPct val="12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3023" y="2714320"/>
            <a:ext cx="10952224" cy="4417079"/>
            <a:chOff x="4756266" y="-435941"/>
            <a:chExt cx="3340590" cy="4351032"/>
          </a:xfrm>
        </p:grpSpPr>
        <p:sp>
          <p:nvSpPr>
            <p:cNvPr id="35" name="矩形 34"/>
            <p:cNvSpPr/>
            <p:nvPr/>
          </p:nvSpPr>
          <p:spPr>
            <a:xfrm>
              <a:off x="4784856" y="41218"/>
              <a:ext cx="3312000" cy="3000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769961" y="3807091"/>
              <a:ext cx="3312003" cy="108000"/>
              <a:chOff x="4769961" y="6221076"/>
              <a:chExt cx="3312003" cy="10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769961" y="6257073"/>
                <a:ext cx="2916000" cy="72000"/>
              </a:xfrm>
              <a:prstGeom prst="rect">
                <a:avLst/>
              </a:prstGeom>
              <a:solidFill>
                <a:srgbClr val="96C4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任意多边形: 形状 29"/>
              <p:cNvSpPr/>
              <p:nvPr/>
            </p:nvSpPr>
            <p:spPr>
              <a:xfrm>
                <a:off x="7209969" y="6221076"/>
                <a:ext cx="871995" cy="108000"/>
              </a:xfrm>
              <a:custGeom>
                <a:avLst/>
                <a:gdLst>
                  <a:gd name="connsiteX0" fmla="*/ 87489 w 871995"/>
                  <a:gd name="connsiteY0" fmla="*/ 0 h 144000"/>
                  <a:gd name="connsiteX1" fmla="*/ 871995 w 871995"/>
                  <a:gd name="connsiteY1" fmla="*/ 0 h 144000"/>
                  <a:gd name="connsiteX2" fmla="*/ 871995 w 871995"/>
                  <a:gd name="connsiteY2" fmla="*/ 144000 h 144000"/>
                  <a:gd name="connsiteX3" fmla="*/ 0 w 871995"/>
                  <a:gd name="connsiteY3" fmla="*/ 1440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995" h="144000">
                    <a:moveTo>
                      <a:pt x="87489" y="0"/>
                    </a:moveTo>
                    <a:lnTo>
                      <a:pt x="871995" y="0"/>
                    </a:lnTo>
                    <a:lnTo>
                      <a:pt x="871995" y="144000"/>
                    </a:lnTo>
                    <a:lnTo>
                      <a:pt x="0" y="144000"/>
                    </a:lnTo>
                    <a:close/>
                  </a:path>
                </a:pathLst>
              </a:custGeom>
              <a:solidFill>
                <a:srgbClr val="1B62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642810" y="292367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56266" y="-435941"/>
              <a:ext cx="3190586" cy="6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u"/>
                <a:defRPr/>
              </a:pPr>
              <a:r>
                <a:rPr lang="zh-CN" altLang="en-US" sz="2400" b="1" dirty="0" smtClean="0">
                  <a:solidFill>
                    <a:srgbClr val="1C62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endParaRPr lang="zh-CN" altLang="en-US" sz="2400" b="1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39536" y="3255786"/>
            <a:ext cx="10790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en-US" b="1" dirty="0"/>
              <a:t>负载感知优化器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err="1" smtClean="0"/>
              <a:t>InNetScheduler</a:t>
            </a:r>
            <a:r>
              <a:rPr lang="zh-CN" altLang="en-US" dirty="0"/>
              <a:t>在进行离线</a:t>
            </a:r>
            <a:r>
              <a:rPr lang="en-US" altLang="zh-CN" dirty="0"/>
              <a:t>TCT</a:t>
            </a:r>
            <a:r>
              <a:rPr lang="zh-CN" altLang="en-US" dirty="0"/>
              <a:t>调度时考虑负载均衡。这减少了资源受限链接的数量，从而显著降低了</a:t>
            </a:r>
            <a:r>
              <a:rPr lang="en-US" altLang="zh-CN" dirty="0"/>
              <a:t>ECT</a:t>
            </a:r>
            <a:r>
              <a:rPr lang="zh-CN" altLang="en-US" dirty="0"/>
              <a:t>冲突的概率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(2)</a:t>
            </a:r>
            <a:r>
              <a:rPr lang="zh-CN" altLang="en-US" b="1" dirty="0"/>
              <a:t>松弛的</a:t>
            </a:r>
            <a:r>
              <a:rPr lang="en-US" altLang="zh-CN" b="1" dirty="0"/>
              <a:t>ECT</a:t>
            </a:r>
            <a:r>
              <a:rPr lang="zh-CN" altLang="en-US" b="1" dirty="0"/>
              <a:t>调度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为了</a:t>
            </a:r>
            <a:r>
              <a:rPr lang="zh-CN" altLang="en-US" dirty="0"/>
              <a:t>满足最后期限，</a:t>
            </a:r>
            <a:r>
              <a:rPr lang="en-US" altLang="zh-CN" dirty="0" err="1"/>
              <a:t>InNetScheduler</a:t>
            </a:r>
            <a:r>
              <a:rPr lang="zh-CN" altLang="en-US" dirty="0"/>
              <a:t>采用复杂度为</a:t>
            </a:r>
            <a:r>
              <a:rPr lang="en-US" altLang="zh-CN" dirty="0"/>
              <a:t>0 (n3)</a:t>
            </a:r>
            <a:r>
              <a:rPr lang="zh-CN" altLang="en-US" dirty="0"/>
              <a:t>的动态规划算法来近似</a:t>
            </a:r>
            <a:r>
              <a:rPr lang="en-US" altLang="zh-CN" dirty="0"/>
              <a:t>NP-Hard ECT</a:t>
            </a:r>
            <a:r>
              <a:rPr lang="zh-CN" altLang="en-US" dirty="0"/>
              <a:t>调度问题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(3)</a:t>
            </a:r>
            <a:r>
              <a:rPr lang="zh-CN" altLang="en-US" b="1" dirty="0"/>
              <a:t>端到端确定性保证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err="1" smtClean="0"/>
              <a:t>InNetScheduler</a:t>
            </a:r>
            <a:r>
              <a:rPr lang="zh-CN" altLang="en-US" dirty="0"/>
              <a:t>融合了多种技术，包括硬件资源隔离、软件进程管理和可靠的数据交换，以确保交换机上</a:t>
            </a:r>
            <a:r>
              <a:rPr lang="en-US" altLang="zh-CN" dirty="0"/>
              <a:t>ECT</a:t>
            </a:r>
            <a:r>
              <a:rPr lang="zh-CN" altLang="en-US" dirty="0"/>
              <a:t>调度的端到端确定性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790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InNetScheduler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概述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" y="948790"/>
            <a:ext cx="12102723" cy="52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TCT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调度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: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9" b="60805"/>
          <a:stretch/>
        </p:blipFill>
        <p:spPr>
          <a:xfrm>
            <a:off x="1820639" y="803277"/>
            <a:ext cx="8550721" cy="20484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0400" y="3063578"/>
            <a:ext cx="10858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该算法有两个关键部分</a:t>
            </a:r>
            <a:r>
              <a:rPr lang="en-US" altLang="zh-CN" sz="2000" b="1" dirty="0" smtClean="0"/>
              <a:t>:</a:t>
            </a:r>
          </a:p>
          <a:p>
            <a:r>
              <a:rPr lang="zh-CN" altLang="en-US" sz="2000" dirty="0" smtClean="0"/>
              <a:t>第一部分：</a:t>
            </a:r>
            <a:endParaRPr lang="en-US" altLang="zh-CN" sz="2000" dirty="0" smtClean="0"/>
          </a:p>
          <a:p>
            <a:r>
              <a:rPr lang="zh-CN" altLang="en-US" sz="2000" dirty="0" smtClean="0"/>
              <a:t>所有</a:t>
            </a:r>
            <a:r>
              <a:rPr lang="en-US" altLang="zh-CN" sz="2000" dirty="0"/>
              <a:t>TCT</a:t>
            </a:r>
            <a:r>
              <a:rPr lang="zh-CN" altLang="en-US" sz="2000" dirty="0"/>
              <a:t>由</a:t>
            </a:r>
            <a:r>
              <a:rPr lang="zh-CN" altLang="en-US" sz="2000" b="1" dirty="0"/>
              <a:t>增强型</a:t>
            </a:r>
            <a:r>
              <a:rPr lang="en-US" altLang="zh-CN" sz="2000" b="1" dirty="0" err="1"/>
              <a:t>XGBooster</a:t>
            </a:r>
            <a:r>
              <a:rPr lang="en-US" altLang="zh-CN" sz="2000" b="1" dirty="0"/>
              <a:t> Sorter</a:t>
            </a:r>
            <a:r>
              <a:rPr lang="zh-CN" altLang="en-US" sz="2000" b="1" dirty="0"/>
              <a:t>评分和排序</a:t>
            </a:r>
            <a:r>
              <a:rPr lang="zh-CN" altLang="en-US" sz="2000" dirty="0"/>
              <a:t>，该</a:t>
            </a:r>
            <a:r>
              <a:rPr lang="en-US" altLang="zh-CN" sz="2000" dirty="0"/>
              <a:t>Sorter</a:t>
            </a:r>
            <a:r>
              <a:rPr lang="zh-CN" altLang="en-US" sz="2000" dirty="0"/>
              <a:t>使用梯度提升策略并生成优化的调度顺序，以提高关键流量的</a:t>
            </a:r>
            <a:r>
              <a:rPr lang="zh-CN" altLang="en-US" sz="2000" dirty="0" smtClean="0"/>
              <a:t>吞吐量</a:t>
            </a:r>
            <a:r>
              <a:rPr lang="en-US" altLang="zh-CN" sz="2000" dirty="0"/>
              <a:t>(§</a:t>
            </a:r>
            <a:r>
              <a:rPr lang="en-US" altLang="zh-CN" sz="2000" dirty="0" smtClean="0"/>
              <a:t>III-B1);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第二部分：</a:t>
            </a:r>
            <a:endParaRPr lang="en-US" altLang="zh-CN" sz="2000" dirty="0" smtClean="0"/>
          </a:p>
          <a:p>
            <a:r>
              <a:rPr lang="zh-CN" altLang="en-US" sz="2000" b="1" dirty="0" smtClean="0"/>
              <a:t>负载</a:t>
            </a:r>
            <a:r>
              <a:rPr lang="zh-CN" altLang="en-US" sz="2000" b="1" dirty="0"/>
              <a:t>平衡模块</a:t>
            </a:r>
            <a:r>
              <a:rPr lang="zh-CN" altLang="en-US" sz="2000" dirty="0"/>
              <a:t>，确保</a:t>
            </a:r>
            <a:r>
              <a:rPr lang="en-US" altLang="zh-CN" sz="2000" dirty="0"/>
              <a:t>TCT</a:t>
            </a:r>
            <a:r>
              <a:rPr lang="zh-CN" altLang="en-US" sz="2000" dirty="0"/>
              <a:t>在整个网络中均匀分布，为</a:t>
            </a:r>
            <a:r>
              <a:rPr lang="en-US" altLang="zh-CN" sz="2000" dirty="0"/>
              <a:t>ECT</a:t>
            </a:r>
            <a:r>
              <a:rPr lang="zh-CN" altLang="en-US" sz="2000" dirty="0"/>
              <a:t>调度保留尽可能多的均衡资源</a:t>
            </a:r>
            <a:r>
              <a:rPr lang="en-US" altLang="zh-CN" sz="2000" dirty="0"/>
              <a:t>(§III-B2)</a:t>
            </a:r>
            <a:r>
              <a:rPr lang="zh-CN" altLang="en-US" sz="2000" dirty="0"/>
              <a:t>。调度器需要满足上面提到的各种约束。</a:t>
            </a:r>
            <a:r>
              <a:rPr lang="en-US" altLang="zh-CN" sz="2000" dirty="0"/>
              <a:t>TCT</a:t>
            </a:r>
            <a:r>
              <a:rPr lang="zh-CN" altLang="en-US" sz="2000" dirty="0"/>
              <a:t>调度阶段结束后，生成</a:t>
            </a:r>
            <a:r>
              <a:rPr lang="en-US" altLang="zh-CN" sz="2000" dirty="0"/>
              <a:t>TCT</a:t>
            </a:r>
            <a:r>
              <a:rPr lang="zh-CN" altLang="en-US" sz="2000" dirty="0"/>
              <a:t>调度表，作为后续</a:t>
            </a:r>
            <a:r>
              <a:rPr lang="en-US" altLang="zh-CN" sz="2000" dirty="0"/>
              <a:t>ECT</a:t>
            </a:r>
            <a:r>
              <a:rPr lang="zh-CN" altLang="en-US" sz="2000" dirty="0"/>
              <a:t>调度的依据。</a:t>
            </a:r>
          </a:p>
        </p:txBody>
      </p:sp>
    </p:spTree>
    <p:extLst>
      <p:ext uri="{BB962C8B-B14F-4D97-AF65-F5344CB8AC3E}">
        <p14:creationId xmlns:p14="http://schemas.microsoft.com/office/powerpoint/2010/main" val="135118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ECT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调度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t="39001"/>
          <a:stretch/>
        </p:blipFill>
        <p:spPr>
          <a:xfrm>
            <a:off x="1748278" y="760413"/>
            <a:ext cx="8611681" cy="3187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6750" y="4598580"/>
            <a:ext cx="1085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Fast Load Balance</a:t>
            </a:r>
            <a:r>
              <a:rPr lang="zh-CN" altLang="en-US" b="1" dirty="0"/>
              <a:t>模块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如</a:t>
            </a:r>
            <a:r>
              <a:rPr lang="en-US" altLang="zh-CN" dirty="0"/>
              <a:t>§III-B2</a:t>
            </a:r>
            <a:r>
              <a:rPr lang="zh-CN" altLang="en-US" dirty="0"/>
              <a:t>所述，普通</a:t>
            </a:r>
            <a:r>
              <a:rPr lang="en-US" altLang="zh-CN" dirty="0"/>
              <a:t>Load Balance</a:t>
            </a:r>
            <a:r>
              <a:rPr lang="zh-CN" altLang="en-US" dirty="0"/>
              <a:t>模块的计算复杂度为</a:t>
            </a:r>
            <a:r>
              <a:rPr lang="en-US" altLang="zh-CN" dirty="0"/>
              <a:t>O(k(m + </a:t>
            </a:r>
            <a:r>
              <a:rPr lang="en-US" altLang="zh-CN" dirty="0" err="1"/>
              <a:t>nlogn</a:t>
            </a:r>
            <a:r>
              <a:rPr lang="en-US" altLang="zh-CN" dirty="0"/>
              <a:t>))</a:t>
            </a:r>
            <a:r>
              <a:rPr lang="zh-CN" altLang="en-US" dirty="0"/>
              <a:t>，其中</a:t>
            </a:r>
            <a:r>
              <a:rPr lang="en-US" altLang="zh-CN" dirty="0"/>
              <a:t>m</a:t>
            </a:r>
            <a:r>
              <a:rPr lang="zh-CN" altLang="en-US" dirty="0"/>
              <a:t>为图中的路径数，</a:t>
            </a:r>
            <a:r>
              <a:rPr lang="en-US" altLang="zh-CN" dirty="0"/>
              <a:t>n</a:t>
            </a:r>
            <a:r>
              <a:rPr lang="zh-CN" altLang="en-US" dirty="0"/>
              <a:t>为节点数，</a:t>
            </a:r>
            <a:r>
              <a:rPr lang="en-US" altLang="zh-CN" dirty="0"/>
              <a:t>k</a:t>
            </a:r>
            <a:r>
              <a:rPr lang="zh-CN" altLang="en-US" dirty="0"/>
              <a:t>为总流数</a:t>
            </a:r>
            <a:r>
              <a:rPr lang="zh-CN" altLang="en-US" dirty="0" smtClean="0"/>
              <a:t>。但</a:t>
            </a:r>
            <a:r>
              <a:rPr lang="zh-CN" altLang="en-US" dirty="0"/>
              <a:t>这种复杂性也给交换机带来了负担。所以我们采用空间换时间的思路，记录所有可能的情况，不实时更新</a:t>
            </a:r>
            <a:r>
              <a:rPr lang="en-US" altLang="zh-CN" dirty="0"/>
              <a:t>ECT</a:t>
            </a:r>
            <a:r>
              <a:rPr lang="zh-CN" altLang="en-US" dirty="0"/>
              <a:t>流量，从而实现算法复杂度为</a:t>
            </a:r>
            <a:r>
              <a:rPr lang="en-US" altLang="zh-CN" dirty="0"/>
              <a:t>0(1)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4720" y="2519679"/>
            <a:ext cx="2133600" cy="101600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2926080" y="3535680"/>
            <a:ext cx="345440" cy="965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08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ECT</a:t>
            </a: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调度</a:t>
            </a:r>
            <a:r>
              <a:rPr lang="en-US" altLang="zh-CN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-</a:t>
            </a: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贪心的选择时隙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54389" r="40436" b="18005"/>
          <a:stretch/>
        </p:blipFill>
        <p:spPr>
          <a:xfrm>
            <a:off x="1013192" y="1000120"/>
            <a:ext cx="2103120" cy="14427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9104" y="926776"/>
            <a:ext cx="2271296" cy="150199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  <a:endCxn id="10" idx="1"/>
          </p:cNvCxnSpPr>
          <p:nvPr/>
        </p:nvCxnSpPr>
        <p:spPr>
          <a:xfrm>
            <a:off x="2064752" y="2428775"/>
            <a:ext cx="1470582" cy="2100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3"/>
          </p:cNvCxnSpPr>
          <p:nvPr/>
        </p:nvCxnSpPr>
        <p:spPr>
          <a:xfrm>
            <a:off x="3200400" y="1677776"/>
            <a:ext cx="1686560" cy="9173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34" y="2697644"/>
            <a:ext cx="8087433" cy="366251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35333" y="2725775"/>
            <a:ext cx="8087433" cy="36480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60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08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689864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ECT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调度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4" t="47586" r="2324" b="3424"/>
          <a:stretch/>
        </p:blipFill>
        <p:spPr>
          <a:xfrm>
            <a:off x="929104" y="975360"/>
            <a:ext cx="4561841" cy="25603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032000" y="2255519"/>
            <a:ext cx="0" cy="1717041"/>
          </a:xfrm>
          <a:prstGeom prst="straightConnector1">
            <a:avLst/>
          </a:prstGeom>
          <a:ln w="571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0440" y="1483360"/>
            <a:ext cx="2103120" cy="772159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338" y="3986209"/>
            <a:ext cx="4639607" cy="163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ECT</a:t>
            </a:r>
            <a:r>
              <a:rPr lang="zh-CN" altLang="en-US" sz="2000" b="1" dirty="0"/>
              <a:t>调度计算确定性</a:t>
            </a:r>
            <a:r>
              <a:rPr lang="zh-CN" altLang="en-US" sz="2000" b="1" dirty="0" smtClean="0"/>
              <a:t>保证</a:t>
            </a:r>
            <a:r>
              <a:rPr lang="en-US" altLang="zh-CN" sz="2000" b="1" dirty="0" smtClean="0"/>
              <a:t>-1</a:t>
            </a:r>
            <a:r>
              <a:rPr lang="en-US" altLang="zh-CN" sz="2000" dirty="0" smtClean="0"/>
              <a:t>:</a:t>
            </a:r>
            <a:endParaRPr lang="zh-CN" altLang="en-US" sz="2000" dirty="0"/>
          </a:p>
          <a:p>
            <a:r>
              <a:rPr lang="zh-CN" altLang="en-US" sz="2000" dirty="0"/>
              <a:t>减轻</a:t>
            </a:r>
            <a:r>
              <a:rPr lang="zh-CN" altLang="en-US" sz="2000" dirty="0" smtClean="0"/>
              <a:t>后台进程对操作系统</a:t>
            </a:r>
            <a:r>
              <a:rPr lang="zh-CN" altLang="en-US" sz="2000" dirty="0"/>
              <a:t>中的时间敏感任务争夺计算</a:t>
            </a:r>
            <a:r>
              <a:rPr lang="zh-CN" altLang="en-US" sz="2000" dirty="0" smtClean="0"/>
              <a:t>资源</a:t>
            </a:r>
            <a:r>
              <a:rPr lang="zh-CN" altLang="en-US" sz="2000" dirty="0"/>
              <a:t>的影响</a:t>
            </a:r>
            <a:r>
              <a:rPr lang="zh-CN" altLang="en-US" sz="2000" dirty="0" smtClean="0"/>
              <a:t>。保留</a:t>
            </a:r>
            <a:r>
              <a:rPr lang="zh-CN" altLang="en-US" sz="2000" dirty="0"/>
              <a:t>了一个</a:t>
            </a:r>
            <a:r>
              <a:rPr lang="en-US" altLang="zh-CN" sz="2000" dirty="0"/>
              <a:t>A-Core(</a:t>
            </a:r>
            <a:r>
              <a:rPr lang="zh-CN" altLang="en-US" sz="2000" dirty="0"/>
              <a:t>如图</a:t>
            </a:r>
            <a:r>
              <a:rPr lang="en-US" altLang="zh-CN" sz="2000" dirty="0"/>
              <a:t>6</a:t>
            </a:r>
            <a:r>
              <a:rPr lang="zh-CN" altLang="en-US" sz="2000" dirty="0"/>
              <a:t>中蓝色框所示</a:t>
            </a:r>
            <a:r>
              <a:rPr lang="en-US" altLang="zh-CN" sz="2000" dirty="0"/>
              <a:t>)</a:t>
            </a:r>
            <a:r>
              <a:rPr lang="zh-CN" altLang="en-US" sz="2000" dirty="0"/>
              <a:t>，用于执行每个时间敏感型任务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134896" y="1483360"/>
            <a:ext cx="949424" cy="1859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84320" y="2397760"/>
            <a:ext cx="1950720" cy="203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3399" y="2215728"/>
            <a:ext cx="4246880" cy="20313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数据交换确定性保证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采用</a:t>
            </a:r>
            <a:r>
              <a:rPr lang="zh-CN" altLang="en-US" b="1" dirty="0"/>
              <a:t>直接内存访问</a:t>
            </a:r>
            <a:r>
              <a:rPr lang="en-US" altLang="zh-CN" b="1" dirty="0"/>
              <a:t>(DMA)</a:t>
            </a:r>
            <a:r>
              <a:rPr lang="zh-CN" altLang="en-US" b="1" dirty="0"/>
              <a:t>技术</a:t>
            </a:r>
            <a:r>
              <a:rPr lang="zh-CN" altLang="en-US" dirty="0"/>
              <a:t>对中间数据交换过程进行管理。与现有技术</a:t>
            </a:r>
            <a:r>
              <a:rPr lang="en-US" altLang="zh-CN" dirty="0"/>
              <a:t>(</a:t>
            </a:r>
            <a:r>
              <a:rPr lang="zh-CN" altLang="en-US" dirty="0"/>
              <a:t>如基于</a:t>
            </a:r>
            <a:r>
              <a:rPr lang="en-US" altLang="zh-CN" dirty="0"/>
              <a:t>PL-PS</a:t>
            </a:r>
            <a:r>
              <a:rPr lang="zh-CN" altLang="en-US" dirty="0"/>
              <a:t>以太网接口的解决方案</a:t>
            </a:r>
            <a:r>
              <a:rPr lang="en-US" altLang="zh-CN" dirty="0"/>
              <a:t>[21])</a:t>
            </a:r>
            <a:r>
              <a:rPr lang="zh-CN" altLang="en-US" dirty="0"/>
              <a:t>相比</a:t>
            </a:r>
            <a:r>
              <a:rPr lang="zh-CN" altLang="en-US" dirty="0" smtClean="0"/>
              <a:t>，提出</a:t>
            </a:r>
            <a:r>
              <a:rPr lang="zh-CN" altLang="en-US" dirty="0"/>
              <a:t>的</a:t>
            </a:r>
            <a:r>
              <a:rPr lang="en-US" altLang="zh-CN" b="1" dirty="0"/>
              <a:t>Twin DMA</a:t>
            </a:r>
            <a:r>
              <a:rPr lang="zh-CN" altLang="en-US" dirty="0"/>
              <a:t>为</a:t>
            </a:r>
            <a:r>
              <a:rPr lang="en-US" altLang="zh-CN" dirty="0"/>
              <a:t>ECT</a:t>
            </a:r>
            <a:r>
              <a:rPr lang="zh-CN" altLang="en-US" dirty="0"/>
              <a:t>的调度数据提供了专用的数据传输通道，从而确保了交换机内部</a:t>
            </a:r>
            <a:r>
              <a:rPr lang="en-US" altLang="zh-CN" dirty="0"/>
              <a:t>PL-PS</a:t>
            </a:r>
            <a:r>
              <a:rPr lang="zh-CN" altLang="en-US" dirty="0"/>
              <a:t>数据交换的确定性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87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1160</Words>
  <Application>Microsoft Office PowerPoint</Application>
  <PresentationFormat>宽屏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VULCAN</cp:lastModifiedBy>
  <cp:revision>275</cp:revision>
  <dcterms:created xsi:type="dcterms:W3CDTF">2019-03-09T08:01:00Z</dcterms:created>
  <dcterms:modified xsi:type="dcterms:W3CDTF">2024-09-24T14:18:35Z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