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228" r:id="rId2"/>
    <p:sldId id="3300" r:id="rId3"/>
    <p:sldId id="3318" r:id="rId4"/>
    <p:sldId id="3319" r:id="rId5"/>
    <p:sldId id="3339" r:id="rId6"/>
    <p:sldId id="3338" r:id="rId7"/>
    <p:sldId id="3320" r:id="rId8"/>
    <p:sldId id="3328" r:id="rId9"/>
    <p:sldId id="3340" r:id="rId10"/>
    <p:sldId id="3330" r:id="rId11"/>
    <p:sldId id="3334" r:id="rId12"/>
    <p:sldId id="3231" r:id="rId13"/>
    <p:sldId id="332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E63022"/>
    <a:srgbClr val="BB0741"/>
    <a:srgbClr val="D44334"/>
    <a:srgbClr val="FA8072"/>
    <a:srgbClr val="203864"/>
    <a:srgbClr val="385723"/>
    <a:srgbClr val="C55A11"/>
    <a:srgbClr val="0000FF"/>
    <a:srgbClr val="A6D2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772" autoAdjust="0"/>
  </p:normalViewPr>
  <p:slideViewPr>
    <p:cSldViewPr snapToGrid="0">
      <p:cViewPr varScale="1">
        <p:scale>
          <a:sx n="93" d="100"/>
          <a:sy n="93" d="100"/>
        </p:scale>
        <p:origin x="556" y="9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983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51C45-92F4-40B8-815F-EBC19C312A1F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752BB-A56E-46FA-B348-F41ACB239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381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EECF4-4BA1-44BE-9845-09E73C2C980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358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真实数据和预测分布之间的差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6638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800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EECF4-4BA1-44BE-9845-09E73C2C980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539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dirty="0">
                <a:solidFill>
                  <a:srgbClr val="000000"/>
                </a:solidFill>
                <a:effectLst/>
                <a:latin typeface="SourceHanSerifCN-Regular"/>
              </a:rPr>
              <a:t>这个模块哦中，就是如果我对这个非解释的部分进行扰动的话，那我这个解释部分在这个地方输出的这个解释实际上是不应该变的。</a:t>
            </a:r>
            <a:endParaRPr lang="en-US" altLang="zh-CN" sz="1800" b="0" i="0" dirty="0">
              <a:solidFill>
                <a:srgbClr val="000000"/>
              </a:solidFill>
              <a:effectLst/>
              <a:latin typeface="SourceHanSerifCN-Regular"/>
            </a:endParaRPr>
          </a:p>
          <a:p>
            <a:endParaRPr lang="en-US" altLang="zh-CN" dirty="0"/>
          </a:p>
          <a:p>
            <a:r>
              <a:rPr lang="zh-CN" altLang="en-US" dirty="0"/>
              <a:t>在因果干预模块，希望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通过干预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，确保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是独立的，并保证学到的解释不会相应地改变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具体来说，这样去生成一个干预实例</a:t>
            </a:r>
            <a:r>
              <a:rPr lang="en-US" altLang="zh-CN" sz="1200" b="1" i="0" dirty="0">
                <a:solidFill>
                  <a:srgbClr val="000000"/>
                </a:solidFill>
                <a:effectLst/>
                <a:latin typeface="SourceHanSerifCN-Regular"/>
              </a:rPr>
              <a:t>x -int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，（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SourceHanSerifCN-Regular"/>
              </a:rPr>
              <a:t>通过线性插值得到，</a:t>
            </a:r>
            <a:r>
              <a:rPr lang="zh-CN" altLang="en-US" sz="1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来生成一个介于这两个实例之间的新实例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实例中：我们保证因果部分不变，用</a:t>
            </a:r>
            <a:r>
              <a:rPr lang="zh-CN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扰动参数</a:t>
            </a:r>
            <a:r>
              <a:rPr lang="en-US" altLang="zh-CN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λ</a:t>
            </a:r>
            <a:r>
              <a:rPr lang="zh-CN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和随机抽取的另一个实例</a:t>
            </a:r>
            <a:r>
              <a:rPr lang="zh-CN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KaTeX_Main"/>
              </a:rPr>
              <a:t>𝑋</a:t>
            </a:r>
            <a:r>
              <a:rPr lang="en-US" altLang="zh-CN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KaTeX_Main"/>
              </a:rPr>
              <a:t>′</a:t>
            </a:r>
            <a:r>
              <a:rPr lang="zh-CN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KaTeX_Main"/>
              </a:rPr>
              <a:t>去干预分解释部分</a:t>
            </a:r>
            <a:endParaRPr lang="en-US" altLang="zh-CN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KaTeX_Main"/>
            </a:endParaRPr>
          </a:p>
          <a:p>
            <a:endParaRPr lang="en-US" altLang="zh-CN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KaTeX_Main"/>
            </a:endParaRPr>
          </a:p>
          <a:p>
            <a:r>
              <a:rPr lang="zh-CN" altLang="en-US" sz="1200" b="0" i="0" dirty="0">
                <a:solidFill>
                  <a:srgbClr val="000000"/>
                </a:solidFill>
                <a:effectLst/>
                <a:latin typeface="SourceHanSerifCN-Regular"/>
              </a:rPr>
              <a:t>还设计了一个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因果干预损失，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SourceHanSerifCN-Regular"/>
              </a:rPr>
              <a:t>这种损失确保了在干预非解释之前和之后， 生成的解释不会发生变化。保证了解释的局部一致性</a:t>
            </a:r>
            <a:r>
              <a:rPr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6684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191B1F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2070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603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414141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583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多模态输入编码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大模型对齐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予以理解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指令</a:t>
            </a:r>
            <a:r>
              <a:rPr lang="en-US" altLang="zh-CN" dirty="0"/>
              <a:t>--</a:t>
            </a:r>
            <a:r>
              <a:rPr lang="zh-CN" altLang="en-US" dirty="0"/>
              <a:t>遵循对齐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多模态输出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8391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这样做使得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ImageBind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隐式地将文本嵌入与其他模态（如音频、深度等）对齐，从而在没有显式语义或文本配对的情况下，能在这些模态上实现零样本识别功能。</a:t>
            </a:r>
          </a:p>
          <a:p>
            <a:br>
              <a:rPr lang="zh-CN" altLang="en-US" dirty="0"/>
            </a:b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3874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14141"/>
                </a:solidFill>
                <a:effectLst/>
                <a:latin typeface="-apple-system"/>
              </a:rPr>
              <a:t>直接对齐每个模态很难，需要大量训练。</a:t>
            </a:r>
            <a:endParaRPr lang="en-US" altLang="zh-CN" b="0" i="0" dirty="0">
              <a:solidFill>
                <a:srgbClr val="414141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414141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2094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5073B"/>
                </a:solidFill>
                <a:effectLst/>
                <a:latin typeface="-apple-system"/>
              </a:rPr>
              <a:t>在给定一些条件（如文字描述、风格标签等）的情况下，模型可以生成符合这些条件的图像。此时，输入可能是这些条件信息，而输出则是根据这些条件生成的图像。</a:t>
            </a:r>
            <a:endParaRPr lang="en-US" altLang="zh-CN" b="0" i="0" dirty="0">
              <a:solidFill>
                <a:srgbClr val="05073B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05073B"/>
                </a:solidFill>
                <a:effectLst/>
                <a:latin typeface="-apple-system"/>
              </a:rPr>
              <a:t>文本直接计算，其它分开计算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9057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dirty="0">
                <a:solidFill>
                  <a:srgbClr val="000000"/>
                </a:solidFill>
                <a:effectLst/>
                <a:latin typeface="SourceHanSerifCN-Regular"/>
              </a:rPr>
              <a:t>这个模块哦中，就是如果我对这个非解释的部分进行扰动的话，那我这个解释部分在这个地方输出的这个解释实际上是不应该变的。</a:t>
            </a:r>
            <a:endParaRPr lang="en-US" altLang="zh-CN" sz="1800" b="0" i="0" dirty="0">
              <a:solidFill>
                <a:srgbClr val="000000"/>
              </a:solidFill>
              <a:effectLst/>
              <a:latin typeface="SourceHanSerifCN-Regular"/>
            </a:endParaRPr>
          </a:p>
          <a:p>
            <a:endParaRPr lang="en-US" altLang="zh-CN" dirty="0"/>
          </a:p>
          <a:p>
            <a:r>
              <a:rPr lang="zh-CN" altLang="en-US" dirty="0"/>
              <a:t>在因果干预模块，希望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通过干预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，确保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是独立的，并保证学到的解释不会相应地改变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具体来说，这样去生成一个干预实例</a:t>
            </a:r>
            <a:r>
              <a:rPr lang="en-US" altLang="zh-CN" sz="1200" b="1" i="0" dirty="0">
                <a:solidFill>
                  <a:srgbClr val="000000"/>
                </a:solidFill>
                <a:effectLst/>
                <a:latin typeface="SourceHanSerifCN-Regular"/>
              </a:rPr>
              <a:t>x -int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，（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SourceHanSerifCN-Regular"/>
              </a:rPr>
              <a:t>通过线性插值得到，</a:t>
            </a:r>
            <a:r>
              <a:rPr lang="zh-CN" altLang="en-US" sz="1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来生成一个介于这两个实例之间的新实例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实例中：我们保证因果部分不变，用</a:t>
            </a:r>
            <a:r>
              <a:rPr lang="zh-CN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扰动参数</a:t>
            </a:r>
            <a:r>
              <a:rPr lang="en-US" altLang="zh-CN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λ</a:t>
            </a:r>
            <a:r>
              <a:rPr lang="zh-CN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和随机抽取的另一个实例</a:t>
            </a:r>
            <a:r>
              <a:rPr lang="zh-CN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KaTeX_Main"/>
              </a:rPr>
              <a:t>𝑋</a:t>
            </a:r>
            <a:r>
              <a:rPr lang="en-US" altLang="zh-CN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KaTeX_Main"/>
              </a:rPr>
              <a:t>′</a:t>
            </a:r>
            <a:r>
              <a:rPr lang="zh-CN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KaTeX_Main"/>
              </a:rPr>
              <a:t>去干预分解释部分</a:t>
            </a:r>
            <a:endParaRPr lang="en-US" altLang="zh-CN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KaTeX_Main"/>
            </a:endParaRPr>
          </a:p>
          <a:p>
            <a:endParaRPr lang="en-US" altLang="zh-CN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KaTeX_Main"/>
            </a:endParaRPr>
          </a:p>
          <a:p>
            <a:r>
              <a:rPr lang="zh-CN" altLang="en-US" sz="1200" b="0" i="0" dirty="0">
                <a:solidFill>
                  <a:srgbClr val="000000"/>
                </a:solidFill>
                <a:effectLst/>
                <a:latin typeface="SourceHanSerifCN-Regular"/>
              </a:rPr>
              <a:t>还设计了一个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因果干预损失，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SourceHanSerifCN-Regular"/>
              </a:rPr>
              <a:t>这种损失确保了在干预非解释之前和之后， 生成的解释不会发生变化。保证了解释的局部一致性</a:t>
            </a:r>
            <a:r>
              <a:rPr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5546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37F13-3BC6-3944-0D32-982F41E4C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EA488C-4604-A7A6-655F-5B8C72B5C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B26B48-5E8E-CA1D-16C5-CA2E9FA1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7943-EBFF-46F3-A740-5E88A46A0F98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35771C-A085-0A64-6BF6-F8347E983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7196E1-57F4-D416-0771-53794ED9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8C4D-7219-4057-B5FA-0F126AAAB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6562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AA62F-D6C6-1372-AC93-BCEC8978F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3B4E8F-DD53-11F1-3B33-D329A86E1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8A6B5F-B8B9-AF40-145F-D2579FA0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7943-EBFF-46F3-A740-5E88A46A0F98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646ABF-4EC1-E930-BA46-A6FD6E0B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0672B1-C162-BBB5-67C3-F995502A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8C4D-7219-4057-B5FA-0F126AAAB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96614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0BF02F-3282-DABC-CABD-3403FAC45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F67905-265B-31AD-7685-07425D6EC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CB648A-F331-974F-FEF9-E0DB023A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7943-EBFF-46F3-A740-5E88A46A0F98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C01E26-4837-E18C-E386-9F6695F63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C356F-A598-0B7E-6F01-E8CA6E17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8C4D-7219-4057-B5FA-0F126AAAB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73168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AA76E-8D19-E821-D3F4-02AF04F6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55B2D0-BEEA-AADE-A4BA-D21287299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0DF181-2D21-515A-F9EF-D45F2092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7943-EBFF-46F3-A740-5E88A46A0F98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899BEE-B9B4-58AA-1CDF-5BE2CE443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DA04C6-91E8-1F4C-145B-80C5507F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8C4D-7219-4057-B5FA-0F126AAAB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8781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D0F36-B4EB-668B-C6D3-55371B96F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6B826A-BDF4-A328-81AE-68E245FE6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1B5A9-DA28-8620-4FA5-538531502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7943-EBFF-46F3-A740-5E88A46A0F98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AE222A-46EB-FA97-C47B-F0B4B95FE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1D0849-92A2-00CA-DDC8-90362C04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8C4D-7219-4057-B5FA-0F126AAAB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68546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E8BDD-E631-8AB1-0E69-6375502D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6A8115-D6B1-CC6E-4779-721B2E674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DBA630-62F0-55F3-ACE7-D4CE0020A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096426-A31D-0565-6424-76A36F17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7943-EBFF-46F3-A740-5E88A46A0F98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F505AE-F24B-23CF-3AB6-F2B07FE3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74FCCC-C191-FE2A-D527-CB2E2CDC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8C4D-7219-4057-B5FA-0F126AAAB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79460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48581-0726-5732-5C97-EC9DFD13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DA724B-40B7-D444-4572-4A5EEF2F1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4A1ADB-0CAF-0C17-43A1-022344FB9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2DCD83-75A1-6029-73CF-14069FF5E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E3940B-082C-E2EB-97CC-31590CFAC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408405-A436-697A-E3C9-F4CB34710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7943-EBFF-46F3-A740-5E88A46A0F98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84D0DE-E472-4237-18C9-AAAD9C77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995B92-4A7A-0D38-8577-47144D74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8C4D-7219-4057-B5FA-0F126AAAB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38150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E1CF5-19FB-5E74-242B-673BAFD9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5E41BD-2DE5-AE7F-FBF5-20DFEA6F4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7943-EBFF-46F3-A740-5E88A46A0F98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5B013B-7ED0-89D7-73C9-72AFA7A0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1FF08E-D7BC-6DBF-FE6A-6132757F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8C4D-7219-4057-B5FA-0F126AAAB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0286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2D43B9-AC8C-99CE-A7C3-91A00BDAF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7943-EBFF-46F3-A740-5E88A46A0F98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6776C0-FFCF-FB2C-5F81-43A9740F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1558EB-2980-6C41-16F4-F35D24E45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8C4D-7219-4057-B5FA-0F126AAAB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56929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A59BE-8164-B30B-6BEB-B82C21307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F9951-74E8-ED6C-65EB-7756F43EA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2422BC-7480-1187-EA75-0211201C4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21FF3B-A6AA-94FC-FBEC-4FF326E4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7943-EBFF-46F3-A740-5E88A46A0F98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867F7C-1655-F39E-2C98-75E41EF76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48A3A5-7CC6-5C83-9218-890B2FB6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8C4D-7219-4057-B5FA-0F126AAAB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71136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0A0E0-0C5B-3B48-E916-932C8434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367FDB-5E8F-CCC8-71AB-B65150FDE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4E8A07-A13A-E50A-EBC4-4AFA6A3F4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95821B-C83C-56F0-176F-2E0B54496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7943-EBFF-46F3-A740-5E88A46A0F98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CA9B91-560D-E116-5DCD-149991DA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F00965-BEC2-448E-F6DB-4356605B1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8C4D-7219-4057-B5FA-0F126AAAB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12397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D5353D-1F41-869A-F439-DA76F1381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FD93F6-3D99-96A2-4C5D-89488FE3D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FE7DC8-0AB6-C0C4-88A2-B9169FA20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77943-EBFF-46F3-A740-5E88A46A0F98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5B82D0-0AFD-6D6D-8EF3-8BB980274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1E34E8-5D3D-2B58-EA93-0F7374D94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98C4D-7219-4057-B5FA-0F126AAAB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42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69" y="1341261"/>
            <a:ext cx="12191331" cy="1838567"/>
          </a:xfrm>
          <a:prstGeom prst="rect">
            <a:avLst/>
          </a:prstGeom>
          <a:solidFill>
            <a:srgbClr val="1C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34691" y="3350531"/>
            <a:ext cx="8620686" cy="923287"/>
          </a:xfrm>
          <a:prstGeom prst="rect">
            <a:avLst/>
          </a:prstGeom>
        </p:spPr>
        <p:txBody>
          <a:bodyPr wrap="square" lIns="91397" tIns="45699" rIns="91397" bIns="45699">
            <a:spAutoFit/>
          </a:bodyPr>
          <a:lstStyle/>
          <a:p>
            <a:pPr algn="r" defTabSz="913765">
              <a:defRPr/>
            </a:pP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NimbusRomNo9L-Regu"/>
              </a:rPr>
              <a:t>Shengqiong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 Wu, Hao Fei,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NimbusRomNo9L-Regu"/>
              </a:rPr>
              <a:t>Leigang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 Qu, Wei Ji, Tat-Seng Chua</a:t>
            </a:r>
          </a:p>
          <a:p>
            <a:pPr algn="r" defTabSz="913765">
              <a:defRPr/>
            </a:pP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ICML2024’Oral/NUS</a:t>
            </a:r>
            <a:br>
              <a:rPr lang="en-US" altLang="zh-CN" dirty="0">
                <a:solidFill>
                  <a:srgbClr val="1C6299"/>
                </a:solidFill>
                <a:latin typeface="NimbusRomNo9L-Regu"/>
              </a:rPr>
            </a:br>
            <a:endParaRPr lang="en-US" altLang="zh-CN" dirty="0">
              <a:solidFill>
                <a:srgbClr val="1C6299"/>
              </a:solidFill>
              <a:latin typeface="NimbusRomNo9L-Regu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600553" y="948409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saturation sat="66000"/>
                    </a14:imgEffect>
                    <a14:imgEffect>
                      <a14:brightnessContrast bright="14000"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81" y="808751"/>
            <a:ext cx="3140616" cy="290358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478707" y="1660074"/>
            <a:ext cx="7717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3765">
              <a:defRPr/>
            </a:pPr>
            <a:r>
              <a:rPr lang="en-US" altLang="zh-CN" sz="28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NExT</a:t>
            </a:r>
            <a:r>
              <a:rPr lang="en-US" altLang="zh-CN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-GPT: Any-to-Any Multimodal LLM</a:t>
            </a:r>
          </a:p>
        </p:txBody>
      </p:sp>
      <p:sp>
        <p:nvSpPr>
          <p:cNvPr id="16" name="文本占位符 56"/>
          <p:cNvSpPr txBox="1"/>
          <p:nvPr/>
        </p:nvSpPr>
        <p:spPr>
          <a:xfrm>
            <a:off x="2026470" y="5353615"/>
            <a:ext cx="1924047" cy="353120"/>
          </a:xfrm>
          <a:custGeom>
            <a:avLst/>
            <a:gdLst>
              <a:gd name="connsiteX0" fmla="*/ 0 w 1747925"/>
              <a:gd name="connsiteY0" fmla="*/ 176559 h 353120"/>
              <a:gd name="connsiteX1" fmla="*/ 0 w 1747925"/>
              <a:gd name="connsiteY1" fmla="*/ 176560 h 353120"/>
              <a:gd name="connsiteX2" fmla="*/ 0 w 1747925"/>
              <a:gd name="connsiteY2" fmla="*/ 176560 h 353120"/>
              <a:gd name="connsiteX3" fmla="*/ 176560 w 1747925"/>
              <a:gd name="connsiteY3" fmla="*/ 0 h 353120"/>
              <a:gd name="connsiteX4" fmla="*/ 1571365 w 1747925"/>
              <a:gd name="connsiteY4" fmla="*/ 0 h 353120"/>
              <a:gd name="connsiteX5" fmla="*/ 1747925 w 1747925"/>
              <a:gd name="connsiteY5" fmla="*/ 176560 h 353120"/>
              <a:gd name="connsiteX6" fmla="*/ 1747924 w 1747925"/>
              <a:gd name="connsiteY6" fmla="*/ 176560 h 353120"/>
              <a:gd name="connsiteX7" fmla="*/ 1571364 w 1747925"/>
              <a:gd name="connsiteY7" fmla="*/ 353120 h 353120"/>
              <a:gd name="connsiteX8" fmla="*/ 176560 w 1747925"/>
              <a:gd name="connsiteY8" fmla="*/ 353119 h 353120"/>
              <a:gd name="connsiteX9" fmla="*/ 13875 w 1747925"/>
              <a:gd name="connsiteY9" fmla="*/ 245284 h 353120"/>
              <a:gd name="connsiteX10" fmla="*/ 0 w 1747925"/>
              <a:gd name="connsiteY10" fmla="*/ 176560 h 353120"/>
              <a:gd name="connsiteX11" fmla="*/ 13875 w 1747925"/>
              <a:gd name="connsiteY11" fmla="*/ 107835 h 353120"/>
              <a:gd name="connsiteX12" fmla="*/ 176560 w 1747925"/>
              <a:gd name="connsiteY12" fmla="*/ 0 h 35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47925" h="353120">
                <a:moveTo>
                  <a:pt x="0" y="176559"/>
                </a:moveTo>
                <a:lnTo>
                  <a:pt x="0" y="176560"/>
                </a:lnTo>
                <a:lnTo>
                  <a:pt x="0" y="176560"/>
                </a:lnTo>
                <a:close/>
                <a:moveTo>
                  <a:pt x="176560" y="0"/>
                </a:moveTo>
                <a:lnTo>
                  <a:pt x="1571365" y="0"/>
                </a:lnTo>
                <a:cubicBezTo>
                  <a:pt x="1668876" y="0"/>
                  <a:pt x="1747925" y="79049"/>
                  <a:pt x="1747925" y="176560"/>
                </a:cubicBezTo>
                <a:lnTo>
                  <a:pt x="1747924" y="176560"/>
                </a:lnTo>
                <a:cubicBezTo>
                  <a:pt x="1747924" y="274071"/>
                  <a:pt x="1668875" y="353120"/>
                  <a:pt x="1571364" y="353120"/>
                </a:cubicBezTo>
                <a:lnTo>
                  <a:pt x="176560" y="353119"/>
                </a:lnTo>
                <a:cubicBezTo>
                  <a:pt x="103427" y="353119"/>
                  <a:pt x="40679" y="308654"/>
                  <a:pt x="13875" y="245284"/>
                </a:cubicBezTo>
                <a:lnTo>
                  <a:pt x="0" y="176560"/>
                </a:lnTo>
                <a:lnTo>
                  <a:pt x="13875" y="107835"/>
                </a:lnTo>
                <a:cubicBezTo>
                  <a:pt x="40679" y="44465"/>
                  <a:pt x="103427" y="0"/>
                  <a:pt x="176560" y="0"/>
                </a:cubicBezTo>
                <a:close/>
              </a:path>
            </a:pathLst>
          </a:custGeom>
          <a:solidFill>
            <a:srgbClr val="1C6299"/>
          </a:solidFill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rPr>
              <a:t>汇报人：王啸楠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2A3CAD-F1BD-68CF-0FB8-D97994A2A1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BCA60BB-0A73-4731-A4B3-5BB10F6DD6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81" y="808751"/>
            <a:ext cx="3140616" cy="2903588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74C119-510F-D43A-10BF-DAE4711D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52255" y="5775076"/>
            <a:ext cx="2743200" cy="365125"/>
          </a:xfrm>
        </p:spPr>
        <p:txBody>
          <a:bodyPr/>
          <a:lstStyle/>
          <a:p>
            <a:fld id="{D3939FDD-45AF-4041-9EDC-28DF0DE55656}" type="datetime1">
              <a:rPr lang="zh-CN" altLang="en-US" b="1" smtClean="0">
                <a:solidFill>
                  <a:schemeClr val="tx1"/>
                </a:solidFill>
              </a:rPr>
              <a:pPr/>
              <a:t>2024/9/25</a:t>
            </a:fld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占位符 1"/>
          <p:cNvSpPr txBox="1"/>
          <p:nvPr/>
        </p:nvSpPr>
        <p:spPr>
          <a:xfrm>
            <a:off x="965200" y="-100014"/>
            <a:ext cx="7830458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zh-CN" altLang="en-US" sz="2800" b="1" i="0" u="none" strike="noStrike" kern="1200" cap="none" spc="30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实验</a:t>
            </a:r>
            <a:r>
              <a:rPr kumimoji="0" lang="en-US" altLang="zh-CN" sz="2800" b="1" i="0" u="none" strike="noStrike" kern="1200" cap="none" spc="30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 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5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页脚占位符 9">
            <a:extLst>
              <a:ext uri="{FF2B5EF4-FFF2-40B4-BE49-F238E27FC236}">
                <a16:creationId xmlns:a16="http://schemas.microsoft.com/office/drawing/2014/main" id="{3ACCF58D-D2AD-D93A-B700-45924AE7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2554" y="6524196"/>
            <a:ext cx="2674107" cy="365125"/>
          </a:xfrm>
        </p:spPr>
        <p:txBody>
          <a:bodyPr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知行合一，经世致用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3374126-A295-C75B-B37D-579BC15D4607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0281103C-E051-B9D1-4C9B-860E69C481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66" y="1674744"/>
            <a:ext cx="5219899" cy="33109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3CEF7C4-D0B3-E0CA-4B16-83A50698EF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842" y="1288963"/>
            <a:ext cx="5673983" cy="409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3157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占位符 1"/>
          <p:cNvSpPr txBox="1"/>
          <p:nvPr/>
        </p:nvSpPr>
        <p:spPr>
          <a:xfrm>
            <a:off x="965200" y="-100014"/>
            <a:ext cx="7830458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30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心得</a:t>
            </a:r>
            <a:endParaRPr kumimoji="0" lang="en-US" altLang="zh-CN" sz="2800" b="1" i="0" u="none" strike="noStrike" kern="1200" cap="none" spc="300" normalizeH="0" baseline="0" noProof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页脚占位符 9">
            <a:extLst>
              <a:ext uri="{FF2B5EF4-FFF2-40B4-BE49-F238E27FC236}">
                <a16:creationId xmlns:a16="http://schemas.microsoft.com/office/drawing/2014/main" id="{3ACCF58D-D2AD-D93A-B700-45924AE7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2554" y="6524196"/>
            <a:ext cx="2674107" cy="365125"/>
          </a:xfrm>
        </p:spPr>
        <p:txBody>
          <a:bodyPr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知行合一，经世致用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3374126-A295-C75B-B37D-579BC15D4607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0DD83CB-7199-48ED-5467-939DBFE515BC}"/>
              </a:ext>
            </a:extLst>
          </p:cNvPr>
          <p:cNvSpPr/>
          <p:nvPr/>
        </p:nvSpPr>
        <p:spPr>
          <a:xfrm>
            <a:off x="754761" y="1406023"/>
            <a:ext cx="4469740" cy="3494183"/>
          </a:xfrm>
          <a:prstGeom prst="roundRect">
            <a:avLst/>
          </a:prstGeom>
          <a:noFill/>
          <a:ln w="38100">
            <a:solidFill>
              <a:srgbClr val="C55A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FA2C9DD-DA85-7C80-8BDC-0D42E7CF512F}"/>
              </a:ext>
            </a:extLst>
          </p:cNvPr>
          <p:cNvSpPr/>
          <p:nvPr/>
        </p:nvSpPr>
        <p:spPr>
          <a:xfrm>
            <a:off x="1406492" y="1130755"/>
            <a:ext cx="2327656" cy="52600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大模型相关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3BBA196-91CD-0172-743C-58284DEF17FF}"/>
              </a:ext>
            </a:extLst>
          </p:cNvPr>
          <p:cNvSpPr/>
          <p:nvPr/>
        </p:nvSpPr>
        <p:spPr>
          <a:xfrm>
            <a:off x="6393526" y="1409415"/>
            <a:ext cx="4128655" cy="3490792"/>
          </a:xfrm>
          <a:prstGeom prst="roundRect">
            <a:avLst/>
          </a:prstGeom>
          <a:noFill/>
          <a:ln w="38100">
            <a:solidFill>
              <a:srgbClr val="3857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E9BB3E2-040A-7AF8-60A6-1976EC1BD9DF}"/>
              </a:ext>
            </a:extLst>
          </p:cNvPr>
          <p:cNvSpPr/>
          <p:nvPr/>
        </p:nvSpPr>
        <p:spPr>
          <a:xfrm>
            <a:off x="6967501" y="1143020"/>
            <a:ext cx="2117200" cy="52600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多模态整合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E387EE6-E273-B7E9-BB5B-B9F1E725A46A}"/>
              </a:ext>
            </a:extLst>
          </p:cNvPr>
          <p:cNvSpPr/>
          <p:nvPr/>
        </p:nvSpPr>
        <p:spPr>
          <a:xfrm>
            <a:off x="965198" y="3474770"/>
            <a:ext cx="1841757" cy="39966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LLM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09EBC892-4D68-1F01-D057-707D8662EF6F}"/>
              </a:ext>
            </a:extLst>
          </p:cNvPr>
          <p:cNvSpPr/>
          <p:nvPr/>
        </p:nvSpPr>
        <p:spPr>
          <a:xfrm>
            <a:off x="965200" y="2417020"/>
            <a:ext cx="1841757" cy="3764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提示词</a:t>
            </a:r>
            <a:r>
              <a:rPr lang="en-US" altLang="zh-CN" dirty="0"/>
              <a:t>+</a:t>
            </a:r>
            <a:r>
              <a:rPr lang="zh-CN" altLang="en-US" dirty="0"/>
              <a:t>输入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C1A4168B-6FDD-AE1B-965B-BBBA9F0CD5E7}"/>
              </a:ext>
            </a:extLst>
          </p:cNvPr>
          <p:cNvSpPr/>
          <p:nvPr/>
        </p:nvSpPr>
        <p:spPr>
          <a:xfrm rot="5400000">
            <a:off x="1686243" y="2985790"/>
            <a:ext cx="399669" cy="2693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B30C9ED-E2CC-480A-0123-7D48D0EEDE12}"/>
              </a:ext>
            </a:extLst>
          </p:cNvPr>
          <p:cNvSpPr/>
          <p:nvPr/>
        </p:nvSpPr>
        <p:spPr>
          <a:xfrm>
            <a:off x="3108503" y="2999100"/>
            <a:ext cx="1841757" cy="39966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LLM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C2F4F88-B77A-7125-0BCD-94C58FB958A1}"/>
              </a:ext>
            </a:extLst>
          </p:cNvPr>
          <p:cNvSpPr/>
          <p:nvPr/>
        </p:nvSpPr>
        <p:spPr>
          <a:xfrm>
            <a:off x="3108503" y="2053766"/>
            <a:ext cx="1841757" cy="3764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提示词</a:t>
            </a:r>
            <a:r>
              <a:rPr lang="en-US" altLang="zh-CN" dirty="0"/>
              <a:t>+</a:t>
            </a:r>
            <a:r>
              <a:rPr lang="zh-CN" altLang="en-US" dirty="0"/>
              <a:t>输入</a:t>
            </a: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F76E9A71-7B28-1BF6-7653-55F9F67BCFD5}"/>
              </a:ext>
            </a:extLst>
          </p:cNvPr>
          <p:cNvSpPr/>
          <p:nvPr/>
        </p:nvSpPr>
        <p:spPr>
          <a:xfrm rot="5400000">
            <a:off x="3847753" y="2604329"/>
            <a:ext cx="363255" cy="2693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3339AB03-1579-E950-1B8A-3A8401E770C9}"/>
              </a:ext>
            </a:extLst>
          </p:cNvPr>
          <p:cNvSpPr/>
          <p:nvPr/>
        </p:nvSpPr>
        <p:spPr>
          <a:xfrm rot="5400000">
            <a:off x="3829546" y="3532764"/>
            <a:ext cx="399669" cy="2693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01BD6C2-561B-FB1C-00A1-36E2971A7786}"/>
              </a:ext>
            </a:extLst>
          </p:cNvPr>
          <p:cNvSpPr/>
          <p:nvPr/>
        </p:nvSpPr>
        <p:spPr>
          <a:xfrm>
            <a:off x="3108503" y="3959531"/>
            <a:ext cx="1841757" cy="39966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文本说明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6B67166-CDCC-26DB-C19D-B66115E75039}"/>
              </a:ext>
            </a:extLst>
          </p:cNvPr>
          <p:cNvSpPr/>
          <p:nvPr/>
        </p:nvSpPr>
        <p:spPr>
          <a:xfrm>
            <a:off x="6730612" y="2999100"/>
            <a:ext cx="1317361" cy="39966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CDB5BD6D-B838-D464-EB2E-1B380187CA01}"/>
              </a:ext>
            </a:extLst>
          </p:cNvPr>
          <p:cNvSpPr/>
          <p:nvPr/>
        </p:nvSpPr>
        <p:spPr>
          <a:xfrm>
            <a:off x="6730612" y="2053766"/>
            <a:ext cx="1317361" cy="3764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文本描述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DB126B7F-2A28-758C-C846-1DB595040324}"/>
              </a:ext>
            </a:extLst>
          </p:cNvPr>
          <p:cNvSpPr/>
          <p:nvPr/>
        </p:nvSpPr>
        <p:spPr>
          <a:xfrm rot="5400000">
            <a:off x="7218687" y="2642669"/>
            <a:ext cx="363255" cy="1926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BC9E7E0-8D44-3C95-0E6E-28ED18290A6E}"/>
              </a:ext>
            </a:extLst>
          </p:cNvPr>
          <p:cNvSpPr/>
          <p:nvPr/>
        </p:nvSpPr>
        <p:spPr>
          <a:xfrm>
            <a:off x="8682761" y="2999099"/>
            <a:ext cx="1543154" cy="399667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编码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5534BEB6-F15E-B84E-A9C8-D5DF4442ECBF}"/>
              </a:ext>
            </a:extLst>
          </p:cNvPr>
          <p:cNvSpPr/>
          <p:nvPr/>
        </p:nvSpPr>
        <p:spPr>
          <a:xfrm>
            <a:off x="8795658" y="2024241"/>
            <a:ext cx="1317361" cy="39966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</a:t>
            </a: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A4671782-A653-9896-77E5-24A9582D5A08}"/>
              </a:ext>
            </a:extLst>
          </p:cNvPr>
          <p:cNvSpPr/>
          <p:nvPr/>
        </p:nvSpPr>
        <p:spPr>
          <a:xfrm rot="5400000">
            <a:off x="9234345" y="2587960"/>
            <a:ext cx="363255" cy="1926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39934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51" y="212782"/>
            <a:ext cx="1966449" cy="575997"/>
          </a:xfrm>
          <a:prstGeom prst="rect">
            <a:avLst/>
          </a:prstGeom>
        </p:spPr>
      </p:pic>
      <p:sp>
        <p:nvSpPr>
          <p:cNvPr id="4" name="文本占位符 56">
            <a:extLst>
              <a:ext uri="{FF2B5EF4-FFF2-40B4-BE49-F238E27FC236}">
                <a16:creationId xmlns:a16="http://schemas.microsoft.com/office/drawing/2014/main" id="{927A485F-F0BE-9C13-B404-69C30D783FA6}"/>
              </a:ext>
            </a:extLst>
          </p:cNvPr>
          <p:cNvSpPr txBox="1"/>
          <p:nvPr/>
        </p:nvSpPr>
        <p:spPr>
          <a:xfrm>
            <a:off x="2026470" y="5353615"/>
            <a:ext cx="1924047" cy="353120"/>
          </a:xfrm>
          <a:custGeom>
            <a:avLst/>
            <a:gdLst>
              <a:gd name="connsiteX0" fmla="*/ 0 w 1747925"/>
              <a:gd name="connsiteY0" fmla="*/ 176559 h 353120"/>
              <a:gd name="connsiteX1" fmla="*/ 0 w 1747925"/>
              <a:gd name="connsiteY1" fmla="*/ 176560 h 353120"/>
              <a:gd name="connsiteX2" fmla="*/ 0 w 1747925"/>
              <a:gd name="connsiteY2" fmla="*/ 176560 h 353120"/>
              <a:gd name="connsiteX3" fmla="*/ 176560 w 1747925"/>
              <a:gd name="connsiteY3" fmla="*/ 0 h 353120"/>
              <a:gd name="connsiteX4" fmla="*/ 1571365 w 1747925"/>
              <a:gd name="connsiteY4" fmla="*/ 0 h 353120"/>
              <a:gd name="connsiteX5" fmla="*/ 1747925 w 1747925"/>
              <a:gd name="connsiteY5" fmla="*/ 176560 h 353120"/>
              <a:gd name="connsiteX6" fmla="*/ 1747924 w 1747925"/>
              <a:gd name="connsiteY6" fmla="*/ 176560 h 353120"/>
              <a:gd name="connsiteX7" fmla="*/ 1571364 w 1747925"/>
              <a:gd name="connsiteY7" fmla="*/ 353120 h 353120"/>
              <a:gd name="connsiteX8" fmla="*/ 176560 w 1747925"/>
              <a:gd name="connsiteY8" fmla="*/ 353119 h 353120"/>
              <a:gd name="connsiteX9" fmla="*/ 13875 w 1747925"/>
              <a:gd name="connsiteY9" fmla="*/ 245284 h 353120"/>
              <a:gd name="connsiteX10" fmla="*/ 0 w 1747925"/>
              <a:gd name="connsiteY10" fmla="*/ 176560 h 353120"/>
              <a:gd name="connsiteX11" fmla="*/ 13875 w 1747925"/>
              <a:gd name="connsiteY11" fmla="*/ 107835 h 353120"/>
              <a:gd name="connsiteX12" fmla="*/ 176560 w 1747925"/>
              <a:gd name="connsiteY12" fmla="*/ 0 h 35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47925" h="353120">
                <a:moveTo>
                  <a:pt x="0" y="176559"/>
                </a:moveTo>
                <a:lnTo>
                  <a:pt x="0" y="176560"/>
                </a:lnTo>
                <a:lnTo>
                  <a:pt x="0" y="176560"/>
                </a:lnTo>
                <a:close/>
                <a:moveTo>
                  <a:pt x="176560" y="0"/>
                </a:moveTo>
                <a:lnTo>
                  <a:pt x="1571365" y="0"/>
                </a:lnTo>
                <a:cubicBezTo>
                  <a:pt x="1668876" y="0"/>
                  <a:pt x="1747925" y="79049"/>
                  <a:pt x="1747925" y="176560"/>
                </a:cubicBezTo>
                <a:lnTo>
                  <a:pt x="1747924" y="176560"/>
                </a:lnTo>
                <a:cubicBezTo>
                  <a:pt x="1747924" y="274071"/>
                  <a:pt x="1668875" y="353120"/>
                  <a:pt x="1571364" y="353120"/>
                </a:cubicBezTo>
                <a:lnTo>
                  <a:pt x="176560" y="353119"/>
                </a:lnTo>
                <a:cubicBezTo>
                  <a:pt x="103427" y="353119"/>
                  <a:pt x="40679" y="308654"/>
                  <a:pt x="13875" y="245284"/>
                </a:cubicBezTo>
                <a:lnTo>
                  <a:pt x="0" y="176560"/>
                </a:lnTo>
                <a:lnTo>
                  <a:pt x="13875" y="107835"/>
                </a:lnTo>
                <a:cubicBezTo>
                  <a:pt x="40679" y="44465"/>
                  <a:pt x="103427" y="0"/>
                  <a:pt x="176560" y="0"/>
                </a:cubicBezTo>
                <a:close/>
              </a:path>
            </a:pathLst>
          </a:custGeom>
          <a:solidFill>
            <a:srgbClr val="1C6299"/>
          </a:solidFill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rPr>
              <a:t>汇报人：王啸楠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149D394-830B-9333-475D-365762325697}"/>
              </a:ext>
            </a:extLst>
          </p:cNvPr>
          <p:cNvSpPr/>
          <p:nvPr/>
        </p:nvSpPr>
        <p:spPr>
          <a:xfrm>
            <a:off x="669" y="1341261"/>
            <a:ext cx="12191331" cy="1838567"/>
          </a:xfrm>
          <a:prstGeom prst="rect">
            <a:avLst/>
          </a:prstGeom>
          <a:solidFill>
            <a:srgbClr val="1C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8E45A9F-F994-358C-6965-02E451533A25}"/>
              </a:ext>
            </a:extLst>
          </p:cNvPr>
          <p:cNvSpPr/>
          <p:nvPr/>
        </p:nvSpPr>
        <p:spPr>
          <a:xfrm>
            <a:off x="1600553" y="948409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A5D53370-9730-9140-8572-BA4C974925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81" y="808751"/>
            <a:ext cx="3140616" cy="2903588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03EA8BE5-D4A5-23E8-0574-438BE92AAACD}"/>
              </a:ext>
            </a:extLst>
          </p:cNvPr>
          <p:cNvSpPr txBox="1"/>
          <p:nvPr/>
        </p:nvSpPr>
        <p:spPr>
          <a:xfrm>
            <a:off x="5177819" y="1798879"/>
            <a:ext cx="6319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65">
              <a:defRPr/>
            </a:pPr>
            <a:r>
              <a:rPr lang="en-US" altLang="zh-CN" sz="5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ALL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31B86B-F315-205E-EF84-180110B1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52255" y="5775076"/>
            <a:ext cx="2743200" cy="365125"/>
          </a:xfrm>
        </p:spPr>
        <p:txBody>
          <a:bodyPr/>
          <a:lstStyle/>
          <a:p>
            <a:fld id="{D3939FDD-45AF-4041-9EDC-28DF0DE55656}" type="datetime1">
              <a:rPr lang="zh-CN" altLang="en-US" b="1" smtClean="0">
                <a:solidFill>
                  <a:schemeClr val="tx1"/>
                </a:solidFill>
              </a:rPr>
              <a:t>2024/9/25</a:t>
            </a:fld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21880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占位符 1"/>
          <p:cNvSpPr txBox="1"/>
          <p:nvPr/>
        </p:nvSpPr>
        <p:spPr>
          <a:xfrm>
            <a:off x="965200" y="-100014"/>
            <a:ext cx="7830458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spc="300" dirty="0">
                <a:solidFill>
                  <a:srgbClr val="44546A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+mn-cs"/>
              </a:rPr>
              <a:t>数据集</a:t>
            </a:r>
            <a:r>
              <a:rPr kumimoji="0" lang="en-US" altLang="zh-CN" sz="2800" b="1" i="0" u="none" strike="noStrike" kern="1200" cap="none" spc="30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 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5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页脚占位符 9">
            <a:extLst>
              <a:ext uri="{FF2B5EF4-FFF2-40B4-BE49-F238E27FC236}">
                <a16:creationId xmlns:a16="http://schemas.microsoft.com/office/drawing/2014/main" id="{3ACCF58D-D2AD-D93A-B700-45924AE7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2554" y="6524196"/>
            <a:ext cx="2674107" cy="365125"/>
          </a:xfrm>
        </p:spPr>
        <p:txBody>
          <a:bodyPr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知行合一，经世致用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3374126-A295-C75B-B37D-579BC15D4607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FE8E8039-E545-9942-74B4-DDA775880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54" y="984682"/>
            <a:ext cx="5384948" cy="21593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52BF174-A89B-128C-EBBE-9CFA139842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54" y="3199688"/>
            <a:ext cx="8318978" cy="318193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198A1A7-0B79-9129-DE4F-8153C17A2B26}"/>
              </a:ext>
            </a:extLst>
          </p:cNvPr>
          <p:cNvSpPr txBox="1"/>
          <p:nvPr/>
        </p:nvSpPr>
        <p:spPr>
          <a:xfrm>
            <a:off x="9137792" y="4072987"/>
            <a:ext cx="171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Lora</a:t>
            </a:r>
            <a:r>
              <a:rPr lang="zh-CN" altLang="en-US" dirty="0"/>
              <a:t>指令调优</a:t>
            </a:r>
          </a:p>
        </p:txBody>
      </p:sp>
    </p:spTree>
    <p:extLst>
      <p:ext uri="{BB962C8B-B14F-4D97-AF65-F5344CB8AC3E}">
        <p14:creationId xmlns:p14="http://schemas.microsoft.com/office/powerpoint/2010/main" val="192733848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58854AF-026A-EB9D-F784-5E0149D17440}"/>
              </a:ext>
            </a:extLst>
          </p:cNvPr>
          <p:cNvSpPr/>
          <p:nvPr/>
        </p:nvSpPr>
        <p:spPr>
          <a:xfrm>
            <a:off x="6262438" y="2215570"/>
            <a:ext cx="5671076" cy="2058018"/>
          </a:xfrm>
          <a:prstGeom prst="round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标题占位符 1"/>
          <p:cNvSpPr txBox="1"/>
          <p:nvPr/>
        </p:nvSpPr>
        <p:spPr>
          <a:xfrm>
            <a:off x="965200" y="-100014"/>
            <a:ext cx="7830458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30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背景</a:t>
            </a:r>
            <a:endParaRPr kumimoji="0" lang="en-US" altLang="zh-CN" sz="2800" b="1" i="0" u="none" strike="noStrike" kern="1200" cap="none" spc="300" normalizeH="0" baseline="0" noProof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页脚占位符 9">
            <a:extLst>
              <a:ext uri="{FF2B5EF4-FFF2-40B4-BE49-F238E27FC236}">
                <a16:creationId xmlns:a16="http://schemas.microsoft.com/office/drawing/2014/main" id="{3ACCF58D-D2AD-D93A-B700-45924AE7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2554" y="6524196"/>
            <a:ext cx="2674107" cy="365125"/>
          </a:xfrm>
        </p:spPr>
        <p:txBody>
          <a:bodyPr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知行合一，经世致用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3374126-A295-C75B-B37D-579BC15D4607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ABEBA374-6969-43BD-16E8-4406F42CFB03}"/>
              </a:ext>
            </a:extLst>
          </p:cNvPr>
          <p:cNvSpPr txBox="1"/>
          <p:nvPr/>
        </p:nvSpPr>
        <p:spPr>
          <a:xfrm>
            <a:off x="617338" y="855452"/>
            <a:ext cx="5199071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文本到多模态</a:t>
            </a:r>
            <a:endParaRPr lang="en-US" altLang="zh-CN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83642E9-9AF8-3965-4259-45BD92C0FEE9}"/>
              </a:ext>
            </a:extLst>
          </p:cNvPr>
          <p:cNvGrpSpPr/>
          <p:nvPr/>
        </p:nvGrpSpPr>
        <p:grpSpPr>
          <a:xfrm>
            <a:off x="836653" y="1617788"/>
            <a:ext cx="4924425" cy="4438983"/>
            <a:chOff x="379973" y="1574924"/>
            <a:chExt cx="4924425" cy="443898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0109220-2A8F-1BC3-D165-B78F62963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973" y="1776793"/>
              <a:ext cx="2743200" cy="188595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7B260B6-E364-0DC8-D5C4-E99F4D797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3173" y="1574924"/>
              <a:ext cx="2181225" cy="1914525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3556EF8-35B4-7131-A7A5-98A2A4A6A4F7}"/>
                </a:ext>
              </a:extLst>
            </p:cNvPr>
            <p:cNvSpPr txBox="1"/>
            <p:nvPr/>
          </p:nvSpPr>
          <p:spPr>
            <a:xfrm>
              <a:off x="3791163" y="3404877"/>
              <a:ext cx="845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Llama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C209E5A-794B-4C81-C84B-B4570E954A15}"/>
                </a:ext>
              </a:extLst>
            </p:cNvPr>
            <p:cNvSpPr txBox="1"/>
            <p:nvPr/>
          </p:nvSpPr>
          <p:spPr>
            <a:xfrm>
              <a:off x="928677" y="5595716"/>
              <a:ext cx="3886123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6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dirty="0"/>
                <a:t>文本识别与决策推理能力</a:t>
              </a:r>
              <a:endParaRPr lang="en-US" altLang="zh-CN" dirty="0"/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9ACE6690-70DC-F071-32B3-909F6A041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375" y="3930872"/>
              <a:ext cx="3514725" cy="1409700"/>
            </a:xfrm>
            <a:prstGeom prst="rect">
              <a:avLst/>
            </a:prstGeom>
          </p:spPr>
        </p:pic>
      </p:grp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5A7B987-5E02-6692-A8C8-C5160FE4790F}"/>
              </a:ext>
            </a:extLst>
          </p:cNvPr>
          <p:cNvCxnSpPr/>
          <p:nvPr/>
        </p:nvCxnSpPr>
        <p:spPr>
          <a:xfrm>
            <a:off x="5870602" y="1420353"/>
            <a:ext cx="0" cy="490241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F232BE4-C883-6A6E-EFDF-F796A954EAFD}"/>
              </a:ext>
            </a:extLst>
          </p:cNvPr>
          <p:cNvSpPr/>
          <p:nvPr/>
        </p:nvSpPr>
        <p:spPr>
          <a:xfrm>
            <a:off x="6991510" y="1784082"/>
            <a:ext cx="2384222" cy="80033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多模态融合大模型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D35C1BE-D468-7758-9AAA-8B3DA6F28C81}"/>
              </a:ext>
            </a:extLst>
          </p:cNvPr>
          <p:cNvSpPr/>
          <p:nvPr/>
        </p:nvSpPr>
        <p:spPr>
          <a:xfrm>
            <a:off x="6655425" y="3155893"/>
            <a:ext cx="1804148" cy="957062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MiniGPT-4</a:t>
            </a:r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053CD76-BFE2-CCAB-65BB-233EBAF21DBE}"/>
              </a:ext>
            </a:extLst>
          </p:cNvPr>
          <p:cNvSpPr/>
          <p:nvPr/>
        </p:nvSpPr>
        <p:spPr>
          <a:xfrm>
            <a:off x="9502231" y="3157699"/>
            <a:ext cx="1907197" cy="957062"/>
          </a:xfrm>
          <a:prstGeom prst="ellipse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SpeechGPT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3DD95D1-C7D7-3D06-057B-711BD0672F46}"/>
              </a:ext>
            </a:extLst>
          </p:cNvPr>
          <p:cNvSpPr/>
          <p:nvPr/>
        </p:nvSpPr>
        <p:spPr>
          <a:xfrm>
            <a:off x="8299413" y="2664846"/>
            <a:ext cx="1385476" cy="72197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PandaGPT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1E89797-B1D8-5DFB-EAAE-80DF28A21D9A}"/>
              </a:ext>
            </a:extLst>
          </p:cNvPr>
          <p:cNvSpPr txBox="1"/>
          <p:nvPr/>
        </p:nvSpPr>
        <p:spPr>
          <a:xfrm>
            <a:off x="7353616" y="5610260"/>
            <a:ext cx="3886123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侧重于模态融合学习而不是模态生成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278800-D8EA-D13C-CF39-8B5B3B45130E}"/>
              </a:ext>
            </a:extLst>
          </p:cNvPr>
          <p:cNvSpPr txBox="1"/>
          <p:nvPr/>
        </p:nvSpPr>
        <p:spPr>
          <a:xfrm>
            <a:off x="6375593" y="945989"/>
            <a:ext cx="5199071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模态学习到模态生成</a:t>
            </a:r>
            <a:endParaRPr lang="en-US" altLang="zh-CN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8932553-CA20-6636-230E-026A83C7A762}"/>
              </a:ext>
            </a:extLst>
          </p:cNvPr>
          <p:cNvSpPr/>
          <p:nvPr/>
        </p:nvSpPr>
        <p:spPr>
          <a:xfrm>
            <a:off x="6377476" y="4674156"/>
            <a:ext cx="2632554" cy="52600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多模态数据对齐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EF67C4E-80AB-D081-E937-BF38A1CEB558}"/>
              </a:ext>
            </a:extLst>
          </p:cNvPr>
          <p:cNvSpPr/>
          <p:nvPr/>
        </p:nvSpPr>
        <p:spPr>
          <a:xfrm>
            <a:off x="9800340" y="4674155"/>
            <a:ext cx="1935162" cy="52600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数据与</a:t>
            </a:r>
            <a:r>
              <a:rPr lang="en-US" altLang="zh-CN" dirty="0"/>
              <a:t>LLM</a:t>
            </a:r>
            <a:r>
              <a:rPr lang="zh-CN" altLang="en-US" dirty="0"/>
              <a:t>对齐</a:t>
            </a:r>
          </a:p>
        </p:txBody>
      </p:sp>
    </p:spTree>
    <p:extLst>
      <p:ext uri="{BB962C8B-B14F-4D97-AF65-F5344CB8AC3E}">
        <p14:creationId xmlns:p14="http://schemas.microsoft.com/office/powerpoint/2010/main" val="165156135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占位符 1"/>
          <p:cNvSpPr txBox="1"/>
          <p:nvPr/>
        </p:nvSpPr>
        <p:spPr>
          <a:xfrm>
            <a:off x="965200" y="-100014"/>
            <a:ext cx="7830458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30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方案与待解决问题</a:t>
            </a:r>
            <a:endParaRPr kumimoji="0" lang="en-US" altLang="zh-CN" sz="2800" b="1" i="0" u="none" strike="noStrike" kern="1200" cap="none" spc="300" normalizeH="0" baseline="0" noProof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页脚占位符 9">
            <a:extLst>
              <a:ext uri="{FF2B5EF4-FFF2-40B4-BE49-F238E27FC236}">
                <a16:creationId xmlns:a16="http://schemas.microsoft.com/office/drawing/2014/main" id="{3ACCF58D-D2AD-D93A-B700-45924AE7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2554" y="6524196"/>
            <a:ext cx="2674107" cy="365125"/>
          </a:xfrm>
        </p:spPr>
        <p:txBody>
          <a:bodyPr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知行合一，经世致用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3374126-A295-C75B-B37D-579BC15D4607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061304C-1093-BDB6-6D49-D10F0042D775}"/>
              </a:ext>
            </a:extLst>
          </p:cNvPr>
          <p:cNvSpPr/>
          <p:nvPr/>
        </p:nvSpPr>
        <p:spPr>
          <a:xfrm>
            <a:off x="968597" y="1311441"/>
            <a:ext cx="2003258" cy="5053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音频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66FBE0-C73D-CA95-F2DD-E77248DED95E}"/>
              </a:ext>
            </a:extLst>
          </p:cNvPr>
          <p:cNvSpPr/>
          <p:nvPr/>
        </p:nvSpPr>
        <p:spPr>
          <a:xfrm>
            <a:off x="968597" y="2014970"/>
            <a:ext cx="2003258" cy="5053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视频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311E114-DE80-C4F1-3154-FE66EFA201F9}"/>
              </a:ext>
            </a:extLst>
          </p:cNvPr>
          <p:cNvSpPr/>
          <p:nvPr/>
        </p:nvSpPr>
        <p:spPr>
          <a:xfrm>
            <a:off x="968597" y="2617090"/>
            <a:ext cx="2003258" cy="5053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图像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9B4E17C-E625-1D5E-EECB-F1955A04F9AE}"/>
              </a:ext>
            </a:extLst>
          </p:cNvPr>
          <p:cNvSpPr/>
          <p:nvPr/>
        </p:nvSpPr>
        <p:spPr>
          <a:xfrm>
            <a:off x="968597" y="3320619"/>
            <a:ext cx="2003258" cy="5053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F030B09-21EE-7E9D-7755-3CF259392565}"/>
              </a:ext>
            </a:extLst>
          </p:cNvPr>
          <p:cNvSpPr/>
          <p:nvPr/>
        </p:nvSpPr>
        <p:spPr>
          <a:xfrm>
            <a:off x="3777860" y="1311442"/>
            <a:ext cx="703848" cy="251450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dirty="0"/>
              <a:t>Large Language Model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AD9013C-270F-CFD3-8D40-CA84F88384A9}"/>
              </a:ext>
            </a:extLst>
          </p:cNvPr>
          <p:cNvSpPr/>
          <p:nvPr/>
        </p:nvSpPr>
        <p:spPr>
          <a:xfrm>
            <a:off x="5418493" y="1311441"/>
            <a:ext cx="2003258" cy="5053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音频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9A72F98-9D9F-463E-C025-4215C5DBFBBB}"/>
              </a:ext>
            </a:extLst>
          </p:cNvPr>
          <p:cNvSpPr/>
          <p:nvPr/>
        </p:nvSpPr>
        <p:spPr>
          <a:xfrm>
            <a:off x="5418493" y="2014970"/>
            <a:ext cx="2003258" cy="5053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视频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A16C839-7AB5-FCBD-475A-EFBD87BEB45C}"/>
              </a:ext>
            </a:extLst>
          </p:cNvPr>
          <p:cNvSpPr/>
          <p:nvPr/>
        </p:nvSpPr>
        <p:spPr>
          <a:xfrm>
            <a:off x="5418493" y="2617090"/>
            <a:ext cx="2003258" cy="5053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图像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5DA963B-EB64-D64F-4C91-F8CFBBC987D9}"/>
              </a:ext>
            </a:extLst>
          </p:cNvPr>
          <p:cNvSpPr/>
          <p:nvPr/>
        </p:nvSpPr>
        <p:spPr>
          <a:xfrm>
            <a:off x="5418493" y="3320619"/>
            <a:ext cx="2003258" cy="5053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720CAA1B-98C2-D1A0-9915-08EF238B726D}"/>
              </a:ext>
            </a:extLst>
          </p:cNvPr>
          <p:cNvSpPr/>
          <p:nvPr/>
        </p:nvSpPr>
        <p:spPr>
          <a:xfrm>
            <a:off x="3068052" y="2333646"/>
            <a:ext cx="613611" cy="3732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0613674D-A10C-5A45-EFA9-844B8E6D666E}"/>
              </a:ext>
            </a:extLst>
          </p:cNvPr>
          <p:cNvSpPr/>
          <p:nvPr/>
        </p:nvSpPr>
        <p:spPr>
          <a:xfrm>
            <a:off x="4643295" y="2333646"/>
            <a:ext cx="613611" cy="3732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1D4486C-65A9-C87C-5553-D119ECC7396B}"/>
              </a:ext>
            </a:extLst>
          </p:cNvPr>
          <p:cNvSpPr txBox="1"/>
          <p:nvPr/>
        </p:nvSpPr>
        <p:spPr>
          <a:xfrm>
            <a:off x="1391233" y="896474"/>
            <a:ext cx="115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输入模态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8526800-A5E1-DB7A-24E8-B310B7C719D6}"/>
              </a:ext>
            </a:extLst>
          </p:cNvPr>
          <p:cNvSpPr txBox="1"/>
          <p:nvPr/>
        </p:nvSpPr>
        <p:spPr>
          <a:xfrm>
            <a:off x="5841129" y="893712"/>
            <a:ext cx="115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生成任务</a:t>
            </a: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84029628-A580-EC5A-02B5-8D51EE153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023339"/>
              </p:ext>
            </p:extLst>
          </p:nvPr>
        </p:nvGraphicFramePr>
        <p:xfrm>
          <a:off x="700573" y="4662287"/>
          <a:ext cx="67613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3784">
                  <a:extLst>
                    <a:ext uri="{9D8B030D-6E8A-4147-A177-3AD203B41FA5}">
                      <a16:colId xmlns:a16="http://schemas.microsoft.com/office/drawing/2014/main" val="2789990689"/>
                    </a:ext>
                  </a:extLst>
                </a:gridCol>
                <a:gridCol w="2253784">
                  <a:extLst>
                    <a:ext uri="{9D8B030D-6E8A-4147-A177-3AD203B41FA5}">
                      <a16:colId xmlns:a16="http://schemas.microsoft.com/office/drawing/2014/main" val="2491084014"/>
                    </a:ext>
                  </a:extLst>
                </a:gridCol>
                <a:gridCol w="2253784">
                  <a:extLst>
                    <a:ext uri="{9D8B030D-6E8A-4147-A177-3AD203B41FA5}">
                      <a16:colId xmlns:a16="http://schemas.microsoft.com/office/drawing/2014/main" val="3392300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方案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作用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缺陷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032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适配器方式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可以融合多模态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缺乏推理和决策能力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06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LLMs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与外部工具结合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拥有决策能力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结合过程信息丢失严重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2497775"/>
                  </a:ext>
                </a:extLst>
              </a:tr>
            </a:tbl>
          </a:graphicData>
        </a:graphic>
      </p:graphicFrame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6DA3374-2624-DFD0-5D1E-C2A359F23CCB}"/>
              </a:ext>
            </a:extLst>
          </p:cNvPr>
          <p:cNvCxnSpPr>
            <a:cxnSpLocks/>
          </p:cNvCxnSpPr>
          <p:nvPr/>
        </p:nvCxnSpPr>
        <p:spPr>
          <a:xfrm>
            <a:off x="2927838" y="4662287"/>
            <a:ext cx="0" cy="111252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2018C85-5669-2291-309C-004D1B0215A0}"/>
              </a:ext>
            </a:extLst>
          </p:cNvPr>
          <p:cNvCxnSpPr>
            <a:cxnSpLocks/>
          </p:cNvCxnSpPr>
          <p:nvPr/>
        </p:nvCxnSpPr>
        <p:spPr>
          <a:xfrm>
            <a:off x="5190199" y="4662287"/>
            <a:ext cx="0" cy="111252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D32417D0-2F11-7713-862D-06A1005D1EC7}"/>
              </a:ext>
            </a:extLst>
          </p:cNvPr>
          <p:cNvSpPr/>
          <p:nvPr/>
        </p:nvSpPr>
        <p:spPr>
          <a:xfrm>
            <a:off x="8358539" y="3439551"/>
            <a:ext cx="2992417" cy="807518"/>
          </a:xfrm>
          <a:prstGeom prst="roundRect">
            <a:avLst/>
          </a:prstGeom>
          <a:solidFill>
            <a:srgbClr val="FA807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对设备和时间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的要求使训练成本高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F139F21-1CE5-2147-1AF6-28F4D3C862D9}"/>
              </a:ext>
            </a:extLst>
          </p:cNvPr>
          <p:cNvSpPr/>
          <p:nvPr/>
        </p:nvSpPr>
        <p:spPr>
          <a:xfrm>
            <a:off x="8358537" y="4453735"/>
            <a:ext cx="2992417" cy="8075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大模型通用而不专用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AF2EABB3-1CF2-2DBA-6521-BBC74FE9FC81}"/>
              </a:ext>
            </a:extLst>
          </p:cNvPr>
          <p:cNvSpPr/>
          <p:nvPr/>
        </p:nvSpPr>
        <p:spPr>
          <a:xfrm>
            <a:off x="8358536" y="2497691"/>
            <a:ext cx="2992417" cy="80751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如何将多模态特征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en-US" altLang="zh-CN" dirty="0">
                <a:solidFill>
                  <a:schemeClr val="tx1"/>
                </a:solidFill>
              </a:rPr>
              <a:t>LLM</a:t>
            </a:r>
            <a:r>
              <a:rPr lang="zh-CN" altLang="en-US" dirty="0">
                <a:solidFill>
                  <a:schemeClr val="tx1"/>
                </a:solidFill>
              </a:rPr>
              <a:t>词向量对齐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AF7933-4037-A2BC-DD25-4788DD2E1A1C}"/>
              </a:ext>
            </a:extLst>
          </p:cNvPr>
          <p:cNvSpPr txBox="1"/>
          <p:nvPr/>
        </p:nvSpPr>
        <p:spPr>
          <a:xfrm>
            <a:off x="482422" y="4280175"/>
            <a:ext cx="315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SORA / ImageBind /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CoDi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1F577F5-B574-E302-DB85-98E598EEB4DD}"/>
              </a:ext>
            </a:extLst>
          </p:cNvPr>
          <p:cNvSpPr/>
          <p:nvPr/>
        </p:nvSpPr>
        <p:spPr>
          <a:xfrm>
            <a:off x="965200" y="4986660"/>
            <a:ext cx="1822968" cy="414046"/>
          </a:xfrm>
          <a:prstGeom prst="roundRect">
            <a:avLst/>
          </a:prstGeom>
          <a:noFill/>
          <a:ln w="38100">
            <a:solidFill>
              <a:srgbClr val="E63022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0E6CC93-F7A0-8F1E-16D0-2206C0852418}"/>
              </a:ext>
            </a:extLst>
          </p:cNvPr>
          <p:cNvSpPr/>
          <p:nvPr/>
        </p:nvSpPr>
        <p:spPr>
          <a:xfrm>
            <a:off x="592554" y="4216920"/>
            <a:ext cx="2882285" cy="414046"/>
          </a:xfrm>
          <a:prstGeom prst="roundRect">
            <a:avLst/>
          </a:prstGeom>
          <a:noFill/>
          <a:ln w="38100">
            <a:solidFill>
              <a:srgbClr val="E63022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C1D49AE-FFF7-0B2A-70BA-9B8D75415038}"/>
              </a:ext>
            </a:extLst>
          </p:cNvPr>
          <p:cNvCxnSpPr>
            <a:cxnSpLocks/>
          </p:cNvCxnSpPr>
          <p:nvPr/>
        </p:nvCxnSpPr>
        <p:spPr>
          <a:xfrm flipV="1">
            <a:off x="1300621" y="4649507"/>
            <a:ext cx="181223" cy="337153"/>
          </a:xfrm>
          <a:prstGeom prst="straightConnector1">
            <a:avLst/>
          </a:prstGeom>
          <a:ln w="38100">
            <a:solidFill>
              <a:srgbClr val="E630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52BAEE9-9D90-EBBE-6885-580A51A70401}"/>
              </a:ext>
            </a:extLst>
          </p:cNvPr>
          <p:cNvSpPr/>
          <p:nvPr/>
        </p:nvSpPr>
        <p:spPr>
          <a:xfrm>
            <a:off x="292710" y="6097587"/>
            <a:ext cx="3590065" cy="414046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HuggingGPT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Visual-ChatGPT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E58A150-8BE5-25A8-7FB2-CDF2F903D9E7}"/>
              </a:ext>
            </a:extLst>
          </p:cNvPr>
          <p:cNvSpPr/>
          <p:nvPr/>
        </p:nvSpPr>
        <p:spPr>
          <a:xfrm>
            <a:off x="765598" y="5447465"/>
            <a:ext cx="2195614" cy="414046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54626BC-45B9-FB64-0CCC-8717B013C6E0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>
            <a:off x="1863405" y="5861511"/>
            <a:ext cx="224338" cy="23607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152C974C-8433-7BA5-F984-7235D4126984}"/>
              </a:ext>
            </a:extLst>
          </p:cNvPr>
          <p:cNvSpPr/>
          <p:nvPr/>
        </p:nvSpPr>
        <p:spPr>
          <a:xfrm>
            <a:off x="8358536" y="1497029"/>
            <a:ext cx="2992417" cy="8075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如何使用</a:t>
            </a:r>
            <a:r>
              <a:rPr lang="en-US" altLang="zh-CN" dirty="0">
                <a:solidFill>
                  <a:schemeClr val="tx1"/>
                </a:solidFill>
              </a:rPr>
              <a:t>LLM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强大的推理和决策能力</a:t>
            </a:r>
          </a:p>
        </p:txBody>
      </p:sp>
    </p:spTree>
    <p:extLst>
      <p:ext uri="{BB962C8B-B14F-4D97-AF65-F5344CB8AC3E}">
        <p14:creationId xmlns:p14="http://schemas.microsoft.com/office/powerpoint/2010/main" val="427376532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占位符 1"/>
          <p:cNvSpPr txBox="1"/>
          <p:nvPr/>
        </p:nvSpPr>
        <p:spPr>
          <a:xfrm>
            <a:off x="965199" y="296882"/>
            <a:ext cx="8681947" cy="420667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000" b="1" spc="300" dirty="0">
                <a:solidFill>
                  <a:srgbClr val="44546A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+mn-cs"/>
              </a:rPr>
              <a:t>创新</a:t>
            </a:r>
            <a:endParaRPr lang="en-US" altLang="zh-CN" sz="2000" b="1" spc="300" dirty="0">
              <a:solidFill>
                <a:srgbClr val="44546A">
                  <a:lumMod val="50000"/>
                </a:srgbClr>
              </a:solidFill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页脚占位符 9">
            <a:extLst>
              <a:ext uri="{FF2B5EF4-FFF2-40B4-BE49-F238E27FC236}">
                <a16:creationId xmlns:a16="http://schemas.microsoft.com/office/drawing/2014/main" id="{3ACCF58D-D2AD-D93A-B700-45924AE7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2554" y="6524196"/>
            <a:ext cx="2674107" cy="365125"/>
          </a:xfrm>
        </p:spPr>
        <p:txBody>
          <a:bodyPr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知行合一，经世致用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3374126-A295-C75B-B37D-579BC15D4607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11A65DB-89FE-CA71-8B76-09D867A02D74}"/>
              </a:ext>
            </a:extLst>
          </p:cNvPr>
          <p:cNvSpPr/>
          <p:nvPr/>
        </p:nvSpPr>
        <p:spPr>
          <a:xfrm>
            <a:off x="1237013" y="1151625"/>
            <a:ext cx="4469740" cy="2172874"/>
          </a:xfrm>
          <a:prstGeom prst="roundRect">
            <a:avLst/>
          </a:prstGeom>
          <a:noFill/>
          <a:ln w="38100">
            <a:solidFill>
              <a:srgbClr val="C55A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BB02D53-3072-7D36-A02A-1B0F8C0BA6F8}"/>
              </a:ext>
            </a:extLst>
          </p:cNvPr>
          <p:cNvSpPr/>
          <p:nvPr/>
        </p:nvSpPr>
        <p:spPr>
          <a:xfrm>
            <a:off x="1888744" y="876357"/>
            <a:ext cx="2327656" cy="52600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01</a:t>
            </a:r>
            <a:r>
              <a:rPr lang="zh-CN" altLang="en-US" dirty="0">
                <a:solidFill>
                  <a:schemeClr val="bg1"/>
                </a:solidFill>
              </a:rPr>
              <a:t>设计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-apple-system"/>
              </a:rPr>
              <a:t>NExT-GPT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-apple-system"/>
              </a:rPr>
              <a:t>结构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B359AED-B35E-3A86-BA1B-5A9C5E16D3B4}"/>
              </a:ext>
            </a:extLst>
          </p:cNvPr>
          <p:cNvSpPr/>
          <p:nvPr/>
        </p:nvSpPr>
        <p:spPr>
          <a:xfrm>
            <a:off x="6364834" y="1205364"/>
            <a:ext cx="4128655" cy="2172874"/>
          </a:xfrm>
          <a:prstGeom prst="roundRect">
            <a:avLst/>
          </a:prstGeom>
          <a:noFill/>
          <a:ln w="38100">
            <a:solidFill>
              <a:srgbClr val="3857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F1100E9-6754-D41B-94B7-ED97B25B6BD6}"/>
              </a:ext>
            </a:extLst>
          </p:cNvPr>
          <p:cNvSpPr/>
          <p:nvPr/>
        </p:nvSpPr>
        <p:spPr>
          <a:xfrm>
            <a:off x="7016564" y="926507"/>
            <a:ext cx="2117200" cy="52600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02</a:t>
            </a:r>
            <a:r>
              <a:rPr lang="zh-CN" altLang="en-US" dirty="0"/>
              <a:t>预训练模型方案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B8B6AF5-EE8E-1CF8-CE80-8341A1628295}"/>
              </a:ext>
            </a:extLst>
          </p:cNvPr>
          <p:cNvSpPr/>
          <p:nvPr/>
        </p:nvSpPr>
        <p:spPr>
          <a:xfrm>
            <a:off x="6364834" y="4171729"/>
            <a:ext cx="4135005" cy="2172874"/>
          </a:xfrm>
          <a:prstGeom prst="roundRect">
            <a:avLst/>
          </a:prstGeom>
          <a:noFill/>
          <a:ln w="38100">
            <a:solidFill>
              <a:srgbClr val="2038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881AE31-9DB8-673B-B2E6-713AB43B507E}"/>
              </a:ext>
            </a:extLst>
          </p:cNvPr>
          <p:cNvSpPr/>
          <p:nvPr/>
        </p:nvSpPr>
        <p:spPr>
          <a:xfrm>
            <a:off x="7014312" y="3908727"/>
            <a:ext cx="2119452" cy="5260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i="0" dirty="0">
                <a:solidFill>
                  <a:schemeClr val="bg1"/>
                </a:solidFill>
                <a:effectLst/>
                <a:latin typeface="-apple-system"/>
              </a:rPr>
              <a:t>04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-apple-system"/>
              </a:rPr>
              <a:t>高质量样本数据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B0D5D09-25A1-177C-7B00-FFDF38BBEB5C}"/>
              </a:ext>
            </a:extLst>
          </p:cNvPr>
          <p:cNvSpPr/>
          <p:nvPr/>
        </p:nvSpPr>
        <p:spPr>
          <a:xfrm>
            <a:off x="1237013" y="4154718"/>
            <a:ext cx="4469740" cy="2172874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43B8834-B3C6-BD01-4ABB-622CB6FB7237}"/>
              </a:ext>
            </a:extLst>
          </p:cNvPr>
          <p:cNvSpPr/>
          <p:nvPr/>
        </p:nvSpPr>
        <p:spPr>
          <a:xfrm>
            <a:off x="1888744" y="3879450"/>
            <a:ext cx="2143588" cy="526005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03</a:t>
            </a:r>
            <a:r>
              <a:rPr lang="zh-CN" altLang="en-US" dirty="0"/>
              <a:t>大模型微调方案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7D0AB08-0C71-26CA-EA4F-26B29ECF97FB}"/>
              </a:ext>
            </a:extLst>
          </p:cNvPr>
          <p:cNvSpPr txBox="1"/>
          <p:nvPr/>
        </p:nvSpPr>
        <p:spPr>
          <a:xfrm>
            <a:off x="6590960" y="1617193"/>
            <a:ext cx="38490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05073B"/>
                </a:solidFill>
                <a:effectLst/>
                <a:latin typeface="-apple-system"/>
              </a:rPr>
              <a:t>利用预训练模型</a:t>
            </a:r>
            <a:r>
              <a:rPr lang="zh-CN" altLang="en-US" b="0" i="0" dirty="0">
                <a:solidFill>
                  <a:srgbClr val="05073B"/>
                </a:solidFill>
                <a:effectLst/>
                <a:latin typeface="PingFang-SC-Regular"/>
              </a:rPr>
              <a:t>：利用现有的高性能预训练编码器和解码器，如</a:t>
            </a:r>
            <a:r>
              <a:rPr lang="en-US" altLang="zh-CN" b="0" i="0" dirty="0">
                <a:solidFill>
                  <a:srgbClr val="05073B"/>
                </a:solidFill>
                <a:effectLst/>
                <a:latin typeface="PingFang-SC-Regular"/>
              </a:rPr>
              <a:t>CLIP</a:t>
            </a:r>
            <a:r>
              <a:rPr lang="zh-CN" altLang="en-US" b="0" i="0" dirty="0">
                <a:solidFill>
                  <a:srgbClr val="05073B"/>
                </a:solidFill>
                <a:effectLst/>
                <a:latin typeface="PingFang-SC-Regular"/>
              </a:rPr>
              <a:t>、</a:t>
            </a:r>
            <a:r>
              <a:rPr lang="en-US" altLang="zh-CN" b="0" i="0" dirty="0">
                <a:solidFill>
                  <a:srgbClr val="05073B"/>
                </a:solidFill>
                <a:effectLst/>
                <a:latin typeface="PingFang-SC-Regular"/>
              </a:rPr>
              <a:t>ImageBind</a:t>
            </a:r>
            <a:r>
              <a:rPr lang="zh-CN" altLang="en-US" b="0" i="0" dirty="0">
                <a:solidFill>
                  <a:srgbClr val="05073B"/>
                </a:solidFill>
                <a:effectLst/>
                <a:latin typeface="PingFang-SC-Regular"/>
              </a:rPr>
              <a:t>和最新的潜在扩散模型，通过加载现成的参数来避免冷启动训练，并促进未来更多模态的扩展。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7A5DB06-8A7D-304C-278E-7922E1DDF604}"/>
              </a:ext>
            </a:extLst>
          </p:cNvPr>
          <p:cNvSpPr txBox="1"/>
          <p:nvPr/>
        </p:nvSpPr>
        <p:spPr>
          <a:xfrm>
            <a:off x="6528614" y="4556230"/>
            <a:ext cx="39114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05073B"/>
                </a:solidFill>
                <a:effectLst/>
                <a:latin typeface="-apple-system"/>
              </a:rPr>
              <a:t>收集并标注</a:t>
            </a:r>
            <a:r>
              <a:rPr lang="zh-CN" altLang="en-US" b="0" i="0" dirty="0">
                <a:solidFill>
                  <a:srgbClr val="05073B"/>
                </a:solidFill>
                <a:effectLst/>
                <a:latin typeface="-apple-system"/>
              </a:rPr>
              <a:t>了一个包含</a:t>
            </a:r>
            <a:r>
              <a:rPr lang="en-US" altLang="zh-CN" b="0" i="0" dirty="0">
                <a:solidFill>
                  <a:srgbClr val="05073B"/>
                </a:solidFill>
                <a:effectLst/>
                <a:latin typeface="-apple-system"/>
              </a:rPr>
              <a:t>5000</a:t>
            </a:r>
            <a:r>
              <a:rPr lang="zh-CN" altLang="en-US" b="0" i="0" dirty="0">
                <a:solidFill>
                  <a:srgbClr val="05073B"/>
                </a:solidFill>
                <a:effectLst/>
                <a:latin typeface="-apple-system"/>
              </a:rPr>
              <a:t>个高质量样本的</a:t>
            </a:r>
            <a:r>
              <a:rPr lang="en-US" altLang="zh-CN" b="0" i="0" dirty="0">
                <a:solidFill>
                  <a:srgbClr val="05073B"/>
                </a:solidFill>
                <a:effectLst/>
                <a:latin typeface="-apple-system"/>
              </a:rPr>
              <a:t>MosIT</a:t>
            </a:r>
            <a:r>
              <a:rPr lang="zh-CN" altLang="en-US" b="0" i="0" dirty="0">
                <a:solidFill>
                  <a:srgbClr val="05073B"/>
                </a:solidFill>
                <a:effectLst/>
                <a:latin typeface="-apple-system"/>
              </a:rPr>
              <a:t>数据集。通过使用</a:t>
            </a:r>
            <a:r>
              <a:rPr lang="en-US" altLang="zh-CN" b="0" i="0" dirty="0">
                <a:solidFill>
                  <a:srgbClr val="05073B"/>
                </a:solidFill>
                <a:effectLst/>
                <a:latin typeface="-apple-system"/>
              </a:rPr>
              <a:t>LoRA</a:t>
            </a:r>
            <a:r>
              <a:rPr lang="zh-CN" altLang="en-US" b="0" i="0" dirty="0">
                <a:solidFill>
                  <a:srgbClr val="05073B"/>
                </a:solidFill>
                <a:effectLst/>
                <a:latin typeface="-apple-system"/>
              </a:rPr>
              <a:t>技术，对</a:t>
            </a:r>
            <a:r>
              <a:rPr lang="en-US" altLang="zh-CN" b="0" i="0" dirty="0">
                <a:solidFill>
                  <a:srgbClr val="05073B"/>
                </a:solidFill>
                <a:effectLst/>
                <a:latin typeface="-apple-system"/>
              </a:rPr>
              <a:t>NExT-GPT</a:t>
            </a:r>
            <a:r>
              <a:rPr lang="zh-CN" altLang="en-US" b="0" i="0" dirty="0">
                <a:solidFill>
                  <a:srgbClr val="05073B"/>
                </a:solidFill>
                <a:effectLst/>
                <a:latin typeface="-apple-system"/>
              </a:rPr>
              <a:t>系统进行整体调优，更新输入和输出投影层以及部分</a:t>
            </a:r>
            <a:r>
              <a:rPr lang="en-US" altLang="zh-CN" b="0" i="0" dirty="0">
                <a:solidFill>
                  <a:srgbClr val="05073B"/>
                </a:solidFill>
                <a:effectLst/>
                <a:latin typeface="-apple-system"/>
              </a:rPr>
              <a:t>LLM</a:t>
            </a:r>
            <a:r>
              <a:rPr lang="zh-CN" altLang="en-US" b="0" i="0" dirty="0">
                <a:solidFill>
                  <a:srgbClr val="05073B"/>
                </a:solidFill>
                <a:effectLst/>
                <a:latin typeface="-apple-system"/>
              </a:rPr>
              <a:t>参数。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F8CBA8B-FBD1-AD42-ACA4-FA0D864701CE}"/>
              </a:ext>
            </a:extLst>
          </p:cNvPr>
          <p:cNvSpPr txBox="1"/>
          <p:nvPr/>
        </p:nvSpPr>
        <p:spPr>
          <a:xfrm>
            <a:off x="1457819" y="1448166"/>
            <a:ext cx="402812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05073B"/>
                </a:solidFill>
                <a:effectLst/>
                <a:latin typeface="-apple-system"/>
              </a:rPr>
              <a:t>采用输入编码层，核心处理层，输出解码层</a:t>
            </a:r>
            <a:r>
              <a:rPr lang="zh-CN" altLang="en-US" b="0" i="0" dirty="0">
                <a:solidFill>
                  <a:srgbClr val="05073B"/>
                </a:solidFill>
                <a:effectLst/>
                <a:latin typeface="PingFang-SC-Regular"/>
              </a:rPr>
              <a:t>：以开源的</a:t>
            </a:r>
            <a:r>
              <a:rPr lang="en-US" altLang="zh-CN" b="0" i="0" dirty="0">
                <a:solidFill>
                  <a:srgbClr val="05073B"/>
                </a:solidFill>
                <a:effectLst/>
                <a:latin typeface="PingFang-SC-Regular"/>
              </a:rPr>
              <a:t>LLM</a:t>
            </a:r>
            <a:r>
              <a:rPr lang="zh-CN" altLang="en-US" b="0" i="0" dirty="0">
                <a:solidFill>
                  <a:srgbClr val="05073B"/>
                </a:solidFill>
                <a:effectLst/>
                <a:latin typeface="PingFang-SC-Regular"/>
              </a:rPr>
              <a:t>作为核心，处理输入信息进行语义理解和推理。经过投影的多模态信号及具体指令被路由到不同的编码器，最终生成对应模态的内容。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D020DC7-D827-031E-7E35-C9FC4EC58E66}"/>
              </a:ext>
            </a:extLst>
          </p:cNvPr>
          <p:cNvSpPr txBox="1"/>
          <p:nvPr/>
        </p:nvSpPr>
        <p:spPr>
          <a:xfrm>
            <a:off x="1350157" y="4489360"/>
            <a:ext cx="42434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5073B"/>
                </a:solidFill>
                <a:effectLst/>
                <a:latin typeface="-apple-system"/>
              </a:rPr>
              <a:t>通过使用</a:t>
            </a:r>
            <a:r>
              <a:rPr lang="en-US" altLang="zh-CN" b="0" i="0" dirty="0">
                <a:solidFill>
                  <a:srgbClr val="05073B"/>
                </a:solidFill>
                <a:effectLst/>
                <a:latin typeface="-apple-system"/>
              </a:rPr>
              <a:t>LoRA</a:t>
            </a:r>
            <a:r>
              <a:rPr lang="zh-CN" altLang="en-US" b="0" i="0" dirty="0">
                <a:solidFill>
                  <a:srgbClr val="05073B"/>
                </a:solidFill>
                <a:effectLst/>
                <a:latin typeface="-apple-system"/>
              </a:rPr>
              <a:t>技术，对</a:t>
            </a:r>
            <a:r>
              <a:rPr lang="en-US" altLang="zh-CN" b="0" i="0" dirty="0">
                <a:solidFill>
                  <a:srgbClr val="05073B"/>
                </a:solidFill>
                <a:effectLst/>
                <a:latin typeface="-apple-system"/>
              </a:rPr>
              <a:t>NExT-GPT</a:t>
            </a:r>
            <a:r>
              <a:rPr lang="zh-CN" altLang="en-US" b="0" i="0" dirty="0">
                <a:solidFill>
                  <a:srgbClr val="05073B"/>
                </a:solidFill>
                <a:effectLst/>
                <a:latin typeface="-apple-system"/>
              </a:rPr>
              <a:t>系统进行整体调优，更新输入和输出投影层以及部分</a:t>
            </a:r>
            <a:r>
              <a:rPr lang="en-US" altLang="zh-CN" b="0" i="0" dirty="0">
                <a:solidFill>
                  <a:srgbClr val="05073B"/>
                </a:solidFill>
                <a:effectLst/>
                <a:latin typeface="-apple-system"/>
              </a:rPr>
              <a:t>LLM</a:t>
            </a:r>
            <a:r>
              <a:rPr lang="zh-CN" altLang="en-US" b="0" i="0" dirty="0">
                <a:solidFill>
                  <a:srgbClr val="05073B"/>
                </a:solidFill>
                <a:effectLst/>
                <a:latin typeface="-apple-system"/>
              </a:rPr>
              <a:t>参数。此外，仅对输入投影层和输出投影层进行局部微调，同时确保三层之间的特征对齐。这种方法通过最小化计算开销来提高效率。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93186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占位符 1"/>
          <p:cNvSpPr txBox="1"/>
          <p:nvPr/>
        </p:nvSpPr>
        <p:spPr>
          <a:xfrm>
            <a:off x="965199" y="-100014"/>
            <a:ext cx="8681947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800" b="1" spc="300" dirty="0">
                <a:solidFill>
                  <a:srgbClr val="44546A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+mn-cs"/>
              </a:rPr>
              <a:t>NExT-GPT</a:t>
            </a:r>
            <a:r>
              <a:rPr lang="zh-CN" altLang="en-US" sz="2800" b="1" spc="300" dirty="0">
                <a:solidFill>
                  <a:srgbClr val="44546A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+mn-cs"/>
              </a:rPr>
              <a:t>整体架构</a:t>
            </a:r>
            <a:endParaRPr lang="en-US" altLang="zh-CN" sz="2800" b="1" spc="300" dirty="0">
              <a:solidFill>
                <a:srgbClr val="44546A">
                  <a:lumMod val="50000"/>
                </a:srgbClr>
              </a:solidFill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页脚占位符 9">
            <a:extLst>
              <a:ext uri="{FF2B5EF4-FFF2-40B4-BE49-F238E27FC236}">
                <a16:creationId xmlns:a16="http://schemas.microsoft.com/office/drawing/2014/main" id="{3ACCF58D-D2AD-D93A-B700-45924AE7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2554" y="6524196"/>
            <a:ext cx="2674107" cy="365125"/>
          </a:xfrm>
        </p:spPr>
        <p:txBody>
          <a:bodyPr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知行合一，经世致用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3374126-A295-C75B-B37D-579BC15D4607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082D9333-AFA7-BB70-1709-0876FA35F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99" y="1051895"/>
            <a:ext cx="9791205" cy="510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1816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91CE3C5-2CF3-DB50-0463-736B15130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18" y="798069"/>
            <a:ext cx="9976863" cy="3320861"/>
          </a:xfrm>
          <a:prstGeom prst="rect">
            <a:avLst/>
          </a:prstGeom>
        </p:spPr>
      </p:pic>
      <p:sp>
        <p:nvSpPr>
          <p:cNvPr id="52" name="标题占位符 1"/>
          <p:cNvSpPr txBox="1"/>
          <p:nvPr/>
        </p:nvSpPr>
        <p:spPr>
          <a:xfrm>
            <a:off x="965200" y="-100014"/>
            <a:ext cx="10970796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800" b="1" spc="300" dirty="0">
                <a:solidFill>
                  <a:srgbClr val="44546A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+mn-cs"/>
              </a:rPr>
              <a:t>编码侧的编码与指令对齐</a:t>
            </a:r>
            <a:endParaRPr lang="en-US" altLang="zh-CN" sz="2800" b="1" spc="300" dirty="0">
              <a:solidFill>
                <a:srgbClr val="44546A">
                  <a:lumMod val="50000"/>
                </a:srgbClr>
              </a:solidFill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页脚占位符 9">
            <a:extLst>
              <a:ext uri="{FF2B5EF4-FFF2-40B4-BE49-F238E27FC236}">
                <a16:creationId xmlns:a16="http://schemas.microsoft.com/office/drawing/2014/main" id="{3ACCF58D-D2AD-D93A-B700-45924AE7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2554" y="6524196"/>
            <a:ext cx="2674107" cy="365125"/>
          </a:xfrm>
        </p:spPr>
        <p:txBody>
          <a:bodyPr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知行合一，经世致用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3374126-A295-C75B-B37D-579BC15D4607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E084544-FC01-E0F8-E316-E20028F9C3B8}"/>
              </a:ext>
            </a:extLst>
          </p:cNvPr>
          <p:cNvGrpSpPr/>
          <p:nvPr/>
        </p:nvGrpSpPr>
        <p:grpSpPr>
          <a:xfrm>
            <a:off x="590626" y="3761960"/>
            <a:ext cx="2895179" cy="2228945"/>
            <a:chOff x="730686" y="2061007"/>
            <a:chExt cx="4057881" cy="306320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39F1F5F-9F61-1D11-2D9E-83CBFBF8D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686" y="2061007"/>
              <a:ext cx="4057881" cy="3063206"/>
            </a:xfrm>
            <a:prstGeom prst="rect">
              <a:avLst/>
            </a:prstGeom>
          </p:spPr>
        </p:pic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539D068E-4DEC-45A0-1E16-6BA8FFEA34BB}"/>
                </a:ext>
              </a:extLst>
            </p:cNvPr>
            <p:cNvCxnSpPr/>
            <p:nvPr/>
          </p:nvCxnSpPr>
          <p:spPr>
            <a:xfrm>
              <a:off x="2759626" y="2735179"/>
              <a:ext cx="0" cy="4170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9D5D5B13-5685-50DD-BC68-AF09FDB4E5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0926" y="3592610"/>
              <a:ext cx="32084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BA9F908-7506-5AB4-3701-310B08029E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7312" y="3613826"/>
              <a:ext cx="324309" cy="371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3834C22A-1819-963B-58B2-DC9C3CC75F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1621" y="4050632"/>
              <a:ext cx="469775" cy="3769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08079DA9-D06A-90DB-034A-DC292870E4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56302" y="4050632"/>
              <a:ext cx="444624" cy="3769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C04B8F1B-63B3-E90C-0AE1-5C538B8FD417}"/>
              </a:ext>
            </a:extLst>
          </p:cNvPr>
          <p:cNvSpPr txBox="1"/>
          <p:nvPr/>
        </p:nvSpPr>
        <p:spPr>
          <a:xfrm>
            <a:off x="1247817" y="6072884"/>
            <a:ext cx="1363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ImageBind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393CFB-7952-2A2A-9FA4-104FE1C8AFCE}"/>
              </a:ext>
            </a:extLst>
          </p:cNvPr>
          <p:cNvSpPr/>
          <p:nvPr/>
        </p:nvSpPr>
        <p:spPr>
          <a:xfrm>
            <a:off x="2912512" y="1130968"/>
            <a:ext cx="4964162" cy="2663602"/>
          </a:xfrm>
          <a:prstGeom prst="rect">
            <a:avLst/>
          </a:prstGeom>
          <a:noFill/>
          <a:ln w="38100">
            <a:solidFill>
              <a:srgbClr val="D44334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BDDD9B3-27E0-C5E1-FDD4-961FD6EB96B5}"/>
              </a:ext>
            </a:extLst>
          </p:cNvPr>
          <p:cNvSpPr/>
          <p:nvPr/>
        </p:nvSpPr>
        <p:spPr>
          <a:xfrm>
            <a:off x="8949757" y="875107"/>
            <a:ext cx="2139287" cy="2919463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4EB1EC5-1D6A-2B41-8D8F-09554DDCDC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262" y="4173273"/>
            <a:ext cx="8245455" cy="239672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470C2CA-0731-F372-D349-89A6226E37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196" y="4333156"/>
            <a:ext cx="7210586" cy="193057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CFF67FDA-A924-7F04-D387-CEAC7C19FE1C}"/>
              </a:ext>
            </a:extLst>
          </p:cNvPr>
          <p:cNvSpPr txBox="1"/>
          <p:nvPr/>
        </p:nvSpPr>
        <p:spPr>
          <a:xfrm>
            <a:off x="7151312" y="792594"/>
            <a:ext cx="1363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 to Text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1471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2E7CF2F-3420-E6B5-260D-F176315CE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96" y="717550"/>
            <a:ext cx="9288043" cy="3731094"/>
          </a:xfrm>
          <a:prstGeom prst="rect">
            <a:avLst/>
          </a:prstGeom>
        </p:spPr>
      </p:pic>
      <p:sp>
        <p:nvSpPr>
          <p:cNvPr id="52" name="标题占位符 1"/>
          <p:cNvSpPr txBox="1"/>
          <p:nvPr/>
        </p:nvSpPr>
        <p:spPr>
          <a:xfrm>
            <a:off x="965200" y="-100014"/>
            <a:ext cx="911352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spc="300" dirty="0">
                <a:solidFill>
                  <a:srgbClr val="44546A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+mn-cs"/>
              </a:rPr>
              <a:t>解码侧指令对齐与内容生成</a:t>
            </a:r>
            <a:endParaRPr kumimoji="0" lang="en-US" altLang="zh-CN" sz="2000" b="1" i="0" u="none" strike="noStrike" kern="1200" cap="none" spc="300" normalizeH="0" baseline="0" noProof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5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页脚占位符 9">
            <a:extLst>
              <a:ext uri="{FF2B5EF4-FFF2-40B4-BE49-F238E27FC236}">
                <a16:creationId xmlns:a16="http://schemas.microsoft.com/office/drawing/2014/main" id="{3ACCF58D-D2AD-D93A-B700-45924AE7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2554" y="6524196"/>
            <a:ext cx="2674107" cy="365125"/>
          </a:xfrm>
        </p:spPr>
        <p:txBody>
          <a:bodyPr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知行合一，经世致用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3374126-A295-C75B-B37D-579BC15D4607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09E59DE7-6B9C-6F16-5D7D-9B265D1634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38" y="4821304"/>
            <a:ext cx="3858163" cy="123842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246E3A4-7E75-D37B-262A-9C9987D3487D}"/>
              </a:ext>
            </a:extLst>
          </p:cNvPr>
          <p:cNvSpPr txBox="1"/>
          <p:nvPr/>
        </p:nvSpPr>
        <p:spPr>
          <a:xfrm>
            <a:off x="5229616" y="4992206"/>
            <a:ext cx="5780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Token</a:t>
            </a:r>
            <a:r>
              <a:rPr lang="zh-CN" altLang="en-US" dirty="0"/>
              <a:t>损失计算</a:t>
            </a:r>
            <a:r>
              <a:rPr lang="en-US" altLang="zh-CN" dirty="0"/>
              <a:t>: </a:t>
            </a:r>
            <a:r>
              <a:rPr lang="zh-CN" altLang="en-US" dirty="0"/>
              <a:t>负对数似然</a:t>
            </a:r>
            <a:endParaRPr lang="en-US" altLang="zh-CN" dirty="0"/>
          </a:p>
          <a:p>
            <a:r>
              <a:rPr lang="zh-CN" altLang="en-US" dirty="0"/>
              <a:t>标题对齐损失：</a:t>
            </a:r>
            <a:r>
              <a:rPr lang="en-US" altLang="zh-CN" dirty="0"/>
              <a:t>L2</a:t>
            </a:r>
            <a:r>
              <a:rPr lang="zh-CN" altLang="en-US" dirty="0"/>
              <a:t>距离</a:t>
            </a:r>
            <a:endParaRPr lang="en-US" altLang="zh-CN" dirty="0"/>
          </a:p>
          <a:p>
            <a:r>
              <a:rPr lang="zh-CN" altLang="en-US" dirty="0"/>
              <a:t>条件潜在去噪损失：扩散模型从噪声中复现目标</a:t>
            </a:r>
          </a:p>
        </p:txBody>
      </p:sp>
    </p:spTree>
    <p:extLst>
      <p:ext uri="{BB962C8B-B14F-4D97-AF65-F5344CB8AC3E}">
        <p14:creationId xmlns:p14="http://schemas.microsoft.com/office/powerpoint/2010/main" val="29436909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F0A952C-805C-1FFE-02BF-D28F6A3E2FD8}"/>
              </a:ext>
            </a:extLst>
          </p:cNvPr>
          <p:cNvSpPr/>
          <p:nvPr/>
        </p:nvSpPr>
        <p:spPr>
          <a:xfrm>
            <a:off x="1317520" y="4120115"/>
            <a:ext cx="2674107" cy="219939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8459997-3344-65F8-EA41-29FD46749DBD}"/>
              </a:ext>
            </a:extLst>
          </p:cNvPr>
          <p:cNvSpPr/>
          <p:nvPr/>
        </p:nvSpPr>
        <p:spPr>
          <a:xfrm>
            <a:off x="1127542" y="4266054"/>
            <a:ext cx="2674107" cy="219939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标题占位符 1"/>
          <p:cNvSpPr txBox="1"/>
          <p:nvPr/>
        </p:nvSpPr>
        <p:spPr>
          <a:xfrm>
            <a:off x="965200" y="-100014"/>
            <a:ext cx="7830458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30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指令调优</a:t>
            </a:r>
            <a:r>
              <a:rPr kumimoji="0" lang="en-US" altLang="zh-CN" sz="2800" b="1" i="0" u="none" strike="noStrike" kern="1200" cap="none" spc="30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 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5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页脚占位符 9">
            <a:extLst>
              <a:ext uri="{FF2B5EF4-FFF2-40B4-BE49-F238E27FC236}">
                <a16:creationId xmlns:a16="http://schemas.microsoft.com/office/drawing/2014/main" id="{3ACCF58D-D2AD-D93A-B700-45924AE7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2554" y="6524196"/>
            <a:ext cx="2674107" cy="365125"/>
          </a:xfrm>
        </p:spPr>
        <p:txBody>
          <a:bodyPr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知行合一，经世致用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3374126-A295-C75B-B37D-579BC15D4607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10" name="Rectangle 2">
            <a:extLst>
              <a:ext uri="{FF2B5EF4-FFF2-40B4-BE49-F238E27FC236}">
                <a16:creationId xmlns:a16="http://schemas.microsoft.com/office/drawing/2014/main" id="{76B7CEFF-225D-E013-2A8F-BF4A8A40D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0E35FE-7B9F-2FD0-256E-6AB99EBC02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04" y="966424"/>
            <a:ext cx="10475772" cy="316831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E5B300B-AE18-893C-8D60-2694DEDB0E47}"/>
              </a:ext>
            </a:extLst>
          </p:cNvPr>
          <p:cNvSpPr/>
          <p:nvPr/>
        </p:nvSpPr>
        <p:spPr>
          <a:xfrm>
            <a:off x="9494729" y="905927"/>
            <a:ext cx="989556" cy="2808040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BCDFC13-E4F7-2554-0777-68F89C4DED7F}"/>
              </a:ext>
            </a:extLst>
          </p:cNvPr>
          <p:cNvSpPr/>
          <p:nvPr/>
        </p:nvSpPr>
        <p:spPr>
          <a:xfrm>
            <a:off x="1371599" y="4914650"/>
            <a:ext cx="2242159" cy="61032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Inputs</a:t>
            </a:r>
            <a:r>
              <a:rPr lang="zh-CN" altLang="en-US" dirty="0"/>
              <a:t>：</a:t>
            </a:r>
            <a:r>
              <a:rPr lang="en-US" altLang="zh-CN" dirty="0"/>
              <a:t>Text + X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8E27B2A-F273-B0BF-0E63-55F0726D9269}"/>
              </a:ext>
            </a:extLst>
          </p:cNvPr>
          <p:cNvSpPr/>
          <p:nvPr/>
        </p:nvSpPr>
        <p:spPr>
          <a:xfrm>
            <a:off x="1371599" y="5759114"/>
            <a:ext cx="2242159" cy="610323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Outputs</a:t>
            </a:r>
            <a:r>
              <a:rPr lang="zh-CN" altLang="en-US" dirty="0"/>
              <a:t>：</a:t>
            </a:r>
            <a:r>
              <a:rPr lang="en-US" altLang="zh-CN" dirty="0"/>
              <a:t>Text + X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2C295BC-9ACA-A875-869B-E4FB741E5417}"/>
              </a:ext>
            </a:extLst>
          </p:cNvPr>
          <p:cNvSpPr txBox="1"/>
          <p:nvPr/>
        </p:nvSpPr>
        <p:spPr>
          <a:xfrm>
            <a:off x="1127542" y="4340745"/>
            <a:ext cx="2674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MosIT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调优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E3669A5-94C6-6546-9EDC-06E79280A32F}"/>
              </a:ext>
            </a:extLst>
          </p:cNvPr>
          <p:cNvSpPr txBox="1"/>
          <p:nvPr/>
        </p:nvSpPr>
        <p:spPr>
          <a:xfrm>
            <a:off x="6043807" y="4525411"/>
            <a:ext cx="4215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注意：对话数据库依靠人工与</a:t>
            </a:r>
            <a:r>
              <a:rPr lang="en-US" altLang="zh-CN" b="1" dirty="0">
                <a:solidFill>
                  <a:srgbClr val="FF0000"/>
                </a:solidFill>
              </a:rPr>
              <a:t>GPT4</a:t>
            </a:r>
            <a:r>
              <a:rPr lang="zh-CN" altLang="en-US" b="1" dirty="0">
                <a:solidFill>
                  <a:srgbClr val="FF0000"/>
                </a:solidFill>
              </a:rPr>
              <a:t>对话</a:t>
            </a:r>
            <a:r>
              <a:rPr lang="en-US" altLang="zh-CN" b="1" dirty="0">
                <a:solidFill>
                  <a:srgbClr val="FF0000"/>
                </a:solidFill>
              </a:rPr>
              <a:t>+</a:t>
            </a:r>
            <a:r>
              <a:rPr lang="zh-CN" altLang="en-US" b="1" dirty="0">
                <a:solidFill>
                  <a:srgbClr val="FF0000"/>
                </a:solidFill>
              </a:rPr>
              <a:t>网络搜索最符合图片生成了将近</a:t>
            </a:r>
            <a:r>
              <a:rPr lang="en-US" altLang="zh-CN" b="1" dirty="0">
                <a:solidFill>
                  <a:srgbClr val="FF0000"/>
                </a:solidFill>
              </a:rPr>
              <a:t>5000</a:t>
            </a:r>
            <a:r>
              <a:rPr lang="zh-CN" altLang="en-US" b="1" dirty="0">
                <a:solidFill>
                  <a:srgbClr val="FF0000"/>
                </a:solidFill>
              </a:rPr>
              <a:t>条高质量对话。</a:t>
            </a:r>
          </a:p>
        </p:txBody>
      </p:sp>
    </p:spTree>
    <p:extLst>
      <p:ext uri="{BB962C8B-B14F-4D97-AF65-F5344CB8AC3E}">
        <p14:creationId xmlns:p14="http://schemas.microsoft.com/office/powerpoint/2010/main" val="123301840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占位符 1"/>
          <p:cNvSpPr txBox="1"/>
          <p:nvPr/>
        </p:nvSpPr>
        <p:spPr>
          <a:xfrm>
            <a:off x="965200" y="-100014"/>
            <a:ext cx="7830458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30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实验</a:t>
            </a:r>
            <a:r>
              <a:rPr kumimoji="0" lang="en-US" altLang="zh-CN" sz="2800" b="1" i="0" u="none" strike="noStrike" kern="1200" cap="none" spc="30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 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5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页脚占位符 9">
            <a:extLst>
              <a:ext uri="{FF2B5EF4-FFF2-40B4-BE49-F238E27FC236}">
                <a16:creationId xmlns:a16="http://schemas.microsoft.com/office/drawing/2014/main" id="{3ACCF58D-D2AD-D93A-B700-45924AE7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2554" y="6524196"/>
            <a:ext cx="2674107" cy="365125"/>
          </a:xfrm>
        </p:spPr>
        <p:txBody>
          <a:bodyPr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知行合一，经世致用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3374126-A295-C75B-B37D-579BC15D4607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18AB9A96-BE4E-954B-E561-C508AC4C83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63" y="991166"/>
            <a:ext cx="9430004" cy="53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6472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7907</TotalTime>
  <Words>1123</Words>
  <Application>Microsoft Office PowerPoint</Application>
  <PresentationFormat>宽屏</PresentationFormat>
  <Paragraphs>170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-apple-system</vt:lpstr>
      <vt:lpstr>KaTeX_Main</vt:lpstr>
      <vt:lpstr>NimbusRomNo9L-Regu</vt:lpstr>
      <vt:lpstr>PingFang-SC-Regular</vt:lpstr>
      <vt:lpstr>Söhne</vt:lpstr>
      <vt:lpstr>SourceHanSerifCN-Regular</vt:lpstr>
      <vt:lpstr>等线</vt:lpstr>
      <vt:lpstr>等线 Light</vt:lpstr>
      <vt:lpstr>华文楷体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奕婷 刘</dc:creator>
  <cp:lastModifiedBy>啸楠 王</cp:lastModifiedBy>
  <cp:revision>456</cp:revision>
  <dcterms:created xsi:type="dcterms:W3CDTF">2023-11-14T08:05:33Z</dcterms:created>
  <dcterms:modified xsi:type="dcterms:W3CDTF">2024-09-25T04:05:51Z</dcterms:modified>
</cp:coreProperties>
</file>