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 id="2147483665" r:id="rId4"/>
  </p:sldMasterIdLst>
  <p:notesMasterIdLst>
    <p:notesMasterId r:id="rId7"/>
  </p:notesMasterIdLst>
  <p:sldIdLst>
    <p:sldId id="3228" r:id="rId5"/>
    <p:sldId id="3238" r:id="rId6"/>
    <p:sldId id="3251" r:id="rId8"/>
    <p:sldId id="3239" r:id="rId9"/>
    <p:sldId id="3232" r:id="rId10"/>
    <p:sldId id="3253" r:id="rId11"/>
    <p:sldId id="3254" r:id="rId12"/>
    <p:sldId id="3257" r:id="rId13"/>
    <p:sldId id="3255" r:id="rId14"/>
    <p:sldId id="3258" r:id="rId15"/>
    <p:sldId id="3235" r:id="rId16"/>
    <p:sldId id="3236" r:id="rId17"/>
    <p:sldId id="3249" r:id="rId18"/>
    <p:sldId id="3250" r:id="rId19"/>
    <p:sldId id="3252" r:id="rId20"/>
    <p:sldId id="3231" r:id="rId21"/>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6299"/>
    <a:srgbClr val="1A78C3"/>
    <a:srgbClr val="1A78C2"/>
    <a:srgbClr val="1B6299"/>
    <a:srgbClr val="8609AD"/>
    <a:srgbClr val="1B6298"/>
    <a:srgbClr val="96C4D1"/>
    <a:srgbClr val="6F3A97"/>
    <a:srgbClr val="D7E0E6"/>
    <a:srgbClr val="286B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8" autoAdjust="0"/>
    <p:restoredTop sz="75465" autoAdjust="0"/>
  </p:normalViewPr>
  <p:slideViewPr>
    <p:cSldViewPr snapToGrid="0" showGuides="1">
      <p:cViewPr varScale="1">
        <p:scale>
          <a:sx n="72" d="100"/>
          <a:sy n="72" d="100"/>
        </p:scale>
        <p:origin x="840" y="5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5" Type="http://schemas.openxmlformats.org/officeDocument/2006/relationships/tags" Target="tags/tag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93C12-D317-442F-945E-D6517EECB5C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33A62-8780-4CAA-8D19-25292B7F568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介绍一下什么是因果发现，因果发现和因果推理是两个常见的因果任务。。。因果发现。。。使用下面这样的有向无环图表示，边代表了因果关系，同时由因及果的这种关系要求了图结构无环（结果不可能是自己的原因）</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无标度网络（</a:t>
            </a:r>
            <a:r>
              <a:rPr lang="en-US" altLang="zh-CN" dirty="0"/>
              <a:t>Scale-Free graph</a:t>
            </a:r>
            <a:r>
              <a:rPr lang="zh-CN" altLang="en-US" dirty="0"/>
              <a:t>）的一个典型特征是存在少量的枢纽节点这些节点与大量其他节点相连，而大部分其他节点仅与少数节点相连。在</a:t>
            </a:r>
            <a:r>
              <a:rPr lang="en-US" altLang="zh-CN" dirty="0"/>
              <a:t>d=20</a:t>
            </a:r>
            <a:r>
              <a:rPr lang="zh-CN" altLang="en-US" dirty="0"/>
              <a:t>的</a:t>
            </a:r>
            <a:r>
              <a:rPr lang="en-US" altLang="zh-CN" dirty="0"/>
              <a:t>SF</a:t>
            </a:r>
            <a:r>
              <a:rPr lang="zh-CN" altLang="en-US" dirty="0"/>
              <a:t>图上，我们随机选择</a:t>
            </a:r>
            <a:r>
              <a:rPr lang="en-US" altLang="zh-CN" dirty="0"/>
              <a:t>{2</a:t>
            </a:r>
            <a:r>
              <a:rPr lang="zh-CN" altLang="en-US" dirty="0"/>
              <a:t>，</a:t>
            </a:r>
            <a:r>
              <a:rPr lang="en-US" altLang="zh-CN" dirty="0"/>
              <a:t>4}</a:t>
            </a:r>
            <a:r>
              <a:rPr lang="zh-CN" altLang="en-US" dirty="0"/>
              <a:t>变量作为宏变量，并利用</a:t>
            </a:r>
            <a:r>
              <a:rPr lang="en-US" altLang="zh-CN" dirty="0"/>
              <a:t>MLP</a:t>
            </a:r>
            <a:r>
              <a:rPr lang="zh-CN" altLang="en-US" dirty="0"/>
              <a:t>将其分解为</a:t>
            </a:r>
            <a:r>
              <a:rPr lang="en-US" altLang="zh-CN" dirty="0"/>
              <a:t>8</a:t>
            </a:r>
            <a:r>
              <a:rPr lang="zh-CN" altLang="en-US" dirty="0"/>
              <a:t>个微变量，形成多粒度图。</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接着提一下几类常见的因果发现算法，。。。，这篇论文就属于第三种，</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这篇论文的主要贡献在于引入了多粒度的想法，。。。，将观察数据</a:t>
            </a:r>
            <a:r>
              <a:rPr lang="en-US" altLang="zh-CN" dirty="0"/>
              <a:t>X</a:t>
            </a:r>
            <a:r>
              <a:rPr lang="zh-CN" altLang="en-US" dirty="0"/>
              <a:t>作为输入，在编码器内，每个输入变量都被单独训练，并将其编码的表示相加以获得潜在宏变量表示</a:t>
            </a:r>
            <a:r>
              <a:rPr lang="en-US" altLang="zh-CN" dirty="0"/>
              <a:t>Z</a:t>
            </a:r>
            <a:r>
              <a:rPr lang="zh-CN" altLang="en-US" dirty="0"/>
              <a:t>，然后由解码器使用该表示</a:t>
            </a:r>
            <a:r>
              <a:rPr lang="en-US" altLang="zh-CN" dirty="0"/>
              <a:t>Z</a:t>
            </a:r>
            <a:r>
              <a:rPr lang="zh-CN" altLang="en-US" dirty="0"/>
              <a:t>来重建观察数据</a:t>
            </a:r>
            <a:r>
              <a:rPr lang="en-US" altLang="zh-CN" dirty="0"/>
              <a:t>X</a:t>
            </a:r>
            <a:r>
              <a:rPr lang="zh-CN" altLang="en-US" dirty="0"/>
              <a:t>。从编码器参数</a:t>
            </a:r>
            <a:r>
              <a:rPr lang="en-US" altLang="zh-CN" dirty="0" err="1"/>
              <a:t>Wencoder</a:t>
            </a:r>
            <a:r>
              <a:rPr lang="zh-CN" altLang="en-US" dirty="0"/>
              <a:t>的路径积中提取从微变量到宏变量的贡献矩阵</a:t>
            </a:r>
            <a:r>
              <a:rPr lang="en-US" altLang="zh-CN" dirty="0"/>
              <a:t>A</a:t>
            </a:r>
            <a:r>
              <a:rPr lang="zh-CN" altLang="en-US" dirty="0"/>
              <a:t>。接下来，</a:t>
            </a:r>
            <a:r>
              <a:rPr lang="en-US" altLang="zh-CN" dirty="0"/>
              <a:t>MGSL</a:t>
            </a:r>
            <a:r>
              <a:rPr lang="zh-CN" altLang="en-US" dirty="0"/>
              <a:t>将微观和宏变量</a:t>
            </a:r>
            <a:r>
              <a:rPr lang="en-US" altLang="zh-CN" dirty="0"/>
              <a:t>X ~ Z</a:t>
            </a:r>
            <a:r>
              <a:rPr lang="zh-CN" altLang="en-US" dirty="0"/>
              <a:t>的级联输入到每个</a:t>
            </a:r>
            <a:r>
              <a:rPr lang="en-US" altLang="zh-CN" dirty="0"/>
              <a:t>MLP</a:t>
            </a:r>
            <a:r>
              <a:rPr lang="zh-CN" altLang="en-US" dirty="0"/>
              <a:t>中以探索潜在的因果关系，并从</a:t>
            </a:r>
            <a:r>
              <a:rPr lang="en-US" altLang="zh-CN" dirty="0"/>
              <a:t>MLPs W</a:t>
            </a:r>
            <a:r>
              <a:rPr lang="zh-CN" altLang="en-US" dirty="0"/>
              <a:t>（</a:t>
            </a:r>
            <a:r>
              <a:rPr lang="en-US" altLang="zh-CN" dirty="0"/>
              <a:t>1</a:t>
            </a:r>
            <a:r>
              <a:rPr lang="zh-CN" altLang="en-US" dirty="0"/>
              <a:t>）</a:t>
            </a:r>
            <a:r>
              <a:rPr lang="en-US" altLang="zh-CN" dirty="0"/>
              <a:t>MLP</a:t>
            </a:r>
            <a:r>
              <a:rPr lang="zh-CN" altLang="en-US" dirty="0"/>
              <a:t>的第一个参数矩阵收集多粒度加权邻近矩阵</a:t>
            </a:r>
            <a:r>
              <a:rPr lang="en-US" altLang="zh-CN" dirty="0"/>
              <a:t>S</a:t>
            </a:r>
            <a:r>
              <a:rPr lang="zh-CN" altLang="en-US" dirty="0"/>
              <a:t>。</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这篇论文的主要贡献在于引入了多粒度的想法，。。。，将观察数据</a:t>
            </a:r>
            <a:r>
              <a:rPr lang="en-US" altLang="zh-CN" dirty="0"/>
              <a:t>X</a:t>
            </a:r>
            <a:r>
              <a:rPr lang="zh-CN" altLang="en-US" dirty="0"/>
              <a:t>作为输入，在编码器内，每个输入变量都被单独训练，并将其编码的表示相加以获得潜在宏变量表示</a:t>
            </a:r>
            <a:r>
              <a:rPr lang="en-US" altLang="zh-CN" dirty="0"/>
              <a:t>Z</a:t>
            </a:r>
            <a:r>
              <a:rPr lang="zh-CN" altLang="en-US" dirty="0"/>
              <a:t>，然后由解码器使用该表示</a:t>
            </a:r>
            <a:r>
              <a:rPr lang="en-US" altLang="zh-CN" dirty="0"/>
              <a:t>Z</a:t>
            </a:r>
            <a:r>
              <a:rPr lang="zh-CN" altLang="en-US" dirty="0"/>
              <a:t>来重建观察数据</a:t>
            </a:r>
            <a:r>
              <a:rPr lang="en-US" altLang="zh-CN" dirty="0"/>
              <a:t>X</a:t>
            </a:r>
            <a:r>
              <a:rPr lang="zh-CN" altLang="en-US" dirty="0"/>
              <a:t>。从编码器参数</a:t>
            </a:r>
            <a:r>
              <a:rPr lang="en-US" altLang="zh-CN" dirty="0" err="1"/>
              <a:t>Wencoder</a:t>
            </a:r>
            <a:r>
              <a:rPr lang="zh-CN" altLang="en-US" dirty="0"/>
              <a:t>的路径积中提取从微变量到宏变量的贡献矩阵</a:t>
            </a:r>
            <a:r>
              <a:rPr lang="en-US" altLang="zh-CN" dirty="0"/>
              <a:t>A</a:t>
            </a:r>
            <a:r>
              <a:rPr lang="zh-CN" altLang="en-US" dirty="0"/>
              <a:t>。接下来，</a:t>
            </a:r>
            <a:r>
              <a:rPr lang="en-US" altLang="zh-CN" dirty="0"/>
              <a:t>MGSL</a:t>
            </a:r>
            <a:r>
              <a:rPr lang="zh-CN" altLang="en-US" dirty="0"/>
              <a:t>将微观和宏变量</a:t>
            </a:r>
            <a:r>
              <a:rPr lang="en-US" altLang="zh-CN" dirty="0"/>
              <a:t>X ~ Z</a:t>
            </a:r>
            <a:r>
              <a:rPr lang="zh-CN" altLang="en-US" dirty="0"/>
              <a:t>的级联输入到每个</a:t>
            </a:r>
            <a:r>
              <a:rPr lang="en-US" altLang="zh-CN" dirty="0"/>
              <a:t>MLP</a:t>
            </a:r>
            <a:r>
              <a:rPr lang="zh-CN" altLang="en-US" dirty="0"/>
              <a:t>中以探索潜在的因果关系，并从</a:t>
            </a:r>
            <a:r>
              <a:rPr lang="en-US" altLang="zh-CN" dirty="0"/>
              <a:t>MLPs W</a:t>
            </a:r>
            <a:r>
              <a:rPr lang="zh-CN" altLang="en-US" dirty="0"/>
              <a:t>（</a:t>
            </a:r>
            <a:r>
              <a:rPr lang="en-US" altLang="zh-CN" dirty="0"/>
              <a:t>1</a:t>
            </a:r>
            <a:r>
              <a:rPr lang="zh-CN" altLang="en-US" dirty="0"/>
              <a:t>）</a:t>
            </a:r>
            <a:r>
              <a:rPr lang="en-US" altLang="zh-CN" dirty="0"/>
              <a:t>MLP</a:t>
            </a:r>
            <a:r>
              <a:rPr lang="zh-CN" altLang="en-US" dirty="0"/>
              <a:t>的第一个参数矩阵收集多粒度加权邻近矩阵</a:t>
            </a:r>
            <a:r>
              <a:rPr lang="en-US" altLang="zh-CN" dirty="0"/>
              <a:t>S</a:t>
            </a:r>
            <a:r>
              <a:rPr lang="zh-CN" altLang="en-US" dirty="0"/>
              <a:t>。</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这篇论文的主要贡献在于引入了多粒度的想法，。。。，将观察数据</a:t>
            </a:r>
            <a:r>
              <a:rPr lang="en-US" altLang="zh-CN" dirty="0"/>
              <a:t>X</a:t>
            </a:r>
            <a:r>
              <a:rPr lang="zh-CN" altLang="en-US" dirty="0"/>
              <a:t>作为输入，在编码器内，每个输入变量都被单独训练，并将其编码的表示相加以获得潜在宏变量表示</a:t>
            </a:r>
            <a:r>
              <a:rPr lang="en-US" altLang="zh-CN" dirty="0"/>
              <a:t>Z</a:t>
            </a:r>
            <a:r>
              <a:rPr lang="zh-CN" altLang="en-US" dirty="0"/>
              <a:t>，然后由解码器使用该表示</a:t>
            </a:r>
            <a:r>
              <a:rPr lang="en-US" altLang="zh-CN" dirty="0"/>
              <a:t>Z</a:t>
            </a:r>
            <a:r>
              <a:rPr lang="zh-CN" altLang="en-US" dirty="0"/>
              <a:t>来重建观察数据</a:t>
            </a:r>
            <a:r>
              <a:rPr lang="en-US" altLang="zh-CN" dirty="0"/>
              <a:t>X</a:t>
            </a:r>
            <a:r>
              <a:rPr lang="zh-CN" altLang="en-US" dirty="0"/>
              <a:t>。从编码器参数</a:t>
            </a:r>
            <a:r>
              <a:rPr lang="en-US" altLang="zh-CN" dirty="0" err="1"/>
              <a:t>Wencoder</a:t>
            </a:r>
            <a:r>
              <a:rPr lang="zh-CN" altLang="en-US" dirty="0"/>
              <a:t>的路径积中提取从微变量到宏变量的贡献矩阵</a:t>
            </a:r>
            <a:r>
              <a:rPr lang="en-US" altLang="zh-CN" dirty="0"/>
              <a:t>A</a:t>
            </a:r>
            <a:r>
              <a:rPr lang="zh-CN" altLang="en-US" dirty="0"/>
              <a:t>。接下来，</a:t>
            </a:r>
            <a:r>
              <a:rPr lang="en-US" altLang="zh-CN" dirty="0"/>
              <a:t>MGSL</a:t>
            </a:r>
            <a:r>
              <a:rPr lang="zh-CN" altLang="en-US" dirty="0"/>
              <a:t>将微观和宏变量</a:t>
            </a:r>
            <a:r>
              <a:rPr lang="en-US" altLang="zh-CN" dirty="0"/>
              <a:t>X ~ Z</a:t>
            </a:r>
            <a:r>
              <a:rPr lang="zh-CN" altLang="en-US" dirty="0"/>
              <a:t>的级联输入到每个</a:t>
            </a:r>
            <a:r>
              <a:rPr lang="en-US" altLang="zh-CN" dirty="0"/>
              <a:t>MLP</a:t>
            </a:r>
            <a:r>
              <a:rPr lang="zh-CN" altLang="en-US" dirty="0"/>
              <a:t>中以探索潜在的因果关系，并从</a:t>
            </a:r>
            <a:r>
              <a:rPr lang="en-US" altLang="zh-CN" dirty="0"/>
              <a:t>MLPs W</a:t>
            </a:r>
            <a:r>
              <a:rPr lang="zh-CN" altLang="en-US" dirty="0"/>
              <a:t>（</a:t>
            </a:r>
            <a:r>
              <a:rPr lang="en-US" altLang="zh-CN" dirty="0"/>
              <a:t>1</a:t>
            </a:r>
            <a:r>
              <a:rPr lang="zh-CN" altLang="en-US" dirty="0"/>
              <a:t>）</a:t>
            </a:r>
            <a:r>
              <a:rPr lang="en-US" altLang="zh-CN" dirty="0"/>
              <a:t>MLP</a:t>
            </a:r>
            <a:r>
              <a:rPr lang="zh-CN" altLang="en-US" dirty="0"/>
              <a:t>的第一个参数矩阵收集多粒度加权邻近矩阵</a:t>
            </a:r>
            <a:r>
              <a:rPr lang="en-US" altLang="zh-CN" dirty="0"/>
              <a:t>S</a:t>
            </a:r>
            <a:r>
              <a:rPr lang="zh-CN" altLang="en-US" dirty="0"/>
              <a:t>。</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这篇论文的主要贡献在于引入了多粒度的想法，。。。，将观察数据</a:t>
            </a:r>
            <a:r>
              <a:rPr lang="en-US" altLang="zh-CN" dirty="0"/>
              <a:t>X</a:t>
            </a:r>
            <a:r>
              <a:rPr lang="zh-CN" altLang="en-US" dirty="0"/>
              <a:t>作为输入，在编码器内，每个输入变量都被单独训练，并将其编码的表示相加以获得潜在宏变量表示</a:t>
            </a:r>
            <a:r>
              <a:rPr lang="en-US" altLang="zh-CN" dirty="0"/>
              <a:t>Z</a:t>
            </a:r>
            <a:r>
              <a:rPr lang="zh-CN" altLang="en-US" dirty="0"/>
              <a:t>，然后由解码器使用该表示</a:t>
            </a:r>
            <a:r>
              <a:rPr lang="en-US" altLang="zh-CN" dirty="0"/>
              <a:t>Z</a:t>
            </a:r>
            <a:r>
              <a:rPr lang="zh-CN" altLang="en-US" dirty="0"/>
              <a:t>来重建观察数据</a:t>
            </a:r>
            <a:r>
              <a:rPr lang="en-US" altLang="zh-CN" dirty="0"/>
              <a:t>X</a:t>
            </a:r>
            <a:r>
              <a:rPr lang="zh-CN" altLang="en-US" dirty="0"/>
              <a:t>。从编码器参数</a:t>
            </a:r>
            <a:r>
              <a:rPr lang="en-US" altLang="zh-CN" dirty="0" err="1"/>
              <a:t>Wencoder</a:t>
            </a:r>
            <a:r>
              <a:rPr lang="zh-CN" altLang="en-US" dirty="0"/>
              <a:t>的路径积中提取从微变量到宏变量的贡献矩阵</a:t>
            </a:r>
            <a:r>
              <a:rPr lang="en-US" altLang="zh-CN" dirty="0"/>
              <a:t>A</a:t>
            </a:r>
            <a:r>
              <a:rPr lang="zh-CN" altLang="en-US" dirty="0"/>
              <a:t>。接下来，</a:t>
            </a:r>
            <a:r>
              <a:rPr lang="en-US" altLang="zh-CN" dirty="0"/>
              <a:t>MGSL</a:t>
            </a:r>
            <a:r>
              <a:rPr lang="zh-CN" altLang="en-US" dirty="0"/>
              <a:t>将微观和宏变量</a:t>
            </a:r>
            <a:r>
              <a:rPr lang="en-US" altLang="zh-CN" dirty="0"/>
              <a:t>X ~ Z</a:t>
            </a:r>
            <a:r>
              <a:rPr lang="zh-CN" altLang="en-US" dirty="0"/>
              <a:t>的级联输入到每个</a:t>
            </a:r>
            <a:r>
              <a:rPr lang="en-US" altLang="zh-CN" dirty="0"/>
              <a:t>MLP</a:t>
            </a:r>
            <a:r>
              <a:rPr lang="zh-CN" altLang="en-US" dirty="0"/>
              <a:t>中以探索潜在的因果关系，并从</a:t>
            </a:r>
            <a:r>
              <a:rPr lang="en-US" altLang="zh-CN" dirty="0"/>
              <a:t>MLPs W</a:t>
            </a:r>
            <a:r>
              <a:rPr lang="zh-CN" altLang="en-US" dirty="0"/>
              <a:t>（</a:t>
            </a:r>
            <a:r>
              <a:rPr lang="en-US" altLang="zh-CN" dirty="0"/>
              <a:t>1</a:t>
            </a:r>
            <a:r>
              <a:rPr lang="zh-CN" altLang="en-US" dirty="0"/>
              <a:t>）</a:t>
            </a:r>
            <a:r>
              <a:rPr lang="en-US" altLang="zh-CN" dirty="0"/>
              <a:t>MLP</a:t>
            </a:r>
            <a:r>
              <a:rPr lang="zh-CN" altLang="en-US" dirty="0"/>
              <a:t>的第一个参数矩阵收集多粒度加权邻近矩阵</a:t>
            </a:r>
            <a:r>
              <a:rPr lang="en-US" altLang="zh-CN" dirty="0"/>
              <a:t>S</a:t>
            </a:r>
            <a:r>
              <a:rPr lang="zh-CN" altLang="en-US" dirty="0"/>
              <a:t>。</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这篇论文的主要贡献在于引入了多粒度的想法，。。。，将观察数据</a:t>
            </a:r>
            <a:r>
              <a:rPr lang="en-US" altLang="zh-CN" dirty="0"/>
              <a:t>X</a:t>
            </a:r>
            <a:r>
              <a:rPr lang="zh-CN" altLang="en-US" dirty="0"/>
              <a:t>作为输入，在编码器内，每个输入变量都被单独训练，并将其编码的表示相加以获得潜在宏变量表示</a:t>
            </a:r>
            <a:r>
              <a:rPr lang="en-US" altLang="zh-CN" dirty="0"/>
              <a:t>Z</a:t>
            </a:r>
            <a:r>
              <a:rPr lang="zh-CN" altLang="en-US" dirty="0"/>
              <a:t>，然后由解码器使用该表示</a:t>
            </a:r>
            <a:r>
              <a:rPr lang="en-US" altLang="zh-CN" dirty="0"/>
              <a:t>Z</a:t>
            </a:r>
            <a:r>
              <a:rPr lang="zh-CN" altLang="en-US" dirty="0"/>
              <a:t>来重建观察数据</a:t>
            </a:r>
            <a:r>
              <a:rPr lang="en-US" altLang="zh-CN" dirty="0"/>
              <a:t>X</a:t>
            </a:r>
            <a:r>
              <a:rPr lang="zh-CN" altLang="en-US" dirty="0"/>
              <a:t>。从编码器参数</a:t>
            </a:r>
            <a:r>
              <a:rPr lang="en-US" altLang="zh-CN" dirty="0" err="1"/>
              <a:t>Wencoder</a:t>
            </a:r>
            <a:r>
              <a:rPr lang="zh-CN" altLang="en-US" dirty="0"/>
              <a:t>的路径积中提取从微变量到宏变量的贡献矩阵</a:t>
            </a:r>
            <a:r>
              <a:rPr lang="en-US" altLang="zh-CN" dirty="0"/>
              <a:t>A</a:t>
            </a:r>
            <a:r>
              <a:rPr lang="zh-CN" altLang="en-US" dirty="0"/>
              <a:t>。接下来，</a:t>
            </a:r>
            <a:r>
              <a:rPr lang="en-US" altLang="zh-CN" dirty="0"/>
              <a:t>MGSL</a:t>
            </a:r>
            <a:r>
              <a:rPr lang="zh-CN" altLang="en-US" dirty="0"/>
              <a:t>将微观和宏变量</a:t>
            </a:r>
            <a:r>
              <a:rPr lang="en-US" altLang="zh-CN" dirty="0"/>
              <a:t>X ~ Z</a:t>
            </a:r>
            <a:r>
              <a:rPr lang="zh-CN" altLang="en-US" dirty="0"/>
              <a:t>的级联输入到每个</a:t>
            </a:r>
            <a:r>
              <a:rPr lang="en-US" altLang="zh-CN" dirty="0"/>
              <a:t>MLP</a:t>
            </a:r>
            <a:r>
              <a:rPr lang="zh-CN" altLang="en-US" dirty="0"/>
              <a:t>中以探索潜在的因果关系，并从</a:t>
            </a:r>
            <a:r>
              <a:rPr lang="en-US" altLang="zh-CN" dirty="0"/>
              <a:t>MLPs W</a:t>
            </a:r>
            <a:r>
              <a:rPr lang="zh-CN" altLang="en-US" dirty="0"/>
              <a:t>（</a:t>
            </a:r>
            <a:r>
              <a:rPr lang="en-US" altLang="zh-CN" dirty="0"/>
              <a:t>1</a:t>
            </a:r>
            <a:r>
              <a:rPr lang="zh-CN" altLang="en-US" dirty="0"/>
              <a:t>）</a:t>
            </a:r>
            <a:r>
              <a:rPr lang="en-US" altLang="zh-CN" dirty="0"/>
              <a:t>MLP</a:t>
            </a:r>
            <a:r>
              <a:rPr lang="zh-CN" altLang="en-US" dirty="0"/>
              <a:t>的第一个参数矩阵收集多粒度加权邻近矩阵</a:t>
            </a:r>
            <a:r>
              <a:rPr lang="en-US" altLang="zh-CN" dirty="0"/>
              <a:t>S</a:t>
            </a:r>
            <a:r>
              <a:rPr lang="zh-CN" altLang="en-US" dirty="0"/>
              <a:t>。</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这篇论文的主要贡献在于引入了多粒度的想法，。。。，将观察数据</a:t>
            </a:r>
            <a:r>
              <a:rPr lang="en-US" altLang="zh-CN" dirty="0"/>
              <a:t>X</a:t>
            </a:r>
            <a:r>
              <a:rPr lang="zh-CN" altLang="en-US" dirty="0"/>
              <a:t>作为输入，在编码器内，每个输入变量都被单独训练，并将其编码的表示相加以获得潜在宏变量表示</a:t>
            </a:r>
            <a:r>
              <a:rPr lang="en-US" altLang="zh-CN" dirty="0"/>
              <a:t>Z</a:t>
            </a:r>
            <a:r>
              <a:rPr lang="zh-CN" altLang="en-US" dirty="0"/>
              <a:t>，然后由解码器使用该表示</a:t>
            </a:r>
            <a:r>
              <a:rPr lang="en-US" altLang="zh-CN" dirty="0"/>
              <a:t>Z</a:t>
            </a:r>
            <a:r>
              <a:rPr lang="zh-CN" altLang="en-US" dirty="0"/>
              <a:t>来重建观察数据</a:t>
            </a:r>
            <a:r>
              <a:rPr lang="en-US" altLang="zh-CN" dirty="0"/>
              <a:t>X</a:t>
            </a:r>
            <a:r>
              <a:rPr lang="zh-CN" altLang="en-US" dirty="0"/>
              <a:t>。从编码器参数</a:t>
            </a:r>
            <a:r>
              <a:rPr lang="en-US" altLang="zh-CN" dirty="0" err="1"/>
              <a:t>Wencoder</a:t>
            </a:r>
            <a:r>
              <a:rPr lang="zh-CN" altLang="en-US" dirty="0"/>
              <a:t>的路径积中提取从微变量到宏变量的贡献矩阵</a:t>
            </a:r>
            <a:r>
              <a:rPr lang="en-US" altLang="zh-CN" dirty="0"/>
              <a:t>A</a:t>
            </a:r>
            <a:r>
              <a:rPr lang="zh-CN" altLang="en-US" dirty="0"/>
              <a:t>。接下来，</a:t>
            </a:r>
            <a:r>
              <a:rPr lang="en-US" altLang="zh-CN" dirty="0"/>
              <a:t>MGSL</a:t>
            </a:r>
            <a:r>
              <a:rPr lang="zh-CN" altLang="en-US" dirty="0"/>
              <a:t>将微观和宏变量</a:t>
            </a:r>
            <a:r>
              <a:rPr lang="en-US" altLang="zh-CN" dirty="0"/>
              <a:t>X ~ Z</a:t>
            </a:r>
            <a:r>
              <a:rPr lang="zh-CN" altLang="en-US" dirty="0"/>
              <a:t>的级联输入到每个</a:t>
            </a:r>
            <a:r>
              <a:rPr lang="en-US" altLang="zh-CN" dirty="0"/>
              <a:t>MLP</a:t>
            </a:r>
            <a:r>
              <a:rPr lang="zh-CN" altLang="en-US" dirty="0"/>
              <a:t>中以探索潜在的因果关系，并从</a:t>
            </a:r>
            <a:r>
              <a:rPr lang="en-US" altLang="zh-CN" dirty="0"/>
              <a:t>MLPs W</a:t>
            </a:r>
            <a:r>
              <a:rPr lang="zh-CN" altLang="en-US" dirty="0"/>
              <a:t>（</a:t>
            </a:r>
            <a:r>
              <a:rPr lang="en-US" altLang="zh-CN" dirty="0"/>
              <a:t>1</a:t>
            </a:r>
            <a:r>
              <a:rPr lang="zh-CN" altLang="en-US" dirty="0"/>
              <a:t>）</a:t>
            </a:r>
            <a:r>
              <a:rPr lang="en-US" altLang="zh-CN" dirty="0"/>
              <a:t>MLP</a:t>
            </a:r>
            <a:r>
              <a:rPr lang="zh-CN" altLang="en-US" dirty="0"/>
              <a:t>的第一个参数矩阵收集多粒度加权邻近矩阵</a:t>
            </a:r>
            <a:r>
              <a:rPr lang="en-US" altLang="zh-CN" dirty="0"/>
              <a:t>S</a:t>
            </a:r>
            <a:r>
              <a:rPr lang="zh-CN" altLang="en-US" dirty="0"/>
              <a:t>。</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90" y="987428"/>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90" y="987428"/>
            <a:ext cx="6172199" cy="4873625"/>
          </a:xfrm>
        </p:spPr>
        <p:txBody>
          <a:bodyPr anchor="t"/>
          <a:lstStyle>
            <a:lvl1pPr marL="0" indent="0">
              <a:buNone/>
              <a:defRPr sz="3200"/>
            </a:lvl1pPr>
            <a:lvl2pPr marL="457200" indent="0">
              <a:buNone/>
              <a:defRPr sz="2800"/>
            </a:lvl2pPr>
            <a:lvl3pPr marL="913765" indent="0">
              <a:buNone/>
              <a:defRPr sz="2400"/>
            </a:lvl3pPr>
            <a:lvl4pPr marL="1370965" indent="0">
              <a:buNone/>
              <a:defRPr sz="2000"/>
            </a:lvl4pPr>
            <a:lvl5pPr marL="1827530" indent="0">
              <a:buNone/>
              <a:defRPr sz="2000"/>
            </a:lvl5pPr>
            <a:lvl6pPr marL="2284730" indent="0">
              <a:buNone/>
              <a:defRPr sz="2000"/>
            </a:lvl6pPr>
            <a:lvl7pPr marL="2741930" indent="0">
              <a:buNone/>
              <a:defRPr sz="2000"/>
            </a:lvl7pPr>
            <a:lvl8pPr marL="3198495" indent="0">
              <a:buNone/>
              <a:defRPr sz="2000"/>
            </a:lvl8pPr>
            <a:lvl9pPr marL="3655695"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8"/>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2" y="365128"/>
            <a:ext cx="7734301"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C6DC35-3D39-4E5D-813A-1465AB5946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BC6EB1-3B9C-423A-A463-BABF6B6D69D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2" y="1122364"/>
            <a:ext cx="9144000" cy="2387600"/>
          </a:xfrm>
        </p:spPr>
        <p:txBody>
          <a:bodyPr anchor="b"/>
          <a:lstStyle>
            <a:lvl1pPr algn="ctr">
              <a:defRPr sz="5995"/>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2" y="3602038"/>
            <a:ext cx="9144000" cy="1655763"/>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7530" indent="0" algn="ctr">
              <a:buNone/>
              <a:defRPr sz="1600"/>
            </a:lvl5pPr>
            <a:lvl6pPr marL="2284730" indent="0" algn="ctr">
              <a:buNone/>
              <a:defRPr sz="1600"/>
            </a:lvl6pPr>
            <a:lvl7pPr marL="2741930" indent="0" algn="ctr">
              <a:buNone/>
              <a:defRPr sz="1600"/>
            </a:lvl7pPr>
            <a:lvl8pPr marL="3198495" indent="0" algn="ctr">
              <a:buNone/>
              <a:defRPr sz="1600"/>
            </a:lvl8pPr>
            <a:lvl9pPr marL="3655695"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nchor="b"/>
          <a:lstStyle>
            <a:lvl1pPr>
              <a:defRPr sz="5995"/>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3765" indent="0">
              <a:buNone/>
              <a:defRPr sz="1800">
                <a:solidFill>
                  <a:schemeClr val="tx1">
                    <a:tint val="75000"/>
                  </a:schemeClr>
                </a:solidFill>
              </a:defRPr>
            </a:lvl3pPr>
            <a:lvl4pPr marL="1370965" indent="0">
              <a:buNone/>
              <a:defRPr sz="1600">
                <a:solidFill>
                  <a:schemeClr val="tx1">
                    <a:tint val="75000"/>
                  </a:schemeClr>
                </a:solidFill>
              </a:defRPr>
            </a:lvl4pPr>
            <a:lvl5pPr marL="1827530" indent="0">
              <a:buNone/>
              <a:defRPr sz="1600">
                <a:solidFill>
                  <a:schemeClr val="tx1">
                    <a:tint val="75000"/>
                  </a:schemeClr>
                </a:solidFill>
              </a:defRPr>
            </a:lvl5pPr>
            <a:lvl6pPr marL="2284730" indent="0">
              <a:buNone/>
              <a:defRPr sz="1600">
                <a:solidFill>
                  <a:schemeClr val="tx1">
                    <a:tint val="75000"/>
                  </a:schemeClr>
                </a:solidFill>
              </a:defRPr>
            </a:lvl6pPr>
            <a:lvl7pPr marL="2741930" indent="0">
              <a:buNone/>
              <a:defRPr sz="1600">
                <a:solidFill>
                  <a:schemeClr val="tx1">
                    <a:tint val="75000"/>
                  </a:schemeClr>
                </a:solidFill>
              </a:defRPr>
            </a:lvl7pPr>
            <a:lvl8pPr marL="3198495" indent="0">
              <a:buNone/>
              <a:defRPr sz="1600">
                <a:solidFill>
                  <a:schemeClr val="tx1">
                    <a:tint val="75000"/>
                  </a:schemeClr>
                </a:solidFill>
              </a:defRPr>
            </a:lvl8pPr>
            <a:lvl9pPr marL="3655695"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1" y="1825627"/>
            <a:ext cx="5181600" cy="435133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1" y="1825627"/>
            <a:ext cx="5181600" cy="435133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90" y="1681163"/>
            <a:ext cx="5157786"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90" y="2505076"/>
            <a:ext cx="5157786"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1" y="1681163"/>
            <a:ext cx="5183189"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1" y="2505076"/>
            <a:ext cx="5183189"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3" Type="http://schemas.openxmlformats.org/officeDocument/2006/relationships/theme" Target="../theme/theme2.xml"/><Relationship Id="rId12" Type="http://schemas.openxmlformats.org/officeDocument/2006/relationships/slideLayout" Target="../slideLayouts/slideLayout15.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bg1">
              <a:lumMod val="9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pct5">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1" y="1825627"/>
            <a:ext cx="10515600" cy="4351339"/>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C7F20-4EEE-4847-AC76-B538472E8A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xStyles>
    <p:titleStyle>
      <a:lvl1pPr algn="l" defTabSz="913765" rtl="0" eaLnBrk="1" latinLnBrk="0" hangingPunct="1">
        <a:lnSpc>
          <a:spcPct val="90000"/>
        </a:lnSpc>
        <a:spcBef>
          <a:spcPct val="0"/>
        </a:spcBef>
        <a:buNone/>
        <a:defRPr sz="4395"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7530"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0"/>
            <a:ext cx="10515224" cy="1324636"/>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389" y="6356747"/>
            <a:ext cx="2742447" cy="364275"/>
          </a:xfrm>
          <a:prstGeom prst="rect">
            <a:avLst/>
          </a:prstGeom>
        </p:spPr>
        <p:txBody>
          <a:bodyPr vert="horz" lIns="91440" tIns="45720" rIns="91440" bIns="45720" rtlCol="0" anchor="ctr"/>
          <a:lstStyle>
            <a:lvl1pPr algn="l">
              <a:defRPr sz="1140">
                <a:solidFill>
                  <a:schemeClr val="tx1">
                    <a:tint val="75000"/>
                  </a:schemeClr>
                </a:solidFill>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nvPr>
        </p:nvSpPr>
        <p:spPr>
          <a:xfrm>
            <a:off x="4038413" y="6356747"/>
            <a:ext cx="4115176" cy="364275"/>
          </a:xfrm>
          <a:prstGeom prst="rect">
            <a:avLst/>
          </a:prstGeom>
        </p:spPr>
        <p:txBody>
          <a:bodyPr vert="horz" lIns="91440" tIns="45720" rIns="91440" bIns="45720" rtlCol="0" anchor="ctr"/>
          <a:lstStyle>
            <a:lvl1pPr algn="ctr">
              <a:defRPr sz="114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166" y="6356747"/>
            <a:ext cx="2742447" cy="364275"/>
          </a:xfrm>
          <a:prstGeom prst="rect">
            <a:avLst/>
          </a:prstGeom>
        </p:spPr>
        <p:txBody>
          <a:bodyPr vert="horz" lIns="91440" tIns="45720" rIns="91440" bIns="45720" rtlCol="0" anchor="ctr"/>
          <a:lstStyle>
            <a:lvl1pPr algn="r">
              <a:defRPr sz="114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Lst>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ts val="95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ts val="475"/>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ts val="475"/>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5pPr>
      <a:lvl6pPr marL="238379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8pPr>
      <a:lvl9pPr marL="368427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030"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5.png"/><Relationship Id="rId3" Type="http://schemas.openxmlformats.org/officeDocument/2006/relationships/image" Target="../media/image4.png"/><Relationship Id="rId2" Type="http://schemas.microsoft.com/office/2007/relationships/hdphoto" Target="../media/image3.wdp"/><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9.png"/><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image" Target="../media/image19.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15.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26.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image" Target="../media/image2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3.xml"/><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2.png"/><Relationship Id="rId1" Type="http://schemas.openxmlformats.org/officeDocument/2006/relationships/image" Target="../media/image3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3.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9" y="1406251"/>
            <a:ext cx="12191331" cy="2555888"/>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1" name="矩形 10"/>
          <p:cNvSpPr/>
          <p:nvPr/>
        </p:nvSpPr>
        <p:spPr>
          <a:xfrm>
            <a:off x="4976821" y="3597961"/>
            <a:ext cx="6953511" cy="338512"/>
          </a:xfrm>
          <a:prstGeom prst="rect">
            <a:avLst/>
          </a:prstGeom>
        </p:spPr>
        <p:txBody>
          <a:bodyPr wrap="square" lIns="91397" tIns="45699" rIns="91397" bIns="45699">
            <a:spAutoFit/>
          </a:bodyPr>
          <a:lstStyle/>
          <a:p>
            <a:pPr algn="r" defTabSz="913765">
              <a:defRPr/>
            </a:pPr>
            <a:r>
              <a:rPr lang="en-US" altLang="zh-CN" sz="1600" b="1" dirty="0">
                <a:solidFill>
                  <a:prstClr val="white"/>
                </a:solidFill>
                <a:latin typeface="微软雅黑" panose="020B0503020204020204" pitchFamily="34" charset="-122"/>
                <a:ea typeface="微软雅黑" panose="020B0503020204020204" pitchFamily="34" charset="-122"/>
              </a:rPr>
              <a:t>——2024</a:t>
            </a:r>
            <a:r>
              <a:rPr lang="zh-CN" altLang="en-US" sz="1600" b="1" dirty="0">
                <a:solidFill>
                  <a:prstClr val="white"/>
                </a:solidFill>
                <a:latin typeface="微软雅黑" panose="020B0503020204020204" pitchFamily="34" charset="-122"/>
                <a:ea typeface="微软雅黑" panose="020B0503020204020204" pitchFamily="34" charset="-122"/>
              </a:rPr>
              <a:t>，</a:t>
            </a:r>
            <a:r>
              <a:rPr lang="en-US" altLang="zh-CN" sz="1600" b="1" dirty="0">
                <a:solidFill>
                  <a:prstClr val="white"/>
                </a:solidFill>
                <a:latin typeface="微软雅黑" panose="020B0503020204020204" pitchFamily="34" charset="-122"/>
                <a:ea typeface="微软雅黑" panose="020B0503020204020204" pitchFamily="34" charset="-122"/>
              </a:rPr>
              <a:t>AAAI</a:t>
            </a:r>
            <a:endParaRPr lang="en-US" altLang="zh-CN" sz="1600" b="1" dirty="0">
              <a:solidFill>
                <a:prstClr val="white"/>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69753" y="2302304"/>
            <a:ext cx="11452494" cy="707886"/>
          </a:xfrm>
          <a:prstGeom prst="rect">
            <a:avLst/>
          </a:prstGeom>
          <a:noFill/>
        </p:spPr>
        <p:txBody>
          <a:bodyPr wrap="none" rtlCol="0">
            <a:spAutoFit/>
          </a:bodyPr>
          <a:lstStyle/>
          <a:p>
            <a:pPr algn="ctr" defTabSz="913765">
              <a:defRPr/>
            </a:pPr>
            <a:r>
              <a:rPr lang="en-US" altLang="zh-CN" sz="40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Multi-Granularity Causal Structure Learning</a:t>
            </a:r>
            <a:endParaRPr lang="en-US" altLang="zh-CN" sz="40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 name="图片 9"/>
          <p:cNvPicPr>
            <a:picLocks noChangeAspect="1"/>
          </p:cNvPicPr>
          <p:nvPr/>
        </p:nvPicPr>
        <p:blipFill>
          <a:blip r:embed="rId1" cstate="print">
            <a:extLst>
              <a:ext uri="{BEBA8EAE-BF5A-486C-A8C5-ECC9F3942E4B}">
                <a14:imgProps xmlns:a14="http://schemas.microsoft.com/office/drawing/2010/main">
                  <a14:imgLayer r:embed="rId2">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4023" y="4848757"/>
            <a:ext cx="2146785" cy="1984763"/>
          </a:xfrm>
          <a:prstGeom prst="rect">
            <a:avLst/>
          </a:prstGeom>
        </p:spPr>
      </p:pic>
      <p:sp>
        <p:nvSpPr>
          <p:cNvPr id="31" name="文本框 30"/>
          <p:cNvSpPr txBox="1"/>
          <p:nvPr/>
        </p:nvSpPr>
        <p:spPr>
          <a:xfrm>
            <a:off x="9713344" y="5464454"/>
            <a:ext cx="2608136" cy="646331"/>
          </a:xfrm>
          <a:prstGeom prst="rect">
            <a:avLst/>
          </a:prstGeom>
          <a:noFill/>
        </p:spPr>
        <p:txBody>
          <a:bodyPr wrap="square" rtlCol="0">
            <a:spAutoFit/>
          </a:bodyPr>
          <a:lstStyle/>
          <a:p>
            <a:r>
              <a:rPr lang="zh-CN" altLang="en-US" dirty="0"/>
              <a:t>汇报人：孙海龙</a:t>
            </a:r>
            <a:endParaRPr lang="en-US" altLang="zh-CN" dirty="0"/>
          </a:p>
          <a:p>
            <a:r>
              <a:rPr lang="zh-CN" altLang="en-US" dirty="0"/>
              <a:t>日期：</a:t>
            </a:r>
            <a:r>
              <a:rPr lang="en-US" altLang="zh-CN" dirty="0"/>
              <a:t>2024.10.9</a:t>
            </a:r>
            <a:endParaRPr lang="zh-CN" altLang="en-US" dirty="0"/>
          </a:p>
        </p:txBody>
      </p:sp>
      <p:pic>
        <p:nvPicPr>
          <p:cNvPr id="6" name="图片 5"/>
          <p:cNvPicPr>
            <a:picLocks noChangeAspect="1"/>
          </p:cNvPicPr>
          <p:nvPr/>
        </p:nvPicPr>
        <p:blipFill>
          <a:blip r:embed="rId4"/>
          <a:stretch>
            <a:fillRect/>
          </a:stretch>
        </p:blipFill>
        <p:spPr>
          <a:xfrm>
            <a:off x="1362082" y="3989167"/>
            <a:ext cx="9840698" cy="97168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117866" y="2681714"/>
            <a:ext cx="5601482" cy="619211"/>
          </a:xfrm>
          <a:prstGeom prst="rect">
            <a:avLst/>
          </a:prstGeom>
        </p:spPr>
      </p:pic>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678410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系统架构：</a:t>
            </a:r>
            <a:r>
              <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Causality Orientation</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7" name="文本框 6"/>
              <p:cNvSpPr txBox="1"/>
              <p:nvPr/>
            </p:nvSpPr>
            <p:spPr>
              <a:xfrm>
                <a:off x="379973" y="1075148"/>
                <a:ext cx="10779258" cy="1646092"/>
              </a:xfrm>
              <a:prstGeom prst="rect">
                <a:avLst/>
              </a:prstGeom>
              <a:noFill/>
            </p:spPr>
            <p:txBody>
              <a:bodyPr wrap="square">
                <a:spAutoFit/>
              </a:bodyPr>
              <a:lstStyle/>
              <a:p>
                <a:pPr lvl="0" algn="just">
                  <a:lnSpc>
                    <a:spcPct val="150000"/>
                  </a:lnSpc>
                  <a:spcBef>
                    <a:spcPct val="0"/>
                  </a:spcBef>
                  <a:defRPr/>
                </a:pPr>
                <a:r>
                  <a:rPr kumimoji="0" lang="en-US" altLang="zh-CN" sz="18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rPr>
                  <a:t>Causality Orientation</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lang="zh-CN" altLang="en-US" dirty="0">
                    <a:solidFill>
                      <a:prstClr val="black"/>
                    </a:solidFill>
                    <a:latin typeface="微软雅黑" panose="020B0503020204020204" pitchFamily="34" charset="-122"/>
                    <a:ea typeface="微软雅黑" panose="020B0503020204020204" pitchFamily="34" charset="-122"/>
                  </a:rPr>
                  <a:t>为每个微观变量构建</a:t>
                </a:r>
                <a:r>
                  <a:rPr lang="en-US" altLang="zh-CN" dirty="0">
                    <a:solidFill>
                      <a:prstClr val="black"/>
                    </a:solidFill>
                    <a:latin typeface="微软雅黑" panose="020B0503020204020204" pitchFamily="34" charset="-122"/>
                    <a:ea typeface="微软雅黑" panose="020B0503020204020204" pitchFamily="34" charset="-122"/>
                  </a:rPr>
                  <a:t>MLP</a:t>
                </a:r>
                <a:r>
                  <a:rPr lang="zh-CN" altLang="en-US" dirty="0">
                    <a:solidFill>
                      <a:prstClr val="black"/>
                    </a:solidFill>
                    <a:latin typeface="微软雅黑" panose="020B0503020204020204" pitchFamily="34" charset="-122"/>
                    <a:ea typeface="微软雅黑" panose="020B0503020204020204" pitchFamily="34" charset="-122"/>
                  </a:rPr>
                  <a:t>，将其他变量和潜在宏观变量作为输入来拟合对应变量，拟合之后提取加权邻接矩阵。考虑宏观变量的影响，从 </a:t>
                </a:r>
                <a14:m>
                  <m:oMath xmlns:m="http://schemas.openxmlformats.org/officeDocument/2006/math">
                    <m:sSubSup>
                      <m:sSubSupPr>
                        <m:ctrlPr>
                          <a:rPr lang="en-US" altLang="zh-CN" i="1" dirty="0" smtClean="0">
                            <a:solidFill>
                              <a:prstClr val="black"/>
                            </a:solidFill>
                            <a:latin typeface="Cambria Math" panose="02040503050406030204" pitchFamily="18" charset="0"/>
                            <a:ea typeface="微软雅黑" panose="020B0503020204020204" pitchFamily="34" charset="-122"/>
                          </a:rPr>
                        </m:ctrlPr>
                      </m:sSubSupPr>
                      <m:e>
                        <m:r>
                          <a:rPr lang="zh-CN" altLang="en-US" i="1" dirty="0">
                            <a:solidFill>
                              <a:prstClr val="black"/>
                            </a:solidFill>
                            <a:latin typeface="Cambria Math" panose="02040503050406030204" pitchFamily="18" charset="0"/>
                            <a:ea typeface="微软雅黑" panose="020B0503020204020204" pitchFamily="34" charset="-122"/>
                          </a:rPr>
                          <m:t>𝑊</m:t>
                        </m:r>
                      </m:e>
                      <m:sub>
                        <m:r>
                          <m:rPr>
                            <m:nor/>
                          </m:rPr>
                          <a:rPr lang="en-US" altLang="zh-CN" dirty="0">
                            <a:solidFill>
                              <a:prstClr val="black"/>
                            </a:solidFill>
                            <a:latin typeface="微软雅黑" panose="020B0503020204020204" pitchFamily="34" charset="-122"/>
                            <a:ea typeface="微软雅黑" panose="020B0503020204020204" pitchFamily="34" charset="-122"/>
                          </a:rPr>
                          <m:t>MLP</m:t>
                        </m:r>
                        <m:r>
                          <m:rPr>
                            <m:nor/>
                          </m:rPr>
                          <a:rPr lang="zh-CN" altLang="en-US" dirty="0">
                            <a:solidFill>
                              <a:prstClr val="black"/>
                            </a:solidFill>
                            <a:latin typeface="微软雅黑" panose="020B0503020204020204" pitchFamily="34" charset="-122"/>
                            <a:ea typeface="微软雅黑" panose="020B0503020204020204" pitchFamily="34" charset="-122"/>
                          </a:rPr>
                          <m:t>𝑗</m:t>
                        </m:r>
                      </m:sub>
                      <m:sup>
                        <m:r>
                          <m:rPr>
                            <m:nor/>
                          </m:rPr>
                          <a:rPr lang="en-US" altLang="zh-CN" dirty="0">
                            <a:solidFill>
                              <a:prstClr val="black"/>
                            </a:solidFill>
                            <a:latin typeface="微软雅黑" panose="020B0503020204020204" pitchFamily="34" charset="-122"/>
                            <a:ea typeface="微软雅黑" panose="020B0503020204020204" pitchFamily="34" charset="-122"/>
                          </a:rPr>
                          <m:t>(</m:t>
                        </m:r>
                        <m:r>
                          <m:rPr>
                            <m:nor/>
                          </m:rPr>
                          <a:rPr lang="en-US" altLang="zh-CN" dirty="0">
                            <a:solidFill>
                              <a:prstClr val="black"/>
                            </a:solidFill>
                            <a:latin typeface="微软雅黑" panose="020B0503020204020204" pitchFamily="34" charset="-122"/>
                            <a:ea typeface="微软雅黑" panose="020B0503020204020204" pitchFamily="34" charset="-122"/>
                          </a:rPr>
                          <m:t>1</m:t>
                        </m:r>
                        <m:r>
                          <m:rPr>
                            <m:nor/>
                          </m:rPr>
                          <a:rPr lang="en-US" altLang="zh-CN" dirty="0">
                            <a:solidFill>
                              <a:prstClr val="black"/>
                            </a:solidFill>
                            <a:latin typeface="微软雅黑" panose="020B0503020204020204" pitchFamily="34" charset="-122"/>
                            <a:ea typeface="微软雅黑" panose="020B0503020204020204" pitchFamily="34" charset="-122"/>
                          </a:rPr>
                          <m:t>)</m:t>
                        </m:r>
                      </m:sup>
                    </m:sSubSup>
                  </m:oMath>
                </a14:m>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（第 𝑗</a:t>
                </a: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个 </a:t>
                </a:r>
                <a:r>
                  <a:rPr lang="en-US" altLang="zh-CN" dirty="0">
                    <a:solidFill>
                      <a:prstClr val="black"/>
                    </a:solidFill>
                    <a:latin typeface="微软雅黑" panose="020B0503020204020204" pitchFamily="34" charset="-122"/>
                    <a:ea typeface="微软雅黑" panose="020B0503020204020204" pitchFamily="34" charset="-122"/>
                  </a:rPr>
                  <a:t>MLP </a:t>
                </a:r>
                <a:r>
                  <a:rPr lang="zh-CN" altLang="en-US" dirty="0">
                    <a:solidFill>
                      <a:prstClr val="black"/>
                    </a:solidFill>
                    <a:latin typeface="微软雅黑" panose="020B0503020204020204" pitchFamily="34" charset="-122"/>
                    <a:ea typeface="微软雅黑" panose="020B0503020204020204" pitchFamily="34" charset="-122"/>
                  </a:rPr>
                  <a:t>的第一层权重矩阵）提取的加权邻接矩阵𝐶</a:t>
                </a: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是</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mc:Choice>
        <mc:Fallback>
          <p:sp>
            <p:nvSpPr>
              <p:cNvPr id="7" name="文本框 6"/>
              <p:cNvSpPr txBox="1">
                <a:spLocks noRot="1" noChangeAspect="1" noMove="1" noResize="1" noEditPoints="1" noAdjustHandles="1" noChangeArrowheads="1" noChangeShapeType="1" noTextEdit="1"/>
              </p:cNvSpPr>
              <p:nvPr/>
            </p:nvSpPr>
            <p:spPr>
              <a:xfrm>
                <a:off x="379973" y="1075148"/>
                <a:ext cx="10779258" cy="1646092"/>
              </a:xfrm>
              <a:prstGeom prst="rect">
                <a:avLst/>
              </a:prstGeom>
              <a:blipFill rotWithShape="1">
                <a:blip r:embed="rId3"/>
                <a:stretch>
                  <a:fillRect l="-2" t="-6" r="3" b="16"/>
                </a:stretch>
              </a:blipFill>
            </p:spPr>
            <p:txBody>
              <a:bodyPr/>
              <a:lstStyle/>
              <a:p>
                <a:r>
                  <a:rPr lang="zh-CN" altLang="en-US">
                    <a:noFill/>
                  </a:rPr>
                  <a:t> </a:t>
                </a:r>
              </a:p>
            </p:txBody>
          </p:sp>
        </mc:Fallback>
      </mc:AlternateContent>
      <p:pic>
        <p:nvPicPr>
          <p:cNvPr id="3" name="图片 2"/>
          <p:cNvPicPr>
            <a:picLocks noChangeAspect="1"/>
          </p:cNvPicPr>
          <p:nvPr/>
        </p:nvPicPr>
        <p:blipFill>
          <a:blip r:embed="rId4"/>
          <a:srcRect l="55230" t="47187"/>
          <a:stretch>
            <a:fillRect/>
          </a:stretch>
        </p:blipFill>
        <p:spPr>
          <a:xfrm>
            <a:off x="8964202" y="2270928"/>
            <a:ext cx="2554698" cy="2807351"/>
          </a:xfrm>
          <a:prstGeom prst="rect">
            <a:avLst/>
          </a:prstGeom>
        </p:spPr>
      </p:pic>
      <p:sp>
        <p:nvSpPr>
          <p:cNvPr id="5"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8" name="图片 7"/>
          <p:cNvPicPr>
            <a:picLocks noChangeAspect="1"/>
          </p:cNvPicPr>
          <p:nvPr/>
        </p:nvPicPr>
        <p:blipFill>
          <a:blip r:embed="rId5"/>
          <a:stretch>
            <a:fillRect/>
          </a:stretch>
        </p:blipFill>
        <p:spPr>
          <a:xfrm>
            <a:off x="477627" y="3205232"/>
            <a:ext cx="5858693" cy="990738"/>
          </a:xfrm>
          <a:prstGeom prst="rect">
            <a:avLst/>
          </a:prstGeom>
        </p:spPr>
      </p:pic>
      <p:sp>
        <p:nvSpPr>
          <p:cNvPr id="11" name="文本框 10"/>
          <p:cNvSpPr txBox="1"/>
          <p:nvPr/>
        </p:nvSpPr>
        <p:spPr>
          <a:xfrm>
            <a:off x="379973" y="4369751"/>
            <a:ext cx="6094520" cy="369332"/>
          </a:xfrm>
          <a:prstGeom prst="rect">
            <a:avLst/>
          </a:prstGeom>
          <a:noFill/>
        </p:spPr>
        <p:txBody>
          <a:bodyPr wrap="square">
            <a:spAutoFit/>
          </a:bodyPr>
          <a:lstStyle/>
          <a:p>
            <a:r>
              <a:rPr lang="zh-CN" altLang="en-US" dirty="0">
                <a:solidFill>
                  <a:prstClr val="black"/>
                </a:solidFill>
                <a:latin typeface="微软雅黑" panose="020B0503020204020204" pitchFamily="34" charset="-122"/>
                <a:ea typeface="微软雅黑" panose="020B0503020204020204" pitchFamily="34" charset="-122"/>
              </a:rPr>
              <a:t>多粒度加权邻接矩阵 </a:t>
            </a:r>
            <a:r>
              <a:rPr lang="en-US" altLang="zh-CN" dirty="0">
                <a:solidFill>
                  <a:prstClr val="black"/>
                </a:solidFill>
                <a:latin typeface="微软雅黑" panose="020B0503020204020204" pitchFamily="34" charset="-122"/>
                <a:ea typeface="微软雅黑" panose="020B0503020204020204" pitchFamily="34" charset="-122"/>
              </a:rPr>
              <a:t>S</a:t>
            </a:r>
            <a:r>
              <a:rPr lang="zh-CN" altLang="en-US" dirty="0">
                <a:solidFill>
                  <a:prstClr val="black"/>
                </a:solidFill>
                <a:latin typeface="微软雅黑" panose="020B0503020204020204" pitchFamily="34" charset="-122"/>
                <a:ea typeface="微软雅黑" panose="020B0503020204020204" pitchFamily="34" charset="-122"/>
              </a:rPr>
              <a:t>直接从 </a:t>
            </a:r>
            <a:r>
              <a:rPr lang="en-US" altLang="zh-CN" dirty="0">
                <a:solidFill>
                  <a:prstClr val="black"/>
                </a:solidFill>
                <a:latin typeface="微软雅黑" panose="020B0503020204020204" pitchFamily="34" charset="-122"/>
                <a:ea typeface="微软雅黑" panose="020B0503020204020204" pitchFamily="34" charset="-122"/>
              </a:rPr>
              <a:t>MLP </a:t>
            </a:r>
            <a:r>
              <a:rPr lang="zh-CN" altLang="en-US" dirty="0">
                <a:solidFill>
                  <a:prstClr val="black"/>
                </a:solidFill>
                <a:latin typeface="微软雅黑" panose="020B0503020204020204" pitchFamily="34" charset="-122"/>
                <a:ea typeface="微软雅黑" panose="020B0503020204020204" pitchFamily="34" charset="-122"/>
              </a:rPr>
              <a:t>的第一层权重中提取</a:t>
            </a:r>
            <a:endParaRPr lang="zh-CN" altLang="en-US" dirty="0">
              <a:solidFill>
                <a:prstClr val="black"/>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6"/>
          <a:stretch>
            <a:fillRect/>
          </a:stretch>
        </p:blipFill>
        <p:spPr>
          <a:xfrm>
            <a:off x="3946890" y="4952995"/>
            <a:ext cx="2695951" cy="60015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优化目标</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2" name="文本框 11"/>
          <p:cNvSpPr txBox="1"/>
          <p:nvPr/>
        </p:nvSpPr>
        <p:spPr>
          <a:xfrm>
            <a:off x="539975" y="850235"/>
            <a:ext cx="1972406" cy="2308324"/>
          </a:xfrm>
          <a:prstGeom prst="rect">
            <a:avLst/>
          </a:prstGeom>
          <a:noFill/>
        </p:spPr>
        <p:txBody>
          <a:bodyPr wrap="square">
            <a:spAutoFit/>
          </a:bodyPr>
          <a:lstStyle/>
          <a:p>
            <a:r>
              <a:rPr lang="en-US" altLang="zh-CN" dirty="0">
                <a:solidFill>
                  <a:schemeClr val="accent1"/>
                </a:solidFill>
              </a:rPr>
              <a:t>SAE</a:t>
            </a:r>
            <a:r>
              <a:rPr lang="zh-CN" altLang="en-US" dirty="0"/>
              <a:t>的损失函数是</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3" name="文本框 2"/>
          <p:cNvSpPr txBox="1"/>
          <p:nvPr/>
        </p:nvSpPr>
        <p:spPr>
          <a:xfrm>
            <a:off x="504464" y="1457934"/>
            <a:ext cx="6094520" cy="369332"/>
          </a:xfrm>
          <a:prstGeom prst="rect">
            <a:avLst/>
          </a:prstGeom>
          <a:noFill/>
        </p:spPr>
        <p:txBody>
          <a:bodyPr wrap="square">
            <a:spAutoFit/>
          </a:bodyPr>
          <a:lstStyle/>
          <a:p>
            <a:r>
              <a:rPr lang="en-US" altLang="zh-CN" dirty="0">
                <a:solidFill>
                  <a:schemeClr val="accent1"/>
                </a:solidFill>
              </a:rPr>
              <a:t>MLP</a:t>
            </a:r>
            <a:r>
              <a:rPr lang="zh-CN" altLang="en-US" dirty="0"/>
              <a:t>的损失函数是</a:t>
            </a:r>
            <a:endParaRPr lang="zh-CN" altLang="en-US" dirty="0"/>
          </a:p>
        </p:txBody>
      </p:sp>
      <p:sp>
        <p:nvSpPr>
          <p:cNvPr id="7" name="文本框 6"/>
          <p:cNvSpPr txBox="1"/>
          <p:nvPr/>
        </p:nvSpPr>
        <p:spPr>
          <a:xfrm>
            <a:off x="502089" y="5554890"/>
            <a:ext cx="6094520" cy="369332"/>
          </a:xfrm>
          <a:prstGeom prst="rect">
            <a:avLst/>
          </a:prstGeom>
          <a:noFill/>
        </p:spPr>
        <p:txBody>
          <a:bodyPr wrap="square">
            <a:spAutoFit/>
          </a:bodyPr>
          <a:lstStyle/>
          <a:p>
            <a:r>
              <a:rPr lang="zh-CN" altLang="en-US" dirty="0"/>
              <a:t>整体优化目标是</a:t>
            </a:r>
            <a:endParaRPr lang="zh-CN" altLang="en-US" dirty="0"/>
          </a:p>
        </p:txBody>
      </p:sp>
      <p:pic>
        <p:nvPicPr>
          <p:cNvPr id="8" name="图片 7"/>
          <p:cNvPicPr>
            <a:picLocks noChangeAspect="1"/>
          </p:cNvPicPr>
          <p:nvPr/>
        </p:nvPicPr>
        <p:blipFill>
          <a:blip r:embed="rId2"/>
          <a:stretch>
            <a:fillRect/>
          </a:stretch>
        </p:blipFill>
        <p:spPr>
          <a:xfrm>
            <a:off x="3219282" y="905926"/>
            <a:ext cx="3915321" cy="419158"/>
          </a:xfrm>
          <a:prstGeom prst="rect">
            <a:avLst/>
          </a:prstGeom>
        </p:spPr>
      </p:pic>
      <p:pic>
        <p:nvPicPr>
          <p:cNvPr id="11" name="图片 10"/>
          <p:cNvPicPr>
            <a:picLocks noChangeAspect="1"/>
          </p:cNvPicPr>
          <p:nvPr/>
        </p:nvPicPr>
        <p:blipFill>
          <a:blip r:embed="rId3"/>
          <a:stretch>
            <a:fillRect/>
          </a:stretch>
        </p:blipFill>
        <p:spPr>
          <a:xfrm>
            <a:off x="2936037" y="1488685"/>
            <a:ext cx="5591955" cy="1428949"/>
          </a:xfrm>
          <a:prstGeom prst="rect">
            <a:avLst/>
          </a:prstGeom>
        </p:spPr>
      </p:pic>
      <p:pic>
        <p:nvPicPr>
          <p:cNvPr id="15" name="图片 14"/>
          <p:cNvPicPr>
            <a:picLocks noChangeAspect="1"/>
          </p:cNvPicPr>
          <p:nvPr/>
        </p:nvPicPr>
        <p:blipFill>
          <a:blip r:embed="rId4"/>
          <a:stretch>
            <a:fillRect/>
          </a:stretch>
        </p:blipFill>
        <p:spPr>
          <a:xfrm>
            <a:off x="4360297" y="5739556"/>
            <a:ext cx="2238687" cy="666843"/>
          </a:xfrm>
          <a:prstGeom prst="rect">
            <a:avLst/>
          </a:prstGeom>
        </p:spPr>
      </p:pic>
      <p:pic>
        <p:nvPicPr>
          <p:cNvPr id="17" name="图片 16"/>
          <p:cNvPicPr>
            <a:picLocks noChangeAspect="1"/>
          </p:cNvPicPr>
          <p:nvPr/>
        </p:nvPicPr>
        <p:blipFill>
          <a:blip r:embed="rId5"/>
          <a:stretch>
            <a:fillRect/>
          </a:stretch>
        </p:blipFill>
        <p:spPr>
          <a:xfrm>
            <a:off x="539975" y="2817825"/>
            <a:ext cx="6991881" cy="25666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600" b="1" dirty="0">
                <a:solidFill>
                  <a:sysClr val="windowText" lastClr="000000"/>
                </a:solidFill>
                <a:latin typeface="Arial" panose="020B0604020202020204"/>
                <a:ea typeface="微软雅黑" panose="020B0503020204020204" pitchFamily="34" charset="-122"/>
              </a:rPr>
              <a:t>实验评估</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05</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3" name="图片 2"/>
          <p:cNvPicPr>
            <a:picLocks noChangeAspect="1"/>
          </p:cNvPicPr>
          <p:nvPr/>
        </p:nvPicPr>
        <p:blipFill>
          <a:blip r:embed="rId1"/>
          <a:stretch>
            <a:fillRect/>
          </a:stretch>
        </p:blipFill>
        <p:spPr>
          <a:xfrm>
            <a:off x="265844" y="854879"/>
            <a:ext cx="6134956" cy="4706007"/>
          </a:xfrm>
          <a:prstGeom prst="rect">
            <a:avLst/>
          </a:prstGeom>
        </p:spPr>
      </p:pic>
      <p:sp>
        <p:nvSpPr>
          <p:cNvPr id="9" name="文本框 8"/>
          <p:cNvSpPr txBox="1"/>
          <p:nvPr/>
        </p:nvSpPr>
        <p:spPr>
          <a:xfrm>
            <a:off x="6142703" y="2239652"/>
            <a:ext cx="5480064" cy="1754326"/>
          </a:xfrm>
          <a:prstGeom prst="rect">
            <a:avLst/>
          </a:prstGeom>
          <a:noFill/>
        </p:spPr>
        <p:txBody>
          <a:bodyPr wrap="square">
            <a:spAutoFit/>
          </a:bodyPr>
          <a:lstStyle/>
          <a:p>
            <a:r>
              <a:rPr lang="zh-CN" altLang="en-US" dirty="0"/>
              <a:t>结构性汉明距离（</a:t>
            </a:r>
            <a:r>
              <a:rPr lang="en-US" altLang="zh-CN" dirty="0"/>
              <a:t>SHD</a:t>
            </a:r>
            <a:r>
              <a:rPr lang="zh-CN" altLang="en-US" dirty="0"/>
              <a:t>）是通过邻接矩阵来比较图形的标准距离。它包括计算两个（二进制）邻接矩阵之间的差异：每条缺失或不在目标图中的边缘都被算作一个错误。</a:t>
            </a:r>
            <a:endParaRPr lang="en-US" altLang="zh-CN" dirty="0"/>
          </a:p>
          <a:p>
            <a:r>
              <a:rPr lang="en-US" altLang="zh-CN" dirty="0"/>
              <a:t>SHD: extra + missing + reverse</a:t>
            </a:r>
            <a:endParaRPr lang="en-US" altLang="zh-CN" dirty="0"/>
          </a:p>
          <a:p>
            <a:endParaRPr lang="zh-CN" altLang="en-US" dirty="0"/>
          </a:p>
        </p:txBody>
      </p:sp>
      <p:sp>
        <p:nvSpPr>
          <p:cNvPr id="10"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 name="文本框 13"/>
          <p:cNvSpPr txBox="1"/>
          <p:nvPr/>
        </p:nvSpPr>
        <p:spPr>
          <a:xfrm>
            <a:off x="6262255" y="1071418"/>
            <a:ext cx="4590472" cy="369332"/>
          </a:xfrm>
          <a:prstGeom prst="rect">
            <a:avLst/>
          </a:prstGeom>
          <a:noFill/>
        </p:spPr>
        <p:txBody>
          <a:bodyPr wrap="square" rtlCol="0">
            <a:spAutoFit/>
          </a:bodyPr>
          <a:lstStyle/>
          <a:p>
            <a:r>
              <a:rPr lang="zh-CN" altLang="en-US" dirty="0"/>
              <a:t>多粒度（不同宏变量个数）合成数据集</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1049655"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600" b="1" dirty="0">
                <a:solidFill>
                  <a:sysClr val="windowText" lastClr="000000"/>
                </a:solidFill>
                <a:latin typeface="Arial" panose="020B0604020202020204"/>
                <a:ea typeface="微软雅黑" panose="020B0503020204020204" pitchFamily="34" charset="-122"/>
              </a:rPr>
              <a:t>实验评估</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05</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4" name="图片 3"/>
          <p:cNvPicPr>
            <a:picLocks noChangeAspect="1"/>
          </p:cNvPicPr>
          <p:nvPr/>
        </p:nvPicPr>
        <p:blipFill>
          <a:blip r:embed="rId2"/>
          <a:stretch>
            <a:fillRect/>
          </a:stretch>
        </p:blipFill>
        <p:spPr>
          <a:xfrm>
            <a:off x="62144" y="1302956"/>
            <a:ext cx="12192000" cy="4347747"/>
          </a:xfrm>
          <a:prstGeom prst="rect">
            <a:avLst/>
          </a:prstGeom>
        </p:spPr>
      </p:pic>
      <p:sp>
        <p:nvSpPr>
          <p:cNvPr id="6" name="文本框 5"/>
          <p:cNvSpPr txBox="1"/>
          <p:nvPr/>
        </p:nvSpPr>
        <p:spPr>
          <a:xfrm>
            <a:off x="4807527" y="949441"/>
            <a:ext cx="3186545" cy="369332"/>
          </a:xfrm>
          <a:prstGeom prst="rect">
            <a:avLst/>
          </a:prstGeom>
          <a:noFill/>
        </p:spPr>
        <p:txBody>
          <a:bodyPr wrap="square" rtlCol="0">
            <a:spAutoFit/>
          </a:bodyPr>
          <a:lstStyle/>
          <a:p>
            <a:r>
              <a:rPr lang="zh-CN" altLang="en-US" dirty="0"/>
              <a:t>经典合成数据集</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600" b="1" dirty="0">
                <a:solidFill>
                  <a:sysClr val="windowText" lastClr="000000"/>
                </a:solidFill>
                <a:latin typeface="Arial" panose="020B0604020202020204"/>
                <a:ea typeface="微软雅黑" panose="020B0503020204020204" pitchFamily="34" charset="-122"/>
              </a:rPr>
              <a:t>实验评估</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05</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12" name="图片 11"/>
          <p:cNvPicPr>
            <a:picLocks noChangeAspect="1"/>
          </p:cNvPicPr>
          <p:nvPr/>
        </p:nvPicPr>
        <p:blipFill>
          <a:blip r:embed="rId2"/>
          <a:stretch>
            <a:fillRect/>
          </a:stretch>
        </p:blipFill>
        <p:spPr>
          <a:xfrm>
            <a:off x="3132369" y="1364375"/>
            <a:ext cx="5382376" cy="2915057"/>
          </a:xfrm>
          <a:prstGeom prst="rect">
            <a:avLst/>
          </a:prstGeom>
        </p:spPr>
      </p:pic>
      <p:sp>
        <p:nvSpPr>
          <p:cNvPr id="13" name="文本框 12"/>
          <p:cNvSpPr txBox="1"/>
          <p:nvPr/>
        </p:nvSpPr>
        <p:spPr>
          <a:xfrm>
            <a:off x="3177661" y="1085244"/>
            <a:ext cx="5480064" cy="369332"/>
          </a:xfrm>
          <a:prstGeom prst="rect">
            <a:avLst/>
          </a:prstGeom>
          <a:noFill/>
        </p:spPr>
        <p:txBody>
          <a:bodyPr wrap="square">
            <a:spAutoFit/>
          </a:bodyPr>
          <a:lstStyle/>
          <a:p>
            <a:r>
              <a:rPr lang="zh-CN" altLang="en-US" dirty="0"/>
              <a:t>蛋白质信号数据集</a:t>
            </a:r>
            <a:endParaRPr lang="zh-CN" altLang="en-US" dirty="0"/>
          </a:p>
        </p:txBody>
      </p:sp>
      <p:pic>
        <p:nvPicPr>
          <p:cNvPr id="5" name="图片 4"/>
          <p:cNvPicPr>
            <a:picLocks noChangeAspect="1"/>
          </p:cNvPicPr>
          <p:nvPr/>
        </p:nvPicPr>
        <p:blipFill>
          <a:blip r:embed="rId3"/>
          <a:srcRect r="11092" b="-26329"/>
          <a:stretch>
            <a:fillRect/>
          </a:stretch>
        </p:blipFill>
        <p:spPr>
          <a:xfrm>
            <a:off x="592554" y="5611287"/>
            <a:ext cx="10839635" cy="424653"/>
          </a:xfrm>
          <a:prstGeom prst="rect">
            <a:avLst/>
          </a:prstGeom>
        </p:spPr>
      </p:pic>
      <p:pic>
        <p:nvPicPr>
          <p:cNvPr id="7" name="图片 6"/>
          <p:cNvPicPr>
            <a:picLocks noChangeAspect="1"/>
          </p:cNvPicPr>
          <p:nvPr/>
        </p:nvPicPr>
        <p:blipFill>
          <a:blip r:embed="rId4"/>
          <a:srcRect r="11092" b="-3325"/>
          <a:stretch>
            <a:fillRect/>
          </a:stretch>
        </p:blipFill>
        <p:spPr>
          <a:xfrm>
            <a:off x="594090" y="4717434"/>
            <a:ext cx="10839635" cy="369333"/>
          </a:xfrm>
          <a:prstGeom prst="rect">
            <a:avLst/>
          </a:prstGeom>
        </p:spPr>
      </p:pic>
      <p:sp>
        <p:nvSpPr>
          <p:cNvPr id="10" name="文本框 9"/>
          <p:cNvSpPr txBox="1"/>
          <p:nvPr/>
        </p:nvSpPr>
        <p:spPr>
          <a:xfrm>
            <a:off x="660400" y="4161770"/>
            <a:ext cx="4231196" cy="367287"/>
          </a:xfrm>
          <a:prstGeom prst="rect">
            <a:avLst/>
          </a:prstGeom>
          <a:noFill/>
        </p:spPr>
        <p:txBody>
          <a:bodyPr wrap="square" rtlCol="0">
            <a:spAutoFit/>
          </a:bodyPr>
          <a:lstStyle/>
          <a:p>
            <a:r>
              <a:rPr lang="zh-CN" altLang="en-US" dirty="0"/>
              <a:t>按附录配置</a:t>
            </a:r>
            <a:endParaRPr lang="zh-CN" altLang="en-US" dirty="0"/>
          </a:p>
        </p:txBody>
      </p:sp>
      <p:sp>
        <p:nvSpPr>
          <p:cNvPr id="11" name="文本框 10"/>
          <p:cNvSpPr txBox="1"/>
          <p:nvPr/>
        </p:nvSpPr>
        <p:spPr>
          <a:xfrm>
            <a:off x="660400" y="5160614"/>
            <a:ext cx="4231196" cy="367287"/>
          </a:xfrm>
          <a:prstGeom prst="rect">
            <a:avLst/>
          </a:prstGeom>
          <a:noFill/>
        </p:spPr>
        <p:txBody>
          <a:bodyPr wrap="square" rtlCol="0">
            <a:spAutoFit/>
          </a:bodyPr>
          <a:lstStyle/>
          <a:p>
            <a:r>
              <a:rPr lang="zh-CN" altLang="en-US" dirty="0"/>
              <a:t>手动调参</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600" b="1" dirty="0">
                <a:solidFill>
                  <a:sysClr val="windowText" lastClr="000000"/>
                </a:solidFill>
                <a:latin typeface="Arial" panose="020B0604020202020204"/>
                <a:ea typeface="微软雅黑" panose="020B0503020204020204" pitchFamily="34" charset="-122"/>
              </a:rPr>
              <a:t>收获</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06</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p:cNvSpPr txBox="1"/>
          <p:nvPr/>
        </p:nvSpPr>
        <p:spPr>
          <a:xfrm>
            <a:off x="851338" y="1468582"/>
            <a:ext cx="10444735" cy="1015663"/>
          </a:xfrm>
          <a:prstGeom prst="rect">
            <a:avLst/>
          </a:prstGeom>
          <a:noFill/>
        </p:spPr>
        <p:txBody>
          <a:bodyPr wrap="square" rtlCol="0">
            <a:spAutoFit/>
          </a:bodyPr>
          <a:lstStyle/>
          <a:p>
            <a:r>
              <a:rPr lang="en-US" altLang="zh-CN" sz="2000" dirty="0"/>
              <a:t>1.</a:t>
            </a:r>
            <a:r>
              <a:rPr lang="zh-CN" altLang="en-US" sz="2000" dirty="0"/>
              <a:t>从数据中学习多粒度因果图的思路很值得学习</a:t>
            </a:r>
            <a:endParaRPr lang="en-US" altLang="zh-CN" sz="2000" dirty="0"/>
          </a:p>
          <a:p>
            <a:endParaRPr lang="en-US" altLang="zh-CN" sz="2000" dirty="0"/>
          </a:p>
          <a:p>
            <a:r>
              <a:rPr lang="en-US" altLang="zh-CN" sz="2000" dirty="0"/>
              <a:t>2.</a:t>
            </a:r>
            <a:r>
              <a:rPr lang="zh-CN" altLang="en-US" sz="2000" dirty="0"/>
              <a:t>选取宏变量个数以及学习出来的潜在宏变量都缺乏可解释性，可以改进</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271" y="1951493"/>
            <a:ext cx="1222027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sp>
        <p:nvSpPr>
          <p:cNvPr id="7" name="文本框 6"/>
          <p:cNvSpPr txBox="1"/>
          <p:nvPr/>
        </p:nvSpPr>
        <p:spPr>
          <a:xfrm>
            <a:off x="5644784" y="2252225"/>
            <a:ext cx="3575018" cy="923201"/>
          </a:xfrm>
          <a:prstGeom prst="rect">
            <a:avLst/>
          </a:prstGeom>
          <a:noFill/>
        </p:spPr>
        <p:txBody>
          <a:bodyPr wrap="none" rtlCol="0">
            <a:spAutoFit/>
          </a:bodyPr>
          <a:lstStyle/>
          <a:p>
            <a:pPr defTabSz="913765">
              <a:defRPr/>
            </a:pPr>
            <a:r>
              <a:rPr lang="zh-CN" altLang="en-US" sz="5400" b="1" dirty="0">
                <a:solidFill>
                  <a:prstClr val="white"/>
                </a:solidFill>
                <a:latin typeface="微软雅黑" panose="020B0503020204020204" pitchFamily="34" charset="-122"/>
                <a:ea typeface="微软雅黑" panose="020B0503020204020204" pitchFamily="34" charset="-122"/>
              </a:rPr>
              <a:t>谢 谢 大 家</a:t>
            </a:r>
            <a:endParaRPr lang="zh-CN" altLang="en-US" sz="5400" b="1" dirty="0">
              <a:solidFill>
                <a:prstClr val="white"/>
              </a:solidFill>
              <a:latin typeface="微软雅黑" panose="020B0503020204020204" pitchFamily="34" charset="-122"/>
              <a:ea typeface="微软雅黑" panose="020B0503020204020204" pitchFamily="34" charset="-122"/>
            </a:endParaRPr>
          </a:p>
        </p:txBody>
      </p:sp>
      <p:sp>
        <p:nvSpPr>
          <p:cNvPr id="12" name="椭圆 11"/>
          <p:cNvSpPr/>
          <p:nvPr/>
        </p:nvSpPr>
        <p:spPr>
          <a:xfrm>
            <a:off x="1524353" y="1558640"/>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66181" y="1418982"/>
            <a:ext cx="3140616" cy="2903588"/>
          </a:xfrm>
          <a:prstGeom prst="rect">
            <a:avLst/>
          </a:prstGeom>
        </p:spPr>
      </p:pic>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sp>
        <p:nvSpPr>
          <p:cNvPr id="19" name="矩形 18"/>
          <p:cNvSpPr/>
          <p:nvPr/>
        </p:nvSpPr>
        <p:spPr>
          <a:xfrm>
            <a:off x="6444598" y="3263845"/>
            <a:ext cx="6498497" cy="276956"/>
          </a:xfrm>
          <a:prstGeom prst="rect">
            <a:avLst/>
          </a:prstGeom>
        </p:spPr>
        <p:txBody>
          <a:bodyPr wrap="square" lIns="91397" tIns="45699" rIns="91397" bIns="45699">
            <a:spAutoFit/>
          </a:bodyPr>
          <a:lstStyle/>
          <a:p>
            <a:pPr defTabSz="913765">
              <a:defRPr/>
            </a:pPr>
            <a:r>
              <a:rPr lang="en-US" altLang="zh-CN" sz="1200" b="1" dirty="0">
                <a:solidFill>
                  <a:prstClr val="white"/>
                </a:solidFill>
                <a:latin typeface="微软雅黑" panose="020B0503020204020204" pitchFamily="34" charset="-122"/>
                <a:ea typeface="微软雅黑" panose="020B0503020204020204" pitchFamily="34" charset="-122"/>
              </a:rPr>
              <a:t>THANKS FOR ALL</a:t>
            </a:r>
            <a:endParaRPr lang="en-US" altLang="zh-CN" sz="1200" b="1"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617338" y="1135454"/>
            <a:ext cx="10858500" cy="1217129"/>
          </a:xfrm>
          <a:prstGeom prst="roundRect">
            <a:avLst/>
          </a:prstGeom>
          <a:solidFill>
            <a:schemeClr val="bg1"/>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205"/>
          <p:cNvSpPr txBox="1"/>
          <p:nvPr/>
        </p:nvSpPr>
        <p:spPr>
          <a:xfrm>
            <a:off x="660400" y="1268140"/>
            <a:ext cx="10692450" cy="1057330"/>
          </a:xfrm>
          <a:prstGeom prst="rect">
            <a:avLst/>
          </a:prstGeom>
          <a:noFill/>
        </p:spPr>
        <p:txBody>
          <a:bodyPr wrap="square" lIns="91440" tIns="45720" rIns="91440" bIns="45720" anchor="t" anchorCtr="0">
            <a:noAutofit/>
          </a:bodyPr>
          <a:lstStyle>
            <a:defPPr>
              <a:defRPr lang="zh-CN"/>
            </a:defPPr>
            <a:lvl1pPr lvl="0">
              <a:lnSpc>
                <a:spcPct val="150000"/>
              </a:lnSpc>
              <a:spcBef>
                <a:spcPct val="0"/>
              </a:spcBef>
              <a:defRPr sz="1100">
                <a:solidFill>
                  <a:schemeClr val="dk1">
                    <a:lumMod val="100000"/>
                  </a:schemeClr>
                </a:solidFill>
                <a:latin typeface="微软雅黑" panose="020B0503020204020204" pitchFamily="34" charset="-122"/>
                <a:ea typeface="微软雅黑" panose="020B0503020204020204" pitchFamily="34" charset="-122"/>
              </a:defRPr>
            </a:lvl1pPr>
          </a:lstStyle>
          <a:p>
            <a:pPr marL="0" marR="0" lvl="0" indent="0" algn="just" defTabSz="914400" rtl="0" eaLnBrk="1" fontAlgn="auto" latinLnBrk="0" hangingPunct="1">
              <a:lnSpc>
                <a:spcPct val="150000"/>
              </a:lnSpc>
              <a:spcBef>
                <a:spcPct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因果发现</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：目标是从数据中推断出变量之间的因果关系结构。通常使用观测数据来识别哪些变量是因果驱动因素，以及它们之间的因果路径。因果关系结构通常使用</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有向</a:t>
            </a:r>
            <a:r>
              <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无环</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图（</a:t>
            </a: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DAG</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表示。</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背景与贡献</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5" name="Picture 2" descr="因果关系初探（9）—— 因果关系发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739" y="3380332"/>
            <a:ext cx="8720122" cy="25287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684648" y="5156761"/>
            <a:ext cx="6477904" cy="1286054"/>
          </a:xfrm>
          <a:prstGeom prst="rect">
            <a:avLst/>
          </a:prstGeom>
        </p:spPr>
      </p:pic>
      <p:sp>
        <p:nvSpPr>
          <p:cNvPr id="2" name="矩形: 圆角 1"/>
          <p:cNvSpPr/>
          <p:nvPr/>
        </p:nvSpPr>
        <p:spPr>
          <a:xfrm>
            <a:off x="494350" y="939129"/>
            <a:ext cx="10858500" cy="4477504"/>
          </a:xfrm>
          <a:prstGeom prst="roundRect">
            <a:avLst/>
          </a:prstGeom>
          <a:solidFill>
            <a:schemeClr val="bg1"/>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205"/>
          <p:cNvSpPr txBox="1"/>
          <p:nvPr/>
        </p:nvSpPr>
        <p:spPr>
          <a:xfrm>
            <a:off x="660400" y="1111687"/>
            <a:ext cx="10692450" cy="4177761"/>
          </a:xfrm>
          <a:prstGeom prst="rect">
            <a:avLst/>
          </a:prstGeom>
          <a:noFill/>
        </p:spPr>
        <p:txBody>
          <a:bodyPr wrap="square" lIns="91440" tIns="45720" rIns="91440" bIns="45720" anchor="t" anchorCtr="0">
            <a:noAutofit/>
          </a:bodyPr>
          <a:lstStyle>
            <a:defPPr>
              <a:defRPr lang="zh-CN"/>
            </a:defPPr>
            <a:lvl1pPr lvl="0">
              <a:lnSpc>
                <a:spcPct val="150000"/>
              </a:lnSpc>
              <a:spcBef>
                <a:spcPct val="0"/>
              </a:spcBef>
              <a:defRPr sz="1100">
                <a:solidFill>
                  <a:schemeClr val="dk1">
                    <a:lumMod val="100000"/>
                  </a:schemeClr>
                </a:solidFill>
                <a:latin typeface="微软雅黑" panose="020B0503020204020204" pitchFamily="34" charset="-122"/>
                <a:ea typeface="微软雅黑" panose="020B0503020204020204" pitchFamily="34" charset="-122"/>
              </a:defRPr>
            </a:lvl1pPr>
          </a:lstStyle>
          <a:p>
            <a:pPr marL="0" marR="0" lvl="0" indent="0" algn="just" defTabSz="914400" rtl="0" eaLnBrk="1" fontAlgn="auto" latinLnBrk="0" hangingPunct="1">
              <a:lnSpc>
                <a:spcPct val="150000"/>
              </a:lnSpc>
              <a:spcBef>
                <a:spcPct val="0"/>
              </a:spcBef>
              <a:spcAft>
                <a:spcPts val="0"/>
              </a:spcAft>
              <a:buClrTx/>
              <a:buSzTx/>
              <a:buFontTx/>
              <a:buNone/>
              <a:defRPr/>
            </a:pPr>
            <a:r>
              <a:rPr lang="zh-CN" altLang="en-US" sz="1800" dirty="0">
                <a:solidFill>
                  <a:prstClr val="black"/>
                </a:solidFill>
              </a:rPr>
              <a:t>几类</a:t>
            </a:r>
            <a:r>
              <a:rPr kumimoji="0" lang="zh-CN" altLang="en-US" sz="18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常见的</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因果发现</a:t>
            </a:r>
            <a:r>
              <a:rPr kumimoji="0" lang="zh-CN" altLang="en-US" sz="18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rPr>
              <a:t>算法</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：基于约束的方法、基于分数的方法，基于连续优化的方法。</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50000"/>
              </a:lnSpc>
              <a:spcBef>
                <a:spcPct val="0"/>
              </a:spcBef>
              <a:spcAft>
                <a:spcPts val="0"/>
              </a:spcAft>
              <a:buClrTx/>
              <a:buSzTx/>
              <a:buFontTx/>
              <a:buNone/>
              <a:defRPr/>
            </a:pPr>
            <a:r>
              <a:rPr kumimoji="0" lang="zh-CN" altLang="en-US" sz="1800" b="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基于</a:t>
            </a:r>
            <a:r>
              <a:rPr kumimoji="0" lang="zh-CN" altLang="en-US" sz="1800" b="1"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约束</a:t>
            </a:r>
            <a:r>
              <a:rPr kumimoji="0" lang="zh-CN" altLang="en-US" sz="1800" b="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的方法：</a:t>
            </a:r>
            <a:r>
              <a:rPr kumimoji="0" lang="en-US" altLang="zh-CN" sz="1800" b="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PC</a:t>
            </a:r>
            <a:endParaRPr kumimoji="0" lang="zh-CN" altLang="en-US" sz="1800" b="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50000"/>
              </a:lnSpc>
              <a:spcBef>
                <a:spcPct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基于约束的方法大多数是在经验联合分布上测试条件独立性，来构造一张反映这些条件独立性的图。</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50000"/>
              </a:lnSpc>
              <a:spcBef>
                <a:spcPct val="0"/>
              </a:spcBef>
              <a:spcAft>
                <a:spcPts val="0"/>
              </a:spcAft>
              <a:buClrTx/>
              <a:buSzTx/>
              <a:buFontTx/>
              <a:buNone/>
              <a:defRPr/>
            </a:pP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基于</a:t>
            </a:r>
            <a:r>
              <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分数</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的方法：</a:t>
            </a: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GES</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FGES</a:t>
            </a:r>
            <a:endPar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50000"/>
              </a:lnSpc>
              <a:spcBef>
                <a:spcPct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基于分数的方法则是根据某个得分函数来测试一张候选图的有效性，常见的得分函数包括</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Bayesian Information Criterion (BIC)</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50000"/>
              </a:lnSpc>
              <a:spcBef>
                <a:spcPct val="0"/>
              </a:spcBef>
              <a:spcAft>
                <a:spcPts val="0"/>
              </a:spcAft>
              <a:buClrTx/>
              <a:buSzTx/>
              <a:buFontTx/>
              <a:buNone/>
              <a:defRPr/>
            </a:pP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基于</a:t>
            </a:r>
            <a:r>
              <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连续优化</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的方法：</a:t>
            </a: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NO TEARS</a:t>
            </a:r>
            <a:endPar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50000"/>
              </a:lnSpc>
              <a:spcBef>
                <a:spcPct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连续优化方法把组合的图搜索问题重建为一个连续优化问题。下式中，左侧表示传统方法，试图寻找能最小化某个分数函数的邻接矩阵</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M</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，约束是</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M</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在有效的</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DAG</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集合中。右侧表示连续优化问题的描述，也是要寻找能最小化某个分数函数的邻接矩阵</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M</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，但是约束是强制推断出的图的无环性的函数。</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背景与贡献</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背景与贡献</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7" name="文本框 6"/>
          <p:cNvSpPr txBox="1"/>
          <p:nvPr/>
        </p:nvSpPr>
        <p:spPr>
          <a:xfrm>
            <a:off x="379973" y="1887320"/>
            <a:ext cx="6020828" cy="3367397"/>
          </a:xfrm>
          <a:prstGeom prst="rect">
            <a:avLst/>
          </a:prstGeom>
          <a:noFill/>
        </p:spPr>
        <p:txBody>
          <a:bodyPr wrap="square">
            <a:spAutoFit/>
          </a:bodyPr>
          <a:lstStyle/>
          <a:p>
            <a:pPr marL="0" marR="0" lvl="0" indent="0" algn="just" defTabSz="914400" rtl="0" eaLnBrk="1" fontAlgn="auto" latinLnBrk="0" hangingPunct="1">
              <a:lnSpc>
                <a:spcPct val="150000"/>
              </a:lnSpc>
              <a:spcBef>
                <a:spcPct val="0"/>
              </a:spcBef>
              <a:spcAft>
                <a:spcPts val="0"/>
              </a:spcAft>
              <a:buClrTx/>
              <a:buSzTx/>
              <a:buFontTx/>
              <a:buNone/>
              <a:defRPr/>
            </a:pPr>
            <a:r>
              <a:rPr lang="en-US" altLang="zh-CN" dirty="0">
                <a:solidFill>
                  <a:schemeClr val="accent1"/>
                </a:solidFill>
                <a:latin typeface="微软雅黑" panose="020B0503020204020204" pitchFamily="34" charset="-122"/>
                <a:ea typeface="微软雅黑" panose="020B0503020204020204" pitchFamily="34" charset="-122"/>
              </a:rPr>
              <a:t>MGCSL</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贡献：</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50000"/>
              </a:lnSpc>
              <a:spcBef>
                <a:spcPct val="0"/>
              </a:spcBef>
              <a:spcAft>
                <a:spcPts val="0"/>
              </a:spcAft>
              <a:buClrTx/>
              <a:buSzTx/>
              <a:buFontTx/>
              <a:buNone/>
              <a:defRPr/>
            </a:pPr>
            <a:r>
              <a:rPr lang="en-US" altLang="zh-CN" dirty="0">
                <a:solidFill>
                  <a:prstClr val="black"/>
                </a:solidFill>
                <a:latin typeface="微软雅黑" panose="020B0503020204020204" pitchFamily="34" charset="-122"/>
                <a:ea typeface="微软雅黑" panose="020B0503020204020204" pitchFamily="34" charset="-122"/>
              </a:rPr>
              <a:t>1</a:t>
            </a:r>
            <a:r>
              <a:rPr lang="zh-CN" altLang="en-US" dirty="0">
                <a:solidFill>
                  <a:prstClr val="black"/>
                </a:solidFill>
                <a:latin typeface="微软雅黑" panose="020B0503020204020204" pitchFamily="34" charset="-122"/>
                <a:ea typeface="微软雅黑" panose="020B0503020204020204" pitchFamily="34" charset="-122"/>
              </a:rPr>
              <a:t>）提出了一种称为</a:t>
            </a:r>
            <a:r>
              <a:rPr lang="zh-CN" altLang="en-US" b="1" dirty="0">
                <a:solidFill>
                  <a:srgbClr val="FF0000"/>
                </a:solidFill>
                <a:latin typeface="微软雅黑" panose="020B0503020204020204" pitchFamily="34" charset="-122"/>
                <a:ea typeface="微软雅黑" panose="020B0503020204020204" pitchFamily="34" charset="-122"/>
              </a:rPr>
              <a:t>多粒度</a:t>
            </a:r>
            <a:r>
              <a:rPr lang="zh-CN" altLang="en-US" dirty="0">
                <a:solidFill>
                  <a:prstClr val="black"/>
                </a:solidFill>
                <a:latin typeface="微软雅黑" panose="020B0503020204020204" pitchFamily="34" charset="-122"/>
                <a:ea typeface="微软雅黑" panose="020B0503020204020204" pitchFamily="34" charset="-122"/>
              </a:rPr>
              <a:t>因果结构学习，</a:t>
            </a:r>
            <a:r>
              <a:rPr lang="en-US" altLang="zh-CN" dirty="0">
                <a:solidFill>
                  <a:prstClr val="black"/>
                </a:solidFill>
                <a:latin typeface="微软雅黑" panose="020B0503020204020204" pitchFamily="34" charset="-122"/>
                <a:ea typeface="微软雅黑" panose="020B0503020204020204" pitchFamily="34" charset="-122"/>
              </a:rPr>
              <a:t>MGCSL</a:t>
            </a:r>
            <a:r>
              <a:rPr lang="zh-CN" altLang="en-US" dirty="0">
                <a:solidFill>
                  <a:prstClr val="black"/>
                </a:solidFill>
                <a:latin typeface="微软雅黑" panose="020B0503020204020204" pitchFamily="34" charset="-122"/>
                <a:ea typeface="微软雅黑" panose="020B0503020204020204" pitchFamily="34" charset="-122"/>
              </a:rPr>
              <a:t>认为因果关系不只在单个变量</a:t>
            </a:r>
            <a:r>
              <a:rPr lang="en-US" altLang="zh-CN" dirty="0">
                <a:solidFill>
                  <a:prstClr val="black"/>
                </a:solidFill>
                <a:latin typeface="微软雅黑" panose="020B0503020204020204" pitchFamily="34" charset="-122"/>
                <a:ea typeface="微软雅黑" panose="020B0503020204020204" pitchFamily="34" charset="-122"/>
              </a:rPr>
              <a:t>(</a:t>
            </a:r>
            <a:r>
              <a:rPr lang="zh-CN" altLang="en-US" dirty="0">
                <a:solidFill>
                  <a:prstClr val="black"/>
                </a:solidFill>
                <a:latin typeface="微软雅黑" panose="020B0503020204020204" pitchFamily="34" charset="-122"/>
                <a:ea typeface="微软雅黑" panose="020B0503020204020204" pitchFamily="34" charset="-122"/>
              </a:rPr>
              <a:t>微观变量</a:t>
            </a:r>
            <a:r>
              <a:rPr lang="en-US" altLang="zh-CN" dirty="0">
                <a:solidFill>
                  <a:prstClr val="black"/>
                </a:solidFill>
                <a:latin typeface="微软雅黑" panose="020B0503020204020204" pitchFamily="34" charset="-122"/>
                <a:ea typeface="微软雅黑" panose="020B0503020204020204" pitchFamily="34" charset="-122"/>
              </a:rPr>
              <a:t>)</a:t>
            </a:r>
            <a:r>
              <a:rPr lang="zh-CN" altLang="en-US" dirty="0">
                <a:solidFill>
                  <a:prstClr val="black"/>
                </a:solidFill>
                <a:latin typeface="微软雅黑" panose="020B0503020204020204" pitchFamily="34" charset="-122"/>
                <a:ea typeface="微软雅黑" panose="020B0503020204020204" pitchFamily="34" charset="-122"/>
              </a:rPr>
              <a:t>的级别上，还可以包括多个变量</a:t>
            </a:r>
            <a:r>
              <a:rPr lang="en-US" altLang="zh-CN" dirty="0">
                <a:solidFill>
                  <a:prstClr val="black"/>
                </a:solidFill>
                <a:latin typeface="微软雅黑" panose="020B0503020204020204" pitchFamily="34" charset="-122"/>
                <a:ea typeface="微软雅黑" panose="020B0503020204020204" pitchFamily="34" charset="-122"/>
              </a:rPr>
              <a:t>(</a:t>
            </a:r>
            <a:r>
              <a:rPr lang="zh-CN" altLang="en-US" dirty="0">
                <a:solidFill>
                  <a:prstClr val="black"/>
                </a:solidFill>
                <a:latin typeface="微软雅黑" panose="020B0503020204020204" pitchFamily="34" charset="-122"/>
                <a:ea typeface="微软雅黑" panose="020B0503020204020204" pitchFamily="34" charset="-122"/>
              </a:rPr>
              <a:t>宏观变量</a:t>
            </a:r>
            <a:r>
              <a:rPr lang="en-US" altLang="zh-CN" dirty="0">
                <a:solidFill>
                  <a:prstClr val="black"/>
                </a:solidFill>
                <a:latin typeface="微软雅黑" panose="020B0503020204020204" pitchFamily="34" charset="-122"/>
                <a:ea typeface="微软雅黑" panose="020B0503020204020204" pitchFamily="34" charset="-122"/>
              </a:rPr>
              <a:t>)</a:t>
            </a:r>
            <a:r>
              <a:rPr lang="zh-CN" altLang="en-US" dirty="0">
                <a:solidFill>
                  <a:prstClr val="black"/>
                </a:solidFill>
                <a:latin typeface="微软雅黑" panose="020B0503020204020204" pitchFamily="34" charset="-122"/>
                <a:ea typeface="微软雅黑" panose="020B0503020204020204" pitchFamily="34" charset="-122"/>
              </a:rPr>
              <a:t>的集体交互作用。从输入的数据中来探索潜在的宏变量。</a:t>
            </a:r>
            <a:endParaRPr lang="zh-CN" altLang="en-US" dirty="0">
              <a:solidFill>
                <a:prstClr val="black"/>
              </a:solidFill>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50000"/>
              </a:lnSpc>
              <a:spcBef>
                <a:spcPct val="0"/>
              </a:spcBef>
              <a:spcAft>
                <a:spcPts val="0"/>
              </a:spcAft>
              <a:buClrTx/>
              <a:buSzTx/>
              <a:buFontTx/>
              <a:buNone/>
              <a:defRPr/>
            </a:pPr>
            <a:endParaRPr lang="en-US" altLang="zh-CN" dirty="0">
              <a:solidFill>
                <a:prstClr val="black"/>
              </a:solidFill>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50000"/>
              </a:lnSpc>
              <a:spcBef>
                <a:spcPct val="0"/>
              </a:spcBef>
              <a:spcAft>
                <a:spcPts val="0"/>
              </a:spcAft>
              <a:buClrTx/>
              <a:buSzTx/>
              <a:buFontTx/>
              <a:buNone/>
              <a:defRPr/>
            </a:pPr>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）引入了简化的无环约束来搜索变量间的有向无环图</a:t>
            </a:r>
            <a:endParaRPr lang="zh-CN" altLang="en-US" dirty="0">
              <a:solidFill>
                <a:prstClr val="black"/>
              </a:solidFill>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50000"/>
              </a:lnSpc>
              <a:spcBef>
                <a:spcPct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3" name="图片 2"/>
          <p:cNvPicPr>
            <a:picLocks noChangeAspect="1"/>
          </p:cNvPicPr>
          <p:nvPr/>
        </p:nvPicPr>
        <p:blipFill>
          <a:blip r:embed="rId2"/>
          <a:stretch>
            <a:fillRect/>
          </a:stretch>
        </p:blipFill>
        <p:spPr>
          <a:xfrm>
            <a:off x="6400800" y="920659"/>
            <a:ext cx="5706271" cy="5315692"/>
          </a:xfrm>
          <a:prstGeom prst="rect">
            <a:avLst/>
          </a:prstGeom>
        </p:spPr>
      </p:pic>
      <p:sp>
        <p:nvSpPr>
          <p:cNvPr id="5"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405246" y="3517810"/>
            <a:ext cx="11045808" cy="224383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p:cNvSpPr/>
          <p:nvPr/>
        </p:nvSpPr>
        <p:spPr>
          <a:xfrm>
            <a:off x="405246" y="964277"/>
            <a:ext cx="11045808" cy="224383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600" b="1" dirty="0">
                <a:solidFill>
                  <a:sysClr val="windowText" lastClr="000000"/>
                </a:solidFill>
                <a:latin typeface="Arial" panose="020B0604020202020204"/>
                <a:ea typeface="微软雅黑" panose="020B0503020204020204" pitchFamily="34" charset="-122"/>
              </a:rPr>
              <a:t>相关工作</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 name="文本框 5"/>
          <p:cNvSpPr txBox="1"/>
          <p:nvPr/>
        </p:nvSpPr>
        <p:spPr>
          <a:xfrm>
            <a:off x="592554" y="1065196"/>
            <a:ext cx="10513250" cy="2062103"/>
          </a:xfrm>
          <a:prstGeom prst="rect">
            <a:avLst/>
          </a:prstGeom>
          <a:noFill/>
        </p:spPr>
        <p:txBody>
          <a:bodyPr wrap="square">
            <a:spAutoFit/>
          </a:bodyPr>
          <a:lstStyle/>
          <a:p>
            <a:r>
              <a:rPr lang="zh-CN" altLang="en-US" sz="2000" b="1" dirty="0">
                <a:solidFill>
                  <a:schemeClr val="accent1"/>
                </a:solidFill>
              </a:rPr>
              <a:t>连续优化</a:t>
            </a:r>
            <a:r>
              <a:rPr lang="zh-CN" altLang="en-US" sz="2000" b="1" dirty="0"/>
              <a:t>因果发现</a:t>
            </a:r>
            <a:r>
              <a:rPr lang="zh-CN" altLang="en-US" dirty="0"/>
              <a:t>：</a:t>
            </a:r>
            <a:endParaRPr lang="en-US" altLang="zh-CN" dirty="0"/>
          </a:p>
          <a:p>
            <a:r>
              <a:rPr lang="en-US" altLang="zh-CN" dirty="0"/>
              <a:t>NOTEARS</a:t>
            </a:r>
            <a:r>
              <a:rPr lang="zh-CN" altLang="en-US" dirty="0"/>
              <a:t>（</a:t>
            </a:r>
            <a:r>
              <a:rPr lang="en-US" altLang="zh-CN" dirty="0"/>
              <a:t>2018</a:t>
            </a:r>
            <a:r>
              <a:rPr lang="zh-CN" altLang="en-US" dirty="0"/>
              <a:t>）</a:t>
            </a:r>
            <a:r>
              <a:rPr lang="zh-CN" altLang="en-US" b="0" i="0" dirty="0">
                <a:solidFill>
                  <a:srgbClr val="191B1F"/>
                </a:solidFill>
                <a:effectLst/>
                <a:latin typeface="-apple-system"/>
              </a:rPr>
              <a:t>第一个将组合图搜索问题重建为连续优化问题。</a:t>
            </a:r>
            <a:endParaRPr lang="en-US" altLang="zh-CN" b="0" i="0" dirty="0">
              <a:solidFill>
                <a:srgbClr val="191B1F"/>
              </a:solidFill>
              <a:effectLst/>
              <a:latin typeface="-apple-system"/>
            </a:endParaRPr>
          </a:p>
          <a:p>
            <a:r>
              <a:rPr lang="en-US" altLang="zh-CN" dirty="0"/>
              <a:t>Dag-GNN</a:t>
            </a:r>
            <a:r>
              <a:rPr lang="zh-CN" altLang="en-US" dirty="0"/>
              <a:t>（</a:t>
            </a:r>
            <a:r>
              <a:rPr lang="en-US" altLang="zh-CN" dirty="0"/>
              <a:t>2019</a:t>
            </a:r>
            <a:r>
              <a:rPr lang="zh-CN" altLang="en-US" dirty="0"/>
              <a:t>）和</a:t>
            </a:r>
            <a:r>
              <a:rPr lang="en-US" altLang="zh-CN" dirty="0"/>
              <a:t>GAE</a:t>
            </a:r>
            <a:r>
              <a:rPr lang="zh-CN" altLang="en-US" dirty="0"/>
              <a:t>（</a:t>
            </a:r>
            <a:r>
              <a:rPr lang="en-US" altLang="zh-CN" dirty="0"/>
              <a:t>2019</a:t>
            </a:r>
            <a:r>
              <a:rPr lang="zh-CN" altLang="en-US" dirty="0"/>
              <a:t>）使用自动编码器将</a:t>
            </a:r>
            <a:r>
              <a:rPr lang="en-US" altLang="zh-CN" dirty="0"/>
              <a:t>NOTEARS</a:t>
            </a:r>
            <a:r>
              <a:rPr lang="zh-CN" altLang="en-US" dirty="0"/>
              <a:t>扩展到非线性情况。</a:t>
            </a:r>
            <a:endParaRPr lang="en-US" altLang="zh-CN" dirty="0"/>
          </a:p>
          <a:p>
            <a:r>
              <a:rPr lang="en-US" altLang="zh-CN" dirty="0"/>
              <a:t>Gran-DAG</a:t>
            </a:r>
            <a:r>
              <a:rPr lang="zh-CN" altLang="en-US" dirty="0"/>
              <a:t>（</a:t>
            </a:r>
            <a:r>
              <a:rPr lang="en-US" altLang="zh-CN" dirty="0"/>
              <a:t>2020</a:t>
            </a:r>
            <a:r>
              <a:rPr lang="zh-CN" altLang="en-US" dirty="0"/>
              <a:t>）和</a:t>
            </a:r>
            <a:r>
              <a:rPr lang="en-US" altLang="zh-CN" dirty="0"/>
              <a:t>NOTEARS-MLP</a:t>
            </a:r>
            <a:r>
              <a:rPr lang="zh-CN" altLang="en-US" dirty="0"/>
              <a:t>（</a:t>
            </a:r>
            <a:r>
              <a:rPr lang="en-US" altLang="zh-CN" dirty="0"/>
              <a:t>2020</a:t>
            </a:r>
            <a:r>
              <a:rPr lang="zh-CN" altLang="en-US" dirty="0"/>
              <a:t>）采用</a:t>
            </a:r>
            <a:r>
              <a:rPr lang="en-US" altLang="zh-CN" dirty="0"/>
              <a:t>MLP</a:t>
            </a:r>
            <a:r>
              <a:rPr lang="zh-CN" altLang="en-US" dirty="0"/>
              <a:t>来近似底层数据生成功能。</a:t>
            </a:r>
            <a:endParaRPr lang="en-US" altLang="zh-CN" dirty="0"/>
          </a:p>
          <a:p>
            <a:r>
              <a:rPr lang="en-US" altLang="zh-CN" dirty="0"/>
              <a:t>DARING</a:t>
            </a:r>
            <a:r>
              <a:rPr lang="zh-CN" altLang="en-US" dirty="0"/>
              <a:t>（</a:t>
            </a:r>
            <a:r>
              <a:rPr lang="en-US" altLang="zh-CN" dirty="0"/>
              <a:t>2021</a:t>
            </a:r>
            <a:r>
              <a:rPr lang="zh-CN" altLang="en-US" dirty="0"/>
              <a:t>）以对抗的方式施加残差独立性限制，以促进</a:t>
            </a:r>
            <a:r>
              <a:rPr lang="en-US" altLang="zh-CN" dirty="0"/>
              <a:t>DAG</a:t>
            </a:r>
            <a:r>
              <a:rPr lang="zh-CN" altLang="en-US" dirty="0"/>
              <a:t>学习。</a:t>
            </a:r>
            <a:endParaRPr lang="en-US" altLang="zh-CN" dirty="0"/>
          </a:p>
          <a:p>
            <a:r>
              <a:rPr lang="en-US" altLang="zh-CN" dirty="0"/>
              <a:t>RCL-OG</a:t>
            </a:r>
            <a:r>
              <a:rPr lang="zh-CN" altLang="en-US" dirty="0"/>
              <a:t>（</a:t>
            </a:r>
            <a:r>
              <a:rPr lang="en-US" altLang="zh-CN" dirty="0"/>
              <a:t>2023</a:t>
            </a:r>
            <a:r>
              <a:rPr lang="zh-CN" altLang="en-US" dirty="0"/>
              <a:t>）使用顺序图而不是马尔科夫链蒙特卡罗来逼近</a:t>
            </a:r>
            <a:r>
              <a:rPr lang="en-US" altLang="zh-CN" dirty="0"/>
              <a:t>DAB</a:t>
            </a:r>
            <a:r>
              <a:rPr lang="zh-CN" altLang="en-US" dirty="0"/>
              <a:t>的后验分布</a:t>
            </a:r>
            <a:endParaRPr lang="en-US" altLang="zh-CN" dirty="0"/>
          </a:p>
          <a:p>
            <a:r>
              <a:rPr lang="zh-CN" altLang="en-US" dirty="0"/>
              <a:t>这些因果关系发现算法只关注微观变量之间的因果关系，无法应对</a:t>
            </a:r>
            <a:r>
              <a:rPr lang="zh-CN" altLang="en-US" dirty="0">
                <a:solidFill>
                  <a:srgbClr val="FF0000"/>
                </a:solidFill>
              </a:rPr>
              <a:t>不同粒度</a:t>
            </a:r>
            <a:r>
              <a:rPr lang="zh-CN" altLang="en-US" dirty="0"/>
              <a:t>水平上的多重因果关系。</a:t>
            </a:r>
            <a:endParaRPr lang="zh-CN" altLang="en-US" dirty="0"/>
          </a:p>
        </p:txBody>
      </p:sp>
      <p:sp>
        <p:nvSpPr>
          <p:cNvPr id="8" name="文本框 7"/>
          <p:cNvSpPr txBox="1"/>
          <p:nvPr/>
        </p:nvSpPr>
        <p:spPr>
          <a:xfrm>
            <a:off x="444713" y="3740649"/>
            <a:ext cx="10858500" cy="1508105"/>
          </a:xfrm>
          <a:prstGeom prst="rect">
            <a:avLst/>
          </a:prstGeom>
          <a:noFill/>
        </p:spPr>
        <p:txBody>
          <a:bodyPr wrap="square">
            <a:spAutoFit/>
          </a:bodyPr>
          <a:lstStyle/>
          <a:p>
            <a:r>
              <a:rPr lang="zh-CN" altLang="en-US" sz="2000" b="1" dirty="0">
                <a:solidFill>
                  <a:schemeClr val="accent1"/>
                </a:solidFill>
              </a:rPr>
              <a:t>粒度</a:t>
            </a:r>
            <a:r>
              <a:rPr lang="zh-CN" altLang="en-US" sz="2000" b="1" dirty="0"/>
              <a:t>认知计算：</a:t>
            </a:r>
            <a:endParaRPr lang="en-US" altLang="zh-CN" sz="2000" b="1" dirty="0"/>
          </a:p>
          <a:p>
            <a:r>
              <a:rPr lang="en-US" altLang="zh-CN" dirty="0" err="1"/>
              <a:t>MaCa</a:t>
            </a:r>
            <a:r>
              <a:rPr lang="zh-CN" altLang="en-US" dirty="0"/>
              <a:t>（</a:t>
            </a:r>
            <a:r>
              <a:rPr lang="en-US" altLang="zh-CN" dirty="0"/>
              <a:t>2022</a:t>
            </a:r>
            <a:r>
              <a:rPr lang="zh-CN" altLang="en-US" dirty="0"/>
              <a:t>）以多粒度的方式对文本进行建模，并使用矩阵胶囊网络对情绪原因对进行聚集。</a:t>
            </a:r>
            <a:endParaRPr lang="en-US" altLang="zh-CN" dirty="0"/>
          </a:p>
          <a:p>
            <a:r>
              <a:rPr lang="en-US" altLang="zh-CN" dirty="0"/>
              <a:t>MAGN</a:t>
            </a:r>
            <a:r>
              <a:rPr lang="zh-CN" altLang="en-US" dirty="0"/>
              <a:t>（</a:t>
            </a:r>
            <a:r>
              <a:rPr lang="en-US" altLang="zh-CN" dirty="0"/>
              <a:t>2023</a:t>
            </a:r>
            <a:r>
              <a:rPr lang="zh-CN" altLang="en-US" dirty="0"/>
              <a:t>）基于结构因果模型进行后门调整，实现跨粒度少镜头学习。</a:t>
            </a:r>
            <a:endParaRPr lang="en-US" altLang="zh-CN" dirty="0"/>
          </a:p>
          <a:p>
            <a:r>
              <a:rPr lang="en-US" altLang="zh-CN" dirty="0"/>
              <a:t>EMGCE</a:t>
            </a:r>
            <a:r>
              <a:rPr lang="zh-CN" altLang="en-US" dirty="0"/>
              <a:t>（</a:t>
            </a:r>
            <a:r>
              <a:rPr lang="en-US" altLang="zh-CN" dirty="0"/>
              <a:t>2023</a:t>
            </a:r>
            <a:r>
              <a:rPr lang="zh-CN" altLang="en-US" dirty="0"/>
              <a:t>）表示不同粒化层的句子，以提取词或短语的显式和隐式因果三重组。</a:t>
            </a:r>
            <a:endParaRPr lang="en-US" altLang="zh-CN" dirty="0"/>
          </a:p>
          <a:p>
            <a:r>
              <a:rPr lang="zh-CN" altLang="en-US" dirty="0"/>
              <a:t>多粒度因果学习受到的</a:t>
            </a:r>
            <a:r>
              <a:rPr lang="zh-CN" altLang="en-US" dirty="0">
                <a:solidFill>
                  <a:schemeClr val="accent1"/>
                </a:solidFill>
              </a:rPr>
              <a:t>关注很少</a:t>
            </a:r>
            <a:endParaRPr lang="zh-CN" altLang="en-US" dirty="0">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系统架构</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7" name="文本框 6"/>
          <p:cNvSpPr txBox="1"/>
          <p:nvPr/>
        </p:nvSpPr>
        <p:spPr>
          <a:xfrm>
            <a:off x="291866" y="1352080"/>
            <a:ext cx="6020828" cy="4198393"/>
          </a:xfrm>
          <a:prstGeom prst="rect">
            <a:avLst/>
          </a:prstGeom>
          <a:noFill/>
        </p:spPr>
        <p:txBody>
          <a:bodyPr wrap="square">
            <a:spAutoFit/>
          </a:bodyPr>
          <a:lstStyle/>
          <a:p>
            <a:pPr marL="0" marR="0" lvl="0" indent="0" algn="just" defTabSz="914400" rtl="0" eaLnBrk="1" fontAlgn="auto" latinLnBrk="0" hangingPunct="1">
              <a:lnSpc>
                <a:spcPct val="150000"/>
              </a:lnSpc>
              <a:spcBef>
                <a:spcPct val="0"/>
              </a:spcBef>
              <a:spcAft>
                <a:spcPts val="0"/>
              </a:spcAft>
              <a:buClrTx/>
              <a:buSzTx/>
              <a:buFontTx/>
              <a:buNone/>
              <a:defRPr/>
            </a:pPr>
            <a:r>
              <a:rPr lang="en-US" altLang="zh-CN" dirty="0">
                <a:solidFill>
                  <a:schemeClr val="accent1"/>
                </a:solidFill>
                <a:latin typeface="微软雅黑" panose="020B0503020204020204" pitchFamily="34" charset="-122"/>
                <a:ea typeface="微软雅黑" panose="020B0503020204020204" pitchFamily="34" charset="-122"/>
              </a:rPr>
              <a:t>MGCSL</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算法：主要分为两个部分，分别是</a:t>
            </a: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Variable Abstraction</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和</a:t>
            </a: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Causality Orientation</a:t>
            </a:r>
            <a:endPar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50000"/>
              </a:lnSpc>
              <a:spcBef>
                <a:spcPct val="0"/>
              </a:spcBef>
              <a:spcAft>
                <a:spcPts val="0"/>
              </a:spcAft>
              <a:buClrTx/>
              <a:buSzTx/>
              <a:buFontTx/>
              <a:buNone/>
              <a:defRPr/>
            </a:pPr>
            <a:endPar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50000"/>
              </a:lnSpc>
              <a:spcBef>
                <a:spcPct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Variable Abstraction</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lang="zh-CN" altLang="en-US" dirty="0">
                <a:solidFill>
                  <a:prstClr val="black"/>
                </a:solidFill>
                <a:latin typeface="微软雅黑" panose="020B0503020204020204" pitchFamily="34" charset="-122"/>
                <a:ea typeface="微软雅黑" panose="020B0503020204020204" pitchFamily="34" charset="-122"/>
              </a:rPr>
              <a:t>使用稀疏自编码器（</a:t>
            </a:r>
            <a:r>
              <a:rPr lang="en-US" altLang="zh-CN" dirty="0">
                <a:solidFill>
                  <a:prstClr val="black"/>
                </a:solidFill>
                <a:latin typeface="微软雅黑" panose="020B0503020204020204" pitchFamily="34" charset="-122"/>
                <a:ea typeface="微软雅黑" panose="020B0503020204020204" pitchFamily="34" charset="-122"/>
              </a:rPr>
              <a:t>SAE</a:t>
            </a:r>
            <a:r>
              <a:rPr lang="zh-CN" altLang="en-US" dirty="0">
                <a:solidFill>
                  <a:prstClr val="black"/>
                </a:solidFill>
                <a:latin typeface="微软雅黑" panose="020B0503020204020204" pitchFamily="34" charset="-122"/>
                <a:ea typeface="微软雅黑" panose="020B0503020204020204" pitchFamily="34" charset="-122"/>
              </a:rPr>
              <a:t>）将微观变量抽象成</a:t>
            </a:r>
            <a:r>
              <a:rPr lang="zh-CN" altLang="en-US" dirty="0">
                <a:solidFill>
                  <a:srgbClr val="FF0000"/>
                </a:solidFill>
                <a:latin typeface="微软雅黑" panose="020B0503020204020204" pitchFamily="34" charset="-122"/>
                <a:ea typeface="微软雅黑" panose="020B0503020204020204" pitchFamily="34" charset="-122"/>
              </a:rPr>
              <a:t>潜在的宏观变量</a:t>
            </a:r>
            <a:r>
              <a:rPr lang="zh-CN" altLang="en-US" dirty="0">
                <a:solidFill>
                  <a:prstClr val="black"/>
                </a:solidFill>
                <a:latin typeface="微软雅黑" panose="020B0503020204020204" pitchFamily="34" charset="-122"/>
                <a:ea typeface="微软雅黑" panose="020B0503020204020204" pitchFamily="34" charset="-122"/>
              </a:rPr>
              <a:t>表示</a:t>
            </a:r>
            <a:r>
              <a:rPr lang="en-US" altLang="zh-CN" dirty="0">
                <a:solidFill>
                  <a:prstClr val="black"/>
                </a:solidFill>
                <a:latin typeface="微软雅黑" panose="020B0503020204020204" pitchFamily="34" charset="-122"/>
                <a:ea typeface="微软雅黑" panose="020B0503020204020204" pitchFamily="34" charset="-122"/>
              </a:rPr>
              <a:t>Z</a:t>
            </a:r>
            <a:endParaRPr lang="zh-CN" altLang="en-US" dirty="0">
              <a:solidFill>
                <a:prstClr val="black"/>
              </a:solidFill>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50000"/>
              </a:lnSpc>
              <a:spcBef>
                <a:spcPct val="0"/>
              </a:spcBef>
              <a:spcAft>
                <a:spcPts val="0"/>
              </a:spcAft>
              <a:buClrTx/>
              <a:buSzTx/>
              <a:buFontTx/>
              <a:buNone/>
              <a:defRPr/>
            </a:pPr>
            <a:endParaRPr lang="en-US" altLang="zh-CN" dirty="0">
              <a:solidFill>
                <a:prstClr val="black"/>
              </a:solidFill>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50000"/>
              </a:lnSpc>
              <a:spcBef>
                <a:spcPct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Causality Orientation</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lang="zh-CN" altLang="en-US" dirty="0">
                <a:solidFill>
                  <a:prstClr val="black"/>
                </a:solidFill>
                <a:latin typeface="微软雅黑" panose="020B0503020204020204" pitchFamily="34" charset="-122"/>
                <a:ea typeface="微软雅黑" panose="020B0503020204020204" pitchFamily="34" charset="-122"/>
              </a:rPr>
              <a:t>为每个微观变量构建</a:t>
            </a:r>
            <a:r>
              <a:rPr lang="en-US" altLang="zh-CN" dirty="0">
                <a:solidFill>
                  <a:prstClr val="black"/>
                </a:solidFill>
                <a:latin typeface="微软雅黑" panose="020B0503020204020204" pitchFamily="34" charset="-122"/>
                <a:ea typeface="微软雅黑" panose="020B0503020204020204" pitchFamily="34" charset="-122"/>
              </a:rPr>
              <a:t>MLP</a:t>
            </a:r>
            <a:r>
              <a:rPr lang="zh-CN" altLang="en-US" dirty="0">
                <a:solidFill>
                  <a:prstClr val="black"/>
                </a:solidFill>
                <a:latin typeface="微软雅黑" panose="020B0503020204020204" pitchFamily="34" charset="-122"/>
                <a:ea typeface="微软雅黑" panose="020B0503020204020204" pitchFamily="34" charset="-122"/>
              </a:rPr>
              <a:t>，将其他变量和潜在宏观变量作为输入，对潜在的因果机制进行建模来</a:t>
            </a:r>
            <a:r>
              <a:rPr lang="zh-CN" altLang="en-US" dirty="0">
                <a:solidFill>
                  <a:srgbClr val="FF0000"/>
                </a:solidFill>
                <a:latin typeface="微软雅黑" panose="020B0503020204020204" pitchFamily="34" charset="-122"/>
                <a:ea typeface="微软雅黑" panose="020B0503020204020204" pitchFamily="34" charset="-122"/>
              </a:rPr>
              <a:t>定位</a:t>
            </a:r>
            <a:r>
              <a:rPr lang="zh-CN" altLang="en-US" dirty="0">
                <a:solidFill>
                  <a:prstClr val="black"/>
                </a:solidFill>
                <a:latin typeface="微软雅黑" panose="020B0503020204020204" pitchFamily="34" charset="-122"/>
                <a:ea typeface="微软雅黑" panose="020B0503020204020204" pitchFamily="34" charset="-122"/>
              </a:rPr>
              <a:t>变量节点之间的</a:t>
            </a:r>
            <a:r>
              <a:rPr lang="zh-CN" altLang="en-US" dirty="0">
                <a:solidFill>
                  <a:srgbClr val="FF0000"/>
                </a:solidFill>
                <a:latin typeface="微软雅黑" panose="020B0503020204020204" pitchFamily="34" charset="-122"/>
                <a:ea typeface="微软雅黑" panose="020B0503020204020204" pitchFamily="34" charset="-122"/>
              </a:rPr>
              <a:t>因果边</a:t>
            </a:r>
            <a:endParaRPr lang="zh-CN" altLang="en-US" dirty="0">
              <a:solidFill>
                <a:srgbClr val="FF0000"/>
              </a:solidFill>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50000"/>
              </a:lnSpc>
              <a:spcBef>
                <a:spcPct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3" name="图片 2"/>
          <p:cNvPicPr>
            <a:picLocks noChangeAspect="1"/>
          </p:cNvPicPr>
          <p:nvPr/>
        </p:nvPicPr>
        <p:blipFill>
          <a:blip r:embed="rId2"/>
          <a:stretch>
            <a:fillRect/>
          </a:stretch>
        </p:blipFill>
        <p:spPr>
          <a:xfrm>
            <a:off x="6400800" y="920659"/>
            <a:ext cx="5706271" cy="5315692"/>
          </a:xfrm>
          <a:prstGeom prst="rect">
            <a:avLst/>
          </a:prstGeom>
        </p:spPr>
      </p:pic>
      <p:sp>
        <p:nvSpPr>
          <p:cNvPr id="5"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rcRect t="47187" r="56297"/>
          <a:stretch>
            <a:fillRect/>
          </a:stretch>
        </p:blipFill>
        <p:spPr>
          <a:xfrm>
            <a:off x="8325662" y="1819791"/>
            <a:ext cx="2493818" cy="2807351"/>
          </a:xfrm>
          <a:prstGeom prst="rect">
            <a:avLst/>
          </a:prstGeom>
        </p:spPr>
      </p:pic>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678410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系统架构：</a:t>
            </a:r>
            <a:r>
              <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Variable Abstraction</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7" name="文本框 6"/>
          <p:cNvSpPr txBox="1"/>
          <p:nvPr/>
        </p:nvSpPr>
        <p:spPr>
          <a:xfrm>
            <a:off x="291865" y="1180131"/>
            <a:ext cx="9129225" cy="1289905"/>
          </a:xfrm>
          <a:prstGeom prst="rect">
            <a:avLst/>
          </a:prstGeom>
          <a:noFill/>
        </p:spPr>
        <p:txBody>
          <a:bodyPr wrap="square">
            <a:spAutoFit/>
          </a:bodyPr>
          <a:lstStyle/>
          <a:p>
            <a:pPr marL="0" marR="0" lvl="0" indent="0" algn="just" defTabSz="914400" rtl="0" eaLnBrk="1" fontAlgn="auto" latinLnBrk="0" hangingPunct="1">
              <a:lnSpc>
                <a:spcPct val="150000"/>
              </a:lnSpc>
              <a:spcBef>
                <a:spcPct val="0"/>
              </a:spcBef>
              <a:spcAft>
                <a:spcPts val="0"/>
              </a:spcAft>
              <a:buClrTx/>
              <a:buSzTx/>
              <a:buFontTx/>
              <a:buNone/>
              <a:defRPr/>
            </a:pPr>
            <a:r>
              <a:rPr kumimoji="0" lang="en-US" altLang="zh-CN" sz="18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rPr>
              <a:t>Variable Abstraction</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lang="zh-CN" altLang="en-US" dirty="0">
                <a:solidFill>
                  <a:prstClr val="black"/>
                </a:solidFill>
                <a:latin typeface="微软雅黑" panose="020B0503020204020204" pitchFamily="34" charset="-122"/>
                <a:ea typeface="微软雅黑" panose="020B0503020204020204" pitchFamily="34" charset="-122"/>
              </a:rPr>
              <a:t>使用稀疏自编码器（</a:t>
            </a:r>
            <a:r>
              <a:rPr lang="en-US" altLang="zh-CN" dirty="0">
                <a:solidFill>
                  <a:prstClr val="black"/>
                </a:solidFill>
                <a:latin typeface="微软雅黑" panose="020B0503020204020204" pitchFamily="34" charset="-122"/>
                <a:ea typeface="微软雅黑" panose="020B0503020204020204" pitchFamily="34" charset="-122"/>
              </a:rPr>
              <a:t>SAE</a:t>
            </a:r>
            <a:r>
              <a:rPr lang="zh-CN" altLang="en-US" dirty="0">
                <a:solidFill>
                  <a:prstClr val="black"/>
                </a:solidFill>
                <a:latin typeface="微软雅黑" panose="020B0503020204020204" pitchFamily="34" charset="-122"/>
                <a:ea typeface="微软雅黑" panose="020B0503020204020204" pitchFamily="34" charset="-122"/>
              </a:rPr>
              <a:t>）将</a:t>
            </a:r>
            <a:r>
              <a:rPr lang="zh-CN" altLang="en-US" dirty="0">
                <a:solidFill>
                  <a:srgbClr val="FF0000"/>
                </a:solidFill>
                <a:latin typeface="微软雅黑" panose="020B0503020204020204" pitchFamily="34" charset="-122"/>
                <a:ea typeface="微软雅黑" panose="020B0503020204020204" pitchFamily="34" charset="-122"/>
              </a:rPr>
              <a:t>微观变量</a:t>
            </a:r>
            <a:r>
              <a:rPr lang="zh-CN" altLang="en-US" dirty="0">
                <a:solidFill>
                  <a:prstClr val="black"/>
                </a:solidFill>
                <a:latin typeface="微软雅黑" panose="020B0503020204020204" pitchFamily="34" charset="-122"/>
                <a:ea typeface="微软雅黑" panose="020B0503020204020204" pitchFamily="34" charset="-122"/>
              </a:rPr>
              <a:t>抽象成潜在的</a:t>
            </a:r>
            <a:r>
              <a:rPr lang="zh-CN" altLang="en-US" dirty="0">
                <a:solidFill>
                  <a:srgbClr val="FF0000"/>
                </a:solidFill>
                <a:latin typeface="微软雅黑" panose="020B0503020204020204" pitchFamily="34" charset="-122"/>
                <a:ea typeface="微软雅黑" panose="020B0503020204020204" pitchFamily="34" charset="-122"/>
              </a:rPr>
              <a:t>宏观变量</a:t>
            </a:r>
            <a:r>
              <a:rPr lang="zh-CN" altLang="en-US" dirty="0">
                <a:solidFill>
                  <a:prstClr val="black"/>
                </a:solidFill>
                <a:latin typeface="微软雅黑" panose="020B0503020204020204" pitchFamily="34" charset="-122"/>
                <a:ea typeface="微软雅黑" panose="020B0503020204020204" pitchFamily="34" charset="-122"/>
              </a:rPr>
              <a:t>表示</a:t>
            </a:r>
            <a:r>
              <a:rPr lang="en-US" altLang="zh-CN" dirty="0">
                <a:solidFill>
                  <a:prstClr val="black"/>
                </a:solidFill>
                <a:latin typeface="微软雅黑" panose="020B0503020204020204" pitchFamily="34" charset="-122"/>
                <a:ea typeface="微软雅黑" panose="020B0503020204020204" pitchFamily="34" charset="-122"/>
              </a:rPr>
              <a:t>Z</a:t>
            </a:r>
            <a:endParaRPr lang="zh-CN" altLang="en-US" dirty="0">
              <a:solidFill>
                <a:prstClr val="black"/>
              </a:solidFill>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50000"/>
              </a:lnSpc>
              <a:spcBef>
                <a:spcPct val="0"/>
              </a:spcBef>
              <a:spcAft>
                <a:spcPts val="0"/>
              </a:spcAft>
              <a:buClrTx/>
              <a:buSzTx/>
              <a:buFontTx/>
              <a:buNone/>
              <a:defRPr/>
            </a:pPr>
            <a:r>
              <a:rPr lang="zh-CN" altLang="en-US" dirty="0">
                <a:solidFill>
                  <a:prstClr val="black"/>
                </a:solidFill>
                <a:latin typeface="微软雅黑" panose="020B0503020204020204" pitchFamily="34" charset="-122"/>
                <a:ea typeface="微软雅黑" panose="020B0503020204020204" pitchFamily="34" charset="-122"/>
              </a:rPr>
              <a:t>编码器解码器定义：</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4" name="图片 3"/>
          <p:cNvPicPr>
            <a:picLocks noChangeAspect="1"/>
          </p:cNvPicPr>
          <p:nvPr/>
        </p:nvPicPr>
        <p:blipFill>
          <a:blip r:embed="rId3"/>
          <a:stretch>
            <a:fillRect/>
          </a:stretch>
        </p:blipFill>
        <p:spPr>
          <a:xfrm>
            <a:off x="2363841" y="2327960"/>
            <a:ext cx="5687219" cy="1086002"/>
          </a:xfrm>
          <a:prstGeom prst="rect">
            <a:avLst/>
          </a:prstGeom>
        </p:spPr>
      </p:pic>
      <p:pic>
        <p:nvPicPr>
          <p:cNvPr id="8" name="图片 7"/>
          <p:cNvPicPr>
            <a:picLocks noChangeAspect="1"/>
          </p:cNvPicPr>
          <p:nvPr/>
        </p:nvPicPr>
        <p:blipFill>
          <a:blip r:embed="rId4"/>
          <a:srcRect l="3763"/>
          <a:stretch>
            <a:fillRect/>
          </a:stretch>
        </p:blipFill>
        <p:spPr>
          <a:xfrm>
            <a:off x="291865" y="3571196"/>
            <a:ext cx="6829371" cy="1336106"/>
          </a:xfrm>
          <a:prstGeom prst="rect">
            <a:avLst/>
          </a:prstGeom>
        </p:spPr>
      </p:pic>
      <p:pic>
        <p:nvPicPr>
          <p:cNvPr id="10" name="图片 9"/>
          <p:cNvPicPr>
            <a:picLocks noChangeAspect="1"/>
          </p:cNvPicPr>
          <p:nvPr/>
        </p:nvPicPr>
        <p:blipFill>
          <a:blip r:embed="rId5"/>
          <a:stretch>
            <a:fillRect/>
          </a:stretch>
        </p:blipFill>
        <p:spPr>
          <a:xfrm>
            <a:off x="291865" y="4851099"/>
            <a:ext cx="6127408" cy="562063"/>
          </a:xfrm>
          <a:prstGeom prst="rect">
            <a:avLst/>
          </a:prstGeom>
        </p:spPr>
      </p:pic>
      <p:pic>
        <p:nvPicPr>
          <p:cNvPr id="12" name="图片 11"/>
          <p:cNvPicPr>
            <a:picLocks noChangeAspect="1"/>
          </p:cNvPicPr>
          <p:nvPr/>
        </p:nvPicPr>
        <p:blipFill>
          <a:blip r:embed="rId6"/>
          <a:stretch>
            <a:fillRect/>
          </a:stretch>
        </p:blipFill>
        <p:spPr>
          <a:xfrm>
            <a:off x="291865" y="5378624"/>
            <a:ext cx="9831172" cy="72400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678410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系统架构：</a:t>
            </a:r>
            <a:r>
              <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Variable Abstraction</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7" name="文本框 6"/>
          <p:cNvSpPr txBox="1"/>
          <p:nvPr/>
        </p:nvSpPr>
        <p:spPr>
          <a:xfrm>
            <a:off x="379973" y="1134468"/>
            <a:ext cx="9914317" cy="1289905"/>
          </a:xfrm>
          <a:prstGeom prst="rect">
            <a:avLst/>
          </a:prstGeom>
          <a:noFill/>
        </p:spPr>
        <p:txBody>
          <a:bodyPr wrap="square">
            <a:spAutoFit/>
          </a:bodyPr>
          <a:lstStyle/>
          <a:p>
            <a:pPr algn="just">
              <a:lnSpc>
                <a:spcPct val="150000"/>
              </a:lnSpc>
              <a:spcBef>
                <a:spcPct val="0"/>
              </a:spcBef>
              <a:defRPr/>
            </a:pPr>
            <a:r>
              <a:rPr kumimoji="0" lang="en-US" altLang="zh-CN" sz="18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rPr>
              <a:t>Variable Abstraction</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lang="zh-CN" altLang="en-US" dirty="0">
                <a:solidFill>
                  <a:prstClr val="black"/>
                </a:solidFill>
                <a:latin typeface="微软雅黑" panose="020B0503020204020204" pitchFamily="34" charset="-122"/>
                <a:ea typeface="微软雅黑" panose="020B0503020204020204" pitchFamily="34" charset="-122"/>
              </a:rPr>
              <a:t>网络试图从编码后的宏观变量 </a:t>
            </a:r>
            <a:r>
              <a:rPr lang="en-US" altLang="zh-CN" dirty="0">
                <a:solidFill>
                  <a:prstClr val="black"/>
                </a:solidFill>
                <a:latin typeface="微软雅黑" panose="020B0503020204020204" pitchFamily="34" charset="-122"/>
                <a:ea typeface="微软雅黑" panose="020B0503020204020204" pitchFamily="34" charset="-122"/>
              </a:rPr>
              <a:t>Z </a:t>
            </a:r>
            <a:r>
              <a:rPr lang="zh-CN" altLang="en-US" dirty="0">
                <a:solidFill>
                  <a:prstClr val="black"/>
                </a:solidFill>
                <a:latin typeface="微软雅黑" panose="020B0503020204020204" pitchFamily="34" charset="-122"/>
                <a:ea typeface="微软雅黑" panose="020B0503020204020204" pitchFamily="34" charset="-122"/>
              </a:rPr>
              <a:t>中重建原始输入 </a:t>
            </a:r>
            <a:r>
              <a:rPr lang="en-US" altLang="zh-CN" dirty="0">
                <a:solidFill>
                  <a:prstClr val="black"/>
                </a:solidFill>
                <a:latin typeface="微软雅黑" panose="020B0503020204020204" pitchFamily="34" charset="-122"/>
                <a:ea typeface="微软雅黑" panose="020B0503020204020204" pitchFamily="34" charset="-122"/>
              </a:rPr>
              <a:t>Y</a:t>
            </a:r>
            <a:r>
              <a:rPr lang="zh-CN" altLang="en-US" dirty="0">
                <a:solidFill>
                  <a:prstClr val="black"/>
                </a:solidFill>
                <a:latin typeface="微软雅黑" panose="020B0503020204020204" pitchFamily="34" charset="-122"/>
                <a:ea typeface="微软雅黑" panose="020B0503020204020204" pitchFamily="34" charset="-122"/>
              </a:rPr>
              <a:t>，来确定那些微观变量对宏观变量有贡献。由于并非所有的微观变量都对宏观变量的生成做出贡献，为了确定具体哪些微观变量有贡献，定义了以下</a:t>
            </a:r>
            <a:r>
              <a:rPr lang="zh-CN" altLang="en-US" dirty="0">
                <a:solidFill>
                  <a:srgbClr val="FF0000"/>
                </a:solidFill>
                <a:latin typeface="微软雅黑" panose="020B0503020204020204" pitchFamily="34" charset="-122"/>
                <a:ea typeface="微软雅黑" panose="020B0503020204020204" pitchFamily="34" charset="-122"/>
              </a:rPr>
              <a:t>贡献度路径</a:t>
            </a:r>
            <a:r>
              <a:rPr lang="zh-CN" altLang="en-US" dirty="0">
                <a:solidFill>
                  <a:prstClr val="black"/>
                </a:solidFill>
                <a:latin typeface="微软雅黑" panose="020B0503020204020204" pitchFamily="34" charset="-122"/>
                <a:ea typeface="微软雅黑" panose="020B0503020204020204" pitchFamily="34" charset="-122"/>
              </a:rPr>
              <a:t>公式</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4" name="图片 13"/>
          <p:cNvPicPr>
            <a:picLocks noChangeAspect="1"/>
          </p:cNvPicPr>
          <p:nvPr/>
        </p:nvPicPr>
        <p:blipFill>
          <a:blip r:embed="rId2"/>
          <a:stretch>
            <a:fillRect/>
          </a:stretch>
        </p:blipFill>
        <p:spPr>
          <a:xfrm>
            <a:off x="3675645" y="2442723"/>
            <a:ext cx="3103852" cy="673230"/>
          </a:xfrm>
          <a:prstGeom prst="rect">
            <a:avLst/>
          </a:prstGeom>
        </p:spPr>
      </p:pic>
      <p:sp>
        <p:nvSpPr>
          <p:cNvPr id="16" name="文本框 15"/>
          <p:cNvSpPr txBox="1"/>
          <p:nvPr/>
        </p:nvSpPr>
        <p:spPr>
          <a:xfrm>
            <a:off x="291866" y="3212503"/>
            <a:ext cx="8845926" cy="369332"/>
          </a:xfrm>
          <a:prstGeom prst="rect">
            <a:avLst/>
          </a:prstGeom>
          <a:noFill/>
        </p:spPr>
        <p:txBody>
          <a:bodyPr wrap="square">
            <a:spAutoFit/>
          </a:bodyPr>
          <a:lstStyle/>
          <a:p>
            <a:r>
              <a:rPr lang="zh-CN" altLang="en-US" dirty="0">
                <a:solidFill>
                  <a:prstClr val="black"/>
                </a:solidFill>
                <a:latin typeface="微软雅黑" panose="020B0503020204020204" pitchFamily="34" charset="-122"/>
                <a:ea typeface="微软雅黑" panose="020B0503020204020204" pitchFamily="34" charset="-122"/>
              </a:rPr>
              <a:t>如果路径上只要有一个权重为零，那么路径是不活动的，对应的微观变量未作出贡献</a:t>
            </a:r>
            <a:endParaRPr lang="zh-CN" altLang="en-US" dirty="0">
              <a:solidFill>
                <a:prstClr val="black"/>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rcRect t="47187" r="56297"/>
          <a:stretch>
            <a:fillRect/>
          </a:stretch>
        </p:blipFill>
        <p:spPr>
          <a:xfrm>
            <a:off x="9209702" y="2592542"/>
            <a:ext cx="2493818" cy="2807351"/>
          </a:xfrm>
          <a:prstGeom prst="rect">
            <a:avLst/>
          </a:prstGeom>
        </p:spPr>
      </p:pic>
      <p:sp>
        <p:nvSpPr>
          <p:cNvPr id="18" name="文本框 17"/>
          <p:cNvSpPr txBox="1"/>
          <p:nvPr/>
        </p:nvSpPr>
        <p:spPr>
          <a:xfrm>
            <a:off x="291866" y="3860455"/>
            <a:ext cx="6096000" cy="369332"/>
          </a:xfrm>
          <a:prstGeom prst="rect">
            <a:avLst/>
          </a:prstGeom>
          <a:noFill/>
        </p:spPr>
        <p:txBody>
          <a:bodyPr wrap="square">
            <a:spAutoFit/>
          </a:bodyPr>
          <a:lstStyle/>
          <a:p>
            <a:r>
              <a:rPr lang="en-US" altLang="zh-CN" dirty="0">
                <a:solidFill>
                  <a:prstClr val="black"/>
                </a:solidFill>
                <a:latin typeface="微软雅黑" panose="020B0503020204020204" pitchFamily="34" charset="-122"/>
                <a:ea typeface="微软雅黑" panose="020B0503020204020204" pitchFamily="34" charset="-122"/>
              </a:rPr>
              <a:t>SAE</a:t>
            </a:r>
            <a:r>
              <a:rPr lang="zh-CN" altLang="en-US" dirty="0">
                <a:solidFill>
                  <a:prstClr val="black"/>
                </a:solidFill>
                <a:latin typeface="微软雅黑" panose="020B0503020204020204" pitchFamily="34" charset="-122"/>
                <a:ea typeface="微软雅黑" panose="020B0503020204020204" pitchFamily="34" charset="-122"/>
              </a:rPr>
              <a:t>的</a:t>
            </a:r>
            <a:r>
              <a:rPr lang="zh-CN" altLang="en-US" dirty="0">
                <a:solidFill>
                  <a:srgbClr val="FF0000"/>
                </a:solidFill>
                <a:latin typeface="微软雅黑" panose="020B0503020204020204" pitchFamily="34" charset="-122"/>
                <a:ea typeface="微软雅黑" panose="020B0503020204020204" pitchFamily="34" charset="-122"/>
              </a:rPr>
              <a:t>损失函数</a:t>
            </a:r>
            <a:r>
              <a:rPr lang="zh-CN" altLang="en-US" dirty="0">
                <a:solidFill>
                  <a:prstClr val="black"/>
                </a:solidFill>
                <a:latin typeface="微软雅黑" panose="020B0503020204020204" pitchFamily="34" charset="-122"/>
                <a:ea typeface="微软雅黑" panose="020B0503020204020204" pitchFamily="34" charset="-122"/>
              </a:rPr>
              <a:t> </a:t>
            </a:r>
            <a:r>
              <a:rPr lang="en-US" altLang="zh-CN" dirty="0">
                <a:solidFill>
                  <a:prstClr val="black"/>
                </a:solidFill>
                <a:latin typeface="微软雅黑" panose="020B0503020204020204" pitchFamily="34" charset="-122"/>
                <a:ea typeface="微软雅黑" panose="020B0503020204020204" pitchFamily="34" charset="-122"/>
              </a:rPr>
              <a:t>L1</a:t>
            </a:r>
            <a:r>
              <a:rPr lang="zh-CN" altLang="en-US" dirty="0">
                <a:solidFill>
                  <a:prstClr val="black"/>
                </a:solidFill>
                <a:latin typeface="微软雅黑" panose="020B0503020204020204" pitchFamily="34" charset="-122"/>
                <a:ea typeface="微软雅黑" panose="020B0503020204020204" pitchFamily="34" charset="-122"/>
              </a:rPr>
              <a:t>为</a:t>
            </a:r>
            <a:r>
              <a:rPr lang="en-US" altLang="zh-CN" dirty="0"/>
              <a:t>​</a:t>
            </a:r>
            <a:endParaRPr lang="zh-CN" altLang="en-US" dirty="0"/>
          </a:p>
        </p:txBody>
      </p:sp>
      <p:pic>
        <p:nvPicPr>
          <p:cNvPr id="20" name="图片 19"/>
          <p:cNvPicPr>
            <a:picLocks noChangeAspect="1"/>
          </p:cNvPicPr>
          <p:nvPr/>
        </p:nvPicPr>
        <p:blipFill>
          <a:blip r:embed="rId4"/>
          <a:stretch>
            <a:fillRect/>
          </a:stretch>
        </p:blipFill>
        <p:spPr>
          <a:xfrm>
            <a:off x="2864176" y="4289998"/>
            <a:ext cx="3915321" cy="419158"/>
          </a:xfrm>
          <a:prstGeom prst="rect">
            <a:avLst/>
          </a:prstGeom>
        </p:spPr>
      </p:pic>
      <p:sp>
        <p:nvSpPr>
          <p:cNvPr id="21" name="文本框 20"/>
          <p:cNvSpPr txBox="1"/>
          <p:nvPr/>
        </p:nvSpPr>
        <p:spPr>
          <a:xfrm>
            <a:off x="297095" y="4957633"/>
            <a:ext cx="7537199" cy="369332"/>
          </a:xfrm>
          <a:prstGeom prst="rect">
            <a:avLst/>
          </a:prstGeom>
          <a:noFill/>
        </p:spPr>
        <p:txBody>
          <a:bodyPr wrap="square">
            <a:spAutoFit/>
          </a:bodyPr>
          <a:lstStyle/>
          <a:p>
            <a:r>
              <a:rPr lang="zh-CN" altLang="en-US" dirty="0">
                <a:solidFill>
                  <a:prstClr val="black"/>
                </a:solidFill>
                <a:latin typeface="微软雅黑" panose="020B0503020204020204" pitchFamily="34" charset="-122"/>
                <a:ea typeface="微软雅黑" panose="020B0503020204020204" pitchFamily="34" charset="-122"/>
              </a:rPr>
              <a:t>其中</a:t>
            </a:r>
            <a:r>
              <a:rPr lang="en-US" altLang="zh-CN" dirty="0">
                <a:solidFill>
                  <a:prstClr val="black"/>
                </a:solidFill>
                <a:latin typeface="微软雅黑" panose="020B0503020204020204" pitchFamily="34" charset="-122"/>
                <a:ea typeface="微软雅黑" panose="020B0503020204020204" pitchFamily="34" charset="-122"/>
              </a:rPr>
              <a:t>J</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X</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Y</a:t>
            </a:r>
            <a:r>
              <a:rPr lang="zh-CN" altLang="en-US" dirty="0">
                <a:solidFill>
                  <a:prstClr val="black"/>
                </a:solidFill>
                <a:latin typeface="微软雅黑" panose="020B0503020204020204" pitchFamily="34" charset="-122"/>
                <a:ea typeface="微软雅黑" panose="020B0503020204020204" pitchFamily="34" charset="-122"/>
              </a:rPr>
              <a:t>）表示自编码器的重构损失使用均方误差（</a:t>
            </a:r>
            <a:r>
              <a:rPr lang="en-US" altLang="zh-CN" dirty="0">
                <a:solidFill>
                  <a:prstClr val="black"/>
                </a:solidFill>
                <a:latin typeface="微软雅黑" panose="020B0503020204020204" pitchFamily="34" charset="-122"/>
                <a:ea typeface="微软雅黑" panose="020B0503020204020204" pitchFamily="34" charset="-122"/>
              </a:rPr>
              <a:t>MSE</a:t>
            </a:r>
            <a:r>
              <a:rPr lang="zh-CN" altLang="en-US" dirty="0">
                <a:solidFill>
                  <a:prstClr val="black"/>
                </a:solidFill>
                <a:latin typeface="微软雅黑" panose="020B0503020204020204" pitchFamily="34" charset="-122"/>
                <a:ea typeface="微软雅黑" panose="020B0503020204020204" pitchFamily="34" charset="-122"/>
              </a:rPr>
              <a:t>）来衡量</a:t>
            </a:r>
            <a:r>
              <a:rPr lang="en-US" altLang="zh-CN" dirty="0"/>
              <a:t>​</a:t>
            </a:r>
            <a:endParaRPr lang="zh-CN" altLang="en-US" dirty="0"/>
          </a:p>
        </p:txBody>
      </p:sp>
      <p:sp>
        <p:nvSpPr>
          <p:cNvPr id="25" name="文本框 24"/>
          <p:cNvSpPr txBox="1"/>
          <p:nvPr/>
        </p:nvSpPr>
        <p:spPr>
          <a:xfrm>
            <a:off x="2020513" y="5575443"/>
            <a:ext cx="6094520" cy="369332"/>
          </a:xfrm>
          <a:prstGeom prst="rect">
            <a:avLst/>
          </a:prstGeom>
          <a:noFill/>
        </p:spPr>
        <p:txBody>
          <a:bodyPr wrap="square">
            <a:spAutoFit/>
          </a:bodyPr>
          <a:lstStyle/>
          <a:p>
            <a:r>
              <a:rPr lang="zh-CN" altLang="en-US" dirty="0">
                <a:solidFill>
                  <a:prstClr val="black"/>
                </a:solidFill>
                <a:latin typeface="微软雅黑" panose="020B0503020204020204" pitchFamily="34" charset="-122"/>
                <a:ea typeface="微软雅黑" panose="020B0503020204020204" pitchFamily="34" charset="-122"/>
              </a:rPr>
              <a:t>是编码器权重矩阵的 𝐿</a:t>
            </a:r>
            <a:r>
              <a:rPr lang="en-US" altLang="zh-CN" dirty="0">
                <a:solidFill>
                  <a:prstClr val="black"/>
                </a:solidFill>
                <a:latin typeface="微软雅黑" panose="020B0503020204020204" pitchFamily="34" charset="-122"/>
                <a:ea typeface="微软雅黑" panose="020B0503020204020204" pitchFamily="34" charset="-122"/>
              </a:rPr>
              <a:t>1</a:t>
            </a:r>
            <a:r>
              <a:rPr lang="zh-CN" altLang="en-US" dirty="0">
                <a:solidFill>
                  <a:prstClr val="black"/>
                </a:solidFill>
                <a:latin typeface="微软雅黑" panose="020B0503020204020204" pitchFamily="34" charset="-122"/>
                <a:ea typeface="微软雅黑" panose="020B0503020204020204" pitchFamily="34" charset="-122"/>
              </a:rPr>
              <a:t>范数</a:t>
            </a:r>
            <a:endParaRPr lang="zh-CN" altLang="en-US" dirty="0">
              <a:solidFill>
                <a:prstClr val="black"/>
              </a:solidFill>
              <a:latin typeface="微软雅黑" panose="020B0503020204020204" pitchFamily="34" charset="-122"/>
              <a:ea typeface="微软雅黑" panose="020B0503020204020204" pitchFamily="34" charset="-122"/>
            </a:endParaRPr>
          </a:p>
        </p:txBody>
      </p:sp>
      <p:pic>
        <p:nvPicPr>
          <p:cNvPr id="27" name="图片 26"/>
          <p:cNvPicPr>
            <a:picLocks noChangeAspect="1"/>
          </p:cNvPicPr>
          <p:nvPr/>
        </p:nvPicPr>
        <p:blipFill>
          <a:blip r:embed="rId5"/>
          <a:stretch>
            <a:fillRect/>
          </a:stretch>
        </p:blipFill>
        <p:spPr>
          <a:xfrm>
            <a:off x="291866" y="5504453"/>
            <a:ext cx="1467055" cy="44773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678410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系统架构：</a:t>
            </a:r>
            <a:r>
              <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Causality Orientation</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7" name="文本框 6"/>
          <p:cNvSpPr txBox="1"/>
          <p:nvPr/>
        </p:nvSpPr>
        <p:spPr>
          <a:xfrm>
            <a:off x="379973" y="1075148"/>
            <a:ext cx="10779258" cy="871392"/>
          </a:xfrm>
          <a:prstGeom prst="rect">
            <a:avLst/>
          </a:prstGeom>
          <a:noFill/>
        </p:spPr>
        <p:txBody>
          <a:bodyPr wrap="square">
            <a:spAutoFit/>
          </a:bodyPr>
          <a:lstStyle/>
          <a:p>
            <a:pPr marL="0" marR="0" lvl="0" indent="0" algn="just" defTabSz="914400" rtl="0" eaLnBrk="1" fontAlgn="auto" latinLnBrk="0" hangingPunct="1">
              <a:lnSpc>
                <a:spcPct val="150000"/>
              </a:lnSpc>
              <a:spcBef>
                <a:spcPct val="0"/>
              </a:spcBef>
              <a:spcAft>
                <a:spcPts val="0"/>
              </a:spcAft>
              <a:buClrTx/>
              <a:buSzTx/>
              <a:buFontTx/>
              <a:buNone/>
              <a:defRPr/>
            </a:pPr>
            <a:r>
              <a:rPr kumimoji="0" lang="en-US" altLang="zh-CN" sz="18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rPr>
              <a:t>Causality Orientation</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lang="zh-CN" altLang="en-US" dirty="0">
                <a:solidFill>
                  <a:prstClr val="black"/>
                </a:solidFill>
                <a:latin typeface="微软雅黑" panose="020B0503020204020204" pitchFamily="34" charset="-122"/>
                <a:ea typeface="微软雅黑" panose="020B0503020204020204" pitchFamily="34" charset="-122"/>
              </a:rPr>
              <a:t>为每个微观变量构建</a:t>
            </a:r>
            <a:r>
              <a:rPr lang="en-US" altLang="zh-CN" dirty="0">
                <a:solidFill>
                  <a:prstClr val="black"/>
                </a:solidFill>
                <a:latin typeface="微软雅黑" panose="020B0503020204020204" pitchFamily="34" charset="-122"/>
                <a:ea typeface="微软雅黑" panose="020B0503020204020204" pitchFamily="34" charset="-122"/>
              </a:rPr>
              <a:t>MLP</a:t>
            </a:r>
            <a:r>
              <a:rPr lang="zh-CN" altLang="en-US" dirty="0">
                <a:solidFill>
                  <a:prstClr val="black"/>
                </a:solidFill>
                <a:latin typeface="微软雅黑" panose="020B0503020204020204" pitchFamily="34" charset="-122"/>
                <a:ea typeface="微软雅黑" panose="020B0503020204020204" pitchFamily="34" charset="-122"/>
              </a:rPr>
              <a:t>，将其他变量和潜在宏观变量作为输入来拟合对应变量，在拟合过程中，参与拟合 𝑥𝑖的变量可能是其潜在的“父”变量</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3" name="图片 2"/>
          <p:cNvPicPr>
            <a:picLocks noChangeAspect="1"/>
          </p:cNvPicPr>
          <p:nvPr/>
        </p:nvPicPr>
        <p:blipFill>
          <a:blip r:embed="rId2"/>
          <a:srcRect l="55230" t="47187"/>
          <a:stretch>
            <a:fillRect/>
          </a:stretch>
        </p:blipFill>
        <p:spPr>
          <a:xfrm>
            <a:off x="7170215" y="2548392"/>
            <a:ext cx="2554698" cy="2807351"/>
          </a:xfrm>
          <a:prstGeom prst="rect">
            <a:avLst/>
          </a:prstGeom>
        </p:spPr>
      </p:pic>
      <p:sp>
        <p:nvSpPr>
          <p:cNvPr id="5"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0" name="图片 9"/>
          <p:cNvPicPr>
            <a:picLocks noChangeAspect="1"/>
          </p:cNvPicPr>
          <p:nvPr/>
        </p:nvPicPr>
        <p:blipFill>
          <a:blip r:embed="rId3"/>
          <a:stretch>
            <a:fillRect/>
          </a:stretch>
        </p:blipFill>
        <p:spPr>
          <a:xfrm>
            <a:off x="2806203" y="2653044"/>
            <a:ext cx="3591426" cy="438211"/>
          </a:xfrm>
          <a:prstGeom prst="rect">
            <a:avLst/>
          </a:prstGeom>
        </p:spPr>
      </p:pic>
      <p:pic>
        <p:nvPicPr>
          <p:cNvPr id="12" name="图片 11"/>
          <p:cNvPicPr>
            <a:picLocks noChangeAspect="1"/>
          </p:cNvPicPr>
          <p:nvPr/>
        </p:nvPicPr>
        <p:blipFill>
          <a:blip r:embed="rId4"/>
          <a:stretch>
            <a:fillRect/>
          </a:stretch>
        </p:blipFill>
        <p:spPr>
          <a:xfrm>
            <a:off x="379973" y="3727128"/>
            <a:ext cx="3315163" cy="134321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tags/tag1.xml><?xml version="1.0" encoding="utf-8"?>
<p:tagLst xmlns:p="http://schemas.openxmlformats.org/presentationml/2006/main">
  <p:tag name="commondata" val="eyJoZGlkIjoiZmRkOGFmMDM1ZjU4ZWY3MjZmYzc3ZjBhYWZkZTMxNWQifQ=="/>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自定义 100">
      <a:dk1>
        <a:sysClr val="windowText" lastClr="000000"/>
      </a:dk1>
      <a:lt1>
        <a:sysClr val="window" lastClr="FFFFFF"/>
      </a:lt1>
      <a:dk2>
        <a:srgbClr val="44546A"/>
      </a:dk2>
      <a:lt2>
        <a:srgbClr val="E7E6E6"/>
      </a:lt2>
      <a:accent1>
        <a:srgbClr val="591B89"/>
      </a:accent1>
      <a:accent2>
        <a:srgbClr val="EEB51A"/>
      </a:accent2>
      <a:accent3>
        <a:srgbClr val="591B89"/>
      </a:accent3>
      <a:accent4>
        <a:srgbClr val="EEB51A"/>
      </a:accent4>
      <a:accent5>
        <a:srgbClr val="591B89"/>
      </a:accent5>
      <a:accent6>
        <a:srgbClr val="EEB51A"/>
      </a:accent6>
      <a:hlink>
        <a:srgbClr val="591B89"/>
      </a:hlink>
      <a:folHlink>
        <a:srgbClr val="EEB51A"/>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2745</Words>
  <Application>WPS 演示</Application>
  <PresentationFormat>宽屏</PresentationFormat>
  <Paragraphs>238</Paragraphs>
  <Slides>16</Slides>
  <Notes>14</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16</vt:i4>
      </vt:variant>
    </vt:vector>
  </HeadingPairs>
  <TitlesOfParts>
    <vt:vector size="33" baseType="lpstr">
      <vt:lpstr>Arial</vt:lpstr>
      <vt:lpstr>宋体</vt:lpstr>
      <vt:lpstr>Wingdings</vt:lpstr>
      <vt:lpstr>Calibri</vt:lpstr>
      <vt:lpstr>等线</vt:lpstr>
      <vt:lpstr>微软雅黑</vt:lpstr>
      <vt:lpstr>Arial</vt:lpstr>
      <vt:lpstr>-apple-system</vt:lpstr>
      <vt:lpstr>Segoe Print</vt:lpstr>
      <vt:lpstr>Cambria Math</vt:lpstr>
      <vt:lpstr>Arial Unicode MS</vt:lpstr>
      <vt:lpstr>等线 Light</vt:lpstr>
      <vt:lpstr>Calibri Light</vt:lpstr>
      <vt:lpstr>BatangChe</vt:lpstr>
      <vt:lpstr>1_Office 主题​​</vt:lpstr>
      <vt:lpstr>2_Office 主题​​</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紫色沉稳简约毕业答辩毕业论文答辩PPT</dc:title>
  <dc:creator>lenovo</dc:creator>
  <cp:lastModifiedBy>根号一</cp:lastModifiedBy>
  <cp:revision>91</cp:revision>
  <dcterms:created xsi:type="dcterms:W3CDTF">2019-03-09T08:01:00Z</dcterms:created>
  <dcterms:modified xsi:type="dcterms:W3CDTF">2024-10-09T06:35:18Z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2052-12.1.0.17857</vt:lpwstr>
  </property>
  <property fmtid="{D5CDD505-2E9C-101B-9397-08002B2CF9AE}" pid="3" name="ICV">
    <vt:lpwstr>97E95D07CB67467180FD90A3D58BF2D4_12</vt:lpwstr>
  </property>
</Properties>
</file>