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1011" r:id="rId3"/>
    <p:sldId id="6501" r:id="rId4"/>
    <p:sldId id="1012" r:id="rId5"/>
    <p:sldId id="6503" r:id="rId6"/>
    <p:sldId id="6524" r:id="rId7"/>
    <p:sldId id="6525" r:id="rId8"/>
    <p:sldId id="6527" r:id="rId9"/>
    <p:sldId id="6529" r:id="rId10"/>
    <p:sldId id="6528" r:id="rId11"/>
    <p:sldId id="6526"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2" autoAdjust="0"/>
    <p:restoredTop sz="94660"/>
  </p:normalViewPr>
  <p:slideViewPr>
    <p:cSldViewPr snapToGrid="0">
      <p:cViewPr varScale="1">
        <p:scale>
          <a:sx n="92" d="100"/>
          <a:sy n="92" d="100"/>
        </p:scale>
        <p:origin x="7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t>2024/10/9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t>2024/10/9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a:stretch>
            <a:fillRect/>
          </a:stretch>
        </p:blipFill>
        <p:spPr>
          <a:xfrm>
            <a:off x="3055183" y="0"/>
            <a:ext cx="9136817" cy="6858000"/>
          </a:xfrm>
          <a:prstGeom prst="rect">
            <a:avLst/>
          </a:prstGeom>
        </p:spPr>
      </p:pic>
      <p:sp>
        <p:nvSpPr>
          <p:cNvPr id="38" name="矩形 37"/>
          <p:cNvSpPr/>
          <p:nvPr/>
        </p:nvSpPr>
        <p:spPr>
          <a:xfrm>
            <a:off x="-20320" y="0"/>
            <a:ext cx="12212320" cy="6858000"/>
          </a:xfrm>
          <a:prstGeom prst="rect">
            <a:avLst/>
          </a:prstGeom>
          <a:gradFill flip="none" rotWithShape="1">
            <a:gsLst>
              <a:gs pos="24000">
                <a:srgbClr val="186299"/>
              </a:gs>
              <a:gs pos="45000">
                <a:srgbClr val="186299">
                  <a:alpha val="80000"/>
                </a:srgbClr>
              </a:gs>
              <a:gs pos="70000">
                <a:srgbClr val="186299">
                  <a:alpha val="50000"/>
                </a:srgbClr>
              </a:gs>
              <a:gs pos="98000">
                <a:srgbClr val="186299">
                  <a:alpha val="1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43" name="图片 42"/>
          <p:cNvPicPr>
            <a:picLocks noChangeAspect="1"/>
          </p:cNvPicPr>
          <p:nvPr/>
        </p:nvPicPr>
        <p:blipFill>
          <a:blip r:embed="rId3"/>
          <a:stretch>
            <a:fillRect/>
          </a:stretch>
        </p:blipFill>
        <p:spPr>
          <a:xfrm>
            <a:off x="475254" y="304446"/>
            <a:ext cx="2433869" cy="663783"/>
          </a:xfrm>
          <a:prstGeom prst="rect">
            <a:avLst/>
          </a:prstGeom>
        </p:spPr>
      </p:pic>
      <p:sp>
        <p:nvSpPr>
          <p:cNvPr id="51" name="文本框 50"/>
          <p:cNvSpPr txBox="1"/>
          <p:nvPr/>
        </p:nvSpPr>
        <p:spPr>
          <a:xfrm>
            <a:off x="9106535" y="5399405"/>
            <a:ext cx="2677160" cy="556895"/>
          </a:xfrm>
          <a:prstGeom prst="rect">
            <a:avLst/>
          </a:prstGeom>
          <a:noFill/>
        </p:spPr>
        <p:txBody>
          <a:bodyPr wrap="square" rtlCol="0">
            <a:noAutofit/>
          </a:bodyPr>
          <a:lstStyle/>
          <a:p>
            <a:r>
              <a:rPr lang="en-US" altLang="zh-CN" sz="2000" b="1" dirty="0">
                <a:solidFill>
                  <a:schemeClr val="bg1"/>
                </a:solidFill>
                <a:latin typeface="微软雅黑" panose="020B0503020204020204" pitchFamily="34" charset="-122"/>
                <a:ea typeface="微软雅黑" panose="020B0503020204020204" pitchFamily="34" charset="-122"/>
              </a:rPr>
              <a:t>R</a:t>
            </a:r>
            <a:r>
              <a:rPr lang="zh-CN" altLang="en-US" sz="2000" b="1" dirty="0">
                <a:solidFill>
                  <a:schemeClr val="bg1"/>
                </a:solidFill>
                <a:latin typeface="微软雅黑" panose="020B0503020204020204" pitchFamily="34" charset="-122"/>
                <a:ea typeface="微软雅黑" panose="020B0503020204020204" pitchFamily="34" charset="-122"/>
              </a:rPr>
              <a:t>eporter：康力天</a:t>
            </a:r>
          </a:p>
        </p:txBody>
      </p:sp>
      <p:sp>
        <p:nvSpPr>
          <p:cNvPr id="69" name="Docer搜索：半想象现实   http://chn.docer.com/works/?userid=199927538"/>
          <p:cNvSpPr/>
          <p:nvPr/>
        </p:nvSpPr>
        <p:spPr>
          <a:xfrm>
            <a:off x="0" y="1327150"/>
            <a:ext cx="12032615" cy="32316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Softly, Deftly, Scrolls Unfurl Their Splendor:</a:t>
            </a:r>
          </a:p>
          <a:p>
            <a:pPr algn="ctr"/>
            <a:r>
              <a:rPr lang="en-US"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Rolling Flexible Surfaces for Wideband Wireless</a:t>
            </a:r>
            <a:endPar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Author: </a:t>
            </a:r>
            <a:r>
              <a:rPr lang="en-US" sz="2400" dirty="0" err="1">
                <a:solidFill>
                  <a:schemeClr val="bg1"/>
                </a:solidFill>
                <a:latin typeface="方正宋刻本秀楷简体" panose="02000000000000000000" charset="-122"/>
                <a:ea typeface="方正宋刻本秀楷简体" panose="02000000000000000000" charset="-122"/>
                <a:cs typeface="方正四岁半简体" panose="02010600010101010101" charset="-122"/>
              </a:rPr>
              <a:t>Ruichun</a:t>
            </a: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 Ma, R. Ivan Zelaya, Wenjun Hu</a:t>
            </a:r>
          </a:p>
          <a:p>
            <a:pPr algn="ct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Yale University</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ACM </a:t>
            </a:r>
            <a:r>
              <a:rPr lang="en-US" sz="2400" dirty="0" err="1">
                <a:solidFill>
                  <a:schemeClr val="bg1"/>
                </a:solidFill>
                <a:latin typeface="方正宋刻本秀楷简体" panose="02000000000000000000" charset="-122"/>
                <a:ea typeface="方正宋刻本秀楷简体" panose="02000000000000000000" charset="-122"/>
                <a:cs typeface="方正四岁半简体" panose="02010600010101010101" charset="-122"/>
              </a:rPr>
              <a:t>MobiCom</a:t>
            </a: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 ‘23</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out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1415772" cy="46166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实验设计</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pic>
        <p:nvPicPr>
          <p:cNvPr id="10" name="图片 9">
            <a:extLst>
              <a:ext uri="{FF2B5EF4-FFF2-40B4-BE49-F238E27FC236}">
                <a16:creationId xmlns:a16="http://schemas.microsoft.com/office/drawing/2014/main" id="{3A9A26B9-F9B6-BC3C-9546-7CD92EC18EBB}"/>
              </a:ext>
            </a:extLst>
          </p:cNvPr>
          <p:cNvPicPr>
            <a:picLocks noChangeAspect="1"/>
          </p:cNvPicPr>
          <p:nvPr/>
        </p:nvPicPr>
        <p:blipFill>
          <a:blip r:embed="rId3"/>
          <a:srcRect l="-19990" t="-238" r="-340" b="238"/>
          <a:stretch/>
        </p:blipFill>
        <p:spPr>
          <a:xfrm>
            <a:off x="-2313708" y="1230317"/>
            <a:ext cx="14670588" cy="2914927"/>
          </a:xfrm>
          <a:prstGeom prst="rect">
            <a:avLst/>
          </a:prstGeom>
        </p:spPr>
      </p:pic>
      <p:sp>
        <p:nvSpPr>
          <p:cNvPr id="12" name="文本框 11">
            <a:extLst>
              <a:ext uri="{FF2B5EF4-FFF2-40B4-BE49-F238E27FC236}">
                <a16:creationId xmlns:a16="http://schemas.microsoft.com/office/drawing/2014/main" id="{DC437FF0-B62F-3CFF-01B2-C4CE7ED8C33B}"/>
              </a:ext>
            </a:extLst>
          </p:cNvPr>
          <p:cNvSpPr txBox="1"/>
          <p:nvPr/>
        </p:nvSpPr>
        <p:spPr>
          <a:xfrm>
            <a:off x="5604564" y="4567626"/>
            <a:ext cx="6096000" cy="923330"/>
          </a:xfrm>
          <a:prstGeom prst="rect">
            <a:avLst/>
          </a:prstGeom>
          <a:noFill/>
        </p:spPr>
        <p:txBody>
          <a:bodyPr wrap="square">
            <a:spAutoFit/>
          </a:bodyPr>
          <a:lstStyle/>
          <a:p>
            <a:r>
              <a:rPr lang="zh-CN" altLang="en-US" b="0" i="0" dirty="0">
                <a:effectLst/>
                <a:latin typeface="PingFang SC"/>
              </a:rPr>
              <a:t>稳定性：</a:t>
            </a:r>
            <a:r>
              <a:rPr lang="en-US" altLang="zh-CN" b="0" i="0" dirty="0">
                <a:effectLst/>
                <a:latin typeface="PingFang SC"/>
              </a:rPr>
              <a:t>Scrolls</a:t>
            </a:r>
            <a:r>
              <a:rPr lang="zh-CN" altLang="en-US" b="0" i="0" dirty="0">
                <a:effectLst/>
                <a:latin typeface="PingFang SC"/>
              </a:rPr>
              <a:t>对环境波动具有鲁棒性，在人员移动或物体移动的情况下，</a:t>
            </a:r>
            <a:r>
              <a:rPr lang="en-US" altLang="zh-CN" b="0" i="0" dirty="0">
                <a:effectLst/>
                <a:latin typeface="PingFang SC"/>
              </a:rPr>
              <a:t>RSSI</a:t>
            </a:r>
            <a:r>
              <a:rPr lang="zh-CN" altLang="en-US" b="0" i="0" dirty="0">
                <a:effectLst/>
                <a:latin typeface="PingFang SC"/>
              </a:rPr>
              <a:t>增益变化不大。</a:t>
            </a:r>
            <a:br>
              <a:rPr lang="zh-CN" altLang="en-US" dirty="0"/>
            </a:br>
            <a:endParaRPr lang="zh-CN" altLang="en-US" dirty="0"/>
          </a:p>
        </p:txBody>
      </p:sp>
      <p:sp>
        <p:nvSpPr>
          <p:cNvPr id="14" name="文本框 13">
            <a:extLst>
              <a:ext uri="{FF2B5EF4-FFF2-40B4-BE49-F238E27FC236}">
                <a16:creationId xmlns:a16="http://schemas.microsoft.com/office/drawing/2014/main" id="{9C3F7530-E40A-A655-27BA-833AC7CE6D0F}"/>
              </a:ext>
            </a:extLst>
          </p:cNvPr>
          <p:cNvSpPr txBox="1"/>
          <p:nvPr/>
        </p:nvSpPr>
        <p:spPr>
          <a:xfrm>
            <a:off x="491436" y="4567626"/>
            <a:ext cx="3501920" cy="1754326"/>
          </a:xfrm>
          <a:prstGeom prst="rect">
            <a:avLst/>
          </a:prstGeom>
          <a:noFill/>
        </p:spPr>
        <p:txBody>
          <a:bodyPr wrap="square">
            <a:spAutoFit/>
          </a:bodyPr>
          <a:lstStyle/>
          <a:p>
            <a:r>
              <a:rPr lang="zh-CN" altLang="en-US" b="0" i="0" dirty="0">
                <a:effectLst/>
                <a:latin typeface="PingFang SC"/>
              </a:rPr>
              <a:t>控制算法性能：组扫描算法相比穷举枚举方法提供了</a:t>
            </a:r>
            <a:r>
              <a:rPr lang="en-US" altLang="zh-CN" b="0" i="0" dirty="0">
                <a:effectLst/>
                <a:latin typeface="PingFang SC"/>
              </a:rPr>
              <a:t>30%</a:t>
            </a:r>
            <a:r>
              <a:rPr lang="zh-CN" altLang="en-US" b="0" i="0" dirty="0">
                <a:effectLst/>
                <a:latin typeface="PingFang SC"/>
              </a:rPr>
              <a:t>到</a:t>
            </a:r>
            <a:r>
              <a:rPr lang="en-US" altLang="zh-CN" b="0" i="0" dirty="0">
                <a:effectLst/>
                <a:latin typeface="PingFang SC"/>
              </a:rPr>
              <a:t>3</a:t>
            </a:r>
            <a:r>
              <a:rPr lang="zh-CN" altLang="en-US" b="0" i="0" dirty="0">
                <a:effectLst/>
                <a:latin typeface="PingFang SC"/>
              </a:rPr>
              <a:t>倍的加速。滚动 速度是收敛时间的主要因素，使用更快的电机可以进一步提高速度。</a:t>
            </a:r>
            <a:br>
              <a:rPr lang="zh-CN" altLang="en-US" dirty="0"/>
            </a:br>
            <a:endParaRPr lang="zh-CN" altLang="en-US" dirty="0"/>
          </a:p>
        </p:txBody>
      </p:sp>
    </p:spTree>
    <p:extLst>
      <p:ext uri="{BB962C8B-B14F-4D97-AF65-F5344CB8AC3E}">
        <p14:creationId xmlns:p14="http://schemas.microsoft.com/office/powerpoint/2010/main" val="1379746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1723549" cy="46166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感悟与收获</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sp>
        <p:nvSpPr>
          <p:cNvPr id="4" name="文本框 3">
            <a:extLst>
              <a:ext uri="{FF2B5EF4-FFF2-40B4-BE49-F238E27FC236}">
                <a16:creationId xmlns:a16="http://schemas.microsoft.com/office/drawing/2014/main" id="{4AB386CB-6993-E7D1-06D8-1BABFC15551D}"/>
              </a:ext>
            </a:extLst>
          </p:cNvPr>
          <p:cNvSpPr txBox="1"/>
          <p:nvPr/>
        </p:nvSpPr>
        <p:spPr>
          <a:xfrm>
            <a:off x="655212" y="1517073"/>
            <a:ext cx="8494633" cy="1712135"/>
          </a:xfrm>
          <a:prstGeom prst="rect">
            <a:avLst/>
          </a:prstGeom>
          <a:noFill/>
        </p:spPr>
        <p:txBody>
          <a:bodyPr wrap="none" rtlCol="0">
            <a:spAutoFit/>
          </a:bodyPr>
          <a:lstStyle/>
          <a:p>
            <a:pPr fontAlgn="base">
              <a:lnSpc>
                <a:spcPct val="150000"/>
              </a:lnSpc>
            </a:pPr>
            <a:r>
              <a:rPr lang="zh-CN" altLang="en-US" dirty="0"/>
              <a:t>目前我的工作主要是从网络角度提出理想的通讯框架和模型。存在以下三个问题：</a:t>
            </a:r>
            <a:br>
              <a:rPr lang="en-US" altLang="zh-CN" dirty="0"/>
            </a:br>
            <a:r>
              <a:rPr lang="en-US" altLang="zh-CN" dirty="0"/>
              <a:t>1</a:t>
            </a:r>
            <a:r>
              <a:rPr lang="zh-CN" altLang="en-US" dirty="0"/>
              <a:t>、对于超表面框架的构建缺少一个实际理论的支撑</a:t>
            </a:r>
            <a:endParaRPr lang="en-US" altLang="zh-CN" dirty="0"/>
          </a:p>
          <a:p>
            <a:pPr fontAlgn="base">
              <a:lnSpc>
                <a:spcPct val="150000"/>
              </a:lnSpc>
            </a:pPr>
            <a:r>
              <a:rPr lang="en-US" altLang="zh-CN" dirty="0"/>
              <a:t>2</a:t>
            </a:r>
            <a:r>
              <a:rPr lang="zh-CN" altLang="en-US" dirty="0"/>
              <a:t>、仿真的过程缺少可靠的平台（可以采用文中如</a:t>
            </a:r>
            <a:r>
              <a:rPr lang="en-US" altLang="zh-CN" dirty="0"/>
              <a:t>HFSS</a:t>
            </a:r>
            <a:r>
              <a:rPr lang="zh-CN" altLang="en-US" dirty="0"/>
              <a:t>类的仿真平台）</a:t>
            </a:r>
            <a:endParaRPr lang="en-US" altLang="zh-CN" dirty="0"/>
          </a:p>
          <a:p>
            <a:pPr fontAlgn="base">
              <a:lnSpc>
                <a:spcPct val="150000"/>
              </a:lnSpc>
            </a:pPr>
            <a:r>
              <a:rPr lang="en-US" altLang="zh-CN" dirty="0"/>
              <a:t>3</a:t>
            </a:r>
            <a:r>
              <a:rPr lang="zh-CN" altLang="en-US" dirty="0"/>
              <a:t>、框架可行性验证缺失</a:t>
            </a:r>
          </a:p>
        </p:txBody>
      </p:sp>
    </p:spTree>
    <p:extLst>
      <p:ext uri="{BB962C8B-B14F-4D97-AF65-F5344CB8AC3E}">
        <p14:creationId xmlns:p14="http://schemas.microsoft.com/office/powerpoint/2010/main" val="13303537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概念简介</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1190" y="1064260"/>
            <a:ext cx="4032250" cy="570230"/>
          </a:xfrm>
          <a:prstGeom prst="rect">
            <a:avLst/>
          </a:prstGeom>
          <a:noFill/>
        </p:spPr>
        <p:txBody>
          <a:bodyPr wrap="square" rtlCol="0" anchor="t">
            <a:noAutofit/>
          </a:bodyPr>
          <a:lstStyle/>
          <a:p>
            <a:r>
              <a:rPr lang="en-US" sz="2800" dirty="0">
                <a:latin typeface="微软雅黑" panose="020B0503020204020204" pitchFamily="34" charset="-122"/>
                <a:ea typeface="微软雅黑" panose="020B0503020204020204" pitchFamily="34" charset="-122"/>
              </a:rPr>
              <a:t>Meta-</a:t>
            </a:r>
            <a:r>
              <a:rPr sz="2800" dirty="0">
                <a:latin typeface="微软雅黑" panose="020B0503020204020204" pitchFamily="34" charset="-122"/>
                <a:ea typeface="微软雅黑" panose="020B0503020204020204" pitchFamily="34" charset="-122"/>
              </a:rPr>
              <a:t>Surface</a:t>
            </a:r>
          </a:p>
        </p:txBody>
      </p:sp>
      <p:pic>
        <p:nvPicPr>
          <p:cNvPr id="5" name="图片 4"/>
          <p:cNvPicPr/>
          <p:nvPr/>
        </p:nvPicPr>
        <p:blipFill>
          <a:blip r:embed="rId3"/>
          <a:srcRect r="29471"/>
          <a:stretch>
            <a:fillRect/>
          </a:stretch>
        </p:blipFill>
        <p:spPr>
          <a:xfrm>
            <a:off x="749300" y="1807210"/>
            <a:ext cx="5634990" cy="4530090"/>
          </a:xfrm>
          <a:prstGeom prst="rect">
            <a:avLst/>
          </a:prstGeom>
          <a:noFill/>
          <a:ln w="9525">
            <a:noFill/>
          </a:ln>
        </p:spPr>
      </p:pic>
      <p:sp>
        <p:nvSpPr>
          <p:cNvPr id="7" name="文本框 6"/>
          <p:cNvSpPr txBox="1"/>
          <p:nvPr/>
        </p:nvSpPr>
        <p:spPr>
          <a:xfrm>
            <a:off x="6541770" y="2029460"/>
            <a:ext cx="5589905"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本质上是一种金属表面，超表面的设计多种多样，这里展示的是一种常见的反射表面的设计。反射表面具有反射、透过特定信号的能力。</a:t>
            </a:r>
          </a:p>
        </p:txBody>
      </p:sp>
      <p:sp>
        <p:nvSpPr>
          <p:cNvPr id="2" name="矩形 1">
            <a:extLst>
              <a:ext uri="{FF2B5EF4-FFF2-40B4-BE49-F238E27FC236}">
                <a16:creationId xmlns:a16="http://schemas.microsoft.com/office/drawing/2014/main" id="{9E8A031B-3768-D39E-D1F9-EB34B0185CCA}"/>
              </a:ext>
            </a:extLst>
          </p:cNvPr>
          <p:cNvSpPr/>
          <p:nvPr/>
        </p:nvSpPr>
        <p:spPr>
          <a:xfrm>
            <a:off x="3470564" y="5583382"/>
            <a:ext cx="3179618" cy="9282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92608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研究背景与相关工作</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sp>
        <p:nvSpPr>
          <p:cNvPr id="12" name="文本框 11"/>
          <p:cNvSpPr txBox="1"/>
          <p:nvPr/>
        </p:nvSpPr>
        <p:spPr>
          <a:xfrm>
            <a:off x="529744" y="4333989"/>
            <a:ext cx="11132512" cy="2127634"/>
          </a:xfrm>
          <a:prstGeom prst="rect">
            <a:avLst/>
          </a:prstGeom>
          <a:noFill/>
        </p:spPr>
        <p:txBody>
          <a:bodyPr wrap="square" rtlCol="0">
            <a:spAutoFit/>
          </a:bodyPr>
          <a:lstStyle/>
          <a:p>
            <a:pPr algn="l">
              <a:lnSpc>
                <a:spcPct val="150000"/>
              </a:lnSpc>
              <a:buClrTx/>
              <a:buSzTx/>
              <a:buFontTx/>
            </a:pPr>
            <a:r>
              <a:rPr lang="zh-CN" altLang="en-US" b="1" dirty="0"/>
              <a:t>无线物联网设备的增长和多样性：</a:t>
            </a:r>
            <a:r>
              <a:rPr lang="zh-CN" altLang="en-US" dirty="0"/>
              <a:t>无线</a:t>
            </a:r>
            <a:r>
              <a:rPr lang="en-US" altLang="zh-CN" dirty="0"/>
              <a:t>IoT</a:t>
            </a:r>
            <a:r>
              <a:rPr lang="zh-CN" altLang="en-US" dirty="0"/>
              <a:t>设备的数量在过去几年中呈指数级增长。</a:t>
            </a:r>
            <a:endParaRPr lang="en-US" altLang="zh-CN" sz="2400" b="1" dirty="0"/>
          </a:p>
          <a:p>
            <a:pPr fontAlgn="base">
              <a:lnSpc>
                <a:spcPct val="150000"/>
              </a:lnSpc>
            </a:pPr>
            <a:r>
              <a:rPr lang="zh-CN" altLang="en-US" b="1" dirty="0"/>
              <a:t>现有覆盖解决方案的局限性：</a:t>
            </a:r>
            <a:r>
              <a:rPr lang="zh-CN" altLang="en-US" dirty="0"/>
              <a:t>现有的无线覆盖解决方案依赖于复杂的硬件设计和密集的接入节点部署，即使对于单一标准和频率也是如此。</a:t>
            </a:r>
          </a:p>
          <a:p>
            <a:pPr>
              <a:lnSpc>
                <a:spcPct val="150000"/>
              </a:lnSpc>
            </a:pPr>
            <a:r>
              <a:rPr lang="zh-CN" altLang="en-US" b="1" dirty="0"/>
              <a:t>标准无关的多频率覆盖增强需求：</a:t>
            </a:r>
            <a:r>
              <a:rPr lang="zh-CN" altLang="en-US" dirty="0"/>
              <a:t>现有的解决方案无法提供标准无关的多频率覆盖增强，无法在不同标准的设备之间共享。</a:t>
            </a:r>
          </a:p>
        </p:txBody>
      </p:sp>
      <p:pic>
        <p:nvPicPr>
          <p:cNvPr id="4" name="图片 3">
            <a:extLst>
              <a:ext uri="{FF2B5EF4-FFF2-40B4-BE49-F238E27FC236}">
                <a16:creationId xmlns:a16="http://schemas.microsoft.com/office/drawing/2014/main" id="{E562F9FC-1233-6094-81CE-864FDC780F3B}"/>
              </a:ext>
            </a:extLst>
          </p:cNvPr>
          <p:cNvPicPr>
            <a:picLocks noChangeAspect="1"/>
          </p:cNvPicPr>
          <p:nvPr/>
        </p:nvPicPr>
        <p:blipFill>
          <a:blip r:embed="rId3"/>
          <a:srcRect r="48671"/>
          <a:stretch/>
        </p:blipFill>
        <p:spPr>
          <a:xfrm>
            <a:off x="3757486" y="937295"/>
            <a:ext cx="4119187" cy="34691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3230880" cy="645160"/>
          </a:xfrm>
          <a:prstGeom prst="rect">
            <a:avLst/>
          </a:prstGeom>
          <a:noFill/>
        </p:spPr>
        <p:txBody>
          <a:bodyPr wrap="none" rtlCol="0">
            <a:spAutoFit/>
          </a:bodyPr>
          <a:lstStyle/>
          <a:p>
            <a:pPr algn="l">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本文的主要工作和贡献</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3"/>
          <a:stretch>
            <a:fillRect/>
          </a:stretch>
        </p:blipFill>
        <p:spPr>
          <a:xfrm>
            <a:off x="10208870" y="6138780"/>
            <a:ext cx="1711047" cy="466526"/>
          </a:xfrm>
          <a:prstGeom prst="rect">
            <a:avLst/>
          </a:prstGeom>
        </p:spPr>
      </p:pic>
      <p:pic>
        <p:nvPicPr>
          <p:cNvPr id="8" name="图片 7">
            <a:extLst>
              <a:ext uri="{FF2B5EF4-FFF2-40B4-BE49-F238E27FC236}">
                <a16:creationId xmlns:a16="http://schemas.microsoft.com/office/drawing/2014/main" id="{A3CD53AA-96FB-2EA4-56A0-B4427BF3087A}"/>
              </a:ext>
            </a:extLst>
          </p:cNvPr>
          <p:cNvPicPr>
            <a:picLocks noChangeAspect="1"/>
          </p:cNvPicPr>
          <p:nvPr/>
        </p:nvPicPr>
        <p:blipFill>
          <a:blip r:embed="rId4"/>
          <a:srcRect l="52149" r="1584"/>
          <a:stretch/>
        </p:blipFill>
        <p:spPr>
          <a:xfrm>
            <a:off x="7086601" y="1269077"/>
            <a:ext cx="4202352" cy="3926378"/>
          </a:xfrm>
          <a:prstGeom prst="rect">
            <a:avLst/>
          </a:prstGeom>
        </p:spPr>
      </p:pic>
      <p:sp>
        <p:nvSpPr>
          <p:cNvPr id="11" name="文本框 10">
            <a:extLst>
              <a:ext uri="{FF2B5EF4-FFF2-40B4-BE49-F238E27FC236}">
                <a16:creationId xmlns:a16="http://schemas.microsoft.com/office/drawing/2014/main" id="{62CBBADB-F565-06E0-9839-3D0969245C10}"/>
              </a:ext>
            </a:extLst>
          </p:cNvPr>
          <p:cNvSpPr txBox="1"/>
          <p:nvPr/>
        </p:nvSpPr>
        <p:spPr>
          <a:xfrm>
            <a:off x="401782" y="1456111"/>
            <a:ext cx="6366164" cy="4620624"/>
          </a:xfrm>
          <a:prstGeom prst="rect">
            <a:avLst/>
          </a:prstGeom>
          <a:noFill/>
        </p:spPr>
        <p:txBody>
          <a:bodyPr wrap="square">
            <a:spAutoFit/>
          </a:bodyPr>
          <a:lstStyle/>
          <a:p>
            <a:pPr fontAlgn="base">
              <a:lnSpc>
                <a:spcPct val="150000"/>
              </a:lnSpc>
            </a:pPr>
            <a:r>
              <a:rPr lang="zh-CN" altLang="en-US" dirty="0"/>
              <a:t>提出了</a:t>
            </a:r>
            <a:r>
              <a:rPr lang="en-US" altLang="zh-CN" dirty="0"/>
              <a:t>Scrolls</a:t>
            </a:r>
            <a:r>
              <a:rPr lang="zh-CN" altLang="en-US" dirty="0"/>
              <a:t>系统，并通过以下方法进行设计和验证：</a:t>
            </a:r>
            <a:endParaRPr lang="en-US" altLang="zh-CN" dirty="0"/>
          </a:p>
          <a:p>
            <a:pPr marL="285750" indent="-285750" fontAlgn="base">
              <a:lnSpc>
                <a:spcPct val="150000"/>
              </a:lnSpc>
              <a:buFont typeface="Arial" panose="020B0604020202020204" pitchFamily="34" charset="0"/>
              <a:buChar char="•"/>
            </a:pPr>
            <a:r>
              <a:rPr lang="zh-CN" altLang="en-US" dirty="0"/>
              <a:t>硬件设计</a:t>
            </a:r>
            <a:r>
              <a:rPr lang="en-US" altLang="zh-CN" dirty="0"/>
              <a:t>:</a:t>
            </a:r>
            <a:r>
              <a:rPr lang="zh-CN" altLang="en-US" dirty="0"/>
              <a:t> </a:t>
            </a:r>
            <a:r>
              <a:rPr lang="en-US" altLang="zh-CN" dirty="0"/>
              <a:t>Scrolls</a:t>
            </a:r>
            <a:r>
              <a:rPr lang="zh-CN" altLang="en-US" dirty="0"/>
              <a:t>由多层可滚动的柔性铜带组成，每片铜带的长度可以通过机械滚动调节，以匹配不同的工作频率。具体参数包括铜带宽度</a:t>
            </a:r>
            <a:r>
              <a:rPr lang="en-US" altLang="zh-CN" dirty="0"/>
              <a:t>6mm</a:t>
            </a:r>
            <a:r>
              <a:rPr lang="zh-CN" altLang="en-US" dirty="0"/>
              <a:t>，间距</a:t>
            </a:r>
            <a:r>
              <a:rPr lang="en-US" altLang="zh-CN" dirty="0"/>
              <a:t>3cm</a:t>
            </a:r>
            <a:r>
              <a:rPr lang="zh-CN" altLang="en-US" dirty="0"/>
              <a:t>，完全展开长度</a:t>
            </a:r>
            <a:r>
              <a:rPr lang="en-US" altLang="zh-CN" dirty="0"/>
              <a:t>16cm</a:t>
            </a:r>
            <a:r>
              <a:rPr lang="zh-CN" altLang="en-US" dirty="0"/>
              <a:t>。</a:t>
            </a:r>
          </a:p>
          <a:p>
            <a:pPr marL="285750" indent="-285750" fontAlgn="base">
              <a:lnSpc>
                <a:spcPct val="150000"/>
              </a:lnSpc>
              <a:buFont typeface="Arial" panose="020B0604020202020204" pitchFamily="34" charset="0"/>
              <a:buChar char="•"/>
            </a:pPr>
            <a:r>
              <a:rPr lang="zh-CN" altLang="en-US" dirty="0"/>
              <a:t>控制算法</a:t>
            </a:r>
            <a:r>
              <a:rPr lang="en-US" altLang="zh-CN" dirty="0"/>
              <a:t>:</a:t>
            </a:r>
            <a:r>
              <a:rPr lang="zh-CN" altLang="en-US" dirty="0"/>
              <a:t> 提出了一种基于</a:t>
            </a:r>
            <a:r>
              <a:rPr lang="en-US" altLang="zh-CN" dirty="0"/>
              <a:t>RSSI</a:t>
            </a:r>
            <a:r>
              <a:rPr lang="zh-CN" altLang="en-US" dirty="0"/>
              <a:t>反馈的滚动组扫描算法，用于确定每个铜带的最佳展开长度。该算法通过贪婪搜索和组测试来加速搜索过程，并使用配置缓存来提高效率。</a:t>
            </a:r>
          </a:p>
          <a:p>
            <a:pPr marL="285750" indent="-285750" fontAlgn="base">
              <a:lnSpc>
                <a:spcPct val="150000"/>
              </a:lnSpc>
              <a:buFont typeface="Arial" panose="020B0604020202020204" pitchFamily="34" charset="0"/>
              <a:buChar char="•"/>
            </a:pPr>
            <a:r>
              <a:rPr lang="zh-CN" altLang="en-US" dirty="0"/>
              <a:t>仿真验证</a:t>
            </a:r>
            <a:r>
              <a:rPr lang="en-US" altLang="zh-CN" dirty="0"/>
              <a:t>:</a:t>
            </a:r>
            <a:r>
              <a:rPr lang="zh-CN" altLang="en-US" dirty="0"/>
              <a:t> 使用</a:t>
            </a:r>
            <a:r>
              <a:rPr lang="en-US" altLang="zh-CN" dirty="0"/>
              <a:t>HFSS</a:t>
            </a:r>
            <a:r>
              <a:rPr lang="zh-CN" altLang="en-US" dirty="0"/>
              <a:t>软件模拟了不同设计的智能表面行为，验证了频率可调表面的优势。仿真结果表明，频率可调表面在支持多频率时所需的硬件元素数量显著减少。</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810239" cy="581057"/>
          </a:xfrm>
          <a:prstGeom prst="rect">
            <a:avLst/>
          </a:prstGeom>
          <a:noFill/>
        </p:spPr>
        <p:txBody>
          <a:bodyPr wrap="none" rtlCol="0">
            <a:spAutoFit/>
          </a:bodyPr>
          <a:lstStyle/>
          <a:p>
            <a:pPr algn="l">
              <a:lnSpc>
                <a:spcPct val="150000"/>
              </a:lnSpc>
            </a:pP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mn-ea"/>
              </a:rPr>
              <a:t>Scrolls</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设计</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2"/>
          <a:stretch>
            <a:fillRect/>
          </a:stretch>
        </p:blipFill>
        <p:spPr>
          <a:xfrm>
            <a:off x="10208870" y="6138780"/>
            <a:ext cx="1711047" cy="466526"/>
          </a:xfrm>
          <a:prstGeom prst="rect">
            <a:avLst/>
          </a:prstGeom>
        </p:spPr>
      </p:pic>
      <p:pic>
        <p:nvPicPr>
          <p:cNvPr id="17" name="图片 16"/>
          <p:cNvPicPr>
            <a:picLocks noChangeAspect="1"/>
          </p:cNvPicPr>
          <p:nvPr/>
        </p:nvPicPr>
        <p:blipFill>
          <a:blip r:embed="rId3"/>
          <a:stretch>
            <a:fillRect/>
          </a:stretch>
        </p:blipFill>
        <p:spPr>
          <a:xfrm>
            <a:off x="2603500" y="2360295"/>
            <a:ext cx="1752600" cy="752475"/>
          </a:xfrm>
          <a:prstGeom prst="rect">
            <a:avLst/>
          </a:prstGeom>
        </p:spPr>
      </p:pic>
      <p:pic>
        <p:nvPicPr>
          <p:cNvPr id="7" name="图片 6">
            <a:extLst>
              <a:ext uri="{FF2B5EF4-FFF2-40B4-BE49-F238E27FC236}">
                <a16:creationId xmlns:a16="http://schemas.microsoft.com/office/drawing/2014/main" id="{D281D198-E06F-43B8-2557-4479493734D7}"/>
              </a:ext>
            </a:extLst>
          </p:cNvPr>
          <p:cNvPicPr>
            <a:picLocks noChangeAspect="1"/>
          </p:cNvPicPr>
          <p:nvPr/>
        </p:nvPicPr>
        <p:blipFill>
          <a:blip r:embed="rId4"/>
          <a:stretch>
            <a:fillRect/>
          </a:stretch>
        </p:blipFill>
        <p:spPr>
          <a:xfrm>
            <a:off x="0" y="1072228"/>
            <a:ext cx="12192000" cy="2576134"/>
          </a:xfrm>
          <a:prstGeom prst="rect">
            <a:avLst/>
          </a:prstGeom>
        </p:spPr>
      </p:pic>
      <p:sp>
        <p:nvSpPr>
          <p:cNvPr id="9" name="文本框 8">
            <a:extLst>
              <a:ext uri="{FF2B5EF4-FFF2-40B4-BE49-F238E27FC236}">
                <a16:creationId xmlns:a16="http://schemas.microsoft.com/office/drawing/2014/main" id="{E0788B19-C7BE-A618-690E-49558B2E7225}"/>
              </a:ext>
            </a:extLst>
          </p:cNvPr>
          <p:cNvSpPr txBox="1"/>
          <p:nvPr/>
        </p:nvSpPr>
        <p:spPr>
          <a:xfrm>
            <a:off x="318655" y="3796649"/>
            <a:ext cx="11601262" cy="2031325"/>
          </a:xfrm>
          <a:prstGeom prst="rect">
            <a:avLst/>
          </a:prstGeom>
          <a:noFill/>
        </p:spPr>
        <p:txBody>
          <a:bodyPr wrap="square">
            <a:spAutoFit/>
          </a:bodyPr>
          <a:lstStyle/>
          <a:p>
            <a:r>
              <a:rPr lang="zh-CN" altLang="en-US" b="1" i="0" dirty="0">
                <a:effectLst/>
                <a:latin typeface="PingFang SC"/>
              </a:rPr>
              <a:t>硬件设计</a:t>
            </a:r>
            <a:r>
              <a:rPr lang="zh-CN" altLang="en-US" b="0" i="0" dirty="0">
                <a:effectLst/>
                <a:latin typeface="PingFang SC"/>
              </a:rPr>
              <a:t>：</a:t>
            </a:r>
            <a:r>
              <a:rPr lang="en-US" altLang="zh-CN" b="0" i="0" dirty="0">
                <a:effectLst/>
                <a:latin typeface="PingFang SC"/>
              </a:rPr>
              <a:t>Scrolls</a:t>
            </a:r>
            <a:r>
              <a:rPr lang="zh-CN" altLang="en-US" b="0" i="0" dirty="0">
                <a:effectLst/>
                <a:latin typeface="PingFang SC"/>
              </a:rPr>
              <a:t>由许多排可卷曲的薄塑料薄膜组成，每片薄膜上都附着有柔性铜带。当薄膜卷曲到不同长度时，</a:t>
            </a:r>
            <a:r>
              <a:rPr lang="zh-CN" altLang="en-US" i="0" dirty="0">
                <a:effectLst/>
                <a:latin typeface="PingFang SC"/>
              </a:rPr>
              <a:t>铜带作为天线反射相应频率的信号。通过机械滚动驱动实现频率调谐。</a:t>
            </a:r>
            <a:endParaRPr lang="en-US" altLang="zh-CN" i="0" dirty="0">
              <a:effectLst/>
              <a:latin typeface="PingFang SC"/>
            </a:endParaRPr>
          </a:p>
          <a:p>
            <a:pPr algn="l" fontAlgn="base"/>
            <a:r>
              <a:rPr lang="zh-CN" altLang="en-US" b="1" i="0" dirty="0">
                <a:effectLst/>
                <a:latin typeface="inherit"/>
              </a:rPr>
              <a:t>控制算法</a:t>
            </a:r>
            <a:r>
              <a:rPr lang="zh-CN" altLang="en-US" b="0" i="0" dirty="0">
                <a:effectLst/>
                <a:latin typeface="inherit"/>
              </a:rPr>
              <a:t>：</a:t>
            </a:r>
            <a:r>
              <a:rPr lang="en-US" altLang="zh-CN" b="0" i="0" dirty="0">
                <a:effectLst/>
                <a:latin typeface="inherit"/>
              </a:rPr>
              <a:t>Scrolls</a:t>
            </a:r>
            <a:r>
              <a:rPr lang="zh-CN" altLang="en-US" b="0" i="0" dirty="0">
                <a:effectLst/>
                <a:latin typeface="inherit"/>
              </a:rPr>
              <a:t>的面板接收来自附近控制器</a:t>
            </a:r>
            <a:r>
              <a:rPr lang="en-US" altLang="zh-CN" b="0" i="0" dirty="0">
                <a:effectLst/>
                <a:latin typeface="inherit"/>
              </a:rPr>
              <a:t>/</a:t>
            </a:r>
            <a:r>
              <a:rPr lang="zh-CN" altLang="en-US" b="0" i="0" dirty="0">
                <a:effectLst/>
                <a:latin typeface="inherit"/>
              </a:rPr>
              <a:t>接入点的命令以设置卷曲长度。控制算法通过探测搜索空间来确定展开的铜带长度，以增强链路。基本算法通过枚举所有可能的卷曲长度来找到最佳配置，并使用组扫描算法加速搜索过程。</a:t>
            </a:r>
          </a:p>
          <a:p>
            <a:pPr algn="l" fontAlgn="base"/>
            <a:r>
              <a:rPr lang="zh-CN" altLang="en-US" b="1" i="0" dirty="0">
                <a:effectLst/>
                <a:latin typeface="inherit"/>
              </a:rPr>
              <a:t>频率调谐范围</a:t>
            </a:r>
            <a:r>
              <a:rPr lang="zh-CN" altLang="en-US" b="0" i="0" dirty="0">
                <a:effectLst/>
                <a:latin typeface="inherit"/>
              </a:rPr>
              <a:t>：</a:t>
            </a:r>
            <a:r>
              <a:rPr lang="en-US" altLang="zh-CN" b="0" i="0" dirty="0">
                <a:effectLst/>
                <a:latin typeface="inherit"/>
              </a:rPr>
              <a:t>Scrolls</a:t>
            </a:r>
            <a:r>
              <a:rPr lang="zh-CN" altLang="en-US" b="0" i="0" dirty="0">
                <a:effectLst/>
                <a:latin typeface="inherit"/>
              </a:rPr>
              <a:t>的设计支持从</a:t>
            </a:r>
            <a:r>
              <a:rPr lang="en-US" altLang="zh-CN" b="0" i="0" dirty="0">
                <a:effectLst/>
                <a:latin typeface="inherit"/>
              </a:rPr>
              <a:t>900 MHz</a:t>
            </a:r>
            <a:r>
              <a:rPr lang="zh-CN" altLang="en-US" b="0" i="0" dirty="0">
                <a:effectLst/>
                <a:latin typeface="inherit"/>
              </a:rPr>
              <a:t>到超过</a:t>
            </a:r>
            <a:r>
              <a:rPr lang="en-US" altLang="zh-CN" b="0" i="0" dirty="0">
                <a:effectLst/>
                <a:latin typeface="inherit"/>
              </a:rPr>
              <a:t>6 GHz</a:t>
            </a:r>
            <a:r>
              <a:rPr lang="zh-CN" altLang="en-US" b="0" i="0" dirty="0">
                <a:effectLst/>
                <a:latin typeface="inherit"/>
              </a:rPr>
              <a:t>的连续频率调谐范围，使用</a:t>
            </a:r>
            <a:r>
              <a:rPr lang="en-US" altLang="zh-CN" b="0" i="0" dirty="0">
                <a:effectLst/>
                <a:latin typeface="inherit"/>
              </a:rPr>
              <a:t>HFSS</a:t>
            </a:r>
            <a:r>
              <a:rPr lang="zh-CN" altLang="en-US" b="0" i="0" dirty="0">
                <a:effectLst/>
                <a:latin typeface="inherit"/>
              </a:rPr>
              <a:t>进行仿真验证。与基于变压器的方案相比，</a:t>
            </a:r>
            <a:r>
              <a:rPr lang="en-US" altLang="zh-CN" b="0" i="0" dirty="0">
                <a:effectLst/>
                <a:latin typeface="inherit"/>
              </a:rPr>
              <a:t>Scrolls</a:t>
            </a:r>
            <a:r>
              <a:rPr lang="zh-CN" altLang="en-US" b="0" i="0" dirty="0">
                <a:effectLst/>
                <a:latin typeface="inherit"/>
              </a:rPr>
              <a:t>具有更宽的调谐范围和更低的硬件复杂度。</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1415772" cy="46166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实验设计</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pic>
        <p:nvPicPr>
          <p:cNvPr id="11" name="图片 10">
            <a:extLst>
              <a:ext uri="{FF2B5EF4-FFF2-40B4-BE49-F238E27FC236}">
                <a16:creationId xmlns:a16="http://schemas.microsoft.com/office/drawing/2014/main" id="{38B29017-57B4-FA96-612C-7025C31BBA88}"/>
              </a:ext>
            </a:extLst>
          </p:cNvPr>
          <p:cNvPicPr>
            <a:picLocks noChangeAspect="1"/>
          </p:cNvPicPr>
          <p:nvPr/>
        </p:nvPicPr>
        <p:blipFill>
          <a:blip r:embed="rId3"/>
          <a:stretch>
            <a:fillRect/>
          </a:stretch>
        </p:blipFill>
        <p:spPr>
          <a:xfrm>
            <a:off x="547041" y="1201882"/>
            <a:ext cx="7440285" cy="4454236"/>
          </a:xfrm>
          <a:prstGeom prst="rect">
            <a:avLst/>
          </a:prstGeom>
        </p:spPr>
      </p:pic>
      <p:sp>
        <p:nvSpPr>
          <p:cNvPr id="5" name="文本框 4">
            <a:extLst>
              <a:ext uri="{FF2B5EF4-FFF2-40B4-BE49-F238E27FC236}">
                <a16:creationId xmlns:a16="http://schemas.microsoft.com/office/drawing/2014/main" id="{680CA39C-2A47-015B-1AEE-FC7403C4F951}"/>
              </a:ext>
            </a:extLst>
          </p:cNvPr>
          <p:cNvSpPr txBox="1"/>
          <p:nvPr/>
        </p:nvSpPr>
        <p:spPr>
          <a:xfrm>
            <a:off x="7862725" y="2586290"/>
            <a:ext cx="3754401" cy="923330"/>
          </a:xfrm>
          <a:prstGeom prst="rect">
            <a:avLst/>
          </a:prstGeom>
          <a:noFill/>
        </p:spPr>
        <p:txBody>
          <a:bodyPr wrap="square">
            <a:spAutoFit/>
          </a:bodyPr>
          <a:lstStyle/>
          <a:p>
            <a:r>
              <a:rPr lang="zh-CN" altLang="en-US" b="0" i="0" dirty="0">
                <a:effectLst/>
                <a:latin typeface="PingFang SC"/>
              </a:rPr>
              <a:t>无线链路：</a:t>
            </a:r>
            <a:r>
              <a:rPr lang="en-US" altLang="zh-CN" b="0" i="0" dirty="0">
                <a:effectLst/>
                <a:latin typeface="PingFang SC"/>
              </a:rPr>
              <a:t>915 MHz LoRa</a:t>
            </a:r>
            <a:r>
              <a:rPr lang="zh-CN" altLang="en-US" b="0" i="0" dirty="0">
                <a:effectLst/>
                <a:latin typeface="PingFang SC"/>
              </a:rPr>
              <a:t>链路</a:t>
            </a:r>
            <a:r>
              <a:rPr lang="zh-CN" altLang="en-US" dirty="0">
                <a:latin typeface="PingFang SC"/>
              </a:rPr>
              <a:t>、</a:t>
            </a:r>
            <a:r>
              <a:rPr lang="en-US" altLang="zh-CN" b="0" i="0" dirty="0">
                <a:effectLst/>
                <a:latin typeface="PingFang SC"/>
              </a:rPr>
              <a:t>2.4 GHz Wi-Fi</a:t>
            </a:r>
            <a:r>
              <a:rPr lang="zh-CN" altLang="en-US" b="0" i="0" dirty="0">
                <a:effectLst/>
                <a:latin typeface="PingFang SC"/>
              </a:rPr>
              <a:t>链路、</a:t>
            </a:r>
            <a:r>
              <a:rPr lang="en-US" altLang="zh-CN" b="0" i="0" dirty="0">
                <a:effectLst/>
                <a:latin typeface="PingFang SC"/>
              </a:rPr>
              <a:t>3.7 GHz</a:t>
            </a:r>
            <a:r>
              <a:rPr lang="zh-CN" altLang="en-US" b="0" i="0" dirty="0">
                <a:effectLst/>
                <a:latin typeface="PingFang SC"/>
              </a:rPr>
              <a:t>和</a:t>
            </a:r>
            <a:r>
              <a:rPr lang="en-US" altLang="zh-CN" b="0" i="0" dirty="0">
                <a:effectLst/>
                <a:latin typeface="PingFang SC"/>
              </a:rPr>
              <a:t>5 GHz</a:t>
            </a:r>
            <a:r>
              <a:rPr lang="zh-CN" altLang="en-US" b="0" i="0" dirty="0">
                <a:effectLst/>
                <a:latin typeface="PingFang SC"/>
              </a:rPr>
              <a:t>的</a:t>
            </a:r>
            <a:r>
              <a:rPr lang="en-US" altLang="zh-CN" b="0" i="0" dirty="0">
                <a:effectLst/>
                <a:latin typeface="PingFang SC"/>
              </a:rPr>
              <a:t>Wi-Fi</a:t>
            </a:r>
            <a:r>
              <a:rPr lang="zh-CN" altLang="en-US" b="0" i="0" dirty="0">
                <a:effectLst/>
                <a:latin typeface="PingFang SC"/>
              </a:rPr>
              <a:t>和蜂窝链路</a:t>
            </a:r>
            <a:endParaRPr lang="zh-CN" altLang="en-US" dirty="0"/>
          </a:p>
        </p:txBody>
      </p:sp>
    </p:spTree>
    <p:extLst>
      <p:ext uri="{BB962C8B-B14F-4D97-AF65-F5344CB8AC3E}">
        <p14:creationId xmlns:p14="http://schemas.microsoft.com/office/powerpoint/2010/main" val="1313470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1415772" cy="46166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实验设计</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pic>
        <p:nvPicPr>
          <p:cNvPr id="6" name="图片 5">
            <a:extLst>
              <a:ext uri="{FF2B5EF4-FFF2-40B4-BE49-F238E27FC236}">
                <a16:creationId xmlns:a16="http://schemas.microsoft.com/office/drawing/2014/main" id="{BF482CB5-D49B-880E-0D1D-CA445079A8CD}"/>
              </a:ext>
            </a:extLst>
          </p:cNvPr>
          <p:cNvPicPr>
            <a:picLocks noChangeAspect="1"/>
          </p:cNvPicPr>
          <p:nvPr/>
        </p:nvPicPr>
        <p:blipFill>
          <a:blip r:embed="rId3"/>
          <a:stretch>
            <a:fillRect/>
          </a:stretch>
        </p:blipFill>
        <p:spPr>
          <a:xfrm>
            <a:off x="2019300" y="1057275"/>
            <a:ext cx="8153400" cy="4743450"/>
          </a:xfrm>
          <a:prstGeom prst="rect">
            <a:avLst/>
          </a:prstGeom>
        </p:spPr>
      </p:pic>
      <p:pic>
        <p:nvPicPr>
          <p:cNvPr id="9" name="图片 8">
            <a:extLst>
              <a:ext uri="{FF2B5EF4-FFF2-40B4-BE49-F238E27FC236}">
                <a16:creationId xmlns:a16="http://schemas.microsoft.com/office/drawing/2014/main" id="{7BF50F36-264A-9E8E-C6F5-899E15D748EC}"/>
              </a:ext>
            </a:extLst>
          </p:cNvPr>
          <p:cNvPicPr>
            <a:picLocks noChangeAspect="1"/>
          </p:cNvPicPr>
          <p:nvPr/>
        </p:nvPicPr>
        <p:blipFill>
          <a:blip r:embed="rId3"/>
          <a:stretch>
            <a:fillRect/>
          </a:stretch>
        </p:blipFill>
        <p:spPr>
          <a:xfrm>
            <a:off x="2019300" y="1057275"/>
            <a:ext cx="8153400" cy="4743450"/>
          </a:xfrm>
          <a:prstGeom prst="rect">
            <a:avLst/>
          </a:prstGeom>
        </p:spPr>
      </p:pic>
    </p:spTree>
    <p:extLst>
      <p:ext uri="{BB962C8B-B14F-4D97-AF65-F5344CB8AC3E}">
        <p14:creationId xmlns:p14="http://schemas.microsoft.com/office/powerpoint/2010/main" val="32403655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1415772" cy="46166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实验设计</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pic>
        <p:nvPicPr>
          <p:cNvPr id="5" name="图片 4">
            <a:extLst>
              <a:ext uri="{FF2B5EF4-FFF2-40B4-BE49-F238E27FC236}">
                <a16:creationId xmlns:a16="http://schemas.microsoft.com/office/drawing/2014/main" id="{109EE6A6-4509-EAF5-9387-C5556D1AEC2D}"/>
              </a:ext>
            </a:extLst>
          </p:cNvPr>
          <p:cNvPicPr>
            <a:picLocks noChangeAspect="1"/>
          </p:cNvPicPr>
          <p:nvPr/>
        </p:nvPicPr>
        <p:blipFill>
          <a:blip r:embed="rId3"/>
          <a:stretch>
            <a:fillRect/>
          </a:stretch>
        </p:blipFill>
        <p:spPr>
          <a:xfrm>
            <a:off x="1118235" y="1073728"/>
            <a:ext cx="3001892" cy="5659582"/>
          </a:xfrm>
          <a:prstGeom prst="rect">
            <a:avLst/>
          </a:prstGeom>
        </p:spPr>
      </p:pic>
      <p:pic>
        <p:nvPicPr>
          <p:cNvPr id="7" name="图片 6">
            <a:extLst>
              <a:ext uri="{FF2B5EF4-FFF2-40B4-BE49-F238E27FC236}">
                <a16:creationId xmlns:a16="http://schemas.microsoft.com/office/drawing/2014/main" id="{914A1AAF-34EF-064B-6536-82E8725A6457}"/>
              </a:ext>
            </a:extLst>
          </p:cNvPr>
          <p:cNvPicPr>
            <a:picLocks noChangeAspect="1"/>
          </p:cNvPicPr>
          <p:nvPr/>
        </p:nvPicPr>
        <p:blipFill>
          <a:blip r:embed="rId4"/>
          <a:stretch>
            <a:fillRect/>
          </a:stretch>
        </p:blipFill>
        <p:spPr>
          <a:xfrm>
            <a:off x="5388985" y="1073728"/>
            <a:ext cx="5210175" cy="2781300"/>
          </a:xfrm>
          <a:prstGeom prst="rect">
            <a:avLst/>
          </a:prstGeom>
        </p:spPr>
      </p:pic>
    </p:spTree>
    <p:extLst>
      <p:ext uri="{BB962C8B-B14F-4D97-AF65-F5344CB8AC3E}">
        <p14:creationId xmlns:p14="http://schemas.microsoft.com/office/powerpoint/2010/main" val="29004328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1415772" cy="46166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实验设计</a:t>
            </a: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9739926" y="391735"/>
            <a:ext cx="2000916" cy="545560"/>
          </a:xfrm>
          <a:prstGeom prst="rect">
            <a:avLst/>
          </a:prstGeom>
        </p:spPr>
      </p:pic>
      <p:pic>
        <p:nvPicPr>
          <p:cNvPr id="5" name="图片 4">
            <a:extLst>
              <a:ext uri="{FF2B5EF4-FFF2-40B4-BE49-F238E27FC236}">
                <a16:creationId xmlns:a16="http://schemas.microsoft.com/office/drawing/2014/main" id="{305C484D-BB46-E4B8-D8A4-7B656B048239}"/>
              </a:ext>
            </a:extLst>
          </p:cNvPr>
          <p:cNvPicPr>
            <a:picLocks noChangeAspect="1"/>
          </p:cNvPicPr>
          <p:nvPr/>
        </p:nvPicPr>
        <p:blipFill>
          <a:blip r:embed="rId3"/>
          <a:stretch>
            <a:fillRect/>
          </a:stretch>
        </p:blipFill>
        <p:spPr>
          <a:xfrm>
            <a:off x="0" y="858042"/>
            <a:ext cx="12192000" cy="3041681"/>
          </a:xfrm>
          <a:prstGeom prst="rect">
            <a:avLst/>
          </a:prstGeom>
        </p:spPr>
      </p:pic>
      <p:pic>
        <p:nvPicPr>
          <p:cNvPr id="7" name="图片 6">
            <a:extLst>
              <a:ext uri="{FF2B5EF4-FFF2-40B4-BE49-F238E27FC236}">
                <a16:creationId xmlns:a16="http://schemas.microsoft.com/office/drawing/2014/main" id="{1D1DE8FE-C153-2914-469D-C11D482A1808}"/>
              </a:ext>
            </a:extLst>
          </p:cNvPr>
          <p:cNvPicPr>
            <a:picLocks noChangeAspect="1"/>
          </p:cNvPicPr>
          <p:nvPr/>
        </p:nvPicPr>
        <p:blipFill>
          <a:blip r:embed="rId4"/>
          <a:stretch>
            <a:fillRect/>
          </a:stretch>
        </p:blipFill>
        <p:spPr>
          <a:xfrm>
            <a:off x="491436" y="4073236"/>
            <a:ext cx="6235134" cy="2452254"/>
          </a:xfrm>
          <a:prstGeom prst="rect">
            <a:avLst/>
          </a:prstGeom>
        </p:spPr>
      </p:pic>
    </p:spTree>
    <p:extLst>
      <p:ext uri="{BB962C8B-B14F-4D97-AF65-F5344CB8AC3E}">
        <p14:creationId xmlns:p14="http://schemas.microsoft.com/office/powerpoint/2010/main" val="40087702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6e4c543d-08ca-4ed3-a6b0-b081f45fb8fd"/>
  <p:tag name="COMMONDATA" val="eyJoZGlkIjoiOGRhNzcyNmJjNzY3YWFjMGUzMTVjMTNmYTgxMGY0N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663</Words>
  <Application>Microsoft Office PowerPoint</Application>
  <PresentationFormat>宽屏</PresentationFormat>
  <Paragraphs>34</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inherit</vt:lpstr>
      <vt:lpstr>PingFang SC</vt:lpstr>
      <vt:lpstr>等线</vt:lpstr>
      <vt:lpstr>等线 Light</vt:lpstr>
      <vt:lpstr>方正宋刻本秀楷简体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Litian Kang</cp:lastModifiedBy>
  <cp:revision>101</cp:revision>
  <dcterms:created xsi:type="dcterms:W3CDTF">2020-04-26T00:21:00Z</dcterms:created>
  <dcterms:modified xsi:type="dcterms:W3CDTF">2024-10-09T04:29:36Z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4D87C4D061A84444A47BE1145C24EE54</vt:lpwstr>
  </property>
</Properties>
</file>