
<file path=[Content_Types].xml><?xml version="1.0" encoding="utf-8"?>
<Types xmlns="http://schemas.openxmlformats.org/package/2006/content-types">
  <Default Extension="jpeg" ContentType="image/jpeg"/>
  <Default Extension="JPG" ContentType="image/.jpg"/>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2" r:id="rId3"/>
  </p:sldMasterIdLst>
  <p:notesMasterIdLst>
    <p:notesMasterId r:id="rId5"/>
  </p:notesMasterIdLst>
  <p:sldIdLst>
    <p:sldId id="3257" r:id="rId4"/>
    <p:sldId id="3477" r:id="rId6"/>
    <p:sldId id="3434" r:id="rId7"/>
    <p:sldId id="3478" r:id="rId8"/>
    <p:sldId id="3479" r:id="rId9"/>
    <p:sldId id="3436" r:id="rId10"/>
    <p:sldId id="3480" r:id="rId11"/>
    <p:sldId id="3481" r:id="rId12"/>
    <p:sldId id="3463" r:id="rId13"/>
    <p:sldId id="3464" r:id="rId14"/>
    <p:sldId id="3262" r:id="rId15"/>
  </p:sldIdLst>
  <p:sldSz cx="12192000" cy="6858000"/>
  <p:notesSz cx="6858000" cy="9144000"/>
  <p:custDataLst>
    <p:tags r:id="rId2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07"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sqdi" initials="z"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C6299"/>
    <a:srgbClr val="31859B"/>
    <a:srgbClr val="4C6026"/>
    <a:srgbClr val="D7E3BF"/>
    <a:srgbClr val="EAAF00"/>
    <a:srgbClr val="93D7F1"/>
    <a:srgbClr val="000817"/>
    <a:srgbClr val="1D6399"/>
    <a:srgbClr val="4D7FA8"/>
    <a:srgbClr val="30629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68" autoAdjust="0"/>
    <p:restoredTop sz="89612" autoAdjust="0"/>
  </p:normalViewPr>
  <p:slideViewPr>
    <p:cSldViewPr snapToGrid="0" showGuides="1">
      <p:cViewPr>
        <p:scale>
          <a:sx n="150" d="100"/>
          <a:sy n="150" d="100"/>
        </p:scale>
        <p:origin x="-3950" y="-154"/>
      </p:cViewPr>
      <p:guideLst>
        <p:guide orient="horz" pos="2207"/>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0" Type="http://schemas.openxmlformats.org/officeDocument/2006/relationships/tags" Target="tags/tag59.xml"/><Relationship Id="rId2" Type="http://schemas.openxmlformats.org/officeDocument/2006/relationships/theme" Target="theme/theme1.xml"/><Relationship Id="rId19" Type="http://schemas.openxmlformats.org/officeDocument/2006/relationships/commentAuthors" Target="commentAuthors.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893C12-D317-442F-945E-D6517EECB5C8}"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933A62-8780-4CAA-8D19-25292B7F5684}"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基于自治同步的</a:t>
            </a:r>
            <a:r>
              <a:rPr lang="zh-CN" altLang="en-US"/>
              <a:t>大模型分层联邦微调</a:t>
            </a:r>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R="0" lvl="0" indent="0" algn="l" defTabSz="1218565" rtl="0" eaLnBrk="1" fontAlgn="auto" latinLnBrk="0" hangingPunct="1">
              <a:lnSpc>
                <a:spcPct val="150000"/>
              </a:lnSpc>
              <a:spcBef>
                <a:spcPct val="20000"/>
              </a:spcBef>
              <a:spcAft>
                <a:spcPts val="0"/>
              </a:spcAft>
              <a:buClrTx/>
              <a:buSzTx/>
              <a:buFont typeface="Arial" panose="020B0604020202020204" pitchFamily="34" charset="0"/>
              <a:buNone/>
              <a:defRPr/>
            </a:pPr>
            <a:endParaRPr lang="zh-CN"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sym typeface="+mn-ea"/>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R="0" lvl="0" indent="0" algn="l" defTabSz="1218565" rtl="0" eaLnBrk="1" fontAlgn="auto" latinLnBrk="0" hangingPunct="1">
              <a:lnSpc>
                <a:spcPct val="150000"/>
              </a:lnSpc>
              <a:spcBef>
                <a:spcPct val="20000"/>
              </a:spcBef>
              <a:spcAft>
                <a:spcPts val="0"/>
              </a:spcAft>
              <a:buClrTx/>
              <a:buSzTx/>
              <a:buFont typeface="Arial" panose="020B0604020202020204" pitchFamily="34" charset="0"/>
              <a:buNone/>
              <a:defRPr/>
            </a:pPr>
            <a:r>
              <a:rPr dirty="0">
                <a:sym typeface="+mn-ea"/>
              </a:rPr>
              <a:t>虚拟模型是各方将数据聚合在一起的最优模型，各自区域依据模型为本地目标服务。联邦学习要求此建模结果应当无限接近传统模式，即将多个数据拥有方的数据汇聚到一处进行建模的结果。在联邦机制下，各参与者的身份和地位相同，可建立共享数据策略。由于数据不发生转移，因此不会泄露用户隐私或影响数据规范。为了保护数据隐私、满足合法合规的要求。</a:t>
            </a:r>
            <a:endParaRPr dirty="0"/>
          </a:p>
          <a:p>
            <a:pPr marR="0" lvl="0" indent="0" algn="l" defTabSz="1218565" rtl="0" eaLnBrk="1" fontAlgn="auto" latinLnBrk="0" hangingPunct="1">
              <a:lnSpc>
                <a:spcPct val="150000"/>
              </a:lnSpc>
              <a:spcBef>
                <a:spcPct val="20000"/>
              </a:spcBef>
              <a:spcAft>
                <a:spcPts val="0"/>
              </a:spcAft>
              <a:buClrTx/>
              <a:buSzTx/>
              <a:buFont typeface="Arial" panose="020B0604020202020204" pitchFamily="34" charset="0"/>
              <a:buNone/>
              <a:defRPr/>
            </a:pPr>
            <a:endParaRPr lang="zh-CN" altLang="en-US"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sym typeface="+mn-ea"/>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R="0" lvl="0" indent="0" algn="l" defTabSz="1218565" rtl="0" eaLnBrk="1" fontAlgn="auto" latinLnBrk="0" hangingPunct="1">
              <a:lnSpc>
                <a:spcPct val="150000"/>
              </a:lnSpc>
              <a:spcBef>
                <a:spcPct val="20000"/>
              </a:spcBef>
              <a:spcAft>
                <a:spcPts val="0"/>
              </a:spcAft>
              <a:buClrTx/>
              <a:buSzTx/>
              <a:buFont typeface="Arial" panose="020B0604020202020204" pitchFamily="34" charset="0"/>
              <a:buNone/>
              <a:defRPr/>
            </a:pPr>
            <a:r>
              <a:rPr lang="zh-CN" altLang="en-US"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sym typeface="+mn-ea"/>
              </a:rPr>
              <a:t>此外，联合微调的收敛过程没有近似表达式，传统的基于优化的方法在此难以奏效。</a:t>
            </a:r>
            <a:endParaRPr lang="zh-CN" altLang="en-US"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sym typeface="+mn-ea"/>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R="0" lvl="0" indent="0" algn="l" defTabSz="1218565" rtl="0" eaLnBrk="1" fontAlgn="auto" latinLnBrk="0" hangingPunct="1">
              <a:lnSpc>
                <a:spcPct val="150000"/>
              </a:lnSpc>
              <a:spcBef>
                <a:spcPct val="20000"/>
              </a:spcBef>
              <a:spcAft>
                <a:spcPts val="0"/>
              </a:spcAft>
              <a:buClrTx/>
              <a:buSzTx/>
              <a:buFont typeface="Arial" panose="020B0604020202020204" pitchFamily="34" charset="0"/>
              <a:buNone/>
              <a:defRPr/>
            </a:pPr>
            <a:r>
              <a:rPr lang="zh-CN" altLang="en-US"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sym typeface="+mn-ea"/>
              </a:rPr>
              <a:t>出于通信的代价较大的</a:t>
            </a:r>
            <a:r>
              <a:rPr lang="zh-CN" altLang="en-US"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sym typeface="+mn-ea"/>
              </a:rPr>
              <a:t>原因</a:t>
            </a:r>
            <a:endParaRPr lang="zh-CN" altLang="en-US"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sym typeface="+mn-ea"/>
            </a:endParaRPr>
          </a:p>
          <a:p>
            <a:pPr marR="0" lvl="0" indent="0" algn="l" defTabSz="1218565" rtl="0" eaLnBrk="1" fontAlgn="auto" latinLnBrk="0" hangingPunct="1">
              <a:lnSpc>
                <a:spcPct val="150000"/>
              </a:lnSpc>
              <a:spcBef>
                <a:spcPct val="20000"/>
              </a:spcBef>
              <a:spcAft>
                <a:spcPts val="0"/>
              </a:spcAft>
              <a:buClrTx/>
              <a:buSzTx/>
              <a:buFont typeface="Arial" panose="020B0604020202020204" pitchFamily="34" charset="0"/>
              <a:buNone/>
              <a:defRPr/>
            </a:pPr>
            <a:r>
              <a:rPr lang="zh-CN" altLang="en-US"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sym typeface="+mn-ea"/>
              </a:rPr>
              <a:t>Tomtit 让每个边缘服务器都能独立观察联合学习状态，调整自己的同步策略以及与之相关的设备的同步策略，而不是在云端做出所有同步决定。Tomtit 可以通过使用基于 MARL 的分布式同步控制来适应开放和动态的联合微调环境，在这种环境中，设备可以决定自己的适配器宽度和深度，也可以自由加入或退出。具体来说，我们在每个边缘服务器中部署一个称为代理的控制模块。这些代理收集信息，包括相应边缘服务器和设备的模型参数、训练时间及其能耗，作为观测值。然后，每个代理确定一个同步频率，作为每个相关设备的行动。云会向代理返回奖励。所提供的观察结果、行动和奖励构成了当前一轮云通信的轨迹。我们设置了一个训练时间阈值，一旦超过该阈值，我们就会终止当前的 HFL 训练，并利用收集到的轨迹更新代理。</a:t>
            </a:r>
            <a:endParaRPr lang="zh-CN" altLang="en-US"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sym typeface="+mn-ea"/>
            </a:endParaRPr>
          </a:p>
          <a:p>
            <a:pPr marR="0" lvl="0" indent="0" algn="l" defTabSz="1218565" rtl="0" eaLnBrk="1" fontAlgn="auto" latinLnBrk="0" hangingPunct="1">
              <a:lnSpc>
                <a:spcPct val="150000"/>
              </a:lnSpc>
              <a:spcBef>
                <a:spcPct val="20000"/>
              </a:spcBef>
              <a:spcAft>
                <a:spcPts val="0"/>
              </a:spcAft>
              <a:buClrTx/>
              <a:buSzTx/>
              <a:buFont typeface="Arial" panose="020B0604020202020204" pitchFamily="34" charset="0"/>
              <a:buNone/>
              <a:defRPr/>
            </a:pPr>
            <a:endParaRPr lang="zh-CN" altLang="en-US"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sym typeface="+mn-ea"/>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defRPr/>
            </a:pPr>
            <a:endParaRPr lang="zh-CN" altLang="en-US"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sym typeface="+mn-ea"/>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defRPr/>
            </a:pPr>
            <a:r>
              <a:rPr lang="en-US" altLang="zh-CN"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sym typeface="+mn-ea"/>
              </a:rPr>
              <a:t>actor</a:t>
            </a:r>
            <a:r>
              <a:rPr lang="zh-CN" altLang="en-US"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sym typeface="+mn-ea"/>
              </a:rPr>
              <a:t>网络输出维数为 2(Ni+1)，其中每两个参数代表高斯分布的均值和方差。经过高斯采样后，我们得到 bi，维数为 (Ni + 1)，包含连续的非零值。我们在预定义的行动空间内寻找合适的行动 ai，使 ai 与 bi 之间的规范距离最小。最后，我们可以得到实际行动 ai</a:t>
            </a:r>
            <a:endParaRPr lang="zh-CN" altLang="en-US"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sym typeface="+mn-ea"/>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defRPr/>
            </a:pPr>
            <a:endParaRPr lang="zh-CN" altLang="en-US"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sym typeface="+mn-ea"/>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defRPr/>
            </a:pPr>
            <a:r>
              <a:rPr lang="zh-CN" altLang="en-US"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sym typeface="+mn-ea"/>
              </a:rPr>
              <a:t>收敛性</a:t>
            </a:r>
            <a:r>
              <a:rPr lang="zh-CN" altLang="en-US"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sym typeface="+mn-ea"/>
              </a:rPr>
              <a:t>证明</a:t>
            </a:r>
            <a:endParaRPr lang="zh-CN" altLang="en-US"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sym typeface="+mn-ea"/>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R="0" lvl="0" indent="0" algn="l" defTabSz="1218565" rtl="0" eaLnBrk="1" fontAlgn="auto" latinLnBrk="0" hangingPunct="1">
              <a:lnSpc>
                <a:spcPct val="150000"/>
              </a:lnSpc>
              <a:spcBef>
                <a:spcPct val="20000"/>
              </a:spcBef>
              <a:spcAft>
                <a:spcPts val="0"/>
              </a:spcAft>
              <a:buClrTx/>
              <a:buSzTx/>
              <a:buFont typeface="Arial" panose="020B0604020202020204" pitchFamily="34" charset="0"/>
              <a:buNone/>
              <a:defRPr/>
            </a:pPr>
            <a:r>
              <a:rPr lang="zh-CN"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sym typeface="+mn-ea"/>
              </a:rPr>
              <a:t>FedProx通过修改损失函数来解决非iid问题。FedNova考虑了系统异构的场景。Favor提出了一种优化FL的强化学习算法。Share综合考虑了数据和通信的异构性</a:t>
            </a:r>
            <a:r>
              <a:rPr lang="en-US" altLang="zh-CN"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sym typeface="+mn-ea"/>
              </a:rPr>
              <a:t>,Moon是一个结合对比学习的FL算法。</a:t>
            </a:r>
            <a:endParaRPr lang="en-US" altLang="zh-CN"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sym typeface="+mn-ea"/>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6C6DC35-3D39-4E5D-813A-1465AB5946E1}"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1BC6EB1-3B9C-423A-A463-BABF6B6D69D7}"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3_空白">
    <p:bg>
      <p:bgRef idx="1001">
        <a:schemeClr val="bg1"/>
      </p:bgRef>
    </p:bg>
    <p:spTree>
      <p:nvGrpSpPr>
        <p:cNvPr id="1" name=""/>
        <p:cNvGrpSpPr/>
        <p:nvPr/>
      </p:nvGrpSpPr>
      <p:grpSpPr>
        <a:xfrm>
          <a:off x="0" y="0"/>
          <a:ext cx="0" cy="0"/>
          <a:chOff x="0" y="0"/>
          <a:chExt cx="0" cy="0"/>
        </a:xfrm>
      </p:grpSpPr>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wdUpDiag">
          <a:fgClr>
            <a:schemeClr val="bg1">
              <a:lumMod val="95000"/>
            </a:schemeClr>
          </a:fgClr>
          <a:bgClr>
            <a:schemeClr val="bg1"/>
          </a:bgClr>
        </a:patt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389" y="365780"/>
            <a:ext cx="10515224" cy="1324636"/>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389" y="1825890"/>
            <a:ext cx="10515224" cy="4351729"/>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389" y="6356747"/>
            <a:ext cx="2742447" cy="364275"/>
          </a:xfrm>
          <a:prstGeom prst="rect">
            <a:avLst/>
          </a:prstGeom>
        </p:spPr>
        <p:txBody>
          <a:bodyPr vert="horz" lIns="91440" tIns="45720" rIns="91440" bIns="45720" rtlCol="0" anchor="ctr"/>
          <a:lstStyle>
            <a:lvl1pPr algn="l">
              <a:defRPr sz="1140">
                <a:solidFill>
                  <a:schemeClr val="tx1">
                    <a:tint val="75000"/>
                  </a:schemeClr>
                </a:solidFill>
              </a:defRPr>
            </a:lvl1pPr>
          </a:lstStyle>
          <a:p>
            <a:fld id="{43A93E93-166D-47F5-9EF1-ACEABE24AEEA}" type="datetimeFigureOut">
              <a:rPr lang="zh-CN" altLang="en-US" smtClean="0"/>
            </a:fld>
            <a:endParaRPr lang="zh-CN" altLang="en-US"/>
          </a:p>
        </p:txBody>
      </p:sp>
      <p:sp>
        <p:nvSpPr>
          <p:cNvPr id="5" name="页脚占位符 4"/>
          <p:cNvSpPr>
            <a:spLocks noGrp="1"/>
          </p:cNvSpPr>
          <p:nvPr>
            <p:ph type="ftr" sz="quarter" idx="3"/>
          </p:nvPr>
        </p:nvSpPr>
        <p:spPr>
          <a:xfrm>
            <a:off x="4038413" y="6356747"/>
            <a:ext cx="4115176" cy="364275"/>
          </a:xfrm>
          <a:prstGeom prst="rect">
            <a:avLst/>
          </a:prstGeom>
        </p:spPr>
        <p:txBody>
          <a:bodyPr vert="horz" lIns="91440" tIns="45720" rIns="91440" bIns="45720" rtlCol="0" anchor="ctr"/>
          <a:lstStyle>
            <a:lvl1pPr algn="ctr">
              <a:defRPr sz="114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1166" y="6356747"/>
            <a:ext cx="2742447" cy="364275"/>
          </a:xfrm>
          <a:prstGeom prst="rect">
            <a:avLst/>
          </a:prstGeom>
        </p:spPr>
        <p:txBody>
          <a:bodyPr vert="horz" lIns="91440" tIns="45720" rIns="91440" bIns="45720" rtlCol="0" anchor="ctr"/>
          <a:lstStyle>
            <a:lvl1pPr algn="r">
              <a:defRPr sz="1140">
                <a:solidFill>
                  <a:schemeClr val="tx1">
                    <a:tint val="75000"/>
                  </a:schemeClr>
                </a:solidFill>
              </a:defRPr>
            </a:lvl1pPr>
          </a:lstStyle>
          <a:p>
            <a:fld id="{118D5ACA-62CA-46DB-AD6B-12EDD6D51A23}"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53" r:id="rId1"/>
    <p:sldLayoutId id="2147483654" r:id="rId2"/>
  </p:sldLayoutIdLst>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xStyles>
    <p:titleStyle>
      <a:lvl1pPr algn="l" defTabSz="866775" rtl="0" eaLnBrk="1" latinLnBrk="0" hangingPunct="1">
        <a:lnSpc>
          <a:spcPct val="90000"/>
        </a:lnSpc>
        <a:spcBef>
          <a:spcPct val="0"/>
        </a:spcBef>
        <a:buNone/>
        <a:defRPr sz="4170" kern="1200">
          <a:solidFill>
            <a:schemeClr val="tx1"/>
          </a:solidFill>
          <a:latin typeface="+mj-lt"/>
          <a:ea typeface="+mj-ea"/>
          <a:cs typeface="+mj-cs"/>
        </a:defRPr>
      </a:lvl1pPr>
    </p:titleStyle>
    <p:bodyStyle>
      <a:lvl1pPr marL="216535" indent="-216535" algn="l" defTabSz="866775" rtl="0" eaLnBrk="1" latinLnBrk="0" hangingPunct="1">
        <a:lnSpc>
          <a:spcPct val="90000"/>
        </a:lnSpc>
        <a:spcBef>
          <a:spcPts val="950"/>
        </a:spcBef>
        <a:buFont typeface="Arial" panose="020B0604020202020204" pitchFamily="34" charset="0"/>
        <a:buChar char="•"/>
        <a:defRPr sz="2655" kern="1200">
          <a:solidFill>
            <a:schemeClr val="tx1"/>
          </a:solidFill>
          <a:latin typeface="+mn-lt"/>
          <a:ea typeface="+mn-ea"/>
          <a:cs typeface="+mn-cs"/>
        </a:defRPr>
      </a:lvl1pPr>
      <a:lvl2pPr marL="650240" indent="-216535" algn="l" defTabSz="866775" rtl="0" eaLnBrk="1" latinLnBrk="0" hangingPunct="1">
        <a:lnSpc>
          <a:spcPct val="90000"/>
        </a:lnSpc>
        <a:spcBef>
          <a:spcPts val="475"/>
        </a:spcBef>
        <a:buFont typeface="Arial" panose="020B0604020202020204" pitchFamily="34" charset="0"/>
        <a:buChar char="•"/>
        <a:defRPr sz="2275" kern="1200">
          <a:solidFill>
            <a:schemeClr val="tx1"/>
          </a:solidFill>
          <a:latin typeface="+mn-lt"/>
          <a:ea typeface="+mn-ea"/>
          <a:cs typeface="+mn-cs"/>
        </a:defRPr>
      </a:lvl2pPr>
      <a:lvl3pPr marL="1083945" indent="-216535" algn="l" defTabSz="866775" rtl="0" eaLnBrk="1" latinLnBrk="0" hangingPunct="1">
        <a:lnSpc>
          <a:spcPct val="90000"/>
        </a:lnSpc>
        <a:spcBef>
          <a:spcPts val="475"/>
        </a:spcBef>
        <a:buFont typeface="Arial" panose="020B0604020202020204" pitchFamily="34" charset="0"/>
        <a:buChar char="•"/>
        <a:defRPr sz="1895" kern="1200">
          <a:solidFill>
            <a:schemeClr val="tx1"/>
          </a:solidFill>
          <a:latin typeface="+mn-lt"/>
          <a:ea typeface="+mn-ea"/>
          <a:cs typeface="+mn-cs"/>
        </a:defRPr>
      </a:lvl3pPr>
      <a:lvl4pPr marL="1517015" indent="-216535" algn="l" defTabSz="866775" rtl="0" eaLnBrk="1" latinLnBrk="0" hangingPunct="1">
        <a:lnSpc>
          <a:spcPct val="90000"/>
        </a:lnSpc>
        <a:spcBef>
          <a:spcPts val="475"/>
        </a:spcBef>
        <a:buFont typeface="Arial" panose="020B0604020202020204" pitchFamily="34" charset="0"/>
        <a:buChar char="•"/>
        <a:defRPr sz="1705" kern="1200">
          <a:solidFill>
            <a:schemeClr val="tx1"/>
          </a:solidFill>
          <a:latin typeface="+mn-lt"/>
          <a:ea typeface="+mn-ea"/>
          <a:cs typeface="+mn-cs"/>
        </a:defRPr>
      </a:lvl4pPr>
      <a:lvl5pPr marL="1950720" indent="-216535" algn="l" defTabSz="866775" rtl="0" eaLnBrk="1" latinLnBrk="0" hangingPunct="1">
        <a:lnSpc>
          <a:spcPct val="90000"/>
        </a:lnSpc>
        <a:spcBef>
          <a:spcPts val="475"/>
        </a:spcBef>
        <a:buFont typeface="Arial" panose="020B0604020202020204" pitchFamily="34" charset="0"/>
        <a:buChar char="•"/>
        <a:defRPr sz="1705" kern="1200">
          <a:solidFill>
            <a:schemeClr val="tx1"/>
          </a:solidFill>
          <a:latin typeface="+mn-lt"/>
          <a:ea typeface="+mn-ea"/>
          <a:cs typeface="+mn-cs"/>
        </a:defRPr>
      </a:lvl5pPr>
      <a:lvl6pPr marL="2383790" indent="-216535" algn="l" defTabSz="866775" rtl="0" eaLnBrk="1" latinLnBrk="0" hangingPunct="1">
        <a:lnSpc>
          <a:spcPct val="90000"/>
        </a:lnSpc>
        <a:spcBef>
          <a:spcPts val="475"/>
        </a:spcBef>
        <a:buFont typeface="Arial" panose="020B0604020202020204" pitchFamily="34" charset="0"/>
        <a:buChar char="•"/>
        <a:defRPr sz="1705" kern="1200">
          <a:solidFill>
            <a:schemeClr val="tx1"/>
          </a:solidFill>
          <a:latin typeface="+mn-lt"/>
          <a:ea typeface="+mn-ea"/>
          <a:cs typeface="+mn-cs"/>
        </a:defRPr>
      </a:lvl6pPr>
      <a:lvl7pPr marL="2817495" indent="-216535" algn="l" defTabSz="866775" rtl="0" eaLnBrk="1" latinLnBrk="0" hangingPunct="1">
        <a:lnSpc>
          <a:spcPct val="90000"/>
        </a:lnSpc>
        <a:spcBef>
          <a:spcPts val="475"/>
        </a:spcBef>
        <a:buFont typeface="Arial" panose="020B0604020202020204" pitchFamily="34" charset="0"/>
        <a:buChar char="•"/>
        <a:defRPr sz="1705" kern="1200">
          <a:solidFill>
            <a:schemeClr val="tx1"/>
          </a:solidFill>
          <a:latin typeface="+mn-lt"/>
          <a:ea typeface="+mn-ea"/>
          <a:cs typeface="+mn-cs"/>
        </a:defRPr>
      </a:lvl7pPr>
      <a:lvl8pPr marL="3251200" indent="-216535" algn="l" defTabSz="866775" rtl="0" eaLnBrk="1" latinLnBrk="0" hangingPunct="1">
        <a:lnSpc>
          <a:spcPct val="90000"/>
        </a:lnSpc>
        <a:spcBef>
          <a:spcPts val="475"/>
        </a:spcBef>
        <a:buFont typeface="Arial" panose="020B0604020202020204" pitchFamily="34" charset="0"/>
        <a:buChar char="•"/>
        <a:defRPr sz="1705" kern="1200">
          <a:solidFill>
            <a:schemeClr val="tx1"/>
          </a:solidFill>
          <a:latin typeface="+mn-lt"/>
          <a:ea typeface="+mn-ea"/>
          <a:cs typeface="+mn-cs"/>
        </a:defRPr>
      </a:lvl8pPr>
      <a:lvl9pPr marL="3684270" indent="-216535" algn="l" defTabSz="866775" rtl="0" eaLnBrk="1" latinLnBrk="0" hangingPunct="1">
        <a:lnSpc>
          <a:spcPct val="90000"/>
        </a:lnSpc>
        <a:spcBef>
          <a:spcPts val="475"/>
        </a:spcBef>
        <a:buFont typeface="Arial" panose="020B0604020202020204" pitchFamily="34" charset="0"/>
        <a:buChar char="•"/>
        <a:defRPr sz="1705" kern="1200">
          <a:solidFill>
            <a:schemeClr val="tx1"/>
          </a:solidFill>
          <a:latin typeface="+mn-lt"/>
          <a:ea typeface="+mn-ea"/>
          <a:cs typeface="+mn-cs"/>
        </a:defRPr>
      </a:lvl9pPr>
    </p:bodyStyle>
    <p:otherStyle>
      <a:defPPr>
        <a:defRPr lang="zh-CN"/>
      </a:defPPr>
      <a:lvl1pPr marL="0" algn="l" defTabSz="866775" rtl="0" eaLnBrk="1" latinLnBrk="0" hangingPunct="1">
        <a:defRPr sz="1705" kern="1200">
          <a:solidFill>
            <a:schemeClr val="tx1"/>
          </a:solidFill>
          <a:latin typeface="+mn-lt"/>
          <a:ea typeface="+mn-ea"/>
          <a:cs typeface="+mn-cs"/>
        </a:defRPr>
      </a:lvl1pPr>
      <a:lvl2pPr marL="433705" algn="l" defTabSz="866775" rtl="0" eaLnBrk="1" latinLnBrk="0" hangingPunct="1">
        <a:defRPr sz="1705" kern="1200">
          <a:solidFill>
            <a:schemeClr val="tx1"/>
          </a:solidFill>
          <a:latin typeface="+mn-lt"/>
          <a:ea typeface="+mn-ea"/>
          <a:cs typeface="+mn-cs"/>
        </a:defRPr>
      </a:lvl2pPr>
      <a:lvl3pPr marL="866775" algn="l" defTabSz="866775" rtl="0" eaLnBrk="1" latinLnBrk="0" hangingPunct="1">
        <a:defRPr sz="1705" kern="1200">
          <a:solidFill>
            <a:schemeClr val="tx1"/>
          </a:solidFill>
          <a:latin typeface="+mn-lt"/>
          <a:ea typeface="+mn-ea"/>
          <a:cs typeface="+mn-cs"/>
        </a:defRPr>
      </a:lvl3pPr>
      <a:lvl4pPr marL="1300480" algn="l" defTabSz="866775" rtl="0" eaLnBrk="1" latinLnBrk="0" hangingPunct="1">
        <a:defRPr sz="1705" kern="1200">
          <a:solidFill>
            <a:schemeClr val="tx1"/>
          </a:solidFill>
          <a:latin typeface="+mn-lt"/>
          <a:ea typeface="+mn-ea"/>
          <a:cs typeface="+mn-cs"/>
        </a:defRPr>
      </a:lvl4pPr>
      <a:lvl5pPr marL="1734185" algn="l" defTabSz="866775" rtl="0" eaLnBrk="1" latinLnBrk="0" hangingPunct="1">
        <a:defRPr sz="1705" kern="1200">
          <a:solidFill>
            <a:schemeClr val="tx1"/>
          </a:solidFill>
          <a:latin typeface="+mn-lt"/>
          <a:ea typeface="+mn-ea"/>
          <a:cs typeface="+mn-cs"/>
        </a:defRPr>
      </a:lvl5pPr>
      <a:lvl6pPr marL="2167255" algn="l" defTabSz="866775" rtl="0" eaLnBrk="1" latinLnBrk="0" hangingPunct="1">
        <a:defRPr sz="1705" kern="1200">
          <a:solidFill>
            <a:schemeClr val="tx1"/>
          </a:solidFill>
          <a:latin typeface="+mn-lt"/>
          <a:ea typeface="+mn-ea"/>
          <a:cs typeface="+mn-cs"/>
        </a:defRPr>
      </a:lvl6pPr>
      <a:lvl7pPr marL="2600960" algn="l" defTabSz="866775" rtl="0" eaLnBrk="1" latinLnBrk="0" hangingPunct="1">
        <a:defRPr sz="1705" kern="1200">
          <a:solidFill>
            <a:schemeClr val="tx1"/>
          </a:solidFill>
          <a:latin typeface="+mn-lt"/>
          <a:ea typeface="+mn-ea"/>
          <a:cs typeface="+mn-cs"/>
        </a:defRPr>
      </a:lvl7pPr>
      <a:lvl8pPr marL="3034030" algn="l" defTabSz="866775" rtl="0" eaLnBrk="1" latinLnBrk="0" hangingPunct="1">
        <a:defRPr sz="1705" kern="1200">
          <a:solidFill>
            <a:schemeClr val="tx1"/>
          </a:solidFill>
          <a:latin typeface="+mn-lt"/>
          <a:ea typeface="+mn-ea"/>
          <a:cs typeface="+mn-cs"/>
        </a:defRPr>
      </a:lvl8pPr>
      <a:lvl9pPr marL="3467735" algn="l" defTabSz="866775" rtl="0" eaLnBrk="1" latinLnBrk="0" hangingPunct="1">
        <a:defRPr sz="170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1.xml"/><Relationship Id="rId4" Type="http://schemas.microsoft.com/office/2007/relationships/hdphoto" Target="../media/image4.wdp"/><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9" Type="http://schemas.openxmlformats.org/officeDocument/2006/relationships/notesSlide" Target="../notesSlides/notesSlide10.xml"/><Relationship Id="rId8" Type="http://schemas.openxmlformats.org/officeDocument/2006/relationships/slideLayout" Target="../slideLayouts/slideLayout3.xml"/><Relationship Id="rId7" Type="http://schemas.openxmlformats.org/officeDocument/2006/relationships/image" Target="../media/image18.png"/><Relationship Id="rId6" Type="http://schemas.openxmlformats.org/officeDocument/2006/relationships/image" Target="../media/image17.png"/><Relationship Id="rId5" Type="http://schemas.openxmlformats.org/officeDocument/2006/relationships/tags" Target="../tags/tag58.xml"/><Relationship Id="rId4" Type="http://schemas.openxmlformats.org/officeDocument/2006/relationships/tags" Target="../tags/tag57.xml"/><Relationship Id="rId3" Type="http://schemas.openxmlformats.org/officeDocument/2006/relationships/tags" Target="../tags/tag56.xml"/><Relationship Id="rId2" Type="http://schemas.openxmlformats.org/officeDocument/2006/relationships/tags" Target="../tags/tag55.xml"/><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1.xml"/><Relationship Id="rId2" Type="http://schemas.openxmlformats.org/officeDocument/2006/relationships/image" Target="../media/image20.png"/><Relationship Id="rId1" Type="http://schemas.openxmlformats.org/officeDocument/2006/relationships/image" Target="../media/image19.png"/></Relationships>
</file>

<file path=ppt/slides/_rels/slide2.xml.rels><?xml version="1.0" encoding="UTF-8" standalone="yes"?>
<Relationships xmlns="http://schemas.openxmlformats.org/package/2006/relationships"><Relationship Id="rId9" Type="http://schemas.openxmlformats.org/officeDocument/2006/relationships/tags" Target="../tags/tag7.xml"/><Relationship Id="rId8" Type="http://schemas.openxmlformats.org/officeDocument/2006/relationships/image" Target="../media/image6.png"/><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2" Type="http://schemas.openxmlformats.org/officeDocument/2006/relationships/notesSlide" Target="../notesSlides/notesSlide2.xml"/><Relationship Id="rId11" Type="http://schemas.openxmlformats.org/officeDocument/2006/relationships/slideLayout" Target="../slideLayouts/slideLayout3.xml"/><Relationship Id="rId10" Type="http://schemas.openxmlformats.org/officeDocument/2006/relationships/image" Target="../media/image7.png"/><Relationship Id="rId1" Type="http://schemas.openxmlformats.org/officeDocument/2006/relationships/image" Target="../media/image5.png"/></Relationships>
</file>

<file path=ppt/slides/_rels/slide3.xml.rels><?xml version="1.0" encoding="UTF-8" standalone="yes"?>
<Relationships xmlns="http://schemas.openxmlformats.org/package/2006/relationships"><Relationship Id="rId9" Type="http://schemas.openxmlformats.org/officeDocument/2006/relationships/slideLayout" Target="../slideLayouts/slideLayout3.xml"/><Relationship Id="rId8" Type="http://schemas.openxmlformats.org/officeDocument/2006/relationships/tags" Target="../tags/tag14.xml"/><Relationship Id="rId7" Type="http://schemas.openxmlformats.org/officeDocument/2006/relationships/tags" Target="../tags/tag13.xml"/><Relationship Id="rId6" Type="http://schemas.openxmlformats.org/officeDocument/2006/relationships/tags" Target="../tags/tag12.xml"/><Relationship Id="rId5" Type="http://schemas.openxmlformats.org/officeDocument/2006/relationships/tags" Target="../tags/tag11.xml"/><Relationship Id="rId4" Type="http://schemas.openxmlformats.org/officeDocument/2006/relationships/tags" Target="../tags/tag10.xml"/><Relationship Id="rId3" Type="http://schemas.openxmlformats.org/officeDocument/2006/relationships/tags" Target="../tags/tag9.xml"/><Relationship Id="rId2" Type="http://schemas.openxmlformats.org/officeDocument/2006/relationships/tags" Target="../tags/tag8.xml"/><Relationship Id="rId10" Type="http://schemas.openxmlformats.org/officeDocument/2006/relationships/notesSlide" Target="../notesSlides/notesSlide3.xml"/><Relationship Id="rId1" Type="http://schemas.openxmlformats.org/officeDocument/2006/relationships/image" Target="../media/image5.png"/></Relationships>
</file>

<file path=ppt/slides/_rels/slide4.xml.rels><?xml version="1.0" encoding="UTF-8" standalone="yes"?>
<Relationships xmlns="http://schemas.openxmlformats.org/package/2006/relationships"><Relationship Id="rId9" Type="http://schemas.openxmlformats.org/officeDocument/2006/relationships/tags" Target="../tags/tag21.xml"/><Relationship Id="rId8" Type="http://schemas.openxmlformats.org/officeDocument/2006/relationships/tags" Target="../tags/tag20.xml"/><Relationship Id="rId7" Type="http://schemas.openxmlformats.org/officeDocument/2006/relationships/image" Target="../media/image8.png"/><Relationship Id="rId6" Type="http://schemas.openxmlformats.org/officeDocument/2006/relationships/tags" Target="../tags/tag19.xml"/><Relationship Id="rId5" Type="http://schemas.openxmlformats.org/officeDocument/2006/relationships/tags" Target="../tags/tag18.xml"/><Relationship Id="rId4" Type="http://schemas.openxmlformats.org/officeDocument/2006/relationships/tags" Target="../tags/tag17.xml"/><Relationship Id="rId3" Type="http://schemas.openxmlformats.org/officeDocument/2006/relationships/tags" Target="../tags/tag16.xml"/><Relationship Id="rId2" Type="http://schemas.openxmlformats.org/officeDocument/2006/relationships/tags" Target="../tags/tag15.xml"/><Relationship Id="rId12" Type="http://schemas.openxmlformats.org/officeDocument/2006/relationships/notesSlide" Target="../notesSlides/notesSlide4.xml"/><Relationship Id="rId11" Type="http://schemas.openxmlformats.org/officeDocument/2006/relationships/slideLayout" Target="../slideLayouts/slideLayout3.xml"/><Relationship Id="rId10" Type="http://schemas.openxmlformats.org/officeDocument/2006/relationships/tags" Target="../tags/tag22.xml"/><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9" Type="http://schemas.openxmlformats.org/officeDocument/2006/relationships/slideLayout" Target="../slideLayouts/slideLayout3.xml"/><Relationship Id="rId8" Type="http://schemas.openxmlformats.org/officeDocument/2006/relationships/image" Target="../media/image10.png"/><Relationship Id="rId7" Type="http://schemas.openxmlformats.org/officeDocument/2006/relationships/image" Target="../media/image9.png"/><Relationship Id="rId6" Type="http://schemas.openxmlformats.org/officeDocument/2006/relationships/tags" Target="../tags/tag27.xml"/><Relationship Id="rId5" Type="http://schemas.openxmlformats.org/officeDocument/2006/relationships/tags" Target="../tags/tag26.xml"/><Relationship Id="rId4" Type="http://schemas.openxmlformats.org/officeDocument/2006/relationships/tags" Target="../tags/tag25.xml"/><Relationship Id="rId3" Type="http://schemas.openxmlformats.org/officeDocument/2006/relationships/tags" Target="../tags/tag24.xml"/><Relationship Id="rId2" Type="http://schemas.openxmlformats.org/officeDocument/2006/relationships/tags" Target="../tags/tag23.xml"/><Relationship Id="rId10" Type="http://schemas.openxmlformats.org/officeDocument/2006/relationships/notesSlide" Target="../notesSlides/notesSlide5.xml"/><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9" Type="http://schemas.openxmlformats.org/officeDocument/2006/relationships/notesSlide" Target="../notesSlides/notesSlide6.xml"/><Relationship Id="rId8" Type="http://schemas.openxmlformats.org/officeDocument/2006/relationships/slideLayout" Target="../slideLayouts/slideLayout3.xml"/><Relationship Id="rId7" Type="http://schemas.openxmlformats.org/officeDocument/2006/relationships/image" Target="../media/image11.png"/><Relationship Id="rId6" Type="http://schemas.openxmlformats.org/officeDocument/2006/relationships/tags" Target="../tags/tag32.xml"/><Relationship Id="rId5" Type="http://schemas.openxmlformats.org/officeDocument/2006/relationships/tags" Target="../tags/tag31.xml"/><Relationship Id="rId4" Type="http://schemas.openxmlformats.org/officeDocument/2006/relationships/tags" Target="../tags/tag30.xml"/><Relationship Id="rId3" Type="http://schemas.openxmlformats.org/officeDocument/2006/relationships/tags" Target="../tags/tag29.xml"/><Relationship Id="rId2" Type="http://schemas.openxmlformats.org/officeDocument/2006/relationships/tags" Target="../tags/tag28.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9" Type="http://schemas.openxmlformats.org/officeDocument/2006/relationships/slideLayout" Target="../slideLayouts/slideLayout3.xml"/><Relationship Id="rId8" Type="http://schemas.openxmlformats.org/officeDocument/2006/relationships/image" Target="../media/image12.png"/><Relationship Id="rId7" Type="http://schemas.openxmlformats.org/officeDocument/2006/relationships/image" Target="../media/image11.png"/><Relationship Id="rId6" Type="http://schemas.openxmlformats.org/officeDocument/2006/relationships/tags" Target="../tags/tag37.xml"/><Relationship Id="rId5" Type="http://schemas.openxmlformats.org/officeDocument/2006/relationships/tags" Target="../tags/tag36.xml"/><Relationship Id="rId4" Type="http://schemas.openxmlformats.org/officeDocument/2006/relationships/tags" Target="../tags/tag35.xml"/><Relationship Id="rId3" Type="http://schemas.openxmlformats.org/officeDocument/2006/relationships/tags" Target="../tags/tag34.xml"/><Relationship Id="rId2" Type="http://schemas.openxmlformats.org/officeDocument/2006/relationships/tags" Target="../tags/tag33.xml"/><Relationship Id="rId10" Type="http://schemas.openxmlformats.org/officeDocument/2006/relationships/notesSlide" Target="../notesSlides/notesSlide7.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9" Type="http://schemas.openxmlformats.org/officeDocument/2006/relationships/tags" Target="../tags/tag44.xml"/><Relationship Id="rId8" Type="http://schemas.openxmlformats.org/officeDocument/2006/relationships/tags" Target="../tags/tag43.xml"/><Relationship Id="rId7" Type="http://schemas.openxmlformats.org/officeDocument/2006/relationships/tags" Target="../tags/tag42.xml"/><Relationship Id="rId6" Type="http://schemas.openxmlformats.org/officeDocument/2006/relationships/image" Target="../media/image13.png"/><Relationship Id="rId5" Type="http://schemas.openxmlformats.org/officeDocument/2006/relationships/tags" Target="../tags/tag41.xml"/><Relationship Id="rId4" Type="http://schemas.openxmlformats.org/officeDocument/2006/relationships/tags" Target="../tags/tag40.xml"/><Relationship Id="rId3" Type="http://schemas.openxmlformats.org/officeDocument/2006/relationships/tags" Target="../tags/tag39.xml"/><Relationship Id="rId2" Type="http://schemas.openxmlformats.org/officeDocument/2006/relationships/tags" Target="../tags/tag38.xml"/><Relationship Id="rId16" Type="http://schemas.openxmlformats.org/officeDocument/2006/relationships/notesSlide" Target="../notesSlides/notesSlide8.xml"/><Relationship Id="rId15" Type="http://schemas.openxmlformats.org/officeDocument/2006/relationships/slideLayout" Target="../slideLayouts/slideLayout3.xml"/><Relationship Id="rId14" Type="http://schemas.openxmlformats.org/officeDocument/2006/relationships/tags" Target="../tags/tag49.xml"/><Relationship Id="rId13" Type="http://schemas.openxmlformats.org/officeDocument/2006/relationships/tags" Target="../tags/tag48.xml"/><Relationship Id="rId12" Type="http://schemas.openxmlformats.org/officeDocument/2006/relationships/tags" Target="../tags/tag47.xml"/><Relationship Id="rId11" Type="http://schemas.openxmlformats.org/officeDocument/2006/relationships/tags" Target="../tags/tag46.xml"/><Relationship Id="rId10" Type="http://schemas.openxmlformats.org/officeDocument/2006/relationships/tags" Target="../tags/tag45.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9" Type="http://schemas.openxmlformats.org/officeDocument/2006/relationships/image" Target="../media/image16.png"/><Relationship Id="rId8" Type="http://schemas.openxmlformats.org/officeDocument/2006/relationships/image" Target="../media/image15.png"/><Relationship Id="rId7" Type="http://schemas.openxmlformats.org/officeDocument/2006/relationships/image" Target="../media/image14.png"/><Relationship Id="rId6" Type="http://schemas.openxmlformats.org/officeDocument/2006/relationships/tags" Target="../tags/tag54.xml"/><Relationship Id="rId5" Type="http://schemas.openxmlformats.org/officeDocument/2006/relationships/tags" Target="../tags/tag53.xml"/><Relationship Id="rId4" Type="http://schemas.openxmlformats.org/officeDocument/2006/relationships/tags" Target="../tags/tag52.xml"/><Relationship Id="rId3" Type="http://schemas.openxmlformats.org/officeDocument/2006/relationships/tags" Target="../tags/tag51.xml"/><Relationship Id="rId2" Type="http://schemas.openxmlformats.org/officeDocument/2006/relationships/tags" Target="../tags/tag50.xml"/><Relationship Id="rId11" Type="http://schemas.openxmlformats.org/officeDocument/2006/relationships/notesSlide" Target="../notesSlides/notesSlide9.xml"/><Relationship Id="rId10" Type="http://schemas.openxmlformats.org/officeDocument/2006/relationships/slideLayout" Target="../slideLayouts/slideLayout3.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2546580"/>
            <a:ext cx="12191331" cy="1838567"/>
          </a:xfrm>
          <a:prstGeom prst="rect">
            <a:avLst/>
          </a:prstGeom>
          <a:solidFill>
            <a:srgbClr val="1A78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sz="1800" dirty="0">
              <a:solidFill>
                <a:prstClr val="white"/>
              </a:solidFill>
              <a:latin typeface="Calibri" panose="020F0502020204030204"/>
              <a:ea typeface="等线" panose="02010600030101010101" pitchFamily="2" charset="-122"/>
            </a:endParaRPr>
          </a:p>
        </p:txBody>
      </p:sp>
      <p:sp>
        <p:nvSpPr>
          <p:cNvPr id="12" name="椭圆 11"/>
          <p:cNvSpPr/>
          <p:nvPr/>
        </p:nvSpPr>
        <p:spPr>
          <a:xfrm>
            <a:off x="1524353" y="2153727"/>
            <a:ext cx="2624273" cy="2624273"/>
          </a:xfrm>
          <a:prstGeom prst="ellipse">
            <a:avLst/>
          </a:prstGeom>
          <a:solidFill>
            <a:schemeClr val="bg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sz="1800">
              <a:solidFill>
                <a:prstClr val="white"/>
              </a:solidFill>
              <a:latin typeface="Calibri" panose="020F0502020204030204"/>
              <a:ea typeface="等线" panose="02010600030101010101" pitchFamily="2" charset="-122"/>
            </a:endParaRPr>
          </a:p>
        </p:txBody>
      </p:sp>
      <p:pic>
        <p:nvPicPr>
          <p:cNvPr id="9" name="图片 8"/>
          <p:cNvPicPr>
            <a:picLocks noChangeAspect="1"/>
          </p:cNvPicPr>
          <p:nvPr/>
        </p:nvPicPr>
        <p:blipFill>
          <a:blip r:embed="rId1">
            <a:extLst>
              <a:ext uri="{BEBA8EAE-BF5A-486C-A8C5-ECC9F3942E4B}">
                <a14:imgProps xmlns:a14="http://schemas.microsoft.com/office/drawing/2010/main">
                  <a14:imgLayer r:embed="rId2">
                    <a14:imgEffect>
                      <a14:brightnessContrast bright="14000" contrast="21000"/>
                    </a14:imgEffect>
                    <a14:imgEffect>
                      <a14:colorTemperature colorTemp="6700"/>
                    </a14:imgEffect>
                  </a14:imgLayer>
                </a14:imgProps>
              </a:ext>
              <a:ext uri="{28A0092B-C50C-407E-A947-70E740481C1C}">
                <a14:useLocalDpi xmlns:a14="http://schemas.microsoft.com/office/drawing/2010/main" val="0"/>
              </a:ext>
            </a:extLst>
          </a:blip>
          <a:stretch>
            <a:fillRect/>
          </a:stretch>
        </p:blipFill>
        <p:spPr>
          <a:xfrm>
            <a:off x="1266181" y="2014069"/>
            <a:ext cx="3140616" cy="2903588"/>
          </a:xfrm>
          <a:prstGeom prst="rect">
            <a:avLst/>
          </a:prstGeom>
        </p:spPr>
      </p:pic>
      <p:sp>
        <p:nvSpPr>
          <p:cNvPr id="8" name="文本框 7"/>
          <p:cNvSpPr txBox="1"/>
          <p:nvPr/>
        </p:nvSpPr>
        <p:spPr>
          <a:xfrm>
            <a:off x="4276090" y="2764790"/>
            <a:ext cx="7711440" cy="1482725"/>
          </a:xfrm>
          <a:prstGeom prst="rect">
            <a:avLst/>
          </a:prstGeom>
          <a:noFill/>
        </p:spPr>
        <p:txBody>
          <a:bodyPr wrap="square" rtlCol="0">
            <a:noAutofit/>
          </a:bodyPr>
          <a:lstStyle/>
          <a:p>
            <a:pPr algn="ctr" defTabSz="913765">
              <a:defRPr/>
            </a:pPr>
            <a:r>
              <a:rPr lang="en-US" altLang="zh-CN" sz="2800" b="1" dirty="0">
                <a:solidFill>
                  <a:prstClr val="white"/>
                </a:solidFill>
                <a:latin typeface="微软雅黑" panose="020B0503020204020204" pitchFamily="34" charset="-122"/>
                <a:ea typeface="微软雅黑" panose="020B0503020204020204" pitchFamily="34" charset="-122"/>
                <a:cs typeface="微软雅黑" panose="020B0503020204020204" pitchFamily="34" charset="-122"/>
              </a:rPr>
              <a:t>Tomtit: Hierarchical Federated Fine-Tuning of Giant Models based on Autonomous Synchronization</a:t>
            </a:r>
            <a:endParaRPr lang="en-US" altLang="zh-CN" sz="2800" b="1" dirty="0">
              <a:solidFill>
                <a:prstClr val="white"/>
              </a:solid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10" name="图片 9"/>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4000" contrast="21000"/>
                    </a14:imgEffect>
                    <a14:imgEffect>
                      <a14:colorTemperature colorTemp="6700"/>
                    </a14:imgEffect>
                    <a14:imgEffect>
                      <a14:sharpenSoften amount="3000"/>
                    </a14:imgEffect>
                  </a14:imgLayer>
                </a14:imgProps>
              </a:ext>
              <a:ext uri="{28A0092B-C50C-407E-A947-70E740481C1C}">
                <a14:useLocalDpi xmlns:a14="http://schemas.microsoft.com/office/drawing/2010/main" val="0"/>
              </a:ext>
            </a:extLst>
          </a:blip>
          <a:stretch>
            <a:fillRect/>
          </a:stretch>
        </p:blipFill>
        <p:spPr>
          <a:xfrm>
            <a:off x="9897401" y="150150"/>
            <a:ext cx="1966449" cy="575997"/>
          </a:xfrm>
          <a:prstGeom prst="rect">
            <a:avLst/>
          </a:prstGeom>
        </p:spPr>
      </p:pic>
      <p:sp>
        <p:nvSpPr>
          <p:cNvPr id="7" name="文本占位符 13"/>
          <p:cNvSpPr txBox="1"/>
          <p:nvPr/>
        </p:nvSpPr>
        <p:spPr>
          <a:xfrm>
            <a:off x="5126990" y="4515485"/>
            <a:ext cx="6659880" cy="1757045"/>
          </a:xfrm>
          <a:prstGeom prst="rect">
            <a:avLst/>
          </a:prstGeom>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1400" b="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defRPr/>
            </a:pPr>
            <a:r>
              <a:rPr lang="zh-CN" altLang="en-US" sz="1800" b="1">
                <a:sym typeface="+mn-ea"/>
              </a:rPr>
              <a:t>Tianyu Qi,</a:t>
            </a:r>
            <a:r>
              <a:rPr lang="en-US" altLang="zh-CN" sz="1800" b="1">
                <a:sym typeface="+mn-ea"/>
              </a:rPr>
              <a:t> </a:t>
            </a:r>
            <a:r>
              <a:rPr lang="zh-CN" altLang="en-US" sz="1800" b="1">
                <a:sym typeface="+mn-ea"/>
              </a:rPr>
              <a:t>Yufeng Zhan</a:t>
            </a:r>
            <a:r>
              <a:rPr lang="en-US" altLang="zh-CN" sz="1800" b="1">
                <a:sym typeface="+mn-ea"/>
              </a:rPr>
              <a:t>,</a:t>
            </a:r>
            <a:r>
              <a:rPr lang="zh-CN" altLang="en-US" sz="1800" b="1">
                <a:sym typeface="+mn-ea"/>
              </a:rPr>
              <a:t> Peng Li</a:t>
            </a:r>
            <a:r>
              <a:rPr lang="en-US" altLang="zh-CN" sz="1800" b="1">
                <a:sym typeface="+mn-ea"/>
              </a:rPr>
              <a:t>, Yuanqing Xia</a:t>
            </a:r>
            <a:endParaRPr lang="en-US" altLang="zh-CN" sz="1800" b="1">
              <a:sym typeface="+mn-ea"/>
            </a:endParaRPr>
          </a:p>
          <a:p>
            <a:pPr algn="r">
              <a:defRPr/>
            </a:pPr>
            <a:r>
              <a:rPr lang="zh-CN" altLang="en-US" sz="1800" b="1">
                <a:sym typeface="+mn-ea"/>
              </a:rPr>
              <a:t>Beijing Institute of Technology</a:t>
            </a:r>
            <a:r>
              <a:rPr lang="en-US" altLang="zh-CN" sz="1800" b="1">
                <a:sym typeface="+mn-ea"/>
              </a:rPr>
              <a:t>, The University of Aizu</a:t>
            </a:r>
            <a:endParaRPr lang="en-US" altLang="zh-CN" sz="1800" b="1">
              <a:sym typeface="+mn-ea"/>
            </a:endParaRPr>
          </a:p>
          <a:p>
            <a:pPr algn="r">
              <a:defRPr/>
            </a:pPr>
            <a:r>
              <a:rPr sz="1800">
                <a:sym typeface="+mn-ea"/>
              </a:rPr>
              <a:t>IEEE INFOCOM 2024</a:t>
            </a:r>
            <a:endParaRPr sz="1800">
              <a:sym typeface="+mn-ea"/>
            </a:endParaRPr>
          </a:p>
          <a:p>
            <a:pPr algn="r">
              <a:defRPr/>
            </a:pPr>
            <a:r>
              <a:rPr lang="zh-CN" altLang="en-US" sz="1800">
                <a:sym typeface="+mn-ea"/>
              </a:rPr>
              <a:t>汇报人：</a:t>
            </a:r>
            <a:r>
              <a:rPr lang="zh-CN" altLang="en-US" sz="1800">
                <a:sym typeface="+mn-ea"/>
              </a:rPr>
              <a:t>张泷千</a:t>
            </a:r>
            <a:endParaRPr lang="zh-CN" altLang="en-US" sz="1800">
              <a:sym typeface="+mn-ea"/>
            </a:endParaRPr>
          </a:p>
          <a:p>
            <a:pPr algn="r">
              <a:defRPr/>
            </a:pPr>
            <a:r>
              <a:rPr lang="en-US" altLang="zh-CN" sz="1800">
                <a:sym typeface="+mn-ea"/>
              </a:rPr>
              <a:t>24/10/09</a:t>
            </a:r>
            <a:endParaRPr lang="zh-CN" altLang="en-US" sz="1800">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801053"/>
            <a:ext cx="10858500" cy="0"/>
          </a:xfrm>
          <a:prstGeom prst="line">
            <a:avLst/>
          </a:prstGeom>
          <a:noFill/>
          <a:ln w="22225" cap="flat" cmpd="sng" algn="ctr">
            <a:solidFill>
              <a:srgbClr val="1C6299"/>
            </a:solidFill>
            <a:prstDash val="solid"/>
            <a:miter lim="800000"/>
          </a:ln>
          <a:effectLst/>
        </p:spPr>
      </p:cxnSp>
      <p:sp>
        <p:nvSpPr>
          <p:cNvPr id="59" name="文本框 58"/>
          <p:cNvSpPr txBox="1"/>
          <p:nvPr/>
        </p:nvSpPr>
        <p:spPr>
          <a:xfrm>
            <a:off x="660400" y="6583649"/>
            <a:ext cx="1941557" cy="246221"/>
          </a:xfrm>
          <a:prstGeom prst="rect">
            <a:avLst/>
          </a:prstGeom>
          <a:noFill/>
        </p:spPr>
        <p:txBody>
          <a:bodyPr wrap="none" rtlCol="0">
            <a:spAutoFit/>
          </a:bodyPr>
          <a:lstStyle/>
          <a:p>
            <a:pPr marR="0" indent="0" defTabSz="914400" fontAlgn="auto">
              <a:lnSpc>
                <a:spcPct val="100000"/>
              </a:lnSpc>
              <a:spcBef>
                <a:spcPts val="0"/>
              </a:spcBef>
              <a:spcAft>
                <a:spcPts val="0"/>
              </a:spcAft>
              <a:buClrTx/>
              <a:buSzTx/>
              <a:buFontTx/>
              <a:buNone/>
              <a:defRPr/>
            </a:pPr>
            <a:r>
              <a:rPr kumimoji="0" lang="zh-CN" altLang="en-US" sz="1000" b="0" i="0" kern="1200" cap="none" spc="600" normalizeH="0" baseline="0" noProof="0" dirty="0">
                <a:solidFill>
                  <a:prstClr val="white"/>
                </a:solidFill>
                <a:latin typeface="微软雅黑" panose="020B0503020204020204" pitchFamily="34" charset="-122"/>
                <a:ea typeface="微软雅黑" panose="020B0503020204020204" pitchFamily="34" charset="-122"/>
                <a:cs typeface="+mn-cs"/>
              </a:rPr>
              <a:t>自强不息 厚德载物</a:t>
            </a:r>
            <a:endParaRPr kumimoji="0" lang="zh-CN" altLang="en-US" sz="1000" b="0" i="0" kern="1200" cap="none" spc="600" normalizeH="0" baseline="0" noProof="0" dirty="0">
              <a:solidFill>
                <a:prstClr val="white"/>
              </a:solidFill>
              <a:latin typeface="微软雅黑" panose="020B0503020204020204" pitchFamily="34" charset="-122"/>
              <a:ea typeface="微软雅黑" panose="020B0503020204020204" pitchFamily="34" charset="-122"/>
              <a:cs typeface="+mn-cs"/>
            </a:endParaRPr>
          </a:p>
        </p:txBody>
      </p:sp>
      <p:pic>
        <p:nvPicPr>
          <p:cNvPr id="61" name="图片 6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kern="1200" cap="none" spc="300" normalizeH="0" baseline="0" noProof="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5" name="TextBox 205"/>
          <p:cNvSpPr txBox="1"/>
          <p:nvPr>
            <p:custDataLst>
              <p:tags r:id="rId2"/>
            </p:custDataLst>
          </p:nvPr>
        </p:nvSpPr>
        <p:spPr>
          <a:xfrm>
            <a:off x="929005" y="94615"/>
            <a:ext cx="8214360" cy="684530"/>
          </a:xfrm>
          <a:prstGeom prst="rect">
            <a:avLst/>
          </a:prstGeom>
          <a:noFill/>
        </p:spPr>
        <p:txBody>
          <a:bodyPr wrap="square" rtlCol="0">
            <a:noAutofit/>
          </a:bodyPr>
          <a:lstStyle/>
          <a:p>
            <a:pPr>
              <a:lnSpc>
                <a:spcPct val="150000"/>
              </a:lnSpc>
              <a:defRPr/>
            </a:pPr>
            <a:r>
              <a:rPr kumimoji="0" lang="en-US" altLang="zh-CN" sz="2800" b="1" i="0" kern="1200" cap="none" spc="0" normalizeH="0" baseline="0" noProof="0" dirty="0">
                <a:solidFill>
                  <a:srgbClr val="1C6299"/>
                </a:solidFill>
                <a:latin typeface="微软雅黑" panose="020B0503020204020204" pitchFamily="34" charset="-122"/>
                <a:ea typeface="微软雅黑" panose="020B0503020204020204" pitchFamily="34" charset="-122"/>
                <a:cs typeface="+mn-cs"/>
              </a:rPr>
              <a:t>Result</a:t>
            </a:r>
            <a:endParaRPr kumimoji="0" lang="en-US" altLang="zh-CN" sz="2800" b="1" i="0" kern="1200" cap="none" spc="0" normalizeH="0" baseline="0" noProof="0" dirty="0">
              <a:solidFill>
                <a:srgbClr val="1C6299"/>
              </a:solidFill>
              <a:latin typeface="微软雅黑" panose="020B0503020204020204" pitchFamily="34" charset="-122"/>
              <a:ea typeface="微软雅黑" panose="020B0503020204020204" pitchFamily="34" charset="-122"/>
              <a:cs typeface="+mn-cs"/>
            </a:endParaRPr>
          </a:p>
          <a:p>
            <a:pPr indent="0">
              <a:lnSpc>
                <a:spcPct val="150000"/>
              </a:lnSpc>
              <a:buFont typeface="Arial" panose="020B0604020202020204" pitchFamily="34" charset="0"/>
              <a:buNone/>
              <a:defRPr/>
            </a:pPr>
            <a:endParaRPr kumimoji="0" lang="en-US" altLang="zh-CN" sz="2800" b="1" i="0" kern="1200" cap="none" spc="0" normalizeH="0" baseline="0" noProof="0" dirty="0">
              <a:solidFill>
                <a:srgbClr val="1C6299"/>
              </a:solidFill>
              <a:latin typeface="微软雅黑" panose="020B0503020204020204" pitchFamily="34" charset="-122"/>
              <a:ea typeface="微软雅黑" panose="020B0503020204020204" pitchFamily="34" charset="-122"/>
              <a:cs typeface="+mn-cs"/>
              <a:sym typeface="+mn-ea"/>
            </a:endParaRPr>
          </a:p>
        </p:txBody>
      </p:sp>
      <p:grpSp>
        <p:nvGrpSpPr>
          <p:cNvPr id="9" name="组合 8"/>
          <p:cNvGrpSpPr/>
          <p:nvPr/>
        </p:nvGrpSpPr>
        <p:grpSpPr>
          <a:xfrm>
            <a:off x="203760" y="233388"/>
            <a:ext cx="725344" cy="619478"/>
            <a:chOff x="178632" y="159728"/>
            <a:chExt cx="725344" cy="619478"/>
          </a:xfrm>
        </p:grpSpPr>
        <p:sp>
          <p:nvSpPr>
            <p:cNvPr id="10" name="椭圆 9"/>
            <p:cNvSpPr/>
            <p:nvPr>
              <p:custDataLst>
                <p:tags r:id="rId3"/>
              </p:custDataLst>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1" name="文本框 10"/>
            <p:cNvSpPr txBox="1"/>
            <p:nvPr>
              <p:custDataLst>
                <p:tags r:id="rId4"/>
              </p:custDataLst>
            </p:nvPr>
          </p:nvSpPr>
          <p:spPr>
            <a:xfrm>
              <a:off x="230876" y="233483"/>
              <a:ext cx="673100" cy="33718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05</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2" name="椭圆 11"/>
            <p:cNvSpPr/>
            <p:nvPr>
              <p:custDataLst>
                <p:tags r:id="rId5"/>
              </p:custDataLst>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pic>
        <p:nvPicPr>
          <p:cNvPr id="3" name="图片 2" descr="QQ20240930-110422"/>
          <p:cNvPicPr>
            <a:picLocks noChangeAspect="1"/>
          </p:cNvPicPr>
          <p:nvPr/>
        </p:nvPicPr>
        <p:blipFill>
          <a:blip r:embed="rId6"/>
          <a:stretch>
            <a:fillRect/>
          </a:stretch>
        </p:blipFill>
        <p:spPr>
          <a:xfrm>
            <a:off x="766445" y="857250"/>
            <a:ext cx="10658475" cy="3648075"/>
          </a:xfrm>
          <a:prstGeom prst="rect">
            <a:avLst/>
          </a:prstGeom>
        </p:spPr>
      </p:pic>
      <p:pic>
        <p:nvPicPr>
          <p:cNvPr id="4" name="图片 3" descr="QQ20240930-110522"/>
          <p:cNvPicPr>
            <a:picLocks noChangeAspect="1"/>
          </p:cNvPicPr>
          <p:nvPr/>
        </p:nvPicPr>
        <p:blipFill>
          <a:blip r:embed="rId7"/>
          <a:srcRect b="46777"/>
          <a:stretch>
            <a:fillRect/>
          </a:stretch>
        </p:blipFill>
        <p:spPr>
          <a:xfrm>
            <a:off x="1137920" y="4620895"/>
            <a:ext cx="4058285" cy="1833245"/>
          </a:xfrm>
          <a:prstGeom prst="rect">
            <a:avLst/>
          </a:prstGeom>
        </p:spPr>
      </p:pic>
      <p:pic>
        <p:nvPicPr>
          <p:cNvPr id="6" name="图片 5" descr="QQ20240930-110522"/>
          <p:cNvPicPr>
            <a:picLocks noChangeAspect="1"/>
          </p:cNvPicPr>
          <p:nvPr/>
        </p:nvPicPr>
        <p:blipFill>
          <a:blip r:embed="rId7"/>
          <a:srcRect t="55569"/>
          <a:stretch>
            <a:fillRect/>
          </a:stretch>
        </p:blipFill>
        <p:spPr>
          <a:xfrm>
            <a:off x="6746240" y="4660900"/>
            <a:ext cx="4370705" cy="164846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8271" y="2529343"/>
            <a:ext cx="12220271" cy="1838567"/>
          </a:xfrm>
          <a:prstGeom prst="rect">
            <a:avLst/>
          </a:prstGeom>
          <a:solidFill>
            <a:srgbClr val="1C6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sz="1800">
              <a:solidFill>
                <a:prstClr val="white"/>
              </a:solidFill>
              <a:latin typeface="Calibri" panose="020F0502020204030204"/>
              <a:ea typeface="等线" panose="02010600030101010101" pitchFamily="2" charset="-122"/>
            </a:endParaRPr>
          </a:p>
        </p:txBody>
      </p:sp>
      <p:sp>
        <p:nvSpPr>
          <p:cNvPr id="7" name="文本框 6"/>
          <p:cNvSpPr txBox="1"/>
          <p:nvPr/>
        </p:nvSpPr>
        <p:spPr>
          <a:xfrm>
            <a:off x="4524644" y="2987555"/>
            <a:ext cx="6258560" cy="922020"/>
          </a:xfrm>
          <a:prstGeom prst="rect">
            <a:avLst/>
          </a:prstGeom>
          <a:noFill/>
        </p:spPr>
        <p:txBody>
          <a:bodyPr wrap="none" rtlCol="0">
            <a:spAutoFit/>
          </a:bodyPr>
          <a:lstStyle/>
          <a:p>
            <a:pPr algn="l" defTabSz="913765">
              <a:defRPr/>
            </a:pPr>
            <a:r>
              <a:rPr lang="en-US" altLang="zh-CN" sz="5400" b="1" dirty="0">
                <a:solidFill>
                  <a:prstClr val="white"/>
                </a:solidFill>
                <a:latin typeface="微软雅黑" panose="020B0503020204020204" pitchFamily="34" charset="-122"/>
                <a:ea typeface="微软雅黑" panose="020B0503020204020204" pitchFamily="34" charset="-122"/>
                <a:sym typeface="+mn-ea"/>
              </a:rPr>
              <a:t>THANKS FOR ALL</a:t>
            </a:r>
            <a:endParaRPr lang="zh-CN" altLang="en-US" sz="5400" b="1" dirty="0">
              <a:solidFill>
                <a:prstClr val="white"/>
              </a:solidFill>
              <a:latin typeface="微软雅黑" panose="020B0503020204020204" pitchFamily="34" charset="-122"/>
              <a:ea typeface="微软雅黑" panose="020B0503020204020204" pitchFamily="34" charset="-122"/>
            </a:endParaRPr>
          </a:p>
        </p:txBody>
      </p:sp>
      <p:sp>
        <p:nvSpPr>
          <p:cNvPr id="12" name="椭圆 11"/>
          <p:cNvSpPr/>
          <p:nvPr/>
        </p:nvSpPr>
        <p:spPr>
          <a:xfrm>
            <a:off x="1524353" y="2136490"/>
            <a:ext cx="2624273" cy="2624273"/>
          </a:xfrm>
          <a:prstGeom prst="ellipse">
            <a:avLst/>
          </a:prstGeom>
          <a:solidFill>
            <a:schemeClr val="bg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sz="1800">
              <a:solidFill>
                <a:prstClr val="white"/>
              </a:solidFill>
              <a:latin typeface="Calibri" panose="020F0502020204030204"/>
              <a:ea typeface="等线" panose="02010600030101010101" pitchFamily="2" charset="-122"/>
            </a:endParaRPr>
          </a:p>
        </p:txBody>
      </p:sp>
      <p:pic>
        <p:nvPicPr>
          <p:cNvPr id="9" name="图片 8"/>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266181" y="1996832"/>
            <a:ext cx="3140616" cy="2903588"/>
          </a:xfrm>
          <a:prstGeom prst="rect">
            <a:avLst/>
          </a:prstGeom>
        </p:spPr>
      </p:pic>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3751" y="212782"/>
            <a:ext cx="1966449" cy="575997"/>
          </a:xfrm>
          <a:prstGeom prst="rect">
            <a:avLst/>
          </a:prstGeom>
        </p:spPr>
      </p:pic>
      <p:sp>
        <p:nvSpPr>
          <p:cNvPr id="2" name="矩形 1"/>
          <p:cNvSpPr/>
          <p:nvPr/>
        </p:nvSpPr>
        <p:spPr>
          <a:xfrm>
            <a:off x="7948171" y="5658085"/>
            <a:ext cx="4180086" cy="645160"/>
          </a:xfrm>
          <a:prstGeom prst="rect">
            <a:avLst/>
          </a:prstGeom>
        </p:spPr>
        <p:txBody>
          <a:bodyPr wrap="square">
            <a:spAutoFit/>
          </a:bodyPr>
          <a:lstStyle/>
          <a:p>
            <a:pPr indent="457200" algn="r">
              <a:lnSpc>
                <a:spcPct val="150000"/>
              </a:lnSpc>
            </a:pPr>
            <a:endParaRPr lang="zh-CN" altLang="en-US" sz="2400"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801053"/>
            <a:ext cx="10858500" cy="0"/>
          </a:xfrm>
          <a:prstGeom prst="line">
            <a:avLst/>
          </a:prstGeom>
          <a:noFill/>
          <a:ln w="22225" cap="flat" cmpd="sng" algn="ctr">
            <a:solidFill>
              <a:srgbClr val="1C6299"/>
            </a:solidFill>
            <a:prstDash val="solid"/>
            <a:miter lim="800000"/>
          </a:ln>
          <a:effectLst/>
        </p:spPr>
      </p:cxnSp>
      <p:sp>
        <p:nvSpPr>
          <p:cNvPr id="59" name="文本框 58"/>
          <p:cNvSpPr txBox="1"/>
          <p:nvPr/>
        </p:nvSpPr>
        <p:spPr>
          <a:xfrm>
            <a:off x="660400" y="6583649"/>
            <a:ext cx="1941557" cy="246221"/>
          </a:xfrm>
          <a:prstGeom prst="rect">
            <a:avLst/>
          </a:prstGeom>
          <a:noFill/>
        </p:spPr>
        <p:txBody>
          <a:bodyPr wrap="none" rtlCol="0">
            <a:spAutoFit/>
          </a:bodyPr>
          <a:lstStyle/>
          <a:p>
            <a:pPr marR="0" indent="0" defTabSz="914400" fontAlgn="auto">
              <a:lnSpc>
                <a:spcPct val="100000"/>
              </a:lnSpc>
              <a:spcBef>
                <a:spcPts val="0"/>
              </a:spcBef>
              <a:spcAft>
                <a:spcPts val="0"/>
              </a:spcAft>
              <a:buClrTx/>
              <a:buSzTx/>
              <a:buFontTx/>
              <a:buNone/>
              <a:defRPr/>
            </a:pPr>
            <a:r>
              <a:rPr kumimoji="0" lang="zh-CN" altLang="en-US" sz="1000" b="0" i="0" kern="1200" cap="none" spc="600" normalizeH="0" baseline="0" noProof="0" dirty="0">
                <a:solidFill>
                  <a:prstClr val="white"/>
                </a:solidFill>
                <a:latin typeface="微软雅黑" panose="020B0503020204020204" pitchFamily="34" charset="-122"/>
                <a:ea typeface="微软雅黑" panose="020B0503020204020204" pitchFamily="34" charset="-122"/>
                <a:cs typeface="+mn-cs"/>
              </a:rPr>
              <a:t>自强不息 厚德载物</a:t>
            </a:r>
            <a:endParaRPr kumimoji="0" lang="zh-CN" altLang="en-US" sz="1000" b="0" i="0" kern="1200" cap="none" spc="600" normalizeH="0" baseline="0" noProof="0" dirty="0">
              <a:solidFill>
                <a:prstClr val="white"/>
              </a:solidFill>
              <a:latin typeface="微软雅黑" panose="020B0503020204020204" pitchFamily="34" charset="-122"/>
              <a:ea typeface="微软雅黑" panose="020B0503020204020204" pitchFamily="34" charset="-122"/>
              <a:cs typeface="+mn-cs"/>
            </a:endParaRPr>
          </a:p>
        </p:txBody>
      </p:sp>
      <p:pic>
        <p:nvPicPr>
          <p:cNvPr id="61" name="图片 6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kern="1200" cap="none" spc="300" normalizeH="0" baseline="0" noProof="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3" name="TextBox 205"/>
          <p:cNvSpPr txBox="1"/>
          <p:nvPr>
            <p:custDataLst>
              <p:tags r:id="rId2"/>
            </p:custDataLst>
          </p:nvPr>
        </p:nvSpPr>
        <p:spPr>
          <a:xfrm>
            <a:off x="928370" y="1004570"/>
            <a:ext cx="5691505" cy="1938020"/>
          </a:xfrm>
          <a:prstGeom prst="rect">
            <a:avLst/>
          </a:prstGeom>
          <a:noFill/>
        </p:spPr>
        <p:txBody>
          <a:bodyPr wrap="square" rtlCol="0">
            <a:spAutoFit/>
          </a:bodyPr>
          <a:lstStyle/>
          <a:p>
            <a:pPr>
              <a:lnSpc>
                <a:spcPct val="150000"/>
              </a:lnSpc>
              <a:defRPr/>
            </a:pPr>
            <a:r>
              <a:rPr kumimoji="0" lang="zh-CN" altLang="en-US" sz="2400" b="1" i="0" kern="1200" cap="none" spc="0" normalizeH="0" baseline="0" noProof="0" dirty="0">
                <a:solidFill>
                  <a:srgbClr val="1C6299"/>
                </a:solidFill>
                <a:latin typeface="微软雅黑" panose="020B0503020204020204" pitchFamily="34" charset="-122"/>
                <a:ea typeface="微软雅黑" panose="020B0503020204020204" pitchFamily="34" charset="-122"/>
                <a:cs typeface="+mn-cs"/>
              </a:rPr>
              <a:t>大模型</a:t>
            </a:r>
            <a:endParaRPr kumimoji="0" lang="en-US" sz="2400" b="1" i="0" kern="1200" cap="none" spc="0" normalizeH="0" baseline="0" noProof="0" dirty="0">
              <a:solidFill>
                <a:srgbClr val="1C6299"/>
              </a:solidFill>
              <a:latin typeface="微软雅黑" panose="020B0503020204020204" pitchFamily="34" charset="-122"/>
              <a:ea typeface="微软雅黑" panose="020B0503020204020204" pitchFamily="34" charset="-122"/>
              <a:cs typeface="+mn-cs"/>
            </a:endParaRPr>
          </a:p>
          <a:p>
            <a:pPr marL="342900" indent="-342900" algn="l">
              <a:lnSpc>
                <a:spcPct val="150000"/>
              </a:lnSpc>
              <a:buClrTx/>
              <a:buSzTx/>
              <a:buFont typeface="Arial" panose="020B0604020202020204" pitchFamily="34" charset="0"/>
              <a:buChar char="•"/>
              <a:defRPr/>
            </a:pPr>
            <a:r>
              <a:rPr lang="zh-CN" sz="1400" dirty="0">
                <a:sym typeface="+mn-ea"/>
              </a:rPr>
              <a:t>大模型是指具有大规模参数和复杂计算结构的机器学习模型</a:t>
            </a:r>
            <a:endParaRPr kumimoji="0" lang="zh-CN" sz="1400" i="0" kern="1200" cap="none" spc="0" normalizeH="0" baseline="0" dirty="0">
              <a:cs typeface="+mn-cs"/>
            </a:endParaRPr>
          </a:p>
          <a:p>
            <a:pPr marL="342900" indent="-342900">
              <a:lnSpc>
                <a:spcPct val="150000"/>
              </a:lnSpc>
              <a:buFont typeface="Arial" panose="020B0604020202020204" pitchFamily="34" charset="0"/>
              <a:buChar char="•"/>
              <a:defRPr/>
            </a:pPr>
            <a:r>
              <a:rPr lang="zh-CN" altLang="en-US" sz="1400" dirty="0"/>
              <a:t>目前比较常见的大模型应用为大语言模型（LargeLanguageModels，LLM）</a:t>
            </a:r>
            <a:r>
              <a:rPr lang="en-US" altLang="zh-CN" sz="1400" dirty="0"/>
              <a:t>包含数百亿以上参数的深度神经网络构建的语言模型，使用自监督学习方法通过大量无标注文本进行训练</a:t>
            </a:r>
            <a:endParaRPr lang="en-US" altLang="zh-CN" sz="1400" dirty="0"/>
          </a:p>
        </p:txBody>
      </p:sp>
      <p:sp>
        <p:nvSpPr>
          <p:cNvPr id="5" name="TextBox 205"/>
          <p:cNvSpPr txBox="1"/>
          <p:nvPr>
            <p:custDataLst>
              <p:tags r:id="rId3"/>
            </p:custDataLst>
          </p:nvPr>
        </p:nvSpPr>
        <p:spPr>
          <a:xfrm>
            <a:off x="929005" y="94615"/>
            <a:ext cx="5231130" cy="684530"/>
          </a:xfrm>
          <a:prstGeom prst="rect">
            <a:avLst/>
          </a:prstGeom>
          <a:noFill/>
        </p:spPr>
        <p:txBody>
          <a:bodyPr wrap="square" rtlCol="0">
            <a:noAutofit/>
          </a:bodyPr>
          <a:lstStyle/>
          <a:p>
            <a:pPr>
              <a:lnSpc>
                <a:spcPct val="150000"/>
              </a:lnSpc>
              <a:defRPr/>
            </a:pPr>
            <a:r>
              <a:rPr kumimoji="0" lang="en-US" altLang="zh-CN" sz="2800" b="1" i="0" kern="1200" cap="none" spc="0" normalizeH="0" baseline="0" noProof="0" dirty="0">
                <a:solidFill>
                  <a:srgbClr val="1C6299"/>
                </a:solidFill>
                <a:latin typeface="微软雅黑" panose="020B0503020204020204" pitchFamily="34" charset="-122"/>
                <a:ea typeface="微软雅黑" panose="020B0503020204020204" pitchFamily="34" charset="-122"/>
                <a:cs typeface="+mn-cs"/>
              </a:rPr>
              <a:t>Background</a:t>
            </a:r>
            <a:endParaRPr kumimoji="0" lang="en-US" altLang="zh-CN" sz="2800" b="1" i="0" kern="1200" cap="none" spc="0" normalizeH="0" baseline="0" noProof="0" dirty="0">
              <a:solidFill>
                <a:srgbClr val="1C6299"/>
              </a:solidFill>
              <a:latin typeface="微软雅黑" panose="020B0503020204020204" pitchFamily="34" charset="-122"/>
              <a:ea typeface="微软雅黑" panose="020B0503020204020204" pitchFamily="34" charset="-122"/>
              <a:cs typeface="+mn-cs"/>
              <a:sym typeface="+mn-ea"/>
            </a:endParaRPr>
          </a:p>
        </p:txBody>
      </p:sp>
      <p:grpSp>
        <p:nvGrpSpPr>
          <p:cNvPr id="9" name="组合 8"/>
          <p:cNvGrpSpPr/>
          <p:nvPr/>
        </p:nvGrpSpPr>
        <p:grpSpPr>
          <a:xfrm>
            <a:off x="203760" y="233388"/>
            <a:ext cx="725344" cy="619478"/>
            <a:chOff x="178632" y="159728"/>
            <a:chExt cx="725344" cy="619478"/>
          </a:xfrm>
        </p:grpSpPr>
        <p:sp>
          <p:nvSpPr>
            <p:cNvPr id="10" name="椭圆 9"/>
            <p:cNvSpPr/>
            <p:nvPr>
              <p:custDataLst>
                <p:tags r:id="rId4"/>
              </p:custDataLst>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1" name="文本框 10"/>
            <p:cNvSpPr txBox="1"/>
            <p:nvPr>
              <p:custDataLst>
                <p:tags r:id="rId5"/>
              </p:custDataLst>
            </p:nvPr>
          </p:nvSpPr>
          <p:spPr>
            <a:xfrm>
              <a:off x="230876" y="233483"/>
              <a:ext cx="673100" cy="33718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00</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2" name="椭圆 11"/>
            <p:cNvSpPr/>
            <p:nvPr>
              <p:custDataLst>
                <p:tags r:id="rId6"/>
              </p:custDataLst>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8" name="TextBox 205"/>
          <p:cNvSpPr txBox="1"/>
          <p:nvPr>
            <p:custDataLst>
              <p:tags r:id="rId7"/>
            </p:custDataLst>
          </p:nvPr>
        </p:nvSpPr>
        <p:spPr>
          <a:xfrm>
            <a:off x="929005" y="3134360"/>
            <a:ext cx="4948555" cy="1742440"/>
          </a:xfrm>
          <a:prstGeom prst="rect">
            <a:avLst/>
          </a:prstGeom>
          <a:noFill/>
        </p:spPr>
        <p:txBody>
          <a:bodyPr wrap="square" rtlCol="0">
            <a:noAutofit/>
          </a:bodyPr>
          <a:p>
            <a:pPr>
              <a:lnSpc>
                <a:spcPct val="150000"/>
              </a:lnSpc>
              <a:defRPr/>
            </a:pPr>
            <a:r>
              <a:rPr kumimoji="0" lang="zh-CN" altLang="en-US" sz="2400" b="1" i="0" kern="1200" cap="none" spc="0" normalizeH="0" baseline="0" noProof="0" dirty="0">
                <a:solidFill>
                  <a:srgbClr val="1C6299"/>
                </a:solidFill>
                <a:latin typeface="微软雅黑" panose="020B0503020204020204" pitchFamily="34" charset="-122"/>
                <a:ea typeface="微软雅黑" panose="020B0503020204020204" pitchFamily="34" charset="-122"/>
                <a:cs typeface="+mn-cs"/>
              </a:rPr>
              <a:t>联邦学习</a:t>
            </a:r>
            <a:endParaRPr kumimoji="0" lang="en-US" sz="2400" b="1" i="0" kern="1200" cap="none" spc="0" normalizeH="0" baseline="0" noProof="0" dirty="0">
              <a:solidFill>
                <a:srgbClr val="1C6299"/>
              </a:solidFill>
              <a:latin typeface="微软雅黑" panose="020B0503020204020204" pitchFamily="34" charset="-122"/>
              <a:ea typeface="微软雅黑" panose="020B0503020204020204" pitchFamily="34" charset="-122"/>
              <a:cs typeface="+mn-cs"/>
            </a:endParaRPr>
          </a:p>
          <a:p>
            <a:pPr marL="342900" indent="-342900">
              <a:lnSpc>
                <a:spcPct val="150000"/>
              </a:lnSpc>
              <a:buFont typeface="Arial" panose="020B0604020202020204" pitchFamily="34" charset="0"/>
              <a:buChar char="•"/>
              <a:defRPr/>
            </a:pPr>
            <a:r>
              <a:rPr sz="1400" dirty="0"/>
              <a:t>联邦学习</a:t>
            </a:r>
            <a:r>
              <a:rPr lang="zh-CN" sz="1400" dirty="0"/>
              <a:t>是一种</a:t>
            </a:r>
            <a:r>
              <a:rPr sz="1400" dirty="0"/>
              <a:t>机器学习框架，在此框架下通过设计虚拟模型解决不同数据拥有方在不交换数据的情况下进行协作的问题。</a:t>
            </a:r>
            <a:endParaRPr sz="1400" dirty="0"/>
          </a:p>
          <a:p>
            <a:pPr marL="342900" indent="-342900">
              <a:lnSpc>
                <a:spcPct val="150000"/>
              </a:lnSpc>
              <a:buFont typeface="Arial" panose="020B0604020202020204" pitchFamily="34" charset="0"/>
              <a:buChar char="•"/>
              <a:defRPr/>
            </a:pPr>
            <a:r>
              <a:rPr sz="1400" dirty="0">
                <a:sym typeface="+mn-ea"/>
              </a:rPr>
              <a:t>在联邦机制下，各参与者的身份和地位相同，可建立共享数据策略。由于数据不发生转移，因此不会泄露用户隐私或影响数据规范。为了保护数据隐私、满足合法合规的要求。</a:t>
            </a:r>
            <a:endParaRPr sz="1400" dirty="0"/>
          </a:p>
          <a:p>
            <a:pPr marL="342900" indent="-342900">
              <a:lnSpc>
                <a:spcPct val="150000"/>
              </a:lnSpc>
              <a:buFont typeface="Arial" panose="020B0604020202020204" pitchFamily="34" charset="0"/>
              <a:buChar char="•"/>
              <a:defRPr/>
            </a:pPr>
            <a:endParaRPr sz="1400" dirty="0"/>
          </a:p>
        </p:txBody>
      </p:sp>
      <p:pic>
        <p:nvPicPr>
          <p:cNvPr id="4" name="图片 3"/>
          <p:cNvPicPr/>
          <p:nvPr/>
        </p:nvPicPr>
        <p:blipFill>
          <a:blip r:embed="rId8"/>
          <a:stretch>
            <a:fillRect/>
          </a:stretch>
        </p:blipFill>
        <p:spPr>
          <a:xfrm>
            <a:off x="6724015" y="1040130"/>
            <a:ext cx="4359910" cy="2399665"/>
          </a:xfrm>
          <a:prstGeom prst="rect">
            <a:avLst/>
          </a:prstGeom>
        </p:spPr>
      </p:pic>
      <p:sp>
        <p:nvSpPr>
          <p:cNvPr id="6" name="TextBox 205"/>
          <p:cNvSpPr txBox="1"/>
          <p:nvPr>
            <p:custDataLst>
              <p:tags r:id="rId9"/>
            </p:custDataLst>
          </p:nvPr>
        </p:nvSpPr>
        <p:spPr>
          <a:xfrm>
            <a:off x="928370" y="6170930"/>
            <a:ext cx="10485755" cy="383540"/>
          </a:xfrm>
          <a:prstGeom prst="rect">
            <a:avLst/>
          </a:prstGeom>
          <a:noFill/>
        </p:spPr>
        <p:txBody>
          <a:bodyPr wrap="square" rtlCol="0">
            <a:noAutofit/>
          </a:bodyPr>
          <a:p>
            <a:pPr indent="0">
              <a:lnSpc>
                <a:spcPct val="150000"/>
              </a:lnSpc>
              <a:buFont typeface="Arial" panose="020B0604020202020204" pitchFamily="34" charset="0"/>
              <a:buNone/>
              <a:defRPr/>
            </a:pPr>
            <a:r>
              <a:rPr lang="zh-CN" altLang="en-US" sz="1000" dirty="0">
                <a:solidFill>
                  <a:schemeClr val="tx1">
                    <a:lumMod val="50000"/>
                    <a:lumOff val="50000"/>
                  </a:schemeClr>
                </a:solidFill>
              </a:rPr>
              <a:t>参考文献</a:t>
            </a:r>
            <a:r>
              <a:rPr lang="en-US" altLang="zh-CN" sz="1000" dirty="0">
                <a:solidFill>
                  <a:schemeClr val="tx1">
                    <a:lumMod val="50000"/>
                    <a:lumOff val="50000"/>
                  </a:schemeClr>
                </a:solidFill>
              </a:rPr>
              <a:t>: [1]什么是 Transformer 模型（一</a:t>
            </a:r>
            <a:r>
              <a:rPr lang="zh-CN" altLang="en-US" sz="1000" dirty="0">
                <a:solidFill>
                  <a:schemeClr val="tx1">
                    <a:lumMod val="50000"/>
                    <a:lumOff val="50000"/>
                  </a:schemeClr>
                </a:solidFill>
              </a:rPr>
              <a:t>）</a:t>
            </a:r>
            <a:r>
              <a:rPr lang="en-US" altLang="zh-CN" sz="1000" dirty="0">
                <a:solidFill>
                  <a:schemeClr val="tx1">
                    <a:lumMod val="50000"/>
                    <a:lumOff val="50000"/>
                  </a:schemeClr>
                </a:solidFill>
              </a:rPr>
              <a:t>,NVIDIA, https://mp.weixin.qq.com/s/GtHsMkf35t9NJpBfaeeV6g  [2]什么是联邦学习</a:t>
            </a:r>
            <a:r>
              <a:rPr lang="zh-CN" altLang="en-US" sz="1000" dirty="0">
                <a:solidFill>
                  <a:schemeClr val="tx1">
                    <a:lumMod val="50000"/>
                    <a:lumOff val="50000"/>
                  </a:schemeClr>
                </a:solidFill>
              </a:rPr>
              <a:t>，</a:t>
            </a:r>
            <a:r>
              <a:rPr lang="en-US" altLang="zh-CN" sz="1000" dirty="0">
                <a:solidFill>
                  <a:schemeClr val="tx1">
                    <a:lumMod val="50000"/>
                    <a:lumOff val="50000"/>
                  </a:schemeClr>
                </a:solidFill>
              </a:rPr>
              <a:t>hellompc</a:t>
            </a:r>
            <a:r>
              <a:rPr lang="zh-CN" altLang="en-US" sz="1000" dirty="0">
                <a:solidFill>
                  <a:schemeClr val="tx1">
                    <a:lumMod val="50000"/>
                    <a:lumOff val="50000"/>
                  </a:schemeClr>
                </a:solidFill>
              </a:rPr>
              <a:t>，https://zhuanlan.zhihu.com/p/100688371</a:t>
            </a:r>
            <a:endParaRPr lang="zh-CN" altLang="en-US" sz="1000" dirty="0">
              <a:solidFill>
                <a:schemeClr val="tx1">
                  <a:lumMod val="50000"/>
                  <a:lumOff val="50000"/>
                </a:schemeClr>
              </a:solidFill>
            </a:endParaRPr>
          </a:p>
        </p:txBody>
      </p:sp>
      <p:pic>
        <p:nvPicPr>
          <p:cNvPr id="15" name="图片 14"/>
          <p:cNvPicPr/>
          <p:nvPr/>
        </p:nvPicPr>
        <p:blipFill>
          <a:blip r:embed="rId10"/>
          <a:stretch>
            <a:fillRect/>
          </a:stretch>
        </p:blipFill>
        <p:spPr>
          <a:xfrm>
            <a:off x="6160135" y="3677920"/>
            <a:ext cx="5006340" cy="221551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801053"/>
            <a:ext cx="10858500" cy="0"/>
          </a:xfrm>
          <a:prstGeom prst="line">
            <a:avLst/>
          </a:prstGeom>
          <a:noFill/>
          <a:ln w="22225" cap="flat" cmpd="sng" algn="ctr">
            <a:solidFill>
              <a:srgbClr val="1C6299"/>
            </a:solidFill>
            <a:prstDash val="solid"/>
            <a:miter lim="800000"/>
          </a:ln>
          <a:effectLst/>
        </p:spPr>
      </p:cxnSp>
      <p:sp>
        <p:nvSpPr>
          <p:cNvPr id="59" name="文本框 58"/>
          <p:cNvSpPr txBox="1"/>
          <p:nvPr/>
        </p:nvSpPr>
        <p:spPr>
          <a:xfrm>
            <a:off x="660400" y="6583649"/>
            <a:ext cx="1941557" cy="246221"/>
          </a:xfrm>
          <a:prstGeom prst="rect">
            <a:avLst/>
          </a:prstGeom>
          <a:noFill/>
        </p:spPr>
        <p:txBody>
          <a:bodyPr wrap="none" rtlCol="0">
            <a:spAutoFit/>
          </a:bodyPr>
          <a:lstStyle/>
          <a:p>
            <a:pPr marR="0" indent="0" defTabSz="914400" fontAlgn="auto">
              <a:lnSpc>
                <a:spcPct val="100000"/>
              </a:lnSpc>
              <a:spcBef>
                <a:spcPts val="0"/>
              </a:spcBef>
              <a:spcAft>
                <a:spcPts val="0"/>
              </a:spcAft>
              <a:buClrTx/>
              <a:buSzTx/>
              <a:buFontTx/>
              <a:buNone/>
              <a:defRPr/>
            </a:pPr>
            <a:r>
              <a:rPr kumimoji="0" lang="zh-CN" altLang="en-US" sz="1000" b="0" i="0" kern="1200" cap="none" spc="600" normalizeH="0" baseline="0" noProof="0" dirty="0">
                <a:solidFill>
                  <a:prstClr val="white"/>
                </a:solidFill>
                <a:latin typeface="微软雅黑" panose="020B0503020204020204" pitchFamily="34" charset="-122"/>
                <a:ea typeface="微软雅黑" panose="020B0503020204020204" pitchFamily="34" charset="-122"/>
                <a:cs typeface="+mn-cs"/>
              </a:rPr>
              <a:t>自强不息 厚德载物</a:t>
            </a:r>
            <a:endParaRPr kumimoji="0" lang="zh-CN" altLang="en-US" sz="1000" b="0" i="0" kern="1200" cap="none" spc="600" normalizeH="0" baseline="0" noProof="0" dirty="0">
              <a:solidFill>
                <a:prstClr val="white"/>
              </a:solidFill>
              <a:latin typeface="微软雅黑" panose="020B0503020204020204" pitchFamily="34" charset="-122"/>
              <a:ea typeface="微软雅黑" panose="020B0503020204020204" pitchFamily="34" charset="-122"/>
              <a:cs typeface="+mn-cs"/>
            </a:endParaRPr>
          </a:p>
        </p:txBody>
      </p:sp>
      <p:pic>
        <p:nvPicPr>
          <p:cNvPr id="61" name="图片 6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kern="1200" cap="none" spc="300" normalizeH="0" baseline="0" noProof="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3" name="TextBox 205"/>
          <p:cNvSpPr txBox="1"/>
          <p:nvPr>
            <p:custDataLst>
              <p:tags r:id="rId2"/>
            </p:custDataLst>
          </p:nvPr>
        </p:nvSpPr>
        <p:spPr>
          <a:xfrm>
            <a:off x="928370" y="1004570"/>
            <a:ext cx="10300335" cy="1476375"/>
          </a:xfrm>
          <a:prstGeom prst="rect">
            <a:avLst/>
          </a:prstGeom>
          <a:noFill/>
        </p:spPr>
        <p:txBody>
          <a:bodyPr wrap="square" rtlCol="0">
            <a:spAutoFit/>
          </a:bodyPr>
          <a:lstStyle/>
          <a:p>
            <a:pPr>
              <a:lnSpc>
                <a:spcPct val="150000"/>
              </a:lnSpc>
              <a:defRPr/>
            </a:pPr>
            <a:r>
              <a:rPr kumimoji="0" lang="zh-CN" altLang="en-US" sz="2400" b="1" i="0" kern="1200" cap="none" spc="0" normalizeH="0" baseline="0" noProof="0" dirty="0">
                <a:solidFill>
                  <a:srgbClr val="1C6299"/>
                </a:solidFill>
                <a:latin typeface="微软雅黑" panose="020B0503020204020204" pitchFamily="34" charset="-122"/>
                <a:ea typeface="微软雅黑" panose="020B0503020204020204" pitchFamily="34" charset="-122"/>
                <a:cs typeface="+mn-cs"/>
              </a:rPr>
              <a:t>大模型针对下游任务的微调</a:t>
            </a:r>
            <a:r>
              <a:rPr lang="zh-CN" altLang="en-US" sz="2400" b="1" noProof="0" dirty="0">
                <a:solidFill>
                  <a:srgbClr val="1C6299"/>
                </a:solidFill>
                <a:latin typeface="微软雅黑" panose="020B0503020204020204" pitchFamily="34" charset="-122"/>
                <a:ea typeface="微软雅黑" panose="020B0503020204020204" pitchFamily="34" charset="-122"/>
                <a:sym typeface="+mn-ea"/>
              </a:rPr>
              <a:t>(</a:t>
            </a:r>
            <a:r>
              <a:rPr lang="en-US" altLang="zh-CN" sz="2400" b="1" noProof="0" dirty="0">
                <a:solidFill>
                  <a:srgbClr val="1C6299"/>
                </a:solidFill>
                <a:latin typeface="微软雅黑" panose="020B0503020204020204" pitchFamily="34" charset="-122"/>
                <a:ea typeface="微软雅黑" panose="020B0503020204020204" pitchFamily="34" charset="-122"/>
                <a:sym typeface="+mn-ea"/>
              </a:rPr>
              <a:t>A</a:t>
            </a:r>
            <a:r>
              <a:rPr lang="zh-CN" altLang="en-US" sz="2400" b="1" noProof="0" dirty="0">
                <a:solidFill>
                  <a:srgbClr val="1C6299"/>
                </a:solidFill>
                <a:latin typeface="微软雅黑" panose="020B0503020204020204" pitchFamily="34" charset="-122"/>
                <a:ea typeface="微软雅黑" panose="020B0503020204020204" pitchFamily="34" charset="-122"/>
                <a:sym typeface="+mn-ea"/>
              </a:rPr>
              <a:t>dapter-based </a:t>
            </a:r>
            <a:r>
              <a:rPr lang="en-US" altLang="zh-CN" sz="2400" b="1" noProof="0" dirty="0">
                <a:solidFill>
                  <a:srgbClr val="1C6299"/>
                </a:solidFill>
                <a:latin typeface="微软雅黑" panose="020B0503020204020204" pitchFamily="34" charset="-122"/>
                <a:ea typeface="微软雅黑" panose="020B0503020204020204" pitchFamily="34" charset="-122"/>
                <a:sym typeface="+mn-ea"/>
              </a:rPr>
              <a:t>F</a:t>
            </a:r>
            <a:r>
              <a:rPr lang="zh-CN" altLang="en-US" sz="2400" b="1" noProof="0" dirty="0">
                <a:solidFill>
                  <a:srgbClr val="1C6299"/>
                </a:solidFill>
                <a:latin typeface="微软雅黑" panose="020B0503020204020204" pitchFamily="34" charset="-122"/>
                <a:ea typeface="微软雅黑" panose="020B0503020204020204" pitchFamily="34" charset="-122"/>
                <a:sym typeface="+mn-ea"/>
              </a:rPr>
              <a:t>ine-tuning)</a:t>
            </a:r>
            <a:endParaRPr kumimoji="0" lang="en-US" sz="2400" b="1" i="0" kern="1200" cap="none" spc="0" normalizeH="0" baseline="0" noProof="0" dirty="0">
              <a:solidFill>
                <a:srgbClr val="1C6299"/>
              </a:solidFill>
              <a:latin typeface="微软雅黑" panose="020B0503020204020204" pitchFamily="34" charset="-122"/>
              <a:ea typeface="微软雅黑" panose="020B0503020204020204" pitchFamily="34" charset="-122"/>
              <a:cs typeface="+mn-cs"/>
            </a:endParaRPr>
          </a:p>
          <a:p>
            <a:pPr marL="342900" indent="-342900">
              <a:lnSpc>
                <a:spcPct val="150000"/>
              </a:lnSpc>
              <a:buFont typeface="Arial" panose="020B0604020202020204" pitchFamily="34" charset="0"/>
              <a:buChar char="•"/>
              <a:defRPr/>
            </a:pPr>
            <a:r>
              <a:rPr lang="zh-CN" altLang="en-US" dirty="0"/>
              <a:t>大</a:t>
            </a:r>
            <a:r>
              <a:rPr lang="en-US" altLang="zh-CN" dirty="0"/>
              <a:t>模型的典型使用模式是预先训练具有足够通用性的模型，然后利用特定任务的数据对这些模型进行微调,</a:t>
            </a:r>
            <a:r>
              <a:rPr lang="zh-CN" altLang="en-US" dirty="0"/>
              <a:t>但缺少足量的</a:t>
            </a:r>
            <a:r>
              <a:rPr lang="zh-CN" altLang="en-US" dirty="0"/>
              <a:t>数据，而且在处理动态边缘环境时不够灵活</a:t>
            </a:r>
            <a:endParaRPr lang="zh-CN" altLang="en-US" dirty="0"/>
          </a:p>
        </p:txBody>
      </p:sp>
      <p:sp>
        <p:nvSpPr>
          <p:cNvPr id="7" name="TextBox 205"/>
          <p:cNvSpPr txBox="1"/>
          <p:nvPr>
            <p:custDataLst>
              <p:tags r:id="rId3"/>
            </p:custDataLst>
          </p:nvPr>
        </p:nvSpPr>
        <p:spPr>
          <a:xfrm>
            <a:off x="928370" y="2595880"/>
            <a:ext cx="10459085" cy="2306955"/>
          </a:xfrm>
          <a:prstGeom prst="rect">
            <a:avLst/>
          </a:prstGeom>
          <a:noFill/>
        </p:spPr>
        <p:txBody>
          <a:bodyPr wrap="square" rtlCol="0">
            <a:spAutoFit/>
          </a:bodyPr>
          <a:lstStyle/>
          <a:p>
            <a:pPr>
              <a:lnSpc>
                <a:spcPct val="150000"/>
              </a:lnSpc>
              <a:defRPr/>
            </a:pPr>
            <a:r>
              <a:rPr kumimoji="0" lang="zh-CN" altLang="en-US" sz="2400" b="1" i="0" kern="1200" cap="none" spc="0" normalizeH="0" baseline="0" noProof="0" dirty="0">
                <a:solidFill>
                  <a:srgbClr val="1C6299"/>
                </a:solidFill>
                <a:latin typeface="微软雅黑" panose="020B0503020204020204" pitchFamily="34" charset="-122"/>
                <a:ea typeface="微软雅黑" panose="020B0503020204020204" pitchFamily="34" charset="-122"/>
                <a:cs typeface="+mn-cs"/>
              </a:rPr>
              <a:t>分层联邦学习</a:t>
            </a:r>
            <a:r>
              <a:rPr kumimoji="0" lang="en-US" altLang="zh-CN" sz="2400" b="1" i="0" kern="1200" cap="none" spc="0" normalizeH="0" baseline="0" noProof="0" dirty="0">
                <a:solidFill>
                  <a:srgbClr val="1C6299"/>
                </a:solidFill>
                <a:latin typeface="微软雅黑" panose="020B0503020204020204" pitchFamily="34" charset="-122"/>
                <a:ea typeface="微软雅黑" panose="020B0503020204020204" pitchFamily="34" charset="-122"/>
                <a:cs typeface="+mn-cs"/>
              </a:rPr>
              <a:t>(Hierarchical Federated Learning)</a:t>
            </a:r>
            <a:r>
              <a:rPr kumimoji="0" lang="zh-CN" altLang="en-US" sz="2400" b="1" i="0" kern="1200" cap="none" spc="0" normalizeH="0" baseline="0" noProof="0" dirty="0">
                <a:solidFill>
                  <a:srgbClr val="1C6299"/>
                </a:solidFill>
                <a:latin typeface="微软雅黑" panose="020B0503020204020204" pitchFamily="34" charset="-122"/>
                <a:ea typeface="微软雅黑" panose="020B0503020204020204" pitchFamily="34" charset="-122"/>
                <a:cs typeface="+mn-cs"/>
              </a:rPr>
              <a:t>用于大模型微调</a:t>
            </a:r>
            <a:endParaRPr kumimoji="0" lang="en-US" sz="2400" b="1" i="0" kern="1200" cap="none" spc="0" normalizeH="0" baseline="0" noProof="0" dirty="0">
              <a:solidFill>
                <a:srgbClr val="1C6299"/>
              </a:solidFill>
              <a:latin typeface="微软雅黑" panose="020B0503020204020204" pitchFamily="34" charset="-122"/>
              <a:ea typeface="微软雅黑" panose="020B0503020204020204" pitchFamily="34" charset="-122"/>
              <a:cs typeface="+mn-cs"/>
            </a:endParaRPr>
          </a:p>
          <a:p>
            <a:pPr marL="342900" indent="-342900">
              <a:lnSpc>
                <a:spcPct val="150000"/>
              </a:lnSpc>
              <a:buFont typeface="Arial" panose="020B0604020202020204" pitchFamily="34" charset="0"/>
              <a:buChar char="•"/>
              <a:defRPr/>
            </a:pPr>
            <a:r>
              <a:rPr lang="zh-CN" noProof="0" dirty="0">
                <a:ln>
                  <a:noFill/>
                </a:ln>
                <a:solidFill>
                  <a:prstClr val="black">
                    <a:lumMod val="85000"/>
                    <a:lumOff val="15000"/>
                  </a:prstClr>
                </a:solidFill>
                <a:effectLst/>
                <a:uLnTx/>
                <a:uFillTx/>
                <a:latin typeface="等线" panose="02010600030101010101" pitchFamily="2" charset="-122"/>
                <a:ea typeface="等线" panose="02010600030101010101" pitchFamily="2" charset="-122"/>
                <a:cs typeface="等线" panose="02010600030101010101" pitchFamily="2" charset="-122"/>
                <a:sym typeface="+mn-ea"/>
              </a:rPr>
              <a:t>更多的设备加入联邦微调可以增大数据量进而提高模型的准确性，但是随着更多设备的的加入，联邦微调的效率会严重</a:t>
            </a:r>
            <a:r>
              <a:rPr lang="zh-CN" noProof="0" dirty="0">
                <a:ln>
                  <a:noFill/>
                </a:ln>
                <a:solidFill>
                  <a:prstClr val="black">
                    <a:lumMod val="85000"/>
                    <a:lumOff val="15000"/>
                  </a:prstClr>
                </a:solidFill>
                <a:effectLst/>
                <a:uLnTx/>
                <a:uFillTx/>
                <a:latin typeface="等线" panose="02010600030101010101" pitchFamily="2" charset="-122"/>
                <a:ea typeface="等线" panose="02010600030101010101" pitchFamily="2" charset="-122"/>
                <a:cs typeface="等线" panose="02010600030101010101" pitchFamily="2" charset="-122"/>
                <a:sym typeface="+mn-ea"/>
              </a:rPr>
              <a:t>下降</a:t>
            </a:r>
            <a:endParaRPr lang="zh-CN" noProof="0" dirty="0">
              <a:ln>
                <a:noFill/>
              </a:ln>
              <a:solidFill>
                <a:prstClr val="black">
                  <a:lumMod val="85000"/>
                  <a:lumOff val="15000"/>
                </a:prstClr>
              </a:solidFill>
              <a:effectLst/>
              <a:uLnTx/>
              <a:uFillTx/>
              <a:latin typeface="等线" panose="02010600030101010101" pitchFamily="2" charset="-122"/>
              <a:ea typeface="等线" panose="02010600030101010101" pitchFamily="2" charset="-122"/>
              <a:cs typeface="等线" panose="02010600030101010101" pitchFamily="2" charset="-122"/>
              <a:sym typeface="+mn-ea"/>
            </a:endParaRPr>
          </a:p>
          <a:p>
            <a:pPr marL="342900" indent="-342900">
              <a:lnSpc>
                <a:spcPct val="150000"/>
              </a:lnSpc>
              <a:buFont typeface="Arial" panose="020B0604020202020204" pitchFamily="34" charset="0"/>
              <a:buChar char="•"/>
              <a:defRPr/>
            </a:pPr>
            <a:r>
              <a:rPr lang="zh-CN" noProof="0" dirty="0">
                <a:ln>
                  <a:noFill/>
                </a:ln>
                <a:solidFill>
                  <a:prstClr val="black">
                    <a:lumMod val="85000"/>
                    <a:lumOff val="15000"/>
                  </a:prstClr>
                </a:solidFill>
                <a:effectLst/>
                <a:uLnTx/>
                <a:uFillTx/>
                <a:latin typeface="等线" panose="02010600030101010101" pitchFamily="2" charset="-122"/>
                <a:ea typeface="等线" panose="02010600030101010101" pitchFamily="2" charset="-122"/>
                <a:cs typeface="等线" panose="02010600030101010101" pitchFamily="2" charset="-122"/>
                <a:sym typeface="+mn-ea"/>
              </a:rPr>
              <a:t>分层</a:t>
            </a:r>
            <a:r>
              <a:rPr lang="zh-CN" noProof="0" dirty="0">
                <a:ln>
                  <a:noFill/>
                </a:ln>
                <a:solidFill>
                  <a:prstClr val="black">
                    <a:lumMod val="85000"/>
                    <a:lumOff val="15000"/>
                  </a:prstClr>
                </a:solidFill>
                <a:effectLst/>
                <a:uLnTx/>
                <a:uFillTx/>
                <a:latin typeface="等线" panose="02010600030101010101" pitchFamily="2" charset="-122"/>
                <a:ea typeface="等线" panose="02010600030101010101" pitchFamily="2" charset="-122"/>
                <a:cs typeface="等线" panose="02010600030101010101" pitchFamily="2" charset="-122"/>
                <a:sym typeface="+mn-ea"/>
              </a:rPr>
              <a:t>联邦学习（HFL）将设备分成若干个由边缘服务器领导的小组，每个小组单独进行模型聚合和更新，边缘服务器定期将其模型发送到云端进行全局模型更新</a:t>
            </a:r>
            <a:endParaRPr lang="zh-CN" noProof="0" dirty="0">
              <a:ln>
                <a:noFill/>
              </a:ln>
              <a:solidFill>
                <a:prstClr val="black">
                  <a:lumMod val="85000"/>
                  <a:lumOff val="15000"/>
                </a:prstClr>
              </a:solidFill>
              <a:effectLst/>
              <a:uLnTx/>
              <a:uFillTx/>
              <a:latin typeface="等线" panose="02010600030101010101" pitchFamily="2" charset="-122"/>
              <a:ea typeface="等线" panose="02010600030101010101" pitchFamily="2" charset="-122"/>
              <a:cs typeface="等线" panose="02010600030101010101" pitchFamily="2" charset="-122"/>
              <a:sym typeface="+mn-ea"/>
            </a:endParaRPr>
          </a:p>
        </p:txBody>
      </p:sp>
      <p:sp>
        <p:nvSpPr>
          <p:cNvPr id="5" name="TextBox 205"/>
          <p:cNvSpPr txBox="1"/>
          <p:nvPr>
            <p:custDataLst>
              <p:tags r:id="rId4"/>
            </p:custDataLst>
          </p:nvPr>
        </p:nvSpPr>
        <p:spPr>
          <a:xfrm>
            <a:off x="929005" y="94615"/>
            <a:ext cx="5231130" cy="684530"/>
          </a:xfrm>
          <a:prstGeom prst="rect">
            <a:avLst/>
          </a:prstGeom>
          <a:noFill/>
        </p:spPr>
        <p:txBody>
          <a:bodyPr wrap="square" rtlCol="0">
            <a:noAutofit/>
          </a:bodyPr>
          <a:lstStyle/>
          <a:p>
            <a:pPr>
              <a:lnSpc>
                <a:spcPct val="150000"/>
              </a:lnSpc>
              <a:defRPr/>
            </a:pPr>
            <a:r>
              <a:rPr kumimoji="0" lang="en-US" altLang="zh-CN" sz="2800" b="1" i="0" kern="1200" cap="none" spc="0" normalizeH="0" baseline="0" noProof="0" dirty="0">
                <a:solidFill>
                  <a:srgbClr val="30629A"/>
                </a:solidFill>
                <a:latin typeface="微软雅黑" panose="020B0503020204020204" pitchFamily="34" charset="-122"/>
                <a:ea typeface="微软雅黑" panose="020B0503020204020204" pitchFamily="34" charset="-122"/>
                <a:cs typeface="+mn-cs"/>
              </a:rPr>
              <a:t>Introduction</a:t>
            </a:r>
            <a:endParaRPr kumimoji="0" lang="zh-CN" altLang="en-US" sz="2800" b="1" i="0" kern="1200" cap="none" spc="0" normalizeH="0" baseline="0" noProof="0" dirty="0">
              <a:solidFill>
                <a:srgbClr val="1C6299"/>
              </a:solidFill>
              <a:latin typeface="微软雅黑" panose="020B0503020204020204" pitchFamily="34" charset="-122"/>
              <a:ea typeface="微软雅黑" panose="020B0503020204020204" pitchFamily="34" charset="-122"/>
              <a:cs typeface="+mn-cs"/>
            </a:endParaRPr>
          </a:p>
          <a:p>
            <a:pPr indent="0">
              <a:lnSpc>
                <a:spcPct val="150000"/>
              </a:lnSpc>
              <a:buFont typeface="Arial" panose="020B0604020202020204" pitchFamily="34" charset="0"/>
              <a:buNone/>
              <a:defRPr/>
            </a:pPr>
            <a:endParaRPr kumimoji="0" lang="en-US" altLang="zh-CN" sz="2800" b="1" i="0" kern="1200" cap="none" spc="0" normalizeH="0" baseline="0" noProof="0" dirty="0">
              <a:solidFill>
                <a:srgbClr val="1C6299"/>
              </a:solidFill>
              <a:latin typeface="微软雅黑" panose="020B0503020204020204" pitchFamily="34" charset="-122"/>
              <a:ea typeface="微软雅黑" panose="020B0503020204020204" pitchFamily="34" charset="-122"/>
              <a:cs typeface="+mn-cs"/>
              <a:sym typeface="+mn-ea"/>
            </a:endParaRPr>
          </a:p>
        </p:txBody>
      </p:sp>
      <p:grpSp>
        <p:nvGrpSpPr>
          <p:cNvPr id="9" name="组合 8"/>
          <p:cNvGrpSpPr/>
          <p:nvPr/>
        </p:nvGrpSpPr>
        <p:grpSpPr>
          <a:xfrm>
            <a:off x="203760" y="233388"/>
            <a:ext cx="725344" cy="619478"/>
            <a:chOff x="178632" y="159728"/>
            <a:chExt cx="725344" cy="619478"/>
          </a:xfrm>
        </p:grpSpPr>
        <p:sp>
          <p:nvSpPr>
            <p:cNvPr id="10" name="椭圆 9"/>
            <p:cNvSpPr/>
            <p:nvPr>
              <p:custDataLst>
                <p:tags r:id="rId5"/>
              </p:custDataLst>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1" name="文本框 10"/>
            <p:cNvSpPr txBox="1"/>
            <p:nvPr>
              <p:custDataLst>
                <p:tags r:id="rId6"/>
              </p:custDataLst>
            </p:nvPr>
          </p:nvSpPr>
          <p:spPr>
            <a:xfrm>
              <a:off x="230876" y="233483"/>
              <a:ext cx="673100" cy="33718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01</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2" name="椭圆 11"/>
            <p:cNvSpPr/>
            <p:nvPr>
              <p:custDataLst>
                <p:tags r:id="rId7"/>
              </p:custDataLst>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8" name="TextBox 205"/>
          <p:cNvSpPr txBox="1"/>
          <p:nvPr>
            <p:custDataLst>
              <p:tags r:id="rId8"/>
            </p:custDataLst>
          </p:nvPr>
        </p:nvSpPr>
        <p:spPr>
          <a:xfrm>
            <a:off x="929005" y="4902835"/>
            <a:ext cx="10459085" cy="1476375"/>
          </a:xfrm>
          <a:prstGeom prst="rect">
            <a:avLst/>
          </a:prstGeom>
          <a:noFill/>
        </p:spPr>
        <p:txBody>
          <a:bodyPr wrap="square" rtlCol="0">
            <a:spAutoFit/>
          </a:bodyPr>
          <a:p>
            <a:pPr>
              <a:lnSpc>
                <a:spcPct val="150000"/>
              </a:lnSpc>
              <a:defRPr/>
            </a:pPr>
            <a:r>
              <a:rPr kumimoji="0" lang="zh-CN" altLang="en-US" sz="2400" b="1" i="0" kern="1200" cap="none" spc="0" normalizeH="0" baseline="0" noProof="0" dirty="0">
                <a:solidFill>
                  <a:srgbClr val="1C6299"/>
                </a:solidFill>
                <a:latin typeface="微软雅黑" panose="020B0503020204020204" pitchFamily="34" charset="-122"/>
                <a:ea typeface="微软雅黑" panose="020B0503020204020204" pitchFamily="34" charset="-122"/>
                <a:cs typeface="+mn-cs"/>
              </a:rPr>
              <a:t>分层联邦微调面临挑战</a:t>
            </a:r>
            <a:endParaRPr kumimoji="0" lang="en-US" sz="2400" b="1" i="0" kern="1200" cap="none" spc="0" normalizeH="0" baseline="0" noProof="0" dirty="0">
              <a:solidFill>
                <a:srgbClr val="1C6299"/>
              </a:solidFill>
              <a:latin typeface="微软雅黑" panose="020B0503020204020204" pitchFamily="34" charset="-122"/>
              <a:ea typeface="微软雅黑" panose="020B0503020204020204" pitchFamily="34" charset="-122"/>
              <a:cs typeface="+mn-cs"/>
            </a:endParaRPr>
          </a:p>
          <a:p>
            <a:pPr marL="342900" indent="-342900">
              <a:lnSpc>
                <a:spcPct val="150000"/>
              </a:lnSpc>
              <a:buFont typeface="Arial" panose="020B0604020202020204" pitchFamily="34" charset="0"/>
              <a:buChar char="•"/>
              <a:defRPr/>
            </a:pPr>
            <a:r>
              <a:rPr dirty="0"/>
              <a:t>同一组内的设备采用了相同的同步方案，即在组模型聚合前进行相同数量的本地训练轮</a:t>
            </a:r>
            <a:r>
              <a:rPr lang="zh-CN" dirty="0"/>
              <a:t>次</a:t>
            </a:r>
            <a:r>
              <a:rPr dirty="0"/>
              <a:t>。但是，</a:t>
            </a:r>
            <a:r>
              <a:rPr lang="zh-CN" dirty="0"/>
              <a:t>异构</a:t>
            </a:r>
            <a:r>
              <a:rPr dirty="0"/>
              <a:t>设备可能会插入不同量的适配器，</a:t>
            </a:r>
            <a:r>
              <a:rPr lang="zh-CN" dirty="0"/>
              <a:t>这</a:t>
            </a:r>
            <a:r>
              <a:rPr dirty="0"/>
              <a:t>需要不同的本地训练轮数</a:t>
            </a:r>
            <a:r>
              <a:rPr lang="zh-CN" dirty="0"/>
              <a:t>；边缘环境是动态的</a:t>
            </a:r>
            <a:endParaRPr lang="zh-CN"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801053"/>
            <a:ext cx="10858500" cy="0"/>
          </a:xfrm>
          <a:prstGeom prst="line">
            <a:avLst/>
          </a:prstGeom>
          <a:noFill/>
          <a:ln w="22225" cap="flat" cmpd="sng" algn="ctr">
            <a:solidFill>
              <a:srgbClr val="1C6299"/>
            </a:solidFill>
            <a:prstDash val="solid"/>
            <a:miter lim="800000"/>
          </a:ln>
          <a:effectLst/>
        </p:spPr>
      </p:cxnSp>
      <p:sp>
        <p:nvSpPr>
          <p:cNvPr id="59" name="文本框 58"/>
          <p:cNvSpPr txBox="1"/>
          <p:nvPr/>
        </p:nvSpPr>
        <p:spPr>
          <a:xfrm>
            <a:off x="660400" y="6583649"/>
            <a:ext cx="1941557" cy="246221"/>
          </a:xfrm>
          <a:prstGeom prst="rect">
            <a:avLst/>
          </a:prstGeom>
          <a:noFill/>
        </p:spPr>
        <p:txBody>
          <a:bodyPr wrap="none" rtlCol="0">
            <a:spAutoFit/>
          </a:bodyPr>
          <a:lstStyle/>
          <a:p>
            <a:pPr marR="0" indent="0" defTabSz="914400" fontAlgn="auto">
              <a:lnSpc>
                <a:spcPct val="100000"/>
              </a:lnSpc>
              <a:spcBef>
                <a:spcPts val="0"/>
              </a:spcBef>
              <a:spcAft>
                <a:spcPts val="0"/>
              </a:spcAft>
              <a:buClrTx/>
              <a:buSzTx/>
              <a:buFontTx/>
              <a:buNone/>
              <a:defRPr/>
            </a:pPr>
            <a:r>
              <a:rPr kumimoji="0" lang="zh-CN" altLang="en-US" sz="1000" b="0" i="0" kern="1200" cap="none" spc="600" normalizeH="0" baseline="0" noProof="0" dirty="0">
                <a:solidFill>
                  <a:prstClr val="white"/>
                </a:solidFill>
                <a:latin typeface="微软雅黑" panose="020B0503020204020204" pitchFamily="34" charset="-122"/>
                <a:ea typeface="微软雅黑" panose="020B0503020204020204" pitchFamily="34" charset="-122"/>
                <a:cs typeface="+mn-cs"/>
              </a:rPr>
              <a:t>自强不息 厚德载物</a:t>
            </a:r>
            <a:endParaRPr kumimoji="0" lang="zh-CN" altLang="en-US" sz="1000" b="0" i="0" kern="1200" cap="none" spc="600" normalizeH="0" baseline="0" noProof="0" dirty="0">
              <a:solidFill>
                <a:prstClr val="white"/>
              </a:solidFill>
              <a:latin typeface="微软雅黑" panose="020B0503020204020204" pitchFamily="34" charset="-122"/>
              <a:ea typeface="微软雅黑" panose="020B0503020204020204" pitchFamily="34" charset="-122"/>
              <a:cs typeface="+mn-cs"/>
            </a:endParaRPr>
          </a:p>
        </p:txBody>
      </p:sp>
      <p:pic>
        <p:nvPicPr>
          <p:cNvPr id="61" name="图片 6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kern="1200" cap="none" spc="300" normalizeH="0" baseline="0" noProof="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3" name="TextBox 205"/>
          <p:cNvSpPr txBox="1"/>
          <p:nvPr>
            <p:custDataLst>
              <p:tags r:id="rId2"/>
            </p:custDataLst>
          </p:nvPr>
        </p:nvSpPr>
        <p:spPr>
          <a:xfrm>
            <a:off x="928370" y="1004570"/>
            <a:ext cx="10300335" cy="1476375"/>
          </a:xfrm>
          <a:prstGeom prst="rect">
            <a:avLst/>
          </a:prstGeom>
          <a:noFill/>
        </p:spPr>
        <p:txBody>
          <a:bodyPr wrap="square" rtlCol="0">
            <a:spAutoFit/>
          </a:bodyPr>
          <a:lstStyle/>
          <a:p>
            <a:pPr indent="0">
              <a:lnSpc>
                <a:spcPct val="150000"/>
              </a:lnSpc>
              <a:buFont typeface="Arial" panose="020B0604020202020204" pitchFamily="34" charset="0"/>
              <a:buNone/>
              <a:defRPr/>
            </a:pPr>
            <a:r>
              <a:rPr lang="zh-CN" altLang="en-US" sz="2400" b="1" noProof="0" dirty="0">
                <a:solidFill>
                  <a:srgbClr val="1C6299"/>
                </a:solidFill>
                <a:latin typeface="微软雅黑" panose="020B0503020204020204" pitchFamily="34" charset="-122"/>
                <a:ea typeface="微软雅黑" panose="020B0503020204020204" pitchFamily="34" charset="-122"/>
                <a:sym typeface="+mn-ea"/>
              </a:rPr>
              <a:t>基于多代理强化学习的分层聚合分布式算法</a:t>
            </a:r>
            <a:r>
              <a:rPr lang="en-US" altLang="zh-CN" sz="2400" b="1" noProof="0" dirty="0">
                <a:solidFill>
                  <a:srgbClr val="1C6299"/>
                </a:solidFill>
                <a:latin typeface="微软雅黑" panose="020B0503020204020204" pitchFamily="34" charset="-122"/>
                <a:ea typeface="微软雅黑" panose="020B0503020204020204" pitchFamily="34" charset="-122"/>
                <a:sym typeface="+mn-ea"/>
              </a:rPr>
              <a:t>Tomtit</a:t>
            </a:r>
            <a:endParaRPr lang="zh-CN" altLang="en-US" sz="2400" b="1" noProof="0" dirty="0">
              <a:solidFill>
                <a:srgbClr val="1C6299"/>
              </a:solidFill>
              <a:latin typeface="微软雅黑" panose="020B0503020204020204" pitchFamily="34" charset="-122"/>
              <a:ea typeface="微软雅黑" panose="020B0503020204020204" pitchFamily="34" charset="-122"/>
              <a:sym typeface="+mn-ea"/>
            </a:endParaRPr>
          </a:p>
          <a:p>
            <a:pPr marL="342900" indent="-342900" algn="l">
              <a:lnSpc>
                <a:spcPct val="150000"/>
              </a:lnSpc>
              <a:buClrTx/>
              <a:buSzTx/>
              <a:buFont typeface="Arial" panose="020B0604020202020204" pitchFamily="34" charset="0"/>
              <a:buChar char="•"/>
              <a:defRPr/>
            </a:pPr>
            <a:r>
              <a:rPr lang="en-US" altLang="zh-CN" dirty="0">
                <a:sym typeface="+mn-ea"/>
              </a:rPr>
              <a:t>Tomtit 让每个边缘服务器都能独立观察状态，</a:t>
            </a:r>
            <a:r>
              <a:rPr lang="zh-CN" altLang="en-US" dirty="0">
                <a:sym typeface="+mn-ea"/>
              </a:rPr>
              <a:t>借以</a:t>
            </a:r>
            <a:r>
              <a:rPr lang="en-US" altLang="zh-CN" dirty="0">
                <a:sym typeface="+mn-ea"/>
              </a:rPr>
              <a:t>调整自己的同步策略以及与之相关的设备的同步策略，而不是在云端做出所有同步决定</a:t>
            </a:r>
            <a:endParaRPr lang="en-US" altLang="zh-CN" dirty="0"/>
          </a:p>
        </p:txBody>
      </p:sp>
      <p:sp>
        <p:nvSpPr>
          <p:cNvPr id="5" name="TextBox 205"/>
          <p:cNvSpPr txBox="1"/>
          <p:nvPr>
            <p:custDataLst>
              <p:tags r:id="rId3"/>
            </p:custDataLst>
          </p:nvPr>
        </p:nvSpPr>
        <p:spPr>
          <a:xfrm>
            <a:off x="929005" y="94615"/>
            <a:ext cx="5231130" cy="684530"/>
          </a:xfrm>
          <a:prstGeom prst="rect">
            <a:avLst/>
          </a:prstGeom>
          <a:noFill/>
        </p:spPr>
        <p:txBody>
          <a:bodyPr wrap="square" rtlCol="0">
            <a:noAutofit/>
          </a:bodyPr>
          <a:lstStyle/>
          <a:p>
            <a:pPr>
              <a:lnSpc>
                <a:spcPct val="150000"/>
              </a:lnSpc>
              <a:defRPr/>
            </a:pPr>
            <a:r>
              <a:rPr lang="en-US" altLang="zh-CN" sz="2800" b="1" noProof="0" dirty="0">
                <a:solidFill>
                  <a:srgbClr val="1C6299"/>
                </a:solidFill>
                <a:latin typeface="微软雅黑" panose="020B0503020204020204" pitchFamily="34" charset="-122"/>
                <a:ea typeface="微软雅黑" panose="020B0503020204020204" pitchFamily="34" charset="-122"/>
                <a:sym typeface="+mn-ea"/>
              </a:rPr>
              <a:t>Tomtit</a:t>
            </a:r>
            <a:endParaRPr kumimoji="0" lang="zh-CN" altLang="en-US" sz="2800" b="1" i="0" kern="1200" cap="none" spc="0" normalizeH="0" baseline="0" noProof="0" dirty="0">
              <a:solidFill>
                <a:srgbClr val="1C6299"/>
              </a:solidFill>
              <a:latin typeface="微软雅黑" panose="020B0503020204020204" pitchFamily="34" charset="-122"/>
              <a:ea typeface="微软雅黑" panose="020B0503020204020204" pitchFamily="34" charset="-122"/>
              <a:cs typeface="+mn-cs"/>
            </a:endParaRPr>
          </a:p>
          <a:p>
            <a:pPr indent="0">
              <a:lnSpc>
                <a:spcPct val="150000"/>
              </a:lnSpc>
              <a:buFont typeface="Arial" panose="020B0604020202020204" pitchFamily="34" charset="0"/>
              <a:buNone/>
              <a:defRPr/>
            </a:pPr>
            <a:endParaRPr kumimoji="0" lang="en-US" altLang="zh-CN" sz="2800" b="1" i="0" kern="1200" cap="none" spc="0" normalizeH="0" baseline="0" noProof="0" dirty="0">
              <a:solidFill>
                <a:srgbClr val="1C6299"/>
              </a:solidFill>
              <a:latin typeface="微软雅黑" panose="020B0503020204020204" pitchFamily="34" charset="-122"/>
              <a:ea typeface="微软雅黑" panose="020B0503020204020204" pitchFamily="34" charset="-122"/>
              <a:cs typeface="+mn-cs"/>
              <a:sym typeface="+mn-ea"/>
            </a:endParaRPr>
          </a:p>
        </p:txBody>
      </p:sp>
      <p:grpSp>
        <p:nvGrpSpPr>
          <p:cNvPr id="9" name="组合 8"/>
          <p:cNvGrpSpPr/>
          <p:nvPr/>
        </p:nvGrpSpPr>
        <p:grpSpPr>
          <a:xfrm>
            <a:off x="203760" y="233388"/>
            <a:ext cx="725344" cy="619478"/>
            <a:chOff x="178632" y="159728"/>
            <a:chExt cx="725344" cy="619478"/>
          </a:xfrm>
        </p:grpSpPr>
        <p:sp>
          <p:nvSpPr>
            <p:cNvPr id="10" name="椭圆 9"/>
            <p:cNvSpPr/>
            <p:nvPr>
              <p:custDataLst>
                <p:tags r:id="rId4"/>
              </p:custDataLst>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1" name="文本框 10"/>
            <p:cNvSpPr txBox="1"/>
            <p:nvPr>
              <p:custDataLst>
                <p:tags r:id="rId5"/>
              </p:custDataLst>
            </p:nvPr>
          </p:nvSpPr>
          <p:spPr>
            <a:xfrm>
              <a:off x="230876" y="233483"/>
              <a:ext cx="673100" cy="33718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02</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2" name="椭圆 11"/>
            <p:cNvSpPr/>
            <p:nvPr>
              <p:custDataLst>
                <p:tags r:id="rId6"/>
              </p:custDataLst>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pic>
        <p:nvPicPr>
          <p:cNvPr id="2" name="图片 1" descr="QQ20240927-162831"/>
          <p:cNvPicPr>
            <a:picLocks noChangeAspect="1"/>
          </p:cNvPicPr>
          <p:nvPr/>
        </p:nvPicPr>
        <p:blipFill>
          <a:blip r:embed="rId7"/>
          <a:stretch>
            <a:fillRect/>
          </a:stretch>
        </p:blipFill>
        <p:spPr>
          <a:xfrm>
            <a:off x="660400" y="2684145"/>
            <a:ext cx="5076825" cy="3460115"/>
          </a:xfrm>
          <a:prstGeom prst="rect">
            <a:avLst/>
          </a:prstGeom>
        </p:spPr>
      </p:pic>
      <p:sp>
        <p:nvSpPr>
          <p:cNvPr id="4" name="TextBox 205"/>
          <p:cNvSpPr txBox="1"/>
          <p:nvPr>
            <p:custDataLst>
              <p:tags r:id="rId8"/>
            </p:custDataLst>
          </p:nvPr>
        </p:nvSpPr>
        <p:spPr>
          <a:xfrm>
            <a:off x="5927090" y="2442845"/>
            <a:ext cx="5454015" cy="922020"/>
          </a:xfrm>
          <a:prstGeom prst="rect">
            <a:avLst/>
          </a:prstGeom>
          <a:noFill/>
        </p:spPr>
        <p:txBody>
          <a:bodyPr wrap="square" rtlCol="0">
            <a:spAutoFit/>
          </a:bodyPr>
          <a:p>
            <a:pPr marL="342900" indent="-342900" algn="l">
              <a:lnSpc>
                <a:spcPct val="150000"/>
              </a:lnSpc>
              <a:buClrTx/>
              <a:buSzTx/>
              <a:buFont typeface="Arial" panose="020B0604020202020204" pitchFamily="34" charset="0"/>
              <a:buChar char="•"/>
              <a:defRPr/>
            </a:pPr>
            <a:r>
              <a:rPr lang="en-US" altLang="zh-CN" b="1" dirty="0">
                <a:solidFill>
                  <a:schemeClr val="accent4">
                    <a:lumMod val="75000"/>
                  </a:schemeClr>
                </a:solidFill>
                <a:sym typeface="+mn-ea"/>
              </a:rPr>
              <a:t>设备可以决定自己的适配器宽度和深度，也可以自由加入或退出</a:t>
            </a:r>
            <a:endParaRPr lang="en-US" altLang="zh-CN" b="1" dirty="0">
              <a:solidFill>
                <a:schemeClr val="accent4">
                  <a:lumMod val="75000"/>
                </a:schemeClr>
              </a:solidFill>
              <a:sym typeface="+mn-ea"/>
            </a:endParaRPr>
          </a:p>
        </p:txBody>
      </p:sp>
      <p:sp>
        <p:nvSpPr>
          <p:cNvPr id="6" name="TextBox 205"/>
          <p:cNvSpPr txBox="1"/>
          <p:nvPr>
            <p:custDataLst>
              <p:tags r:id="rId9"/>
            </p:custDataLst>
          </p:nvPr>
        </p:nvSpPr>
        <p:spPr>
          <a:xfrm>
            <a:off x="5927090" y="3415665"/>
            <a:ext cx="5454015" cy="1337945"/>
          </a:xfrm>
          <a:prstGeom prst="rect">
            <a:avLst/>
          </a:prstGeom>
          <a:noFill/>
        </p:spPr>
        <p:txBody>
          <a:bodyPr wrap="square" rtlCol="0">
            <a:spAutoFit/>
          </a:bodyPr>
          <a:p>
            <a:pPr marL="342900" indent="-342900" algn="l">
              <a:lnSpc>
                <a:spcPct val="150000"/>
              </a:lnSpc>
              <a:buClrTx/>
              <a:buSzTx/>
              <a:buFont typeface="Arial" panose="020B0604020202020204" pitchFamily="34" charset="0"/>
              <a:buChar char="•"/>
              <a:defRPr/>
            </a:pPr>
            <a:r>
              <a:rPr lang="en-US" altLang="zh-CN" b="1" dirty="0">
                <a:solidFill>
                  <a:srgbClr val="4C6026"/>
                </a:solidFill>
                <a:sym typeface="+mn-ea"/>
              </a:rPr>
              <a:t>在每个边缘服务器中部署一个称为代理的控制模块。这些代理收集env，进而确定一个同步频率，作为每个相关设备的action</a:t>
            </a:r>
            <a:endParaRPr lang="en-US" altLang="zh-CN" b="1" dirty="0">
              <a:solidFill>
                <a:srgbClr val="4C6026"/>
              </a:solidFill>
              <a:sym typeface="+mn-ea"/>
            </a:endParaRPr>
          </a:p>
        </p:txBody>
      </p:sp>
      <p:sp>
        <p:nvSpPr>
          <p:cNvPr id="13" name="TextBox 205"/>
          <p:cNvSpPr txBox="1"/>
          <p:nvPr>
            <p:custDataLst>
              <p:tags r:id="rId10"/>
            </p:custDataLst>
          </p:nvPr>
        </p:nvSpPr>
        <p:spPr>
          <a:xfrm>
            <a:off x="5927090" y="4804410"/>
            <a:ext cx="5454015" cy="1753235"/>
          </a:xfrm>
          <a:prstGeom prst="rect">
            <a:avLst/>
          </a:prstGeom>
          <a:noFill/>
        </p:spPr>
        <p:txBody>
          <a:bodyPr wrap="square" rtlCol="0">
            <a:spAutoFit/>
          </a:bodyPr>
          <a:p>
            <a:pPr marL="342900" indent="-342900" algn="l">
              <a:lnSpc>
                <a:spcPct val="150000"/>
              </a:lnSpc>
              <a:buClrTx/>
              <a:buSzTx/>
              <a:buFont typeface="Arial" panose="020B0604020202020204" pitchFamily="34" charset="0"/>
              <a:buChar char="•"/>
              <a:defRPr/>
            </a:pPr>
            <a:r>
              <a:rPr lang="zh-CN" altLang="en-US" b="1" noProof="0" dirty="0">
                <a:ln>
                  <a:noFill/>
                </a:ln>
                <a:solidFill>
                  <a:srgbClr val="1C6299"/>
                </a:solidFill>
                <a:effectLst/>
                <a:uLnTx/>
                <a:uFillTx/>
                <a:ea typeface="+mn-lt"/>
                <a:cs typeface="+mn-lt"/>
                <a:sym typeface="+mn-ea"/>
              </a:rPr>
              <a:t>云会向代理返回奖励；设置了一个训练时间阈值，一旦超过该阈值就会终止当前的 HFL 训练，并利用收集到的轨迹更新代理</a:t>
            </a:r>
            <a:endParaRPr lang="zh-CN" altLang="en-US" b="1" noProof="0" dirty="0">
              <a:ln>
                <a:noFill/>
              </a:ln>
              <a:solidFill>
                <a:srgbClr val="1C6299"/>
              </a:solidFill>
              <a:effectLst/>
              <a:uLnTx/>
              <a:uFillTx/>
              <a:ea typeface="+mn-lt"/>
              <a:cs typeface="+mn-lt"/>
              <a:sym typeface="+mn-ea"/>
            </a:endParaRPr>
          </a:p>
          <a:p>
            <a:pPr marL="342900" indent="-342900" algn="l">
              <a:lnSpc>
                <a:spcPct val="150000"/>
              </a:lnSpc>
              <a:buClrTx/>
              <a:buSzTx/>
              <a:buFont typeface="Arial" panose="020B0604020202020204" pitchFamily="34" charset="0"/>
              <a:buChar char="•"/>
              <a:defRPr/>
            </a:pPr>
            <a:endParaRPr lang="zh-CN" altLang="en-US" b="1" noProof="0" dirty="0">
              <a:ln>
                <a:noFill/>
              </a:ln>
              <a:solidFill>
                <a:srgbClr val="1C6299"/>
              </a:solidFill>
              <a:effectLst/>
              <a:uLnTx/>
              <a:uFillTx/>
              <a:ea typeface="+mn-lt"/>
              <a:cs typeface="+mn-lt"/>
              <a:sym typeface="+mn-ea"/>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801053"/>
            <a:ext cx="10858500" cy="0"/>
          </a:xfrm>
          <a:prstGeom prst="line">
            <a:avLst/>
          </a:prstGeom>
          <a:noFill/>
          <a:ln w="22225" cap="flat" cmpd="sng" algn="ctr">
            <a:solidFill>
              <a:srgbClr val="1C6299"/>
            </a:solidFill>
            <a:prstDash val="solid"/>
            <a:miter lim="800000"/>
          </a:ln>
          <a:effectLst/>
        </p:spPr>
      </p:cxnSp>
      <p:sp>
        <p:nvSpPr>
          <p:cNvPr id="59" name="文本框 58"/>
          <p:cNvSpPr txBox="1"/>
          <p:nvPr/>
        </p:nvSpPr>
        <p:spPr>
          <a:xfrm>
            <a:off x="660400" y="6583649"/>
            <a:ext cx="1941557" cy="246221"/>
          </a:xfrm>
          <a:prstGeom prst="rect">
            <a:avLst/>
          </a:prstGeom>
          <a:noFill/>
        </p:spPr>
        <p:txBody>
          <a:bodyPr wrap="none" rtlCol="0">
            <a:spAutoFit/>
          </a:bodyPr>
          <a:lstStyle/>
          <a:p>
            <a:pPr marR="0" indent="0" defTabSz="914400" fontAlgn="auto">
              <a:lnSpc>
                <a:spcPct val="100000"/>
              </a:lnSpc>
              <a:spcBef>
                <a:spcPts val="0"/>
              </a:spcBef>
              <a:spcAft>
                <a:spcPts val="0"/>
              </a:spcAft>
              <a:buClrTx/>
              <a:buSzTx/>
              <a:buFontTx/>
              <a:buNone/>
              <a:defRPr/>
            </a:pPr>
            <a:r>
              <a:rPr kumimoji="0" lang="zh-CN" altLang="en-US" sz="1000" b="0" i="0" kern="1200" cap="none" spc="600" normalizeH="0" baseline="0" noProof="0" dirty="0">
                <a:solidFill>
                  <a:prstClr val="white"/>
                </a:solidFill>
                <a:latin typeface="微软雅黑" panose="020B0503020204020204" pitchFamily="34" charset="-122"/>
                <a:ea typeface="微软雅黑" panose="020B0503020204020204" pitchFamily="34" charset="-122"/>
                <a:cs typeface="+mn-cs"/>
              </a:rPr>
              <a:t>自强不息 厚德载物</a:t>
            </a:r>
            <a:endParaRPr kumimoji="0" lang="zh-CN" altLang="en-US" sz="1000" b="0" i="0" kern="1200" cap="none" spc="600" normalizeH="0" baseline="0" noProof="0" dirty="0">
              <a:solidFill>
                <a:prstClr val="white"/>
              </a:solidFill>
              <a:latin typeface="微软雅黑" panose="020B0503020204020204" pitchFamily="34" charset="-122"/>
              <a:ea typeface="微软雅黑" panose="020B0503020204020204" pitchFamily="34" charset="-122"/>
              <a:cs typeface="+mn-cs"/>
            </a:endParaRPr>
          </a:p>
        </p:txBody>
      </p:sp>
      <p:pic>
        <p:nvPicPr>
          <p:cNvPr id="61" name="图片 6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kern="1200" cap="none" spc="300" normalizeH="0" baseline="0" noProof="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3" name="TextBox 205"/>
          <p:cNvSpPr txBox="1"/>
          <p:nvPr>
            <p:custDataLst>
              <p:tags r:id="rId2"/>
            </p:custDataLst>
          </p:nvPr>
        </p:nvSpPr>
        <p:spPr>
          <a:xfrm>
            <a:off x="6299835" y="1058545"/>
            <a:ext cx="5088255" cy="4482465"/>
          </a:xfrm>
          <a:prstGeom prst="rect">
            <a:avLst/>
          </a:prstGeom>
          <a:noFill/>
        </p:spPr>
        <p:txBody>
          <a:bodyPr wrap="square" rtlCol="0">
            <a:noAutofit/>
          </a:bodyPr>
          <a:lstStyle/>
          <a:p>
            <a:pPr>
              <a:lnSpc>
                <a:spcPct val="150000"/>
              </a:lnSpc>
              <a:defRPr/>
            </a:pPr>
            <a:r>
              <a:rPr kumimoji="0" lang="en-US" altLang="zh-CN" sz="2400" b="1" i="0" kern="1200" cap="none" spc="0" normalizeH="0" baseline="0" noProof="0" dirty="0">
                <a:solidFill>
                  <a:srgbClr val="1C6299"/>
                </a:solidFill>
                <a:latin typeface="微软雅黑" panose="020B0503020204020204" pitchFamily="34" charset="-122"/>
                <a:ea typeface="微软雅黑" panose="020B0503020204020204" pitchFamily="34" charset="-122"/>
                <a:cs typeface="+mn-cs"/>
              </a:rPr>
              <a:t>State</a:t>
            </a:r>
            <a:endParaRPr kumimoji="0" lang="en-US" altLang="zh-CN" sz="2400" b="1" i="0" kern="1200" cap="none" spc="0" normalizeH="0" baseline="0" noProof="0" dirty="0">
              <a:solidFill>
                <a:srgbClr val="1C6299"/>
              </a:solidFill>
              <a:latin typeface="微软雅黑" panose="020B0503020204020204" pitchFamily="34" charset="-122"/>
              <a:ea typeface="微软雅黑" panose="020B0503020204020204" pitchFamily="34" charset="-122"/>
              <a:cs typeface="+mn-cs"/>
            </a:endParaRPr>
          </a:p>
          <a:p>
            <a:pPr marL="342900" indent="-342900">
              <a:lnSpc>
                <a:spcPct val="150000"/>
              </a:lnSpc>
              <a:buFont typeface="Arial" panose="020B0604020202020204" pitchFamily="34" charset="0"/>
              <a:buChar char="•"/>
              <a:defRPr/>
            </a:pPr>
            <a:r>
              <a:rPr lang="zh-CN" dirty="0"/>
              <a:t>第一部分：在云端和链接</a:t>
            </a:r>
            <a:r>
              <a:rPr lang="zh-CN" dirty="0"/>
              <a:t>的设备</a:t>
            </a:r>
            <a:r>
              <a:rPr lang="zh-CN" dirty="0"/>
              <a:t>上收集当前回合的适配器模型参数进行扁平化处理和排列，并使用原理成分分析法（principle component analysis，PCA）将模型压缩为低维表示</a:t>
            </a:r>
            <a:endParaRPr lang="zh-CN" dirty="0"/>
          </a:p>
          <a:p>
            <a:pPr marL="342900" indent="-342900">
              <a:lnSpc>
                <a:spcPct val="150000"/>
              </a:lnSpc>
              <a:buFont typeface="Arial" panose="020B0604020202020204" pitchFamily="34" charset="0"/>
              <a:buChar char="•"/>
              <a:defRPr/>
            </a:pPr>
            <a:r>
              <a:rPr lang="zh-CN" dirty="0"/>
              <a:t>第二部分：边缘下每个设备的训练信息，</a:t>
            </a:r>
            <a:r>
              <a:rPr lang="zh-CN" dirty="0"/>
              <a:t>即设备在上一轮的训练时间和能耗</a:t>
            </a:r>
            <a:endParaRPr lang="zh-CN" dirty="0"/>
          </a:p>
          <a:p>
            <a:pPr marL="342900" indent="-342900">
              <a:lnSpc>
                <a:spcPct val="150000"/>
              </a:lnSpc>
              <a:buFont typeface="Arial" panose="020B0604020202020204" pitchFamily="34" charset="0"/>
              <a:buChar char="•"/>
              <a:defRPr/>
            </a:pPr>
            <a:r>
              <a:rPr lang="zh-CN" dirty="0"/>
              <a:t>第三部分：当前剩余时间</a:t>
            </a:r>
            <a:r>
              <a:rPr lang="zh-CN" dirty="0"/>
              <a:t>和上一轮测试精度</a:t>
            </a:r>
            <a:endParaRPr lang="zh-CN" dirty="0"/>
          </a:p>
          <a:p>
            <a:pPr marL="342900" indent="-342900">
              <a:lnSpc>
                <a:spcPct val="150000"/>
              </a:lnSpc>
              <a:buFont typeface="Arial" panose="020B0604020202020204" pitchFamily="34" charset="0"/>
              <a:buChar char="•"/>
              <a:defRPr/>
            </a:pPr>
            <a:r>
              <a:rPr lang="zh-CN" dirty="0"/>
              <a:t>最后观测值被串联成一个二维矩阵</a:t>
            </a:r>
            <a:endParaRPr lang="zh-CN" dirty="0"/>
          </a:p>
        </p:txBody>
      </p:sp>
      <p:grpSp>
        <p:nvGrpSpPr>
          <p:cNvPr id="9" name="组合 8"/>
          <p:cNvGrpSpPr/>
          <p:nvPr/>
        </p:nvGrpSpPr>
        <p:grpSpPr>
          <a:xfrm>
            <a:off x="203760" y="233388"/>
            <a:ext cx="725344" cy="619478"/>
            <a:chOff x="178632" y="159728"/>
            <a:chExt cx="725344" cy="619478"/>
          </a:xfrm>
        </p:grpSpPr>
        <p:sp>
          <p:nvSpPr>
            <p:cNvPr id="10" name="椭圆 9"/>
            <p:cNvSpPr/>
            <p:nvPr>
              <p:custDataLst>
                <p:tags r:id="rId3"/>
              </p:custDataLst>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1" name="文本框 10"/>
            <p:cNvSpPr txBox="1"/>
            <p:nvPr>
              <p:custDataLst>
                <p:tags r:id="rId4"/>
              </p:custDataLst>
            </p:nvPr>
          </p:nvSpPr>
          <p:spPr>
            <a:xfrm>
              <a:off x="230876" y="233483"/>
              <a:ext cx="673100" cy="33718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02</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2" name="椭圆 11"/>
            <p:cNvSpPr/>
            <p:nvPr>
              <p:custDataLst>
                <p:tags r:id="rId5"/>
              </p:custDataLst>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2" name="TextBox 205"/>
          <p:cNvSpPr txBox="1"/>
          <p:nvPr>
            <p:custDataLst>
              <p:tags r:id="rId6"/>
            </p:custDataLst>
          </p:nvPr>
        </p:nvSpPr>
        <p:spPr>
          <a:xfrm>
            <a:off x="929005" y="94615"/>
            <a:ext cx="5231130" cy="684530"/>
          </a:xfrm>
          <a:prstGeom prst="rect">
            <a:avLst/>
          </a:prstGeom>
          <a:noFill/>
        </p:spPr>
        <p:txBody>
          <a:bodyPr wrap="square" rtlCol="0">
            <a:noAutofit/>
          </a:bodyPr>
          <a:lstStyle/>
          <a:p>
            <a:pPr>
              <a:lnSpc>
                <a:spcPct val="150000"/>
              </a:lnSpc>
              <a:defRPr/>
            </a:pPr>
            <a:r>
              <a:rPr kumimoji="0" lang="en-US" altLang="zh-CN" sz="2800" b="1" i="0" kern="1200" cap="none" spc="0" normalizeH="0" baseline="0" noProof="0" dirty="0">
                <a:solidFill>
                  <a:srgbClr val="30629A"/>
                </a:solidFill>
                <a:latin typeface="微软雅黑" panose="020B0503020204020204" pitchFamily="34" charset="-122"/>
                <a:ea typeface="微软雅黑" panose="020B0503020204020204" pitchFamily="34" charset="-122"/>
                <a:cs typeface="+mn-cs"/>
              </a:rPr>
              <a:t>Tomtit MDP</a:t>
            </a:r>
            <a:endParaRPr kumimoji="0" lang="zh-CN" altLang="en-US" sz="2800" b="1" i="0" kern="1200" cap="none" spc="0" normalizeH="0" baseline="0" noProof="0" dirty="0">
              <a:solidFill>
                <a:srgbClr val="1C6299"/>
              </a:solidFill>
              <a:latin typeface="微软雅黑" panose="020B0503020204020204" pitchFamily="34" charset="-122"/>
              <a:ea typeface="微软雅黑" panose="020B0503020204020204" pitchFamily="34" charset="-122"/>
              <a:cs typeface="+mn-cs"/>
            </a:endParaRPr>
          </a:p>
          <a:p>
            <a:pPr indent="0">
              <a:lnSpc>
                <a:spcPct val="150000"/>
              </a:lnSpc>
              <a:buFont typeface="Arial" panose="020B0604020202020204" pitchFamily="34" charset="0"/>
              <a:buNone/>
              <a:defRPr/>
            </a:pPr>
            <a:endParaRPr kumimoji="0" lang="en-US" altLang="zh-CN" sz="2800" b="1" i="0" kern="1200" cap="none" spc="0" normalizeH="0" baseline="0" noProof="0" dirty="0">
              <a:solidFill>
                <a:srgbClr val="1C6299"/>
              </a:solidFill>
              <a:latin typeface="微软雅黑" panose="020B0503020204020204" pitchFamily="34" charset="-122"/>
              <a:ea typeface="微软雅黑" panose="020B0503020204020204" pitchFamily="34" charset="-122"/>
              <a:cs typeface="+mn-cs"/>
              <a:sym typeface="+mn-ea"/>
            </a:endParaRPr>
          </a:p>
        </p:txBody>
      </p:sp>
      <p:pic>
        <p:nvPicPr>
          <p:cNvPr id="4" name="图片 3" descr="QQ20240927-164908"/>
          <p:cNvPicPr>
            <a:picLocks noChangeAspect="1"/>
          </p:cNvPicPr>
          <p:nvPr/>
        </p:nvPicPr>
        <p:blipFill>
          <a:blip r:embed="rId7"/>
          <a:stretch>
            <a:fillRect/>
          </a:stretch>
        </p:blipFill>
        <p:spPr>
          <a:xfrm>
            <a:off x="520700" y="958215"/>
            <a:ext cx="5433060" cy="5327650"/>
          </a:xfrm>
          <a:prstGeom prst="rect">
            <a:avLst/>
          </a:prstGeom>
        </p:spPr>
      </p:pic>
      <p:pic>
        <p:nvPicPr>
          <p:cNvPr id="6" name="图片 5" descr="QQ20240927-171033"/>
          <p:cNvPicPr>
            <a:picLocks noChangeAspect="1"/>
          </p:cNvPicPr>
          <p:nvPr/>
        </p:nvPicPr>
        <p:blipFill>
          <a:blip r:embed="rId8"/>
          <a:stretch>
            <a:fillRect/>
          </a:stretch>
        </p:blipFill>
        <p:spPr>
          <a:xfrm>
            <a:off x="6485255" y="5501640"/>
            <a:ext cx="4902835" cy="36258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801053"/>
            <a:ext cx="10858500" cy="0"/>
          </a:xfrm>
          <a:prstGeom prst="line">
            <a:avLst/>
          </a:prstGeom>
          <a:noFill/>
          <a:ln w="22225" cap="flat" cmpd="sng" algn="ctr">
            <a:solidFill>
              <a:srgbClr val="1C6299"/>
            </a:solidFill>
            <a:prstDash val="solid"/>
            <a:miter lim="800000"/>
          </a:ln>
          <a:effectLst/>
        </p:spPr>
      </p:cxnSp>
      <p:sp>
        <p:nvSpPr>
          <p:cNvPr id="59" name="文本框 58"/>
          <p:cNvSpPr txBox="1"/>
          <p:nvPr/>
        </p:nvSpPr>
        <p:spPr>
          <a:xfrm>
            <a:off x="660400" y="6583649"/>
            <a:ext cx="1941557" cy="246221"/>
          </a:xfrm>
          <a:prstGeom prst="rect">
            <a:avLst/>
          </a:prstGeom>
          <a:noFill/>
        </p:spPr>
        <p:txBody>
          <a:bodyPr wrap="none" rtlCol="0">
            <a:spAutoFit/>
          </a:bodyPr>
          <a:lstStyle/>
          <a:p>
            <a:pPr marR="0" indent="0" defTabSz="914400" fontAlgn="auto">
              <a:lnSpc>
                <a:spcPct val="100000"/>
              </a:lnSpc>
              <a:spcBef>
                <a:spcPts val="0"/>
              </a:spcBef>
              <a:spcAft>
                <a:spcPts val="0"/>
              </a:spcAft>
              <a:buClrTx/>
              <a:buSzTx/>
              <a:buFontTx/>
              <a:buNone/>
              <a:defRPr/>
            </a:pPr>
            <a:r>
              <a:rPr kumimoji="0" lang="zh-CN" altLang="en-US" sz="1000" b="0" i="0" kern="1200" cap="none" spc="600" normalizeH="0" baseline="0" noProof="0" dirty="0">
                <a:solidFill>
                  <a:prstClr val="white"/>
                </a:solidFill>
                <a:latin typeface="微软雅黑" panose="020B0503020204020204" pitchFamily="34" charset="-122"/>
                <a:ea typeface="微软雅黑" panose="020B0503020204020204" pitchFamily="34" charset="-122"/>
                <a:cs typeface="+mn-cs"/>
              </a:rPr>
              <a:t>自强不息 厚德载物</a:t>
            </a:r>
            <a:endParaRPr kumimoji="0" lang="zh-CN" altLang="en-US" sz="1000" b="0" i="0" kern="1200" cap="none" spc="600" normalizeH="0" baseline="0" noProof="0" dirty="0">
              <a:solidFill>
                <a:prstClr val="white"/>
              </a:solidFill>
              <a:latin typeface="微软雅黑" panose="020B0503020204020204" pitchFamily="34" charset="-122"/>
              <a:ea typeface="微软雅黑" panose="020B0503020204020204" pitchFamily="34" charset="-122"/>
              <a:cs typeface="+mn-cs"/>
            </a:endParaRPr>
          </a:p>
        </p:txBody>
      </p:sp>
      <p:pic>
        <p:nvPicPr>
          <p:cNvPr id="61" name="图片 6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kern="1200" cap="none" spc="300" normalizeH="0" baseline="0" noProof="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3" name="TextBox 205"/>
          <p:cNvSpPr txBox="1"/>
          <p:nvPr>
            <p:custDataLst>
              <p:tags r:id="rId2"/>
            </p:custDataLst>
          </p:nvPr>
        </p:nvSpPr>
        <p:spPr>
          <a:xfrm>
            <a:off x="660400" y="4610735"/>
            <a:ext cx="10962005" cy="1550670"/>
          </a:xfrm>
          <a:prstGeom prst="rect">
            <a:avLst/>
          </a:prstGeom>
          <a:noFill/>
        </p:spPr>
        <p:txBody>
          <a:bodyPr wrap="square" rtlCol="0">
            <a:noAutofit/>
          </a:bodyPr>
          <a:lstStyle/>
          <a:p>
            <a:pPr>
              <a:lnSpc>
                <a:spcPct val="150000"/>
              </a:lnSpc>
              <a:defRPr/>
            </a:pPr>
            <a:r>
              <a:rPr kumimoji="0" lang="en-US" altLang="zh-CN" sz="2400" b="1" i="0" kern="1200" cap="none" spc="0" normalizeH="0" baseline="0" noProof="0" dirty="0">
                <a:solidFill>
                  <a:srgbClr val="1C6299"/>
                </a:solidFill>
                <a:latin typeface="微软雅黑" panose="020B0503020204020204" pitchFamily="34" charset="-122"/>
                <a:ea typeface="微软雅黑" panose="020B0503020204020204" pitchFamily="34" charset="-122"/>
                <a:cs typeface="+mn-cs"/>
              </a:rPr>
              <a:t>Action</a:t>
            </a:r>
            <a:endParaRPr kumimoji="0" lang="en-US" altLang="zh-CN" sz="2400" b="1" i="0" kern="1200" cap="none" spc="0" normalizeH="0" baseline="0" noProof="0" dirty="0">
              <a:solidFill>
                <a:srgbClr val="1C6299"/>
              </a:solidFill>
              <a:latin typeface="微软雅黑" panose="020B0503020204020204" pitchFamily="34" charset="-122"/>
              <a:ea typeface="微软雅黑" panose="020B0503020204020204" pitchFamily="34" charset="-122"/>
              <a:cs typeface="+mn-cs"/>
            </a:endParaRPr>
          </a:p>
          <a:p>
            <a:pPr marL="342900" indent="-342900">
              <a:lnSpc>
                <a:spcPct val="150000"/>
              </a:lnSpc>
              <a:buFont typeface="Arial" panose="020B0604020202020204" pitchFamily="34" charset="0"/>
              <a:buChar char="•"/>
              <a:defRPr/>
            </a:pPr>
            <a:r>
              <a:rPr lang="zh-CN" dirty="0"/>
              <a:t>云聚合频率作为</a:t>
            </a:r>
            <a:r>
              <a:rPr lang="zh-CN" dirty="0"/>
              <a:t>动作</a:t>
            </a:r>
            <a:endParaRPr lang="zh-CN" dirty="0"/>
          </a:p>
          <a:p>
            <a:pPr marL="342900" indent="-342900">
              <a:lnSpc>
                <a:spcPct val="150000"/>
              </a:lnSpc>
              <a:buFont typeface="Arial" panose="020B0604020202020204" pitchFamily="34" charset="0"/>
              <a:buChar char="•"/>
              <a:defRPr/>
            </a:pPr>
            <a:r>
              <a:rPr lang="zh-CN" dirty="0">
                <a:sym typeface="+mn-ea"/>
              </a:rPr>
              <a:t>经过高斯采样后在预定义的行动空间内寻找合适的</a:t>
            </a:r>
            <a:r>
              <a:rPr lang="zh-CN" dirty="0">
                <a:sym typeface="+mn-ea"/>
              </a:rPr>
              <a:t>动作</a:t>
            </a:r>
            <a:r>
              <a:rPr lang="zh-CN" dirty="0">
                <a:sym typeface="+mn-ea"/>
              </a:rPr>
              <a:t>，使得两者之间的距离最小，进而得到实际动作</a:t>
            </a:r>
            <a:endParaRPr lang="zh-CN" dirty="0"/>
          </a:p>
        </p:txBody>
      </p:sp>
      <p:grpSp>
        <p:nvGrpSpPr>
          <p:cNvPr id="9" name="组合 8"/>
          <p:cNvGrpSpPr/>
          <p:nvPr/>
        </p:nvGrpSpPr>
        <p:grpSpPr>
          <a:xfrm>
            <a:off x="203760" y="233388"/>
            <a:ext cx="725344" cy="619478"/>
            <a:chOff x="178632" y="159728"/>
            <a:chExt cx="725344" cy="619478"/>
          </a:xfrm>
        </p:grpSpPr>
        <p:sp>
          <p:nvSpPr>
            <p:cNvPr id="10" name="椭圆 9"/>
            <p:cNvSpPr/>
            <p:nvPr>
              <p:custDataLst>
                <p:tags r:id="rId3"/>
              </p:custDataLst>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1" name="文本框 10"/>
            <p:cNvSpPr txBox="1"/>
            <p:nvPr>
              <p:custDataLst>
                <p:tags r:id="rId4"/>
              </p:custDataLst>
            </p:nvPr>
          </p:nvSpPr>
          <p:spPr>
            <a:xfrm>
              <a:off x="230876" y="233483"/>
              <a:ext cx="673100" cy="33718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02</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2" name="椭圆 11"/>
            <p:cNvSpPr/>
            <p:nvPr>
              <p:custDataLst>
                <p:tags r:id="rId5"/>
              </p:custDataLst>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2" name="TextBox 205"/>
          <p:cNvSpPr txBox="1"/>
          <p:nvPr>
            <p:custDataLst>
              <p:tags r:id="rId6"/>
            </p:custDataLst>
          </p:nvPr>
        </p:nvSpPr>
        <p:spPr>
          <a:xfrm>
            <a:off x="929005" y="94615"/>
            <a:ext cx="5231130" cy="684530"/>
          </a:xfrm>
          <a:prstGeom prst="rect">
            <a:avLst/>
          </a:prstGeom>
          <a:noFill/>
        </p:spPr>
        <p:txBody>
          <a:bodyPr wrap="square" rtlCol="0">
            <a:noAutofit/>
          </a:bodyPr>
          <a:lstStyle/>
          <a:p>
            <a:pPr>
              <a:lnSpc>
                <a:spcPct val="150000"/>
              </a:lnSpc>
              <a:defRPr/>
            </a:pPr>
            <a:r>
              <a:rPr kumimoji="0" lang="en-US" altLang="zh-CN" sz="2800" b="1" i="0" kern="1200" cap="none" spc="0" normalizeH="0" baseline="0" noProof="0" dirty="0">
                <a:solidFill>
                  <a:srgbClr val="30629A"/>
                </a:solidFill>
                <a:latin typeface="微软雅黑" panose="020B0503020204020204" pitchFamily="34" charset="-122"/>
                <a:ea typeface="微软雅黑" panose="020B0503020204020204" pitchFamily="34" charset="-122"/>
                <a:cs typeface="+mn-cs"/>
              </a:rPr>
              <a:t>Tomtit MDP</a:t>
            </a:r>
            <a:endParaRPr kumimoji="0" lang="zh-CN" altLang="en-US" sz="2800" b="1" i="0" kern="1200" cap="none" spc="0" normalizeH="0" baseline="0" noProof="0" dirty="0">
              <a:solidFill>
                <a:srgbClr val="1C6299"/>
              </a:solidFill>
              <a:latin typeface="微软雅黑" panose="020B0503020204020204" pitchFamily="34" charset="-122"/>
              <a:ea typeface="微软雅黑" panose="020B0503020204020204" pitchFamily="34" charset="-122"/>
              <a:cs typeface="+mn-cs"/>
            </a:endParaRPr>
          </a:p>
          <a:p>
            <a:pPr indent="0">
              <a:lnSpc>
                <a:spcPct val="150000"/>
              </a:lnSpc>
              <a:buFont typeface="Arial" panose="020B0604020202020204" pitchFamily="34" charset="0"/>
              <a:buNone/>
              <a:defRPr/>
            </a:pPr>
            <a:endParaRPr kumimoji="0" lang="en-US" altLang="zh-CN" sz="2800" b="1" i="0" kern="1200" cap="none" spc="0" normalizeH="0" baseline="0" noProof="0" dirty="0">
              <a:solidFill>
                <a:srgbClr val="1C6299"/>
              </a:solidFill>
              <a:latin typeface="微软雅黑" panose="020B0503020204020204" pitchFamily="34" charset="-122"/>
              <a:ea typeface="微软雅黑" panose="020B0503020204020204" pitchFamily="34" charset="-122"/>
              <a:cs typeface="+mn-cs"/>
              <a:sym typeface="+mn-ea"/>
            </a:endParaRPr>
          </a:p>
        </p:txBody>
      </p:sp>
      <p:pic>
        <p:nvPicPr>
          <p:cNvPr id="5" name="图片 4" descr="QQ20240927-162615"/>
          <p:cNvPicPr>
            <a:picLocks noChangeAspect="1"/>
          </p:cNvPicPr>
          <p:nvPr/>
        </p:nvPicPr>
        <p:blipFill>
          <a:blip r:embed="rId7"/>
          <a:srcRect l="2427" t="7119" r="2773"/>
          <a:stretch>
            <a:fillRect/>
          </a:stretch>
        </p:blipFill>
        <p:spPr>
          <a:xfrm>
            <a:off x="660400" y="1059180"/>
            <a:ext cx="10962640" cy="346392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801053"/>
            <a:ext cx="10858500" cy="0"/>
          </a:xfrm>
          <a:prstGeom prst="line">
            <a:avLst/>
          </a:prstGeom>
          <a:noFill/>
          <a:ln w="22225" cap="flat" cmpd="sng" algn="ctr">
            <a:solidFill>
              <a:srgbClr val="1C6299"/>
            </a:solidFill>
            <a:prstDash val="solid"/>
            <a:miter lim="800000"/>
          </a:ln>
          <a:effectLst/>
        </p:spPr>
      </p:cxnSp>
      <p:sp>
        <p:nvSpPr>
          <p:cNvPr id="59" name="文本框 58"/>
          <p:cNvSpPr txBox="1"/>
          <p:nvPr/>
        </p:nvSpPr>
        <p:spPr>
          <a:xfrm>
            <a:off x="660400" y="6583649"/>
            <a:ext cx="1941557" cy="246221"/>
          </a:xfrm>
          <a:prstGeom prst="rect">
            <a:avLst/>
          </a:prstGeom>
          <a:noFill/>
        </p:spPr>
        <p:txBody>
          <a:bodyPr wrap="none" rtlCol="0">
            <a:spAutoFit/>
          </a:bodyPr>
          <a:lstStyle/>
          <a:p>
            <a:pPr marR="0" indent="0" defTabSz="914400" fontAlgn="auto">
              <a:lnSpc>
                <a:spcPct val="100000"/>
              </a:lnSpc>
              <a:spcBef>
                <a:spcPts val="0"/>
              </a:spcBef>
              <a:spcAft>
                <a:spcPts val="0"/>
              </a:spcAft>
              <a:buClrTx/>
              <a:buSzTx/>
              <a:buFontTx/>
              <a:buNone/>
              <a:defRPr/>
            </a:pPr>
            <a:r>
              <a:rPr kumimoji="0" lang="zh-CN" altLang="en-US" sz="1000" b="0" i="0" kern="1200" cap="none" spc="600" normalizeH="0" baseline="0" noProof="0" dirty="0">
                <a:solidFill>
                  <a:prstClr val="white"/>
                </a:solidFill>
                <a:latin typeface="微软雅黑" panose="020B0503020204020204" pitchFamily="34" charset="-122"/>
                <a:ea typeface="微软雅黑" panose="020B0503020204020204" pitchFamily="34" charset="-122"/>
                <a:cs typeface="+mn-cs"/>
              </a:rPr>
              <a:t>自强不息 厚德载物</a:t>
            </a:r>
            <a:endParaRPr kumimoji="0" lang="zh-CN" altLang="en-US" sz="1000" b="0" i="0" kern="1200" cap="none" spc="600" normalizeH="0" baseline="0" noProof="0" dirty="0">
              <a:solidFill>
                <a:prstClr val="white"/>
              </a:solidFill>
              <a:latin typeface="微软雅黑" panose="020B0503020204020204" pitchFamily="34" charset="-122"/>
              <a:ea typeface="微软雅黑" panose="020B0503020204020204" pitchFamily="34" charset="-122"/>
              <a:cs typeface="+mn-cs"/>
            </a:endParaRPr>
          </a:p>
        </p:txBody>
      </p:sp>
      <p:pic>
        <p:nvPicPr>
          <p:cNvPr id="61" name="图片 6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kern="1200" cap="none" spc="300" normalizeH="0" baseline="0" noProof="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3" name="TextBox 205"/>
          <p:cNvSpPr txBox="1"/>
          <p:nvPr>
            <p:custDataLst>
              <p:tags r:id="rId2"/>
            </p:custDataLst>
          </p:nvPr>
        </p:nvSpPr>
        <p:spPr>
          <a:xfrm>
            <a:off x="660400" y="4523740"/>
            <a:ext cx="10727690" cy="1793875"/>
          </a:xfrm>
          <a:prstGeom prst="rect">
            <a:avLst/>
          </a:prstGeom>
          <a:noFill/>
        </p:spPr>
        <p:txBody>
          <a:bodyPr wrap="square" rtlCol="0">
            <a:noAutofit/>
          </a:bodyPr>
          <a:lstStyle/>
          <a:p>
            <a:pPr>
              <a:lnSpc>
                <a:spcPct val="150000"/>
              </a:lnSpc>
              <a:defRPr/>
            </a:pPr>
            <a:r>
              <a:rPr kumimoji="0" lang="en-US" altLang="zh-CN" sz="2400" b="1" i="0" kern="1200" cap="none" spc="0" normalizeH="0" baseline="0" noProof="0" dirty="0">
                <a:solidFill>
                  <a:srgbClr val="1C6299"/>
                </a:solidFill>
                <a:latin typeface="微软雅黑" panose="020B0503020204020204" pitchFamily="34" charset="-122"/>
                <a:ea typeface="微软雅黑" panose="020B0503020204020204" pitchFamily="34" charset="-122"/>
                <a:cs typeface="+mn-cs"/>
              </a:rPr>
              <a:t>Reward</a:t>
            </a:r>
            <a:endParaRPr lang="zh-CN" dirty="0">
              <a:sym typeface="+mn-ea"/>
            </a:endParaRPr>
          </a:p>
          <a:p>
            <a:pPr marL="342900" indent="-342900">
              <a:lnSpc>
                <a:spcPct val="150000"/>
              </a:lnSpc>
              <a:buFont typeface="Arial" panose="020B0604020202020204" pitchFamily="34" charset="0"/>
              <a:buChar char="•"/>
              <a:defRPr/>
            </a:pPr>
            <a:r>
              <a:rPr lang="zh-CN" dirty="0">
                <a:sym typeface="+mn-ea"/>
              </a:rPr>
              <a:t>第一部分 表示准确度的提高。Q(-) 是一个单调递增函数，这确保了随着测试精度的提高，奖励也会相应增加；第二部分表示与第 i 组相关的平均能耗，其中 ε 表示平衡权重。</a:t>
            </a:r>
            <a:endParaRPr lang="zh-CN" dirty="0">
              <a:sym typeface="+mn-ea"/>
            </a:endParaRPr>
          </a:p>
        </p:txBody>
      </p:sp>
      <p:grpSp>
        <p:nvGrpSpPr>
          <p:cNvPr id="9" name="组合 8"/>
          <p:cNvGrpSpPr/>
          <p:nvPr/>
        </p:nvGrpSpPr>
        <p:grpSpPr>
          <a:xfrm>
            <a:off x="203760" y="233388"/>
            <a:ext cx="725344" cy="619478"/>
            <a:chOff x="178632" y="159728"/>
            <a:chExt cx="725344" cy="619478"/>
          </a:xfrm>
        </p:grpSpPr>
        <p:sp>
          <p:nvSpPr>
            <p:cNvPr id="10" name="椭圆 9"/>
            <p:cNvSpPr/>
            <p:nvPr>
              <p:custDataLst>
                <p:tags r:id="rId3"/>
              </p:custDataLst>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1" name="文本框 10"/>
            <p:cNvSpPr txBox="1"/>
            <p:nvPr>
              <p:custDataLst>
                <p:tags r:id="rId4"/>
              </p:custDataLst>
            </p:nvPr>
          </p:nvSpPr>
          <p:spPr>
            <a:xfrm>
              <a:off x="230876" y="233483"/>
              <a:ext cx="673100" cy="33718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02</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2" name="椭圆 11"/>
            <p:cNvSpPr/>
            <p:nvPr>
              <p:custDataLst>
                <p:tags r:id="rId5"/>
              </p:custDataLst>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2" name="TextBox 205"/>
          <p:cNvSpPr txBox="1"/>
          <p:nvPr>
            <p:custDataLst>
              <p:tags r:id="rId6"/>
            </p:custDataLst>
          </p:nvPr>
        </p:nvSpPr>
        <p:spPr>
          <a:xfrm>
            <a:off x="929005" y="94615"/>
            <a:ext cx="5231130" cy="684530"/>
          </a:xfrm>
          <a:prstGeom prst="rect">
            <a:avLst/>
          </a:prstGeom>
          <a:noFill/>
        </p:spPr>
        <p:txBody>
          <a:bodyPr wrap="square" rtlCol="0">
            <a:noAutofit/>
          </a:bodyPr>
          <a:lstStyle/>
          <a:p>
            <a:pPr>
              <a:lnSpc>
                <a:spcPct val="150000"/>
              </a:lnSpc>
              <a:defRPr/>
            </a:pPr>
            <a:r>
              <a:rPr kumimoji="0" lang="en-US" altLang="zh-CN" sz="2800" b="1" i="0" kern="1200" cap="none" spc="0" normalizeH="0" baseline="0" noProof="0" dirty="0">
                <a:solidFill>
                  <a:srgbClr val="30629A"/>
                </a:solidFill>
                <a:latin typeface="微软雅黑" panose="020B0503020204020204" pitchFamily="34" charset="-122"/>
                <a:ea typeface="微软雅黑" panose="020B0503020204020204" pitchFamily="34" charset="-122"/>
                <a:cs typeface="+mn-cs"/>
              </a:rPr>
              <a:t>Tomtit MDP</a:t>
            </a:r>
            <a:endParaRPr kumimoji="0" lang="zh-CN" altLang="en-US" sz="2800" b="1" i="0" kern="1200" cap="none" spc="0" normalizeH="0" baseline="0" noProof="0" dirty="0">
              <a:solidFill>
                <a:srgbClr val="1C6299"/>
              </a:solidFill>
              <a:latin typeface="微软雅黑" panose="020B0503020204020204" pitchFamily="34" charset="-122"/>
              <a:ea typeface="微软雅黑" panose="020B0503020204020204" pitchFamily="34" charset="-122"/>
              <a:cs typeface="+mn-cs"/>
            </a:endParaRPr>
          </a:p>
          <a:p>
            <a:pPr indent="0">
              <a:lnSpc>
                <a:spcPct val="150000"/>
              </a:lnSpc>
              <a:buFont typeface="Arial" panose="020B0604020202020204" pitchFamily="34" charset="0"/>
              <a:buNone/>
              <a:defRPr/>
            </a:pPr>
            <a:endParaRPr kumimoji="0" lang="en-US" altLang="zh-CN" sz="2800" b="1" i="0" kern="1200" cap="none" spc="0" normalizeH="0" baseline="0" noProof="0" dirty="0">
              <a:solidFill>
                <a:srgbClr val="1C6299"/>
              </a:solidFill>
              <a:latin typeface="微软雅黑" panose="020B0503020204020204" pitchFamily="34" charset="-122"/>
              <a:ea typeface="微软雅黑" panose="020B0503020204020204" pitchFamily="34" charset="-122"/>
              <a:cs typeface="+mn-cs"/>
              <a:sym typeface="+mn-ea"/>
            </a:endParaRPr>
          </a:p>
        </p:txBody>
      </p:sp>
      <p:pic>
        <p:nvPicPr>
          <p:cNvPr id="5" name="图片 4" descr="QQ20240927-162615"/>
          <p:cNvPicPr>
            <a:picLocks noChangeAspect="1"/>
          </p:cNvPicPr>
          <p:nvPr/>
        </p:nvPicPr>
        <p:blipFill>
          <a:blip r:embed="rId7"/>
          <a:srcRect l="2427" t="7119" r="2773"/>
          <a:stretch>
            <a:fillRect/>
          </a:stretch>
        </p:blipFill>
        <p:spPr>
          <a:xfrm>
            <a:off x="660400" y="1059180"/>
            <a:ext cx="10962640" cy="3463925"/>
          </a:xfrm>
          <a:prstGeom prst="rect">
            <a:avLst/>
          </a:prstGeom>
        </p:spPr>
      </p:pic>
      <p:pic>
        <p:nvPicPr>
          <p:cNvPr id="4" name="图片 3" descr="QQ20240927-172512"/>
          <p:cNvPicPr>
            <a:picLocks noChangeAspect="1"/>
          </p:cNvPicPr>
          <p:nvPr/>
        </p:nvPicPr>
        <p:blipFill>
          <a:blip r:embed="rId8"/>
          <a:stretch>
            <a:fillRect/>
          </a:stretch>
        </p:blipFill>
        <p:spPr>
          <a:xfrm>
            <a:off x="3042285" y="4523740"/>
            <a:ext cx="5963920" cy="70675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801053"/>
            <a:ext cx="10858500" cy="0"/>
          </a:xfrm>
          <a:prstGeom prst="line">
            <a:avLst/>
          </a:prstGeom>
          <a:noFill/>
          <a:ln w="22225" cap="flat" cmpd="sng" algn="ctr">
            <a:solidFill>
              <a:srgbClr val="1C6299"/>
            </a:solidFill>
            <a:prstDash val="solid"/>
            <a:miter lim="800000"/>
          </a:ln>
          <a:effectLst/>
        </p:spPr>
      </p:cxnSp>
      <p:sp>
        <p:nvSpPr>
          <p:cNvPr id="59" name="文本框 58"/>
          <p:cNvSpPr txBox="1"/>
          <p:nvPr/>
        </p:nvSpPr>
        <p:spPr>
          <a:xfrm>
            <a:off x="660400" y="6583649"/>
            <a:ext cx="1941557" cy="246221"/>
          </a:xfrm>
          <a:prstGeom prst="rect">
            <a:avLst/>
          </a:prstGeom>
          <a:noFill/>
        </p:spPr>
        <p:txBody>
          <a:bodyPr wrap="none" rtlCol="0">
            <a:spAutoFit/>
          </a:bodyPr>
          <a:lstStyle/>
          <a:p>
            <a:pPr marR="0" indent="0" defTabSz="914400" fontAlgn="auto">
              <a:lnSpc>
                <a:spcPct val="100000"/>
              </a:lnSpc>
              <a:spcBef>
                <a:spcPts val="0"/>
              </a:spcBef>
              <a:spcAft>
                <a:spcPts val="0"/>
              </a:spcAft>
              <a:buClrTx/>
              <a:buSzTx/>
              <a:buFontTx/>
              <a:buNone/>
              <a:defRPr/>
            </a:pPr>
            <a:r>
              <a:rPr kumimoji="0" lang="zh-CN" altLang="en-US" sz="1000" b="0" i="0" kern="1200" cap="none" spc="600" normalizeH="0" baseline="0" noProof="0" dirty="0">
                <a:solidFill>
                  <a:prstClr val="white"/>
                </a:solidFill>
                <a:latin typeface="微软雅黑" panose="020B0503020204020204" pitchFamily="34" charset="-122"/>
                <a:ea typeface="微软雅黑" panose="020B0503020204020204" pitchFamily="34" charset="-122"/>
                <a:cs typeface="+mn-cs"/>
              </a:rPr>
              <a:t>自强不息 厚德载物</a:t>
            </a:r>
            <a:endParaRPr kumimoji="0" lang="zh-CN" altLang="en-US" sz="1000" b="0" i="0" kern="1200" cap="none" spc="600" normalizeH="0" baseline="0" noProof="0" dirty="0">
              <a:solidFill>
                <a:prstClr val="white"/>
              </a:solidFill>
              <a:latin typeface="微软雅黑" panose="020B0503020204020204" pitchFamily="34" charset="-122"/>
              <a:ea typeface="微软雅黑" panose="020B0503020204020204" pitchFamily="34" charset="-122"/>
              <a:cs typeface="+mn-cs"/>
            </a:endParaRPr>
          </a:p>
        </p:txBody>
      </p:sp>
      <p:pic>
        <p:nvPicPr>
          <p:cNvPr id="61" name="图片 6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kern="1200" cap="none" spc="300" normalizeH="0" baseline="0" noProof="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grpSp>
        <p:nvGrpSpPr>
          <p:cNvPr id="9" name="组合 8"/>
          <p:cNvGrpSpPr/>
          <p:nvPr/>
        </p:nvGrpSpPr>
        <p:grpSpPr>
          <a:xfrm>
            <a:off x="203760" y="233388"/>
            <a:ext cx="725344" cy="619478"/>
            <a:chOff x="178632" y="159728"/>
            <a:chExt cx="725344" cy="619478"/>
          </a:xfrm>
        </p:grpSpPr>
        <p:sp>
          <p:nvSpPr>
            <p:cNvPr id="10" name="椭圆 9"/>
            <p:cNvSpPr/>
            <p:nvPr>
              <p:custDataLst>
                <p:tags r:id="rId2"/>
              </p:custDataLst>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1" name="文本框 10"/>
            <p:cNvSpPr txBox="1"/>
            <p:nvPr>
              <p:custDataLst>
                <p:tags r:id="rId3"/>
              </p:custDataLst>
            </p:nvPr>
          </p:nvSpPr>
          <p:spPr>
            <a:xfrm>
              <a:off x="230876" y="233483"/>
              <a:ext cx="673100" cy="33718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03</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2" name="椭圆 11"/>
            <p:cNvSpPr/>
            <p:nvPr>
              <p:custDataLst>
                <p:tags r:id="rId4"/>
              </p:custDataLst>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2" name="TextBox 205"/>
          <p:cNvSpPr txBox="1"/>
          <p:nvPr>
            <p:custDataLst>
              <p:tags r:id="rId5"/>
            </p:custDataLst>
          </p:nvPr>
        </p:nvSpPr>
        <p:spPr>
          <a:xfrm>
            <a:off x="929005" y="94615"/>
            <a:ext cx="5231130" cy="684530"/>
          </a:xfrm>
          <a:prstGeom prst="rect">
            <a:avLst/>
          </a:prstGeom>
          <a:noFill/>
        </p:spPr>
        <p:txBody>
          <a:bodyPr wrap="square" rtlCol="0">
            <a:noAutofit/>
          </a:bodyPr>
          <a:lstStyle/>
          <a:p>
            <a:pPr>
              <a:lnSpc>
                <a:spcPct val="150000"/>
              </a:lnSpc>
              <a:defRPr/>
            </a:pPr>
            <a:r>
              <a:rPr kumimoji="0" lang="en-US" altLang="zh-CN" sz="2800" b="1" i="0" kern="1200" cap="none" spc="0" normalizeH="0" baseline="0" noProof="0" dirty="0">
                <a:solidFill>
                  <a:srgbClr val="30629A"/>
                </a:solidFill>
                <a:latin typeface="微软雅黑" panose="020B0503020204020204" pitchFamily="34" charset="-122"/>
                <a:ea typeface="微软雅黑" panose="020B0503020204020204" pitchFamily="34" charset="-122"/>
                <a:cs typeface="+mn-cs"/>
              </a:rPr>
              <a:t>Tomtit Algorithm</a:t>
            </a:r>
            <a:endParaRPr kumimoji="0" lang="en-US" altLang="zh-CN" sz="2800" b="1" i="0" kern="1200" cap="none" spc="0" normalizeH="0" baseline="0" noProof="0" dirty="0">
              <a:solidFill>
                <a:srgbClr val="30629A"/>
              </a:solidFill>
              <a:latin typeface="微软雅黑" panose="020B0503020204020204" pitchFamily="34" charset="-122"/>
              <a:ea typeface="微软雅黑" panose="020B0503020204020204" pitchFamily="34" charset="-122"/>
              <a:cs typeface="+mn-cs"/>
            </a:endParaRPr>
          </a:p>
          <a:p>
            <a:pPr indent="0">
              <a:lnSpc>
                <a:spcPct val="150000"/>
              </a:lnSpc>
              <a:buFont typeface="Arial" panose="020B0604020202020204" pitchFamily="34" charset="0"/>
              <a:buNone/>
              <a:defRPr/>
            </a:pPr>
            <a:endParaRPr kumimoji="0" lang="en-US" altLang="zh-CN" sz="2800" b="1" i="0" kern="1200" cap="none" spc="0" normalizeH="0" baseline="0" noProof="0" dirty="0">
              <a:solidFill>
                <a:srgbClr val="1C6299"/>
              </a:solidFill>
              <a:latin typeface="微软雅黑" panose="020B0503020204020204" pitchFamily="34" charset="-122"/>
              <a:ea typeface="微软雅黑" panose="020B0503020204020204" pitchFamily="34" charset="-122"/>
              <a:cs typeface="+mn-cs"/>
              <a:sym typeface="+mn-ea"/>
            </a:endParaRPr>
          </a:p>
        </p:txBody>
      </p:sp>
      <p:pic>
        <p:nvPicPr>
          <p:cNvPr id="6" name="图片 5" descr="QQ20240927-172730"/>
          <p:cNvPicPr>
            <a:picLocks noChangeAspect="1"/>
          </p:cNvPicPr>
          <p:nvPr/>
        </p:nvPicPr>
        <p:blipFill>
          <a:blip r:embed="rId6"/>
          <a:stretch>
            <a:fillRect/>
          </a:stretch>
        </p:blipFill>
        <p:spPr>
          <a:xfrm>
            <a:off x="524510" y="922020"/>
            <a:ext cx="4989830" cy="5526405"/>
          </a:xfrm>
          <a:prstGeom prst="rect">
            <a:avLst/>
          </a:prstGeom>
        </p:spPr>
      </p:pic>
      <p:sp>
        <p:nvSpPr>
          <p:cNvPr id="16" name="矩形 15"/>
          <p:cNvSpPr/>
          <p:nvPr>
            <p:custDataLst>
              <p:tags r:id="rId7"/>
            </p:custDataLst>
          </p:nvPr>
        </p:nvSpPr>
        <p:spPr>
          <a:xfrm>
            <a:off x="852170" y="1914525"/>
            <a:ext cx="4679315" cy="908685"/>
          </a:xfrm>
          <a:prstGeom prst="rect">
            <a:avLst/>
          </a:prstGeom>
          <a:noFill/>
          <a:ln w="38100" cmpd="sng">
            <a:solidFill>
              <a:srgbClr val="1C6299"/>
            </a:solidFill>
            <a:prstDash val="dash"/>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7" name="矩形 6"/>
          <p:cNvSpPr/>
          <p:nvPr>
            <p:custDataLst>
              <p:tags r:id="rId8"/>
            </p:custDataLst>
          </p:nvPr>
        </p:nvSpPr>
        <p:spPr>
          <a:xfrm>
            <a:off x="852170" y="3009265"/>
            <a:ext cx="4679315" cy="1725295"/>
          </a:xfrm>
          <a:prstGeom prst="rect">
            <a:avLst/>
          </a:prstGeom>
          <a:noFill/>
          <a:ln w="38100" cmpd="sng">
            <a:solidFill>
              <a:schemeClr val="accent6"/>
            </a:solidFill>
            <a:prstDash val="dash"/>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solidFill>
                <a:schemeClr val="accent6"/>
              </a:solidFill>
            </a:endParaRPr>
          </a:p>
        </p:txBody>
      </p:sp>
      <p:sp>
        <p:nvSpPr>
          <p:cNvPr id="8" name="矩形 7"/>
          <p:cNvSpPr/>
          <p:nvPr>
            <p:custDataLst>
              <p:tags r:id="rId9"/>
            </p:custDataLst>
          </p:nvPr>
        </p:nvSpPr>
        <p:spPr>
          <a:xfrm>
            <a:off x="852170" y="4793615"/>
            <a:ext cx="4679315" cy="821055"/>
          </a:xfrm>
          <a:prstGeom prst="rect">
            <a:avLst/>
          </a:prstGeom>
          <a:noFill/>
          <a:ln w="38100" cmpd="sng">
            <a:solidFill>
              <a:schemeClr val="accent2"/>
            </a:solidFill>
            <a:prstDash val="dash"/>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3" name="TextBox 205"/>
          <p:cNvSpPr txBox="1"/>
          <p:nvPr>
            <p:custDataLst>
              <p:tags r:id="rId10"/>
            </p:custDataLst>
          </p:nvPr>
        </p:nvSpPr>
        <p:spPr>
          <a:xfrm>
            <a:off x="5888990" y="958215"/>
            <a:ext cx="5499100" cy="1891030"/>
          </a:xfrm>
          <a:prstGeom prst="rect">
            <a:avLst/>
          </a:prstGeom>
          <a:noFill/>
        </p:spPr>
        <p:txBody>
          <a:bodyPr wrap="square" rtlCol="0">
            <a:noAutofit/>
          </a:bodyPr>
          <a:p>
            <a:pPr>
              <a:lnSpc>
                <a:spcPct val="150000"/>
              </a:lnSpc>
              <a:defRPr/>
            </a:pPr>
            <a:r>
              <a:rPr kumimoji="0" lang="en-US" altLang="zh-CN" b="1" i="0" kern="1200" cap="none" spc="0" normalizeH="0" baseline="0" noProof="0" dirty="0">
                <a:solidFill>
                  <a:srgbClr val="1C6299"/>
                </a:solidFill>
                <a:latin typeface="微软雅黑" panose="020B0503020204020204" pitchFamily="34" charset="-122"/>
                <a:ea typeface="微软雅黑" panose="020B0503020204020204" pitchFamily="34" charset="-122"/>
                <a:cs typeface="+mn-cs"/>
              </a:rPr>
              <a:t>Line2-4</a:t>
            </a:r>
            <a:r>
              <a:rPr kumimoji="0" lang="zh-CN" altLang="en-US" b="1" i="0" kern="1200" cap="none" spc="0" normalizeH="0" baseline="0" noProof="0" dirty="0">
                <a:solidFill>
                  <a:srgbClr val="1C6299"/>
                </a:solidFill>
                <a:latin typeface="微软雅黑" panose="020B0503020204020204" pitchFamily="34" charset="-122"/>
                <a:ea typeface="微软雅黑" panose="020B0503020204020204" pitchFamily="34" charset="-122"/>
                <a:cs typeface="+mn-cs"/>
              </a:rPr>
              <a:t>：</a:t>
            </a:r>
            <a:endParaRPr kumimoji="0" lang="en-US" altLang="zh-CN" b="1" i="0" kern="1200" cap="none" spc="0" normalizeH="0" baseline="0" noProof="0" dirty="0">
              <a:solidFill>
                <a:srgbClr val="1C6299"/>
              </a:solidFill>
              <a:latin typeface="微软雅黑" panose="020B0503020204020204" pitchFamily="34" charset="-122"/>
              <a:ea typeface="微软雅黑" panose="020B0503020204020204" pitchFamily="34" charset="-122"/>
              <a:cs typeface="+mn-cs"/>
            </a:endParaRPr>
          </a:p>
          <a:p>
            <a:pPr marL="342900" indent="-342900">
              <a:lnSpc>
                <a:spcPct val="150000"/>
              </a:lnSpc>
              <a:buFont typeface="Arial" panose="020B0604020202020204" pitchFamily="34" charset="0"/>
              <a:buChar char="•"/>
              <a:defRPr/>
            </a:pPr>
            <a:r>
              <a:rPr kumimoji="0" lang="en-US" altLang="zh-CN" b="1" i="0" kern="1200" cap="none" spc="0" normalizeH="0" baseline="0" noProof="0" dirty="0">
                <a:solidFill>
                  <a:srgbClr val="1C6299"/>
                </a:solidFill>
                <a:latin typeface="微软雅黑" panose="020B0503020204020204" pitchFamily="34" charset="-122"/>
                <a:ea typeface="微软雅黑" panose="020B0503020204020204" pitchFamily="34" charset="-122"/>
                <a:cs typeface="+mn-cs"/>
              </a:rPr>
              <a:t>在多轮云通信中按给定的聚合频率训练 HFL，并按适配器模型参数训练 PCA 模块</a:t>
            </a:r>
            <a:endParaRPr kumimoji="0" lang="en-US" altLang="zh-CN" b="1" i="0" kern="1200" cap="none" spc="0" normalizeH="0" baseline="0" noProof="0" dirty="0">
              <a:solidFill>
                <a:srgbClr val="1C6299"/>
              </a:solidFill>
              <a:latin typeface="微软雅黑" panose="020B0503020204020204" pitchFamily="34" charset="-122"/>
              <a:ea typeface="微软雅黑" panose="020B0503020204020204" pitchFamily="34" charset="-122"/>
              <a:cs typeface="+mn-cs"/>
            </a:endParaRPr>
          </a:p>
        </p:txBody>
      </p:sp>
      <p:sp>
        <p:nvSpPr>
          <p:cNvPr id="14" name="TextBox 205"/>
          <p:cNvSpPr txBox="1"/>
          <p:nvPr>
            <p:custDataLst>
              <p:tags r:id="rId11"/>
            </p:custDataLst>
          </p:nvPr>
        </p:nvSpPr>
        <p:spPr>
          <a:xfrm>
            <a:off x="5888990" y="2334895"/>
            <a:ext cx="5499100" cy="1891030"/>
          </a:xfrm>
          <a:prstGeom prst="rect">
            <a:avLst/>
          </a:prstGeom>
          <a:noFill/>
        </p:spPr>
        <p:txBody>
          <a:bodyPr wrap="square" rtlCol="0">
            <a:noAutofit/>
          </a:bodyPr>
          <a:p>
            <a:pPr>
              <a:lnSpc>
                <a:spcPct val="150000"/>
              </a:lnSpc>
              <a:defRPr/>
            </a:pPr>
            <a:r>
              <a:rPr kumimoji="0" lang="en-US" altLang="zh-CN" b="1" i="0" kern="1200" cap="none" spc="0" normalizeH="0" baseline="0" noProof="0" dirty="0">
                <a:solidFill>
                  <a:schemeClr val="accent6"/>
                </a:solidFill>
                <a:latin typeface="微软雅黑" panose="020B0503020204020204" pitchFamily="34" charset="-122"/>
                <a:ea typeface="微软雅黑" panose="020B0503020204020204" pitchFamily="34" charset="-122"/>
                <a:cs typeface="+mn-cs"/>
              </a:rPr>
              <a:t>Line6-12</a:t>
            </a:r>
            <a:r>
              <a:rPr kumimoji="0" lang="zh-CN" altLang="en-US" b="1" i="0" kern="1200" cap="none" spc="0" normalizeH="0" baseline="0" noProof="0" dirty="0">
                <a:solidFill>
                  <a:schemeClr val="accent6"/>
                </a:solidFill>
                <a:latin typeface="微软雅黑" panose="020B0503020204020204" pitchFamily="34" charset="-122"/>
                <a:ea typeface="微软雅黑" panose="020B0503020204020204" pitchFamily="34" charset="-122"/>
                <a:cs typeface="+mn-cs"/>
              </a:rPr>
              <a:t>：</a:t>
            </a:r>
            <a:endParaRPr kumimoji="0" lang="en-US" altLang="zh-CN" b="1" i="0" kern="1200" cap="none" spc="0" normalizeH="0" baseline="0" noProof="0" dirty="0">
              <a:solidFill>
                <a:schemeClr val="accent6"/>
              </a:solidFill>
              <a:latin typeface="微软雅黑" panose="020B0503020204020204" pitchFamily="34" charset="-122"/>
              <a:ea typeface="微软雅黑" panose="020B0503020204020204" pitchFamily="34" charset="-122"/>
              <a:cs typeface="+mn-cs"/>
            </a:endParaRPr>
          </a:p>
          <a:p>
            <a:pPr marL="342900" indent="-342900">
              <a:lnSpc>
                <a:spcPct val="150000"/>
              </a:lnSpc>
              <a:buFont typeface="Arial" panose="020B0604020202020204" pitchFamily="34" charset="0"/>
              <a:buChar char="•"/>
              <a:defRPr/>
            </a:pPr>
            <a:r>
              <a:rPr kumimoji="0" lang="en-US" altLang="zh-CN" b="1" i="0" kern="1200" cap="none" spc="0" normalizeH="0" baseline="0" noProof="0" dirty="0">
                <a:solidFill>
                  <a:schemeClr val="accent6"/>
                </a:solidFill>
                <a:latin typeface="微软雅黑" panose="020B0503020204020204" pitchFamily="34" charset="-122"/>
                <a:ea typeface="微软雅黑" panose="020B0503020204020204" pitchFamily="34" charset="-122"/>
                <a:cs typeface="+mn-cs"/>
              </a:rPr>
              <a:t>对于每个</a:t>
            </a:r>
            <a:r>
              <a:rPr kumimoji="0" lang="zh-CN" altLang="en-US" b="1" i="0" kern="1200" cap="none" spc="0" normalizeH="0" baseline="0" noProof="0" dirty="0">
                <a:solidFill>
                  <a:schemeClr val="accent6"/>
                </a:solidFill>
                <a:latin typeface="微软雅黑" panose="020B0503020204020204" pitchFamily="34" charset="-122"/>
                <a:ea typeface="微软雅黑" panose="020B0503020204020204" pitchFamily="34" charset="-122"/>
                <a:cs typeface="+mn-cs"/>
              </a:rPr>
              <a:t>代理</a:t>
            </a:r>
            <a:r>
              <a:rPr kumimoji="0" lang="en-US" altLang="zh-CN" b="1" i="0" kern="1200" cap="none" spc="0" normalizeH="0" baseline="0" noProof="0" dirty="0">
                <a:solidFill>
                  <a:schemeClr val="accent6"/>
                </a:solidFill>
                <a:latin typeface="微软雅黑" panose="020B0503020204020204" pitchFamily="34" charset="-122"/>
                <a:ea typeface="微软雅黑" panose="020B0503020204020204" pitchFamily="34" charset="-122"/>
                <a:cs typeface="+mn-cs"/>
              </a:rPr>
              <a:t>，获取env，然后选择行动 action。训练 HFL，并更新剩余时间。可以得到新状态</a:t>
            </a:r>
            <a:r>
              <a:rPr kumimoji="0" lang="zh-CN" altLang="en-US" b="1" i="0" kern="1200" cap="none" spc="0" normalizeH="0" baseline="0" noProof="0" dirty="0">
                <a:solidFill>
                  <a:schemeClr val="accent6"/>
                </a:solidFill>
                <a:latin typeface="微软雅黑" panose="020B0503020204020204" pitchFamily="34" charset="-122"/>
                <a:ea typeface="微软雅黑" panose="020B0503020204020204" pitchFamily="34" charset="-122"/>
                <a:cs typeface="+mn-cs"/>
              </a:rPr>
              <a:t>，</a:t>
            </a:r>
            <a:r>
              <a:rPr kumimoji="0" lang="en-US" altLang="zh-CN" b="1" i="0" kern="1200" cap="none" spc="0" normalizeH="0" baseline="0" noProof="0" dirty="0">
                <a:solidFill>
                  <a:schemeClr val="accent6"/>
                </a:solidFill>
                <a:latin typeface="微软雅黑" panose="020B0503020204020204" pitchFamily="34" charset="-122"/>
                <a:ea typeface="微软雅黑" panose="020B0503020204020204" pitchFamily="34" charset="-122"/>
                <a:cs typeface="+mn-cs"/>
              </a:rPr>
              <a:t>然后将</a:t>
            </a:r>
            <a:r>
              <a:rPr kumimoji="0" lang="zh-CN" altLang="en-US" b="1" i="0" kern="1200" cap="none" spc="0" normalizeH="0" baseline="0" noProof="0" dirty="0">
                <a:solidFill>
                  <a:schemeClr val="accent6"/>
                </a:solidFill>
                <a:latin typeface="微软雅黑" panose="020B0503020204020204" pitchFamily="34" charset="-122"/>
                <a:ea typeface="微软雅黑" panose="020B0503020204020204" pitchFamily="34" charset="-122"/>
                <a:cs typeface="+mn-cs"/>
              </a:rPr>
              <a:t>其</a:t>
            </a:r>
            <a:r>
              <a:rPr kumimoji="0" lang="en-US" altLang="zh-CN" b="1" i="0" kern="1200" cap="none" spc="0" normalizeH="0" baseline="0" noProof="0" dirty="0">
                <a:solidFill>
                  <a:schemeClr val="accent6"/>
                </a:solidFill>
                <a:latin typeface="微软雅黑" panose="020B0503020204020204" pitchFamily="34" charset="-122"/>
                <a:ea typeface="微软雅黑" panose="020B0503020204020204" pitchFamily="34" charset="-122"/>
                <a:cs typeface="+mn-cs"/>
              </a:rPr>
              <a:t>推送到代理内存</a:t>
            </a:r>
            <a:r>
              <a:rPr kumimoji="0" lang="en-US" altLang="zh-CN" sz="2000" b="1" i="0" kern="1200" cap="none" spc="0" normalizeH="0" baseline="0" noProof="0" dirty="0">
                <a:solidFill>
                  <a:schemeClr val="accent6"/>
                </a:solidFill>
                <a:latin typeface="微软雅黑" panose="020B0503020204020204" pitchFamily="34" charset="-122"/>
                <a:ea typeface="微软雅黑" panose="020B0503020204020204" pitchFamily="34" charset="-122"/>
                <a:cs typeface="+mn-cs"/>
              </a:rPr>
              <a:t>；</a:t>
            </a:r>
            <a:endParaRPr kumimoji="0" lang="en-US" altLang="zh-CN" sz="2000" b="1" i="0" kern="1200" cap="none" spc="0" normalizeH="0" baseline="0" noProof="0" dirty="0">
              <a:solidFill>
                <a:schemeClr val="accent6"/>
              </a:solidFill>
              <a:latin typeface="微软雅黑" panose="020B0503020204020204" pitchFamily="34" charset="-122"/>
              <a:ea typeface="微软雅黑" panose="020B0503020204020204" pitchFamily="34" charset="-122"/>
              <a:cs typeface="+mn-cs"/>
            </a:endParaRPr>
          </a:p>
        </p:txBody>
      </p:sp>
      <p:sp>
        <p:nvSpPr>
          <p:cNvPr id="15" name="TextBox 205"/>
          <p:cNvSpPr txBox="1"/>
          <p:nvPr>
            <p:custDataLst>
              <p:tags r:id="rId12"/>
            </p:custDataLst>
          </p:nvPr>
        </p:nvSpPr>
        <p:spPr>
          <a:xfrm>
            <a:off x="5888990" y="4225925"/>
            <a:ext cx="5499100" cy="1388745"/>
          </a:xfrm>
          <a:prstGeom prst="rect">
            <a:avLst/>
          </a:prstGeom>
          <a:noFill/>
        </p:spPr>
        <p:txBody>
          <a:bodyPr wrap="square" rtlCol="0">
            <a:noAutofit/>
          </a:bodyPr>
          <a:p>
            <a:pPr>
              <a:lnSpc>
                <a:spcPct val="150000"/>
              </a:lnSpc>
              <a:defRPr/>
            </a:pPr>
            <a:r>
              <a:rPr kumimoji="0" lang="en-US" altLang="zh-CN" b="1" i="0" kern="1200" cap="none" spc="0" normalizeH="0" baseline="0" noProof="0" dirty="0">
                <a:solidFill>
                  <a:schemeClr val="accent2"/>
                </a:solidFill>
                <a:latin typeface="微软雅黑" panose="020B0503020204020204" pitchFamily="34" charset="-122"/>
                <a:ea typeface="微软雅黑" panose="020B0503020204020204" pitchFamily="34" charset="-122"/>
                <a:cs typeface="+mn-cs"/>
              </a:rPr>
              <a:t>Line13-16</a:t>
            </a:r>
            <a:r>
              <a:rPr kumimoji="0" lang="zh-CN" altLang="en-US" b="1" i="0" kern="1200" cap="none" spc="0" normalizeH="0" baseline="0" noProof="0" dirty="0">
                <a:solidFill>
                  <a:schemeClr val="accent2"/>
                </a:solidFill>
                <a:latin typeface="微软雅黑" panose="020B0503020204020204" pitchFamily="34" charset="-122"/>
                <a:ea typeface="微软雅黑" panose="020B0503020204020204" pitchFamily="34" charset="-122"/>
                <a:cs typeface="+mn-cs"/>
              </a:rPr>
              <a:t>：</a:t>
            </a:r>
            <a:endParaRPr kumimoji="0" lang="en-US" altLang="zh-CN" b="1" i="0" kern="1200" cap="none" spc="0" normalizeH="0" baseline="0" noProof="0" dirty="0">
              <a:solidFill>
                <a:schemeClr val="accent2"/>
              </a:solidFill>
              <a:latin typeface="微软雅黑" panose="020B0503020204020204" pitchFamily="34" charset="-122"/>
              <a:ea typeface="微软雅黑" panose="020B0503020204020204" pitchFamily="34" charset="-122"/>
              <a:cs typeface="+mn-cs"/>
            </a:endParaRPr>
          </a:p>
          <a:p>
            <a:pPr marL="342900" indent="-342900">
              <a:lnSpc>
                <a:spcPct val="150000"/>
              </a:lnSpc>
              <a:buFont typeface="Arial" panose="020B0604020202020204" pitchFamily="34" charset="0"/>
              <a:buChar char="•"/>
              <a:defRPr/>
            </a:pPr>
            <a:r>
              <a:rPr kumimoji="0" lang="zh-CN" altLang="en-US" b="1" i="0" kern="1200" cap="none" spc="0" normalizeH="0" baseline="0" noProof="0" dirty="0">
                <a:solidFill>
                  <a:schemeClr val="accent2"/>
                </a:solidFill>
                <a:latin typeface="微软雅黑" panose="020B0503020204020204" pitchFamily="34" charset="-122"/>
                <a:ea typeface="微软雅黑" panose="020B0503020204020204" pitchFamily="34" charset="-122"/>
                <a:cs typeface="+mn-cs"/>
              </a:rPr>
              <a:t>重复至剩余时间消耗完，结束本次</a:t>
            </a:r>
            <a:r>
              <a:rPr kumimoji="0" lang="en-US" altLang="zh-CN" b="1" i="0" kern="1200" cap="none" spc="0" normalizeH="0" baseline="0" noProof="0" dirty="0">
                <a:solidFill>
                  <a:schemeClr val="accent2"/>
                </a:solidFill>
                <a:latin typeface="微软雅黑" panose="020B0503020204020204" pitchFamily="34" charset="-122"/>
                <a:ea typeface="微软雅黑" panose="020B0503020204020204" pitchFamily="34" charset="-122"/>
                <a:cs typeface="+mn-cs"/>
              </a:rPr>
              <a:t>episode</a:t>
            </a:r>
            <a:r>
              <a:rPr kumimoji="0" lang="zh-CN" altLang="en-US" b="1" i="0" kern="1200" cap="none" spc="0" normalizeH="0" baseline="0" noProof="0" dirty="0">
                <a:solidFill>
                  <a:schemeClr val="accent2"/>
                </a:solidFill>
                <a:latin typeface="微软雅黑" panose="020B0503020204020204" pitchFamily="34" charset="-122"/>
                <a:ea typeface="微软雅黑" panose="020B0503020204020204" pitchFamily="34" charset="-122"/>
                <a:cs typeface="+mn-cs"/>
              </a:rPr>
              <a:t>然后重置剩余时间和云聚合频率</a:t>
            </a:r>
            <a:r>
              <a:rPr kumimoji="0" lang="zh-CN" altLang="en-US" b="1" i="0" kern="1200" cap="none" spc="0" normalizeH="0" baseline="0" noProof="0" dirty="0">
                <a:solidFill>
                  <a:schemeClr val="accent2"/>
                </a:solidFill>
                <a:latin typeface="微软雅黑" panose="020B0503020204020204" pitchFamily="34" charset="-122"/>
                <a:ea typeface="微软雅黑" panose="020B0503020204020204" pitchFamily="34" charset="-122"/>
                <a:cs typeface="+mn-cs"/>
              </a:rPr>
              <a:t>数</a:t>
            </a:r>
            <a:endParaRPr kumimoji="0" lang="zh-CN" altLang="en-US" b="1" i="0" kern="1200" cap="none" spc="0" normalizeH="0" baseline="0" noProof="0" dirty="0">
              <a:solidFill>
                <a:schemeClr val="accent2"/>
              </a:solidFill>
              <a:latin typeface="微软雅黑" panose="020B0503020204020204" pitchFamily="34" charset="-122"/>
              <a:ea typeface="微软雅黑" panose="020B0503020204020204" pitchFamily="34" charset="-122"/>
              <a:cs typeface="+mn-cs"/>
            </a:endParaRPr>
          </a:p>
        </p:txBody>
      </p:sp>
      <p:sp>
        <p:nvSpPr>
          <p:cNvPr id="17" name="TextBox 205"/>
          <p:cNvSpPr txBox="1"/>
          <p:nvPr>
            <p:custDataLst>
              <p:tags r:id="rId13"/>
            </p:custDataLst>
          </p:nvPr>
        </p:nvSpPr>
        <p:spPr>
          <a:xfrm>
            <a:off x="5888990" y="5539105"/>
            <a:ext cx="5499100" cy="1891030"/>
          </a:xfrm>
          <a:prstGeom prst="rect">
            <a:avLst/>
          </a:prstGeom>
          <a:noFill/>
        </p:spPr>
        <p:txBody>
          <a:bodyPr wrap="square" rtlCol="0">
            <a:noAutofit/>
          </a:bodyPr>
          <a:p>
            <a:pPr marL="342900" indent="-342900">
              <a:lnSpc>
                <a:spcPct val="150000"/>
              </a:lnSpc>
              <a:buFont typeface="Arial" panose="020B0604020202020204" pitchFamily="34" charset="0"/>
              <a:buChar char="•"/>
              <a:defRPr/>
            </a:pPr>
            <a:r>
              <a:rPr kumimoji="0" b="1" i="0" kern="1200" cap="none" spc="0" normalizeH="0" baseline="0" noProof="0" dirty="0">
                <a:solidFill>
                  <a:schemeClr val="tx1"/>
                </a:solidFill>
                <a:latin typeface="微软雅黑" panose="020B0503020204020204" pitchFamily="34" charset="-122"/>
                <a:ea typeface="微软雅黑" panose="020B0503020204020204" pitchFamily="34" charset="-122"/>
                <a:cs typeface="+mn-cs"/>
              </a:rPr>
              <a:t>更新代理内存池中的每个代理，然后清除内存。在本文中，我们使用 PPO 来更新代理</a:t>
            </a:r>
            <a:endParaRPr kumimoji="0" b="1" i="0" kern="1200" cap="none" spc="0" normalizeH="0" baseline="0" noProof="0" dirty="0">
              <a:solidFill>
                <a:schemeClr val="tx1"/>
              </a:solidFill>
              <a:latin typeface="微软雅黑" panose="020B0503020204020204" pitchFamily="34" charset="-122"/>
              <a:ea typeface="微软雅黑" panose="020B0503020204020204" pitchFamily="34" charset="-122"/>
              <a:cs typeface="+mn-cs"/>
            </a:endParaRPr>
          </a:p>
        </p:txBody>
      </p:sp>
      <p:sp>
        <p:nvSpPr>
          <p:cNvPr id="18" name="矩形 17"/>
          <p:cNvSpPr/>
          <p:nvPr>
            <p:custDataLst>
              <p:tags r:id="rId14"/>
            </p:custDataLst>
          </p:nvPr>
        </p:nvSpPr>
        <p:spPr>
          <a:xfrm>
            <a:off x="852170" y="5831205"/>
            <a:ext cx="4679315" cy="285750"/>
          </a:xfrm>
          <a:prstGeom prst="rect">
            <a:avLst/>
          </a:prstGeom>
          <a:noFill/>
          <a:ln w="38100" cmpd="sng">
            <a:solidFill>
              <a:schemeClr val="tx1"/>
            </a:solidFill>
            <a:prstDash val="dash"/>
          </a:ln>
          <a:extLst>
            <a:ext uri="{909E8E84-426E-40DD-AFC4-6F175D3DCCD1}">
              <a14:hiddenFill xmlns:a14="http://schemas.microsoft.com/office/drawing/2010/main">
                <a:solidFill>
                  <a:schemeClr val="tx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801053"/>
            <a:ext cx="10858500" cy="0"/>
          </a:xfrm>
          <a:prstGeom prst="line">
            <a:avLst/>
          </a:prstGeom>
          <a:noFill/>
          <a:ln w="22225" cap="flat" cmpd="sng" algn="ctr">
            <a:solidFill>
              <a:srgbClr val="1C6299"/>
            </a:solidFill>
            <a:prstDash val="solid"/>
            <a:miter lim="800000"/>
          </a:ln>
          <a:effectLst/>
        </p:spPr>
      </p:cxnSp>
      <p:sp>
        <p:nvSpPr>
          <p:cNvPr id="59" name="文本框 58"/>
          <p:cNvSpPr txBox="1"/>
          <p:nvPr/>
        </p:nvSpPr>
        <p:spPr>
          <a:xfrm>
            <a:off x="660400" y="6583649"/>
            <a:ext cx="1941557" cy="246221"/>
          </a:xfrm>
          <a:prstGeom prst="rect">
            <a:avLst/>
          </a:prstGeom>
          <a:noFill/>
        </p:spPr>
        <p:txBody>
          <a:bodyPr wrap="none" rtlCol="0">
            <a:spAutoFit/>
          </a:bodyPr>
          <a:lstStyle/>
          <a:p>
            <a:pPr marR="0" indent="0" defTabSz="914400" fontAlgn="auto">
              <a:lnSpc>
                <a:spcPct val="100000"/>
              </a:lnSpc>
              <a:spcBef>
                <a:spcPts val="0"/>
              </a:spcBef>
              <a:spcAft>
                <a:spcPts val="0"/>
              </a:spcAft>
              <a:buClrTx/>
              <a:buSzTx/>
              <a:buFontTx/>
              <a:buNone/>
              <a:defRPr/>
            </a:pPr>
            <a:r>
              <a:rPr kumimoji="0" lang="zh-CN" altLang="en-US" sz="1000" b="0" i="0" kern="1200" cap="none" spc="600" normalizeH="0" baseline="0" noProof="0" dirty="0">
                <a:solidFill>
                  <a:prstClr val="white"/>
                </a:solidFill>
                <a:latin typeface="微软雅黑" panose="020B0503020204020204" pitchFamily="34" charset="-122"/>
                <a:ea typeface="微软雅黑" panose="020B0503020204020204" pitchFamily="34" charset="-122"/>
                <a:cs typeface="+mn-cs"/>
              </a:rPr>
              <a:t>自强不息 厚德载物</a:t>
            </a:r>
            <a:endParaRPr kumimoji="0" lang="zh-CN" altLang="en-US" sz="1000" b="0" i="0" kern="1200" cap="none" spc="600" normalizeH="0" baseline="0" noProof="0" dirty="0">
              <a:solidFill>
                <a:prstClr val="white"/>
              </a:solidFill>
              <a:latin typeface="微软雅黑" panose="020B0503020204020204" pitchFamily="34" charset="-122"/>
              <a:ea typeface="微软雅黑" panose="020B0503020204020204" pitchFamily="34" charset="-122"/>
              <a:cs typeface="+mn-cs"/>
            </a:endParaRPr>
          </a:p>
        </p:txBody>
      </p:sp>
      <p:pic>
        <p:nvPicPr>
          <p:cNvPr id="61" name="图片 6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kern="1200" cap="none" spc="300" normalizeH="0" baseline="0" noProof="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5" name="TextBox 205"/>
          <p:cNvSpPr txBox="1"/>
          <p:nvPr>
            <p:custDataLst>
              <p:tags r:id="rId2"/>
            </p:custDataLst>
          </p:nvPr>
        </p:nvSpPr>
        <p:spPr>
          <a:xfrm>
            <a:off x="929005" y="94615"/>
            <a:ext cx="8214360" cy="684530"/>
          </a:xfrm>
          <a:prstGeom prst="rect">
            <a:avLst/>
          </a:prstGeom>
          <a:noFill/>
        </p:spPr>
        <p:txBody>
          <a:bodyPr wrap="square" rtlCol="0">
            <a:noAutofit/>
          </a:bodyPr>
          <a:lstStyle/>
          <a:p>
            <a:pPr>
              <a:lnSpc>
                <a:spcPct val="150000"/>
              </a:lnSpc>
              <a:defRPr/>
            </a:pPr>
            <a:r>
              <a:rPr lang="en-US" altLang="zh-CN" sz="2800" b="1" noProof="0" dirty="0">
                <a:solidFill>
                  <a:srgbClr val="30629A"/>
                </a:solidFill>
                <a:latin typeface="微软雅黑" panose="020B0503020204020204" pitchFamily="34" charset="-122"/>
                <a:ea typeface="微软雅黑" panose="020B0503020204020204" pitchFamily="34" charset="-122"/>
                <a:sym typeface="+mn-ea"/>
              </a:rPr>
              <a:t>Experimental Setup</a:t>
            </a:r>
            <a:endParaRPr kumimoji="0" lang="en-US" altLang="zh-CN" sz="2800" b="1" i="0" kern="1200" cap="none" spc="0" normalizeH="0" baseline="0" noProof="0" dirty="0">
              <a:solidFill>
                <a:srgbClr val="1C6299"/>
              </a:solidFill>
              <a:latin typeface="微软雅黑" panose="020B0503020204020204" pitchFamily="34" charset="-122"/>
              <a:ea typeface="微软雅黑" panose="020B0503020204020204" pitchFamily="34" charset="-122"/>
              <a:cs typeface="+mn-cs"/>
            </a:endParaRPr>
          </a:p>
          <a:p>
            <a:pPr indent="0">
              <a:lnSpc>
                <a:spcPct val="150000"/>
              </a:lnSpc>
              <a:buFont typeface="Arial" panose="020B0604020202020204" pitchFamily="34" charset="0"/>
              <a:buNone/>
              <a:defRPr/>
            </a:pPr>
            <a:endParaRPr kumimoji="0" lang="en-US" altLang="zh-CN" sz="2800" b="1" i="0" kern="1200" cap="none" spc="0" normalizeH="0" baseline="0" noProof="0" dirty="0">
              <a:solidFill>
                <a:srgbClr val="1C6299"/>
              </a:solidFill>
              <a:latin typeface="微软雅黑" panose="020B0503020204020204" pitchFamily="34" charset="-122"/>
              <a:ea typeface="微软雅黑" panose="020B0503020204020204" pitchFamily="34" charset="-122"/>
              <a:cs typeface="+mn-cs"/>
              <a:sym typeface="+mn-ea"/>
            </a:endParaRPr>
          </a:p>
        </p:txBody>
      </p:sp>
      <p:grpSp>
        <p:nvGrpSpPr>
          <p:cNvPr id="9" name="组合 8"/>
          <p:cNvGrpSpPr/>
          <p:nvPr/>
        </p:nvGrpSpPr>
        <p:grpSpPr>
          <a:xfrm>
            <a:off x="203760" y="233388"/>
            <a:ext cx="725344" cy="619478"/>
            <a:chOff x="178632" y="159728"/>
            <a:chExt cx="725344" cy="619478"/>
          </a:xfrm>
        </p:grpSpPr>
        <p:sp>
          <p:nvSpPr>
            <p:cNvPr id="10" name="椭圆 9"/>
            <p:cNvSpPr/>
            <p:nvPr>
              <p:custDataLst>
                <p:tags r:id="rId3"/>
              </p:custDataLst>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1" name="文本框 10"/>
            <p:cNvSpPr txBox="1"/>
            <p:nvPr>
              <p:custDataLst>
                <p:tags r:id="rId4"/>
              </p:custDataLst>
            </p:nvPr>
          </p:nvSpPr>
          <p:spPr>
            <a:xfrm>
              <a:off x="230876" y="233483"/>
              <a:ext cx="673100" cy="33718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05</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2" name="椭圆 11"/>
            <p:cNvSpPr/>
            <p:nvPr>
              <p:custDataLst>
                <p:tags r:id="rId5"/>
              </p:custDataLst>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4" name="TextBox 205"/>
          <p:cNvSpPr txBox="1"/>
          <p:nvPr>
            <p:custDataLst>
              <p:tags r:id="rId6"/>
            </p:custDataLst>
          </p:nvPr>
        </p:nvSpPr>
        <p:spPr>
          <a:xfrm>
            <a:off x="728345" y="958215"/>
            <a:ext cx="3222625" cy="2266950"/>
          </a:xfrm>
          <a:prstGeom prst="rect">
            <a:avLst/>
          </a:prstGeom>
          <a:noFill/>
        </p:spPr>
        <p:txBody>
          <a:bodyPr wrap="square" rtlCol="0">
            <a:noAutofit/>
          </a:bodyPr>
          <a:p>
            <a:pPr marL="342900" indent="-342900">
              <a:lnSpc>
                <a:spcPct val="150000"/>
              </a:lnSpc>
              <a:buFont typeface="Arial" panose="020B0604020202020204" pitchFamily="34" charset="0"/>
              <a:buChar char="•"/>
              <a:defRPr/>
            </a:pPr>
            <a:r>
              <a:rPr lang="en-US" sz="2000" b="1" dirty="0">
                <a:latin typeface="Times New Roman" panose="02020603050405020304" charset="0"/>
                <a:cs typeface="Times New Roman" panose="02020603050405020304" charset="0"/>
              </a:rPr>
              <a:t>Testbed:  </a:t>
            </a:r>
            <a:r>
              <a:rPr lang="en-US" dirty="0">
                <a:latin typeface="Times New Roman" panose="02020603050405020304" charset="0"/>
                <a:cs typeface="Times New Roman" panose="02020603050405020304" charset="0"/>
              </a:rPr>
              <a:t>Raspberry Pis</a:t>
            </a:r>
            <a:r>
              <a:rPr lang="zh-CN" altLang="en-US" dirty="0">
                <a:latin typeface="Times New Roman" panose="02020603050405020304" charset="0"/>
                <a:cs typeface="Times New Roman" panose="02020603050405020304" charset="0"/>
              </a:rPr>
              <a:t>，</a:t>
            </a:r>
            <a:r>
              <a:rPr lang="en-US" altLang="zh-CN" dirty="0">
                <a:latin typeface="Times New Roman" panose="02020603050405020304" charset="0"/>
                <a:cs typeface="Times New Roman" panose="02020603050405020304" charset="0"/>
              </a:rPr>
              <a:t>laptops</a:t>
            </a:r>
            <a:r>
              <a:rPr lang="zh-CN" altLang="en-US" dirty="0">
                <a:latin typeface="Times New Roman" panose="02020603050405020304" charset="0"/>
                <a:cs typeface="Times New Roman" panose="02020603050405020304" charset="0"/>
              </a:rPr>
              <a:t>，</a:t>
            </a:r>
            <a:r>
              <a:rPr lang="en-US" altLang="zh-CN" dirty="0">
                <a:latin typeface="Times New Roman" panose="02020603050405020304" charset="0"/>
                <a:cs typeface="Times New Roman" panose="02020603050405020304" charset="0"/>
              </a:rPr>
              <a:t>Alibaba Cloud</a:t>
            </a:r>
            <a:endParaRPr lang="en-US" altLang="zh-CN" dirty="0">
              <a:latin typeface="Times New Roman" panose="02020603050405020304" charset="0"/>
              <a:cs typeface="Times New Roman" panose="02020603050405020304" charset="0"/>
            </a:endParaRPr>
          </a:p>
          <a:p>
            <a:pPr marL="342900" indent="-342900">
              <a:lnSpc>
                <a:spcPct val="150000"/>
              </a:lnSpc>
              <a:buFont typeface="Arial" panose="020B0604020202020204" pitchFamily="34" charset="0"/>
              <a:buChar char="•"/>
              <a:defRPr/>
            </a:pPr>
            <a:r>
              <a:rPr lang="en-US" sz="2000" b="1" dirty="0">
                <a:latin typeface="Times New Roman" panose="02020603050405020304" charset="0"/>
                <a:cs typeface="Times New Roman" panose="02020603050405020304" charset="0"/>
              </a:rPr>
              <a:t>Scales:</a:t>
            </a:r>
            <a:r>
              <a:rPr lang="en-US" altLang="zh-CN" dirty="0">
                <a:latin typeface="Times New Roman" panose="02020603050405020304" charset="0"/>
                <a:cs typeface="Times New Roman" panose="02020603050405020304" charset="0"/>
              </a:rPr>
              <a:t> 5 (default) or 10, and devices are 20, 50 (default), or 100</a:t>
            </a:r>
            <a:endParaRPr lang="en-US" altLang="zh-CN" dirty="0">
              <a:latin typeface="Times New Roman" panose="02020603050405020304" charset="0"/>
              <a:cs typeface="Times New Roman" panose="02020603050405020304" charset="0"/>
            </a:endParaRPr>
          </a:p>
          <a:p>
            <a:pPr marL="342900" indent="-342900">
              <a:lnSpc>
                <a:spcPct val="150000"/>
              </a:lnSpc>
              <a:buFont typeface="Arial" panose="020B0604020202020204" pitchFamily="34" charset="0"/>
              <a:buChar char="•"/>
              <a:defRPr/>
            </a:pPr>
            <a:r>
              <a:rPr lang="en-US" altLang="zh-CN" b="1" dirty="0">
                <a:latin typeface="Times New Roman" panose="02020603050405020304" charset="0"/>
                <a:cs typeface="Times New Roman" panose="02020603050405020304" charset="0"/>
              </a:rPr>
              <a:t>DataSet</a:t>
            </a:r>
            <a:r>
              <a:rPr lang="zh-CN" altLang="en-US" b="1" dirty="0">
                <a:latin typeface="Times New Roman" panose="02020603050405020304" charset="0"/>
                <a:cs typeface="Times New Roman" panose="02020603050405020304" charset="0"/>
              </a:rPr>
              <a:t>：</a:t>
            </a:r>
            <a:r>
              <a:rPr lang="zh-CN" altLang="en-US" dirty="0">
                <a:latin typeface="Times New Roman" panose="02020603050405020304" charset="0"/>
                <a:cs typeface="Times New Roman" panose="02020603050405020304" charset="0"/>
              </a:rPr>
              <a:t>MNIST, CIFAR-10, and CIFAR-100</a:t>
            </a:r>
            <a:endParaRPr lang="zh-CN" altLang="en-US" dirty="0">
              <a:latin typeface="Times New Roman" panose="02020603050405020304" charset="0"/>
              <a:cs typeface="Times New Roman" panose="02020603050405020304" charset="0"/>
            </a:endParaRPr>
          </a:p>
          <a:p>
            <a:pPr marL="342900" indent="-342900">
              <a:lnSpc>
                <a:spcPct val="150000"/>
              </a:lnSpc>
              <a:buFont typeface="Arial" panose="020B0604020202020204" pitchFamily="34" charset="0"/>
              <a:buChar char="•"/>
              <a:defRPr/>
            </a:pPr>
            <a:r>
              <a:rPr lang="en-US" altLang="zh-CN" b="1" dirty="0">
                <a:latin typeface="Times New Roman" panose="02020603050405020304" charset="0"/>
                <a:cs typeface="Times New Roman" panose="02020603050405020304" charset="0"/>
              </a:rPr>
              <a:t>E</a:t>
            </a:r>
            <a:r>
              <a:rPr lang="zh-CN" altLang="en-US" b="1" dirty="0">
                <a:latin typeface="Times New Roman" panose="02020603050405020304" charset="0"/>
                <a:cs typeface="Times New Roman" panose="02020603050405020304" charset="0"/>
              </a:rPr>
              <a:t>dge </a:t>
            </a:r>
            <a:r>
              <a:rPr lang="en-US" altLang="zh-CN" b="1" dirty="0">
                <a:latin typeface="Times New Roman" panose="02020603050405020304" charset="0"/>
                <a:cs typeface="Times New Roman" panose="02020603050405020304" charset="0"/>
              </a:rPr>
              <a:t>C</a:t>
            </a:r>
            <a:r>
              <a:rPr lang="zh-CN" altLang="en-US" b="1" dirty="0">
                <a:latin typeface="Times New Roman" panose="02020603050405020304" charset="0"/>
                <a:cs typeface="Times New Roman" panose="02020603050405020304" charset="0"/>
              </a:rPr>
              <a:t>ommunication </a:t>
            </a:r>
            <a:r>
              <a:rPr lang="en-US" altLang="zh-CN" b="1" dirty="0">
                <a:latin typeface="Times New Roman" panose="02020603050405020304" charset="0"/>
                <a:cs typeface="Times New Roman" panose="02020603050405020304" charset="0"/>
              </a:rPr>
              <a:t>H</a:t>
            </a:r>
            <a:r>
              <a:rPr lang="zh-CN" altLang="en-US" b="1" dirty="0">
                <a:latin typeface="Times New Roman" panose="02020603050405020304" charset="0"/>
                <a:cs typeface="Times New Roman" panose="02020603050405020304" charset="0"/>
              </a:rPr>
              <a:t>eterogeneity</a:t>
            </a:r>
            <a:r>
              <a:rPr lang="en-US" altLang="zh-CN" b="1" dirty="0">
                <a:latin typeface="Times New Roman" panose="02020603050405020304" charset="0"/>
                <a:cs typeface="Times New Roman" panose="02020603050405020304" charset="0"/>
              </a:rPr>
              <a:t>:  </a:t>
            </a:r>
            <a:r>
              <a:rPr lang="en-US" altLang="zh-CN" dirty="0">
                <a:latin typeface="Times New Roman" panose="02020603050405020304" charset="0"/>
                <a:cs typeface="Times New Roman" panose="02020603050405020304" charset="0"/>
              </a:rPr>
              <a:t>Ba</a:t>
            </a:r>
            <a:r>
              <a:rPr lang="zh-CN" altLang="en-US" dirty="0">
                <a:latin typeface="Times New Roman" panose="02020603050405020304" charset="0"/>
                <a:cs typeface="Times New Roman" panose="02020603050405020304" charset="0"/>
              </a:rPr>
              <a:t>ndwidth from MobiPerf</a:t>
            </a:r>
            <a:endParaRPr lang="zh-CN" altLang="en-US" dirty="0">
              <a:latin typeface="Times New Roman" panose="02020603050405020304" charset="0"/>
              <a:cs typeface="Times New Roman" panose="02020603050405020304" charset="0"/>
            </a:endParaRPr>
          </a:p>
          <a:p>
            <a:pPr marL="342900" indent="-342900">
              <a:lnSpc>
                <a:spcPct val="150000"/>
              </a:lnSpc>
              <a:buFont typeface="Arial" panose="020B0604020202020204" pitchFamily="34" charset="0"/>
              <a:buChar char="•"/>
              <a:defRPr/>
            </a:pPr>
            <a:r>
              <a:rPr lang="zh-CN" altLang="en-US" b="1" dirty="0">
                <a:latin typeface="Times New Roman" panose="02020603050405020304" charset="0"/>
                <a:cs typeface="Times New Roman" panose="02020603050405020304" charset="0"/>
              </a:rPr>
              <a:t>Baselines:</a:t>
            </a:r>
            <a:r>
              <a:rPr lang="en-US" altLang="zh-CN" b="1" dirty="0">
                <a:latin typeface="Times New Roman" panose="02020603050405020304" charset="0"/>
                <a:cs typeface="Times New Roman" panose="02020603050405020304" charset="0"/>
              </a:rPr>
              <a:t> </a:t>
            </a:r>
            <a:r>
              <a:rPr lang="zh-CN" altLang="en-US" dirty="0">
                <a:latin typeface="Times New Roman" panose="02020603050405020304" charset="0"/>
                <a:cs typeface="Times New Roman" panose="02020603050405020304" charset="0"/>
              </a:rPr>
              <a:t>Vanilla-FL, VanillaHFL</a:t>
            </a:r>
            <a:r>
              <a:rPr lang="en-US" altLang="zh-CN" dirty="0">
                <a:latin typeface="Times New Roman" panose="02020603050405020304" charset="0"/>
                <a:cs typeface="Times New Roman" panose="02020603050405020304" charset="0"/>
              </a:rPr>
              <a:t>, </a:t>
            </a:r>
            <a:r>
              <a:rPr lang="zh-CN" altLang="en-US" dirty="0">
                <a:latin typeface="Times New Roman" panose="02020603050405020304" charset="0"/>
                <a:cs typeface="Times New Roman" panose="02020603050405020304" charset="0"/>
              </a:rPr>
              <a:t>FedProx</a:t>
            </a:r>
            <a:r>
              <a:rPr lang="en-US" altLang="zh-CN" dirty="0">
                <a:latin typeface="Times New Roman" panose="02020603050405020304" charset="0"/>
                <a:cs typeface="Times New Roman" panose="02020603050405020304" charset="0"/>
              </a:rPr>
              <a:t>, </a:t>
            </a:r>
            <a:r>
              <a:rPr lang="zh-CN" altLang="en-US" dirty="0">
                <a:latin typeface="Times New Roman" panose="02020603050405020304" charset="0"/>
                <a:cs typeface="Times New Roman" panose="02020603050405020304" charset="0"/>
              </a:rPr>
              <a:t> FedNova, Share, and Moon</a:t>
            </a:r>
            <a:endParaRPr lang="zh-CN" altLang="en-US" dirty="0">
              <a:latin typeface="Times New Roman" panose="02020603050405020304" charset="0"/>
              <a:cs typeface="Times New Roman" panose="02020603050405020304" charset="0"/>
            </a:endParaRPr>
          </a:p>
        </p:txBody>
      </p:sp>
      <p:pic>
        <p:nvPicPr>
          <p:cNvPr id="2" name="图片 1" descr="QQ20240930-110025"/>
          <p:cNvPicPr>
            <a:picLocks noChangeAspect="1"/>
          </p:cNvPicPr>
          <p:nvPr/>
        </p:nvPicPr>
        <p:blipFill>
          <a:blip r:embed="rId7"/>
          <a:srcRect l="3394" t="5407" r="5258" b="50043"/>
          <a:stretch>
            <a:fillRect/>
          </a:stretch>
        </p:blipFill>
        <p:spPr>
          <a:xfrm>
            <a:off x="3950970" y="3152140"/>
            <a:ext cx="3462655" cy="1444625"/>
          </a:xfrm>
          <a:prstGeom prst="rect">
            <a:avLst/>
          </a:prstGeom>
        </p:spPr>
      </p:pic>
      <p:pic>
        <p:nvPicPr>
          <p:cNvPr id="3" name="图片 2" descr="QQ20240930-110032"/>
          <p:cNvPicPr>
            <a:picLocks noChangeAspect="1"/>
          </p:cNvPicPr>
          <p:nvPr/>
        </p:nvPicPr>
        <p:blipFill>
          <a:blip r:embed="rId8"/>
          <a:srcRect t="2072" b="1187"/>
          <a:stretch>
            <a:fillRect/>
          </a:stretch>
        </p:blipFill>
        <p:spPr>
          <a:xfrm>
            <a:off x="7530465" y="850265"/>
            <a:ext cx="3874770" cy="5691505"/>
          </a:xfrm>
          <a:prstGeom prst="rect">
            <a:avLst/>
          </a:prstGeom>
        </p:spPr>
      </p:pic>
      <p:pic>
        <p:nvPicPr>
          <p:cNvPr id="6" name="图片 5" descr="QQ20240930-110025"/>
          <p:cNvPicPr>
            <a:picLocks noChangeAspect="1"/>
          </p:cNvPicPr>
          <p:nvPr/>
        </p:nvPicPr>
        <p:blipFill>
          <a:blip r:embed="rId7"/>
          <a:srcRect l="4615" t="54228" r="5025"/>
          <a:stretch>
            <a:fillRect/>
          </a:stretch>
        </p:blipFill>
        <p:spPr>
          <a:xfrm>
            <a:off x="3884295" y="4735830"/>
            <a:ext cx="3596640" cy="1558290"/>
          </a:xfrm>
          <a:prstGeom prst="rect">
            <a:avLst/>
          </a:prstGeom>
        </p:spPr>
      </p:pic>
      <p:pic>
        <p:nvPicPr>
          <p:cNvPr id="7" name="图片 6" descr="QQ20240930-110416"/>
          <p:cNvPicPr>
            <a:picLocks noChangeAspect="1"/>
          </p:cNvPicPr>
          <p:nvPr/>
        </p:nvPicPr>
        <p:blipFill>
          <a:blip r:embed="rId9"/>
          <a:srcRect l="5163" t="2814" b="8355"/>
          <a:stretch>
            <a:fillRect/>
          </a:stretch>
        </p:blipFill>
        <p:spPr>
          <a:xfrm>
            <a:off x="3795395" y="1022350"/>
            <a:ext cx="3735070" cy="181419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4.xml><?xml version="1.0" encoding="utf-8"?>
<p:tagLst xmlns:p="http://schemas.openxmlformats.org/presentationml/2006/main">
  <p:tag name="KSO_WM_BEAUTIFY_FLAG" val=""/>
</p:tagLst>
</file>

<file path=ppt/tags/tag35.xml><?xml version="1.0" encoding="utf-8"?>
<p:tagLst xmlns:p="http://schemas.openxmlformats.org/presentationml/2006/main">
  <p:tag name="KSO_WM_BEAUTIFY_FLAG" val=""/>
</p:tagLst>
</file>

<file path=ppt/tags/tag36.xml><?xml version="1.0" encoding="utf-8"?>
<p:tagLst xmlns:p="http://schemas.openxmlformats.org/presentationml/2006/main">
  <p:tag name="KSO_WM_BEAUTIFY_FLAG" val=""/>
</p:tagLst>
</file>

<file path=ppt/tags/tag37.xml><?xml version="1.0" encoding="utf-8"?>
<p:tagLst xmlns:p="http://schemas.openxmlformats.org/presentationml/2006/main">
  <p:tag name="KSO_WM_BEAUTIFY_FLAG" val=""/>
</p:tagLst>
</file>

<file path=ppt/tags/tag38.xml><?xml version="1.0" encoding="utf-8"?>
<p:tagLst xmlns:p="http://schemas.openxmlformats.org/presentationml/2006/main">
  <p:tag name="KSO_WM_BEAUTIFY_FLAG" val=""/>
</p:tagLst>
</file>

<file path=ppt/tags/tag39.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40.xml><?xml version="1.0" encoding="utf-8"?>
<p:tagLst xmlns:p="http://schemas.openxmlformats.org/presentationml/2006/main">
  <p:tag name="KSO_WM_BEAUTIFY_FLAG" val=""/>
</p:tagLst>
</file>

<file path=ppt/tags/tag41.xml><?xml version="1.0" encoding="utf-8"?>
<p:tagLst xmlns:p="http://schemas.openxmlformats.org/presentationml/2006/main">
  <p:tag name="KSO_WM_BEAUTIFY_FLAG" val=""/>
</p:tagLst>
</file>

<file path=ppt/tags/tag42.xml><?xml version="1.0" encoding="utf-8"?>
<p:tagLst xmlns:p="http://schemas.openxmlformats.org/presentationml/2006/main">
  <p:tag name="KSO_WM_BEAUTIFY_FLAG" val=""/>
</p:tagLst>
</file>

<file path=ppt/tags/tag43.xml><?xml version="1.0" encoding="utf-8"?>
<p:tagLst xmlns:p="http://schemas.openxmlformats.org/presentationml/2006/main">
  <p:tag name="KSO_WM_BEAUTIFY_FLAG" val=""/>
</p:tagLst>
</file>

<file path=ppt/tags/tag44.xml><?xml version="1.0" encoding="utf-8"?>
<p:tagLst xmlns:p="http://schemas.openxmlformats.org/presentationml/2006/main">
  <p:tag name="KSO_WM_BEAUTIFY_FLAG" val=""/>
</p:tagLst>
</file>

<file path=ppt/tags/tag45.xml><?xml version="1.0" encoding="utf-8"?>
<p:tagLst xmlns:p="http://schemas.openxmlformats.org/presentationml/2006/main">
  <p:tag name="KSO_WM_BEAUTIFY_FLAG" val=""/>
</p:tagLst>
</file>

<file path=ppt/tags/tag46.xml><?xml version="1.0" encoding="utf-8"?>
<p:tagLst xmlns:p="http://schemas.openxmlformats.org/presentationml/2006/main">
  <p:tag name="KSO_WM_BEAUTIFY_FLAG" val=""/>
</p:tagLst>
</file>

<file path=ppt/tags/tag47.xml><?xml version="1.0" encoding="utf-8"?>
<p:tagLst xmlns:p="http://schemas.openxmlformats.org/presentationml/2006/main">
  <p:tag name="KSO_WM_BEAUTIFY_FLAG" val=""/>
</p:tagLst>
</file>

<file path=ppt/tags/tag48.xml><?xml version="1.0" encoding="utf-8"?>
<p:tagLst xmlns:p="http://schemas.openxmlformats.org/presentationml/2006/main">
  <p:tag name="KSO_WM_BEAUTIFY_FLAG" val=""/>
</p:tagLst>
</file>

<file path=ppt/tags/tag49.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50.xml><?xml version="1.0" encoding="utf-8"?>
<p:tagLst xmlns:p="http://schemas.openxmlformats.org/presentationml/2006/main">
  <p:tag name="KSO_WM_BEAUTIFY_FLAG" val=""/>
</p:tagLst>
</file>

<file path=ppt/tags/tag51.xml><?xml version="1.0" encoding="utf-8"?>
<p:tagLst xmlns:p="http://schemas.openxmlformats.org/presentationml/2006/main">
  <p:tag name="KSO_WM_BEAUTIFY_FLAG" val=""/>
</p:tagLst>
</file>

<file path=ppt/tags/tag52.xml><?xml version="1.0" encoding="utf-8"?>
<p:tagLst xmlns:p="http://schemas.openxmlformats.org/presentationml/2006/main">
  <p:tag name="KSO_WM_BEAUTIFY_FLAG" val=""/>
</p:tagLst>
</file>

<file path=ppt/tags/tag53.xml><?xml version="1.0" encoding="utf-8"?>
<p:tagLst xmlns:p="http://schemas.openxmlformats.org/presentationml/2006/main">
  <p:tag name="KSO_WM_BEAUTIFY_FLAG" val=""/>
</p:tagLst>
</file>

<file path=ppt/tags/tag54.xml><?xml version="1.0" encoding="utf-8"?>
<p:tagLst xmlns:p="http://schemas.openxmlformats.org/presentationml/2006/main">
  <p:tag name="KSO_WM_BEAUTIFY_FLAG" val=""/>
</p:tagLst>
</file>

<file path=ppt/tags/tag55.xml><?xml version="1.0" encoding="utf-8"?>
<p:tagLst xmlns:p="http://schemas.openxmlformats.org/presentationml/2006/main">
  <p:tag name="KSO_WM_BEAUTIFY_FLAG" val=""/>
</p:tagLst>
</file>

<file path=ppt/tags/tag56.xml><?xml version="1.0" encoding="utf-8"?>
<p:tagLst xmlns:p="http://schemas.openxmlformats.org/presentationml/2006/main">
  <p:tag name="KSO_WM_BEAUTIFY_FLAG" val=""/>
</p:tagLst>
</file>

<file path=ppt/tags/tag57.xml><?xml version="1.0" encoding="utf-8"?>
<p:tagLst xmlns:p="http://schemas.openxmlformats.org/presentationml/2006/main">
  <p:tag name="KSO_WM_BEAUTIFY_FLAG" val=""/>
</p:tagLst>
</file>

<file path=ppt/tags/tag58.xml><?xml version="1.0" encoding="utf-8"?>
<p:tagLst xmlns:p="http://schemas.openxmlformats.org/presentationml/2006/main">
  <p:tag name="KSO_WM_BEAUTIFY_FLAG" val=""/>
</p:tagLst>
</file>

<file path=ppt/tags/tag59.xml><?xml version="1.0" encoding="utf-8"?>
<p:tagLst xmlns:p="http://schemas.openxmlformats.org/presentationml/2006/main">
  <p:tag name="KSO_WPP_MARK_KEY" val="4310bb3d-905a-44b2-9cc3-3c4757cfeb61"/>
  <p:tag name="COMMONDATA" val="eyJoZGlkIjoiMDc0YzAzZmMzZWE2NGI1MWZhNzM0NjU0ODg0MDQxODMifQ=="/>
  <p:tag name="commondata" val="eyJoZGlkIjoiOTEyOTc2ZTkyZjA1ZDIxNjU0OWQ0Nzg5NTMxNzNiMDMifQ=="/>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自定义设计方案">
  <a:themeElements>
    <a:clrScheme name="自定义 100">
      <a:dk1>
        <a:sysClr val="windowText" lastClr="000000"/>
      </a:dk1>
      <a:lt1>
        <a:sysClr val="window" lastClr="FFFFFF"/>
      </a:lt1>
      <a:dk2>
        <a:srgbClr val="44546A"/>
      </a:dk2>
      <a:lt2>
        <a:srgbClr val="E7E6E6"/>
      </a:lt2>
      <a:accent1>
        <a:srgbClr val="591B89"/>
      </a:accent1>
      <a:accent2>
        <a:srgbClr val="EEB51A"/>
      </a:accent2>
      <a:accent3>
        <a:srgbClr val="591B89"/>
      </a:accent3>
      <a:accent4>
        <a:srgbClr val="EEB51A"/>
      </a:accent4>
      <a:accent5>
        <a:srgbClr val="591B89"/>
      </a:accent5>
      <a:accent6>
        <a:srgbClr val="EEB51A"/>
      </a:accent6>
      <a:hlink>
        <a:srgbClr val="591B89"/>
      </a:hlink>
      <a:folHlink>
        <a:srgbClr val="EEB51A"/>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2459</Words>
  <Application>WPS 演示</Application>
  <PresentationFormat>宽屏</PresentationFormat>
  <Paragraphs>151</Paragraphs>
  <Slides>11</Slides>
  <Notes>11</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11</vt:i4>
      </vt:variant>
    </vt:vector>
  </HeadingPairs>
  <TitlesOfParts>
    <vt:vector size="23" baseType="lpstr">
      <vt:lpstr>Arial</vt:lpstr>
      <vt:lpstr>宋体</vt:lpstr>
      <vt:lpstr>Wingdings</vt:lpstr>
      <vt:lpstr>Calibri</vt:lpstr>
      <vt:lpstr>等线</vt:lpstr>
      <vt:lpstr>微软雅黑</vt:lpstr>
      <vt:lpstr>Arial</vt:lpstr>
      <vt:lpstr>Times New Roman</vt:lpstr>
      <vt:lpstr>Arial Unicode MS</vt:lpstr>
      <vt:lpstr>Calibri Light</vt:lpstr>
      <vt:lpstr>1_Office 主题​​</vt:lpstr>
      <vt:lpstr>1_自定义设计方案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紫色沉稳简约毕业答辩毕业论文答辩PPT</dc:title>
  <dc:creator>lenovo</dc:creator>
  <cp:lastModifiedBy>ppq</cp:lastModifiedBy>
  <cp:revision>1401</cp:revision>
  <dcterms:created xsi:type="dcterms:W3CDTF">2019-03-09T08:01:00Z</dcterms:created>
  <dcterms:modified xsi:type="dcterms:W3CDTF">2024-10-09T03:03:29Z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2052-12.1.0.18276</vt:lpwstr>
  </property>
  <property fmtid="{D5CDD505-2E9C-101B-9397-08002B2CF9AE}" pid="3" name="ICV">
    <vt:lpwstr>27250C601AB044E19F279A18537FF2C9_13</vt:lpwstr>
  </property>
</Properties>
</file>