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35" r:id="rId2"/>
    <p:sldId id="336" r:id="rId3"/>
    <p:sldId id="257" r:id="rId4"/>
    <p:sldId id="256" r:id="rId5"/>
    <p:sldId id="337" r:id="rId6"/>
    <p:sldId id="274" r:id="rId7"/>
    <p:sldId id="338" r:id="rId8"/>
    <p:sldId id="289" r:id="rId9"/>
    <p:sldId id="339" r:id="rId10"/>
    <p:sldId id="287" r:id="rId11"/>
    <p:sldId id="340" r:id="rId12"/>
    <p:sldId id="34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8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AB984-113D-42B9-9B7C-C6C027A2AE56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AC8E-D8B6-4484-A4EC-212020D00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Hyperspectral microscope imaging (HMI)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29C52A-9D93-459A-95F1-5ABD6D3E3C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-optical tunable filter (AOTF)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multiplying charge coupled device (EMCCD) 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They have used Basic ResNet model.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Dataset is highly imbalanced in nature.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Images size of each bacteria is 50*50.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There is no feature visualization and feature analysis.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More research about XAI needs to be done to fully understand and develop robust DL model for identification of bacterial cell viability. </a:t>
            </a:r>
          </a:p>
        </p:txBody>
      </p:sp>
    </p:spTree>
    <p:extLst>
      <p:ext uri="{BB962C8B-B14F-4D97-AF65-F5344CB8AC3E}">
        <p14:creationId xmlns:p14="http://schemas.microsoft.com/office/powerpoint/2010/main" val="265964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5, Live (blue) and dead (red) cells of E. coli (EC, n = 407), Listeria </a:t>
            </a:r>
            <a:r>
              <a:rPr lang="en-US" dirty="0" err="1"/>
              <a:t>innocua</a:t>
            </a:r>
            <a:r>
              <a:rPr lang="en-US" dirty="0"/>
              <a:t> (LI, n = 172), </a:t>
            </a:r>
            <a:r>
              <a:rPr lang="en-US" dirty="0" err="1"/>
              <a:t>Staphylococcus</a:t>
            </a:r>
            <a:r>
              <a:rPr lang="en-US" dirty="0"/>
              <a:t> aureus (SA, n = 197), Salmonella Enteritidis (SE, n = 144), Salmonella Heidelberg (SH, n = 82), Salmonella Typhimurium (ST, n = 272). ** indicates a significant difference (p &lt; 0.05) between live and dead bacterial cells of the given strain in the specific shape property. (For interpretation of the references to </a:t>
            </a:r>
            <a:r>
              <a:rPr lang="en-US" dirty="0" err="1"/>
              <a:t>colour</a:t>
            </a:r>
            <a:r>
              <a:rPr lang="en-US" dirty="0"/>
              <a:t> in this figure legend, the reader is referred to the web version of this article.)</a:t>
            </a:r>
          </a:p>
          <a:p>
            <a:r>
              <a:rPr lang="en-US" dirty="0"/>
              <a:t>Fig 6, Comparison of average raw spectra from different bacterial strains; (a) E. coli (n = 407), (b) Listeria </a:t>
            </a:r>
            <a:r>
              <a:rPr lang="en-US" dirty="0" err="1"/>
              <a:t>innocua</a:t>
            </a:r>
            <a:r>
              <a:rPr lang="en-US" dirty="0"/>
              <a:t> (n = 172), (c) Staphylococcus aureus (n = 197), (d) Salmonella Enteritidis (n = 144), (e) Salmonella Heidelberg (n = 82), (f) Salmonella Typhimurium (n = 272). </a:t>
            </a:r>
          </a:p>
          <a:p>
            <a:r>
              <a:rPr lang="en-US" dirty="0"/>
              <a:t>Fig 7, Comparison of average spectra processed with standard normal variate from different bacteria strains; (a) E. coli (n = 407), (b) Listeria </a:t>
            </a:r>
            <a:r>
              <a:rPr lang="en-US" dirty="0" err="1"/>
              <a:t>innocua</a:t>
            </a:r>
            <a:r>
              <a:rPr lang="en-US" dirty="0"/>
              <a:t> (n = 172), (c) Staphylococcus aureus (n = 197), (d) Salmonella Enteritidis (n = 144), (e) Salmonella Heidelberg (n = 82), (f) Salmonella Typhimurium (n = 272).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AC8E-D8B6-4484-A4EC-212020D00C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9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1, Test classification accuracies of Fusion-Nets with different learning datasets of specific species and inclusion of strain as an input or an output; Strain column indicates models without strain information (No, Fusion-Net I), with one-</a:t>
            </a:r>
            <a:r>
              <a:rPr lang="en-US" dirty="0" err="1"/>
              <a:t>hotencoded</a:t>
            </a:r>
            <a:r>
              <a:rPr lang="en-US" dirty="0"/>
              <a:t> strain input (Input, Fusion-Net II), or with self-predicted strain output (Output, Fusion-Net III). Note: Species include E. coli (EC), Listeria </a:t>
            </a:r>
            <a:r>
              <a:rPr lang="en-US" dirty="0" err="1"/>
              <a:t>innocua</a:t>
            </a:r>
            <a:r>
              <a:rPr lang="en-US" dirty="0"/>
              <a:t> (LI), Staphylococcus aureus (SA), Salmonella Enteritidis (SE), Salmonella Heidelberg (SH), Salmonella Typhimurium (ST). </a:t>
            </a:r>
          </a:p>
          <a:p>
            <a:r>
              <a:rPr lang="en-US" dirty="0"/>
              <a:t>Fig 8, Comparison of average spectra processed with Z-transformed standard normal variate from different bacteria species: (a) E. coli (n = 407), (b) Listeria </a:t>
            </a:r>
            <a:r>
              <a:rPr lang="en-US" dirty="0" err="1"/>
              <a:t>innocua</a:t>
            </a:r>
            <a:r>
              <a:rPr lang="en-US" dirty="0"/>
              <a:t> (n = 172), (c) Staphylococcus aureus (n = 197), (d) Salmonella Enteritidis (n = 144), (e) Salmonella Heidelberg (n = 82), (f) Salmonella Typhimurium (n = 272).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2AC8E-D8B6-4484-A4EC-212020D00C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2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2A58-D61D-4ECD-8464-15C030FF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E8880-46DE-4CE0-A258-562B0C55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627D-F4C5-444D-A555-ADCE9AE8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99436-0F58-4E3B-8F74-0F11853C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A79F-9FAF-4CA8-85F9-CC0E1BD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8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BF32-55AE-488C-9EE9-8170526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CF4E8-6E78-45FC-AC93-A63968EF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5A58F-7861-43DB-B7B5-1FF69B14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F963-DAAA-4010-93D1-85A6D690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7DB7-A4B1-4DCB-AFC9-79CDFF9E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94432-A2D2-4983-80F9-BA85E8CB2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1A362-DD61-496E-B4CD-9C7329F86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C1AD-233A-4738-B14E-77F5D515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A2BA-FFFF-4319-837B-52ABACAA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B34B5-3197-47EE-96B8-B2DC8A87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2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876E-08CC-4A44-BE47-87A9F100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1B4B-BE66-4F67-BC44-F0BC73FED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C2EBA-C627-4C70-9EEF-33A45B1C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92F14-2E66-41CF-9DC3-FE463D94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89F0-B5F7-451F-9BBC-3370C84E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AF25-5D87-4366-9D99-210B2C2E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794F-1954-44C7-ADE2-728EB601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35565-7351-4FB6-931C-1E055ED2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1669-BA19-40B0-9EBA-D3B69EC5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2B21-75B6-4977-936F-6E9944F4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EBED-A287-4F8D-9C29-3DAC26AB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5BAC-0668-4772-8847-2557E87AA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B598-1205-49E5-A014-41DDC0E1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BC9DE-FAFA-4D15-849D-8626F575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57D8D-598C-47E5-8603-CA2A09D9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E543-F602-4733-AA34-F5679EB8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21F1-1850-4BE2-9C33-FFDE35684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D08-090B-4E52-B3E4-FB9BCA5B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1AD95-6250-4D35-ABFB-6BE7B0CB9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DE2EF-0011-456C-9AB0-1B97788E3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70275-E18E-4BCB-A9AE-CECEE9B1C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259C8-739D-4210-940C-EBF584FD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14A8B-C88B-4C8A-B215-5DEE1D6C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3019F-BDC9-4994-9BD1-920C5339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4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779-BD3A-4E76-9CB4-D4E97BD7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8BF7B-A7C5-4A49-B43B-5EC973CE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AAFD8-F3A0-48E3-B78B-B902469A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633FA-6D4B-495D-8E58-EFEC978E6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2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474BB-58C9-4553-8DEB-596BB217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E5C66-CCF5-4B05-9F8F-C3252B03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1EE6C-2A8F-4D46-BD7C-C01D0B0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D840-871F-4FBB-90DB-3651B8EF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E516-BE00-4904-BAB1-899A8A677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196C2-30F5-451F-8506-1EA27B0F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ECF8D-2453-4107-9578-372E3BE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A683B-5EB8-49CD-B5A1-20A06969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498C1-B5E5-4D4B-B165-4CCCA1FA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5F0-B1A1-400E-BE0B-C6D5D85C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D650E-5CFE-4C55-B918-EE8FECCF2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77E0E-E206-4E98-83BE-FBBC9CAD2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0CFF-252F-4DDA-A289-0BDF13D8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EDDC6-43D7-4A39-ABF9-EB28A115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6945-0573-4442-98C6-04D742A8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66A97-2FBD-4935-B072-BE7012DC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4F2B-536F-41D0-853A-5B16AAA2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6787-BFE7-4FC0-BCF2-86036511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FCE1-8540-4AA9-8316-3E71450638F7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175B-4EEB-400C-B75A-45870046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D2B0-67D7-4EBD-83F5-DDC7B7AF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180D-FAF0-4CDD-973A-1F92E5AE4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7789"/>
            <a:ext cx="12191331" cy="2459620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DengXian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2160" y="1466026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DengXian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" y="1326368"/>
            <a:ext cx="3140616" cy="2903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8" name="文本框 17"/>
          <p:cNvSpPr txBox="1"/>
          <p:nvPr/>
        </p:nvSpPr>
        <p:spPr>
          <a:xfrm>
            <a:off x="3140616" y="2256279"/>
            <a:ext cx="8987396" cy="82375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Bacteria Classification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51" y="83694"/>
            <a:ext cx="1966449" cy="575997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802909" y="4596463"/>
            <a:ext cx="632510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Saif Ur Rehman Khan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Network and Cooperative Computing Research Group</a:t>
            </a: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05, July 2023</a:t>
            </a:r>
            <a:endParaRPr lang="en-GB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39" y="511220"/>
            <a:ext cx="1762497" cy="645084"/>
          </a:xfrm>
        </p:spPr>
        <p:txBody>
          <a:bodyPr>
            <a:normAutofit/>
          </a:bodyPr>
          <a:lstStyle/>
          <a:p>
            <a:pPr algn="ctr"/>
            <a: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1067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9374" y="1283873"/>
            <a:ext cx="9815429" cy="3662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limitations exist in the introduced framework. </a:t>
            </a:r>
          </a:p>
          <a:p>
            <a:pPr algn="just">
              <a:lnSpc>
                <a:spcPct val="150000"/>
              </a:lnSpc>
            </a:pPr>
            <a:endParaRPr lang="en-US" sz="1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used Basic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(high computation).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imbalanced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nature.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size of each bacteria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50*50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(too small).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visualization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research about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be done to fully understand and develop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DL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identification of bacterial cell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37D7B2D-E198-4965-92AD-9608D4357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33" b="74113"/>
          <a:stretch/>
        </p:blipFill>
        <p:spPr bwMode="auto">
          <a:xfrm>
            <a:off x="7656983" y="1352144"/>
            <a:ext cx="4123819" cy="20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1F5AF-CA35-48B8-8B7A-A03C63207707}"/>
              </a:ext>
            </a:extLst>
          </p:cNvPr>
          <p:cNvSpPr txBox="1"/>
          <p:nvPr/>
        </p:nvSpPr>
        <p:spPr>
          <a:xfrm>
            <a:off x="7544908" y="3407691"/>
            <a:ext cx="4363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9: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Sample of Foodborne Bacteria Dataset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41" y="446893"/>
            <a:ext cx="2357802" cy="645084"/>
          </a:xfrm>
        </p:spPr>
        <p:txBody>
          <a:bodyPr>
            <a:normAutofit/>
          </a:bodyPr>
          <a:lstStyle/>
          <a:p>
            <a:pPr algn="ctr"/>
            <a: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Future Work</a:t>
            </a:r>
            <a:endParaRPr lang="en-US" sz="1067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20A012-4836-43BF-A65A-6AF804128B46}"/>
              </a:ext>
            </a:extLst>
          </p:cNvPr>
          <p:cNvSpPr txBox="1">
            <a:spLocks/>
          </p:cNvSpPr>
          <p:nvPr/>
        </p:nvSpPr>
        <p:spPr>
          <a:xfrm>
            <a:off x="838200" y="1296518"/>
            <a:ext cx="10515600" cy="4792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 (Histogram equalization, OTSU thresholding) will be employed to enhance the image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and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imbalanced, my focus is to develop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CNN architecture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perform good on both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and imbalance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to proposed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lightweight CNN architecture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the decrease the computation complexity and increase the model performance.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will be performed 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CPU and GPU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comparison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(LIME, Grad-CAM and feature maps) will be performed on each bacterial strain.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base will be trained on same data to perform deep performance and computation comparison (</a:t>
            </a:r>
            <a:r>
              <a:rPr lang="en-US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FLOPS, Parameters, Model size, Run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our CNN.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2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41" y="287639"/>
            <a:ext cx="2357802" cy="645084"/>
          </a:xfrm>
        </p:spPr>
        <p:txBody>
          <a:bodyPr>
            <a:normAutofit/>
          </a:bodyPr>
          <a:lstStyle/>
          <a:p>
            <a:pPr algn="ctr"/>
            <a: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</a:t>
            </a:r>
            <a:endParaRPr lang="en-US" sz="1067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1D22AB-8FDD-4E1F-9DC5-6F9AE45975D0}"/>
              </a:ext>
            </a:extLst>
          </p:cNvPr>
          <p:cNvGrpSpPr/>
          <p:nvPr/>
        </p:nvGrpSpPr>
        <p:grpSpPr>
          <a:xfrm>
            <a:off x="1128833" y="1698824"/>
            <a:ext cx="9588615" cy="3460352"/>
            <a:chOff x="2169692" y="2112579"/>
            <a:chExt cx="9588615" cy="34603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28840F-F944-4C2E-8871-26CB6908AED5}"/>
                </a:ext>
              </a:extLst>
            </p:cNvPr>
            <p:cNvSpPr txBox="1"/>
            <p:nvPr/>
          </p:nvSpPr>
          <p:spPr>
            <a:xfrm>
              <a:off x="6156178" y="2112579"/>
              <a:ext cx="4908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1274 food bacterial images of six different classes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618215-ABE4-487A-9846-324A521F85ED}"/>
                </a:ext>
              </a:extLst>
            </p:cNvPr>
            <p:cNvGrpSpPr/>
            <p:nvPr/>
          </p:nvGrpSpPr>
          <p:grpSpPr>
            <a:xfrm>
              <a:off x="7464781" y="2606317"/>
              <a:ext cx="2291637" cy="1918878"/>
              <a:chOff x="5282118" y="2726197"/>
              <a:chExt cx="2291637" cy="191887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3A8602-F327-4CE4-A7A3-5F0DE4DDF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82118" y="2726197"/>
                <a:ext cx="1120224" cy="93140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98FEBF-EAF5-4FA0-A5C6-6FD4A79C2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3531" y="3713672"/>
                <a:ext cx="1120224" cy="93140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0DB0F7E-4701-42D9-906F-BF6452733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7609" y="3713672"/>
                <a:ext cx="1120224" cy="931403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85B8C9F-6008-4317-9B05-568802E5A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3531" y="2726197"/>
                <a:ext cx="1120224" cy="931403"/>
              </a:xfrm>
              <a:prstGeom prst="rect">
                <a:avLst/>
              </a:prstGeom>
            </p:spPr>
          </p:pic>
        </p:grp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C6D1919-9160-4C79-A995-6826F30B69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33" b="74113"/>
            <a:stretch/>
          </p:blipFill>
          <p:spPr bwMode="auto">
            <a:xfrm>
              <a:off x="2169692" y="2626123"/>
              <a:ext cx="3188395" cy="160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D62EA8-87A8-4113-A71C-E90F94FA4EAA}"/>
                </a:ext>
              </a:extLst>
            </p:cNvPr>
            <p:cNvSpPr txBox="1"/>
            <p:nvPr/>
          </p:nvSpPr>
          <p:spPr>
            <a:xfrm>
              <a:off x="5663929" y="4649601"/>
              <a:ext cx="609437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 11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Applied Image processing techniques (Histogram equalization, OTSU thresholding) that be employed to enhance the image quality and size.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CD00283-D6BD-4E04-9904-D314F820816C}"/>
                </a:ext>
              </a:extLst>
            </p:cNvPr>
            <p:cNvSpPr/>
            <p:nvPr/>
          </p:nvSpPr>
          <p:spPr>
            <a:xfrm>
              <a:off x="5564221" y="3229583"/>
              <a:ext cx="531779" cy="3642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2FF14A-D1EB-485B-9839-F7E0FFBD1AD8}"/>
                </a:ext>
              </a:extLst>
            </p:cNvPr>
            <p:cNvSpPr txBox="1"/>
            <p:nvPr/>
          </p:nvSpPr>
          <p:spPr>
            <a:xfrm>
              <a:off x="2649666" y="4280269"/>
              <a:ext cx="22284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 10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Base Dataset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4E0B8B-EC0E-4DC3-A2C7-1E4348AE7741}"/>
              </a:ext>
            </a:extLst>
          </p:cNvPr>
          <p:cNvSpPr/>
          <p:nvPr/>
        </p:nvSpPr>
        <p:spPr>
          <a:xfrm>
            <a:off x="826851" y="1313234"/>
            <a:ext cx="10236316" cy="4516023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1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7D95ED-1BA9-4DFD-A2D4-B07499BA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2" y="697506"/>
            <a:ext cx="5595812" cy="3089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40E35-7711-46B2-AF75-512291C4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8" y="-102035"/>
            <a:ext cx="4006173" cy="98428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Journal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E9CD6-091C-4462-B644-1446F984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72" y="298717"/>
            <a:ext cx="6098826" cy="3339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820F91-FBDD-468E-876E-D186522FE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95" y="4094618"/>
            <a:ext cx="6503389" cy="25051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C943B-0D6F-4854-9EEA-5A2E1609CC7F}"/>
              </a:ext>
            </a:extLst>
          </p:cNvPr>
          <p:cNvSpPr/>
          <p:nvPr/>
        </p:nvSpPr>
        <p:spPr>
          <a:xfrm>
            <a:off x="351818" y="4338536"/>
            <a:ext cx="5595812" cy="23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7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AAF1D-0DE9-498B-BA72-568EC76F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8" y="179796"/>
            <a:ext cx="8419175" cy="649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4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eelOff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A583-1A16-4AB3-A503-C3813131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0" i="0" dirty="0">
                <a:solidFill>
                  <a:srgbClr val="2E2E2E"/>
                </a:solidFill>
                <a:effectLst/>
                <a:latin typeface="ElsevierGulliver"/>
              </a:rPr>
              <a:t>Classification between live and dead foodborne bacteria with hyperspectral microscope imagery and machine learning</a:t>
            </a:r>
            <a:br>
              <a:rPr lang="en-US" b="0" i="0" dirty="0">
                <a:solidFill>
                  <a:srgbClr val="2E2E2E"/>
                </a:solidFill>
                <a:effectLst/>
                <a:latin typeface="ElsevierGulliver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6E85D1-F299-4765-85DA-D6435496F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881" y="1825625"/>
            <a:ext cx="5612237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C50582D-12F3-48A8-BED3-C43C0E6FC8F8}"/>
              </a:ext>
            </a:extLst>
          </p:cNvPr>
          <p:cNvSpPr/>
          <p:nvPr/>
        </p:nvSpPr>
        <p:spPr>
          <a:xfrm>
            <a:off x="3675355" y="5388746"/>
            <a:ext cx="1775534" cy="310718"/>
          </a:xfrm>
          <a:prstGeom prst="ellipse">
            <a:avLst/>
          </a:prstGeom>
          <a:noFill/>
          <a:ln w="28575">
            <a:solidFill>
              <a:srgbClr val="FF00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2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2E983-F93F-4D29-B63E-EBDB3399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341885"/>
            <a:ext cx="10775200" cy="55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07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777" y="361873"/>
            <a:ext cx="3851937" cy="569785"/>
          </a:xfrm>
        </p:spPr>
        <p:txBody>
          <a:bodyPr>
            <a:normAutofit fontScale="90000"/>
          </a:bodyPr>
          <a:lstStyle/>
          <a:p>
            <a:b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 </a:t>
            </a:r>
            <a:b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133" b="1" dirty="0">
                <a:latin typeface="+mn-lt"/>
              </a:rPr>
            </a:br>
            <a:endParaRPr lang="en-US" sz="1067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39" y="1124744"/>
            <a:ext cx="5472607" cy="537138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933" b="1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  <a:p>
            <a:pPr algn="just">
              <a:lnSpc>
                <a:spcPct val="120000"/>
              </a:lnSpc>
            </a:pP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Foodborne diseases cause a serious public health problem, with a widely accepted estimation of 9 million </a:t>
            </a:r>
            <a:r>
              <a:rPr lang="en-US" sz="7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sicknesses</a:t>
            </a: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56,000 hospitalizations, and 1300 </a:t>
            </a:r>
            <a:r>
              <a:rPr lang="en-US" sz="7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US" sz="7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year according to WHO.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accurately characterizing the behavior of microorganisms in food is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mitigating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food safety issues. 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non-culturable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challenges, it is essential to provide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science-based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on characteristics of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viable bacteria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decision-making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enable early responses to such events.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80575" y="6431444"/>
            <a:ext cx="340716" cy="365125"/>
          </a:xfrm>
        </p:spPr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Content Placeholder 2"/>
          <p:cNvSpPr txBox="1"/>
          <p:nvPr/>
        </p:nvSpPr>
        <p:spPr>
          <a:xfrm>
            <a:off x="5876944" y="1124744"/>
            <a:ext cx="5952661" cy="2967981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933" b="1" dirty="0">
                <a:solidFill>
                  <a:schemeClr val="accent5">
                    <a:lumMod val="75000"/>
                  </a:schemeClr>
                </a:solidFill>
              </a:rPr>
              <a:t>Former Approach Problems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culture-independent methods require certain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incubation time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stain or label the live/dead bacteria, such as fluorescent labeling and isotope probing.</a:t>
            </a:r>
          </a:p>
          <a:p>
            <a:pPr algn="just">
              <a:lnSpc>
                <a:spcPct val="12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 challenge to the early detection of pathogenic bacteria with HMI is the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size of datasets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in the </a:t>
            </a:r>
            <a:r>
              <a:rPr lang="en-US" sz="7466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3-dimensional hypercube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requires a long time to extract and analyze redundant image data manually.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5711958" y="4145413"/>
            <a:ext cx="5952661" cy="235071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920" tIns="60960" rIns="121920" bIns="6096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533" b="1" dirty="0">
                <a:solidFill>
                  <a:schemeClr val="accent5">
                    <a:lumMod val="75000"/>
                  </a:schemeClr>
                </a:solidFill>
              </a:rPr>
              <a:t>Contributions</a:t>
            </a:r>
          </a:p>
          <a:p>
            <a:pPr algn="just">
              <a:lnSpc>
                <a:spcPct val="130000"/>
              </a:lnSpc>
            </a:pP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hyperspectral microscopic images of major foodborne bacteria were acquired at single cell level, with spectral and morphological features of live and dead bacteria cells and a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DL 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framework, </a:t>
            </a:r>
            <a:r>
              <a:rPr lang="en-US" sz="7466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Fusion-Net model</a:t>
            </a:r>
            <a:r>
              <a:rPr lang="en-US" sz="746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was developed to differentiate live and dead bacteria with high accuracy.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3949461" y="1124746"/>
            <a:ext cx="4450796" cy="670847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en-US" sz="26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80AEE1C-0D62-467C-B58F-07D0E5A88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7" y="841341"/>
            <a:ext cx="8134857" cy="5175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897" y="326352"/>
            <a:ext cx="4416491" cy="493677"/>
          </a:xfrm>
        </p:spPr>
        <p:txBody>
          <a:bodyPr>
            <a:normAutofit fontScale="90000"/>
          </a:bodyPr>
          <a:lstStyle/>
          <a:p>
            <a:b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Fusion-Nets Architecture </a:t>
            </a:r>
            <a:br>
              <a:rPr lang="en-US" sz="2133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</a:br>
            <a:endParaRPr lang="en-US" sz="10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6388" y="3653073"/>
            <a:ext cx="3791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microscope imaging system with an AOTF spectrometer and EMCCD camera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5BA90A-F194-4F3C-9573-E423371CB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34" y="1070568"/>
            <a:ext cx="4004690" cy="25825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C6AC49-BF97-4E44-AE1C-DF508B68AC59}"/>
              </a:ext>
            </a:extLst>
          </p:cNvPr>
          <p:cNvSpPr txBox="1"/>
          <p:nvPr/>
        </p:nvSpPr>
        <p:spPr>
          <a:xfrm>
            <a:off x="191310" y="5909596"/>
            <a:ext cx="11809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2: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of the three Fusion-Nets to detect viability of bacterial cells: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common architecture of the three networks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the last block of Fusion-Net I without strain information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the last block of Fusion-Net II with strain as an input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(d) the last block of Fusion-Net III with strain as another output.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455" y="483700"/>
            <a:ext cx="4560339" cy="493677"/>
          </a:xfrm>
        </p:spPr>
        <p:txBody>
          <a:bodyPr>
            <a:noAutofit/>
          </a:bodyPr>
          <a:lstStyle/>
          <a:p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Fusion-Nets Architecture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4C6AC49-BF97-4E44-AE1C-DF508B68AC59}"/>
              </a:ext>
            </a:extLst>
          </p:cNvPr>
          <p:cNvSpPr txBox="1"/>
          <p:nvPr/>
        </p:nvSpPr>
        <p:spPr>
          <a:xfrm>
            <a:off x="577686" y="5188090"/>
            <a:ext cx="75368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3: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 with three Fusion-Nets to detect viability of bacterial cells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5B998F4-938E-4D69-AAA8-EE155277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1197786"/>
            <a:ext cx="6973246" cy="38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C6C00-2B10-4BED-84F8-2B47872D64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52"/>
          <a:stretch/>
        </p:blipFill>
        <p:spPr>
          <a:xfrm>
            <a:off x="7952794" y="1061903"/>
            <a:ext cx="3840425" cy="2153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103157-7212-49B0-B0EA-6F7149D7E1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8"/>
          <a:stretch/>
        </p:blipFill>
        <p:spPr>
          <a:xfrm>
            <a:off x="8119474" y="3215091"/>
            <a:ext cx="2289757" cy="21531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FFBCBF-3955-486D-8B3E-CD1E303830AB}"/>
              </a:ext>
            </a:extLst>
          </p:cNvPr>
          <p:cNvSpPr txBox="1"/>
          <p:nvPr/>
        </p:nvSpPr>
        <p:spPr>
          <a:xfrm>
            <a:off x="8157822" y="5472931"/>
            <a:ext cx="3894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of six different bacterial strains between live and dead single cells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AA2DC6-0020-4325-8594-9B97ED69947A}"/>
              </a:ext>
            </a:extLst>
          </p:cNvPr>
          <p:cNvSpPr txBox="1"/>
          <p:nvPr/>
        </p:nvSpPr>
        <p:spPr>
          <a:xfrm>
            <a:off x="10055430" y="4107286"/>
            <a:ext cx="2933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lphaLcParenBoth"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coli </a:t>
            </a:r>
          </a:p>
          <a:p>
            <a:pPr marL="228600" indent="-228600">
              <a:buAutoNum type="alphaLcParenBoth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Listeria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innocua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lphaLcParenBoth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Staphylococcus aureus </a:t>
            </a:r>
          </a:p>
          <a:p>
            <a:pPr marL="228600" indent="-228600">
              <a:buAutoNum type="alphaLcParenBoth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Salmonella Enteritidis </a:t>
            </a:r>
          </a:p>
          <a:p>
            <a:pPr marL="228600" indent="-228600">
              <a:buAutoNum type="alphaLcParenBoth"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Salmonella Heidelberg</a:t>
            </a:r>
          </a:p>
          <a:p>
            <a:pPr marL="228600" indent="-228600">
              <a:buAutoNum type="alphaLcParenBoth"/>
            </a:pPr>
            <a:r>
              <a:rPr 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Salmonella Typhimurium</a:t>
            </a:r>
          </a:p>
        </p:txBody>
      </p:sp>
    </p:spTree>
    <p:extLst>
      <p:ext uri="{BB962C8B-B14F-4D97-AF65-F5344CB8AC3E}">
        <p14:creationId xmlns:p14="http://schemas.microsoft.com/office/powerpoint/2010/main" val="307301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0158A030-D64E-4EDD-BF01-E802B8098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27" y="1016688"/>
            <a:ext cx="3899363" cy="25912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7609" y="316603"/>
            <a:ext cx="6262991" cy="8475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Three Fusion-Nets Architecture </a:t>
            </a:r>
            <a:endParaRPr lang="en-US" sz="10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9036B13-3C8E-4564-A81E-7DC3AE3CB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" y="1124744"/>
            <a:ext cx="7192700" cy="48480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217A77-BD39-4495-B896-1E15AF5CE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727" y="3765487"/>
            <a:ext cx="3889157" cy="25458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FEB20-05BC-4812-AEF2-4C664588DED0}"/>
              </a:ext>
            </a:extLst>
          </p:cNvPr>
          <p:cNvSpPr txBox="1"/>
          <p:nvPr/>
        </p:nvSpPr>
        <p:spPr>
          <a:xfrm>
            <a:off x="957064" y="5972782"/>
            <a:ext cx="56382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5: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morphological analysis of live and dead bacteria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47A43-8348-4523-AFE3-5948D2E93BF9}"/>
              </a:ext>
            </a:extLst>
          </p:cNvPr>
          <p:cNvSpPr txBox="1"/>
          <p:nvPr/>
        </p:nvSpPr>
        <p:spPr>
          <a:xfrm>
            <a:off x="7363838" y="3548763"/>
            <a:ext cx="5175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6: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average raw spectra from different bacterial strains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6E799-81A2-47C3-827D-4E063F539B2D}"/>
              </a:ext>
            </a:extLst>
          </p:cNvPr>
          <p:cNvSpPr txBox="1"/>
          <p:nvPr/>
        </p:nvSpPr>
        <p:spPr>
          <a:xfrm>
            <a:off x="7363837" y="6231476"/>
            <a:ext cx="5175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7: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average raw spectra from different bacterial strains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AF4BE-756E-4F7E-88F1-5AF1234CE6AB}" type="slidenum">
              <a:rPr lang="zh-CN" alt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en-US" altLang="zh-C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3" y="213659"/>
            <a:ext cx="2643617" cy="71906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23393" y="1028733"/>
            <a:ext cx="11284577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6FEB20-05BC-4812-AEF2-4C664588DED0}"/>
              </a:ext>
            </a:extLst>
          </p:cNvPr>
          <p:cNvSpPr txBox="1"/>
          <p:nvPr/>
        </p:nvSpPr>
        <p:spPr>
          <a:xfrm>
            <a:off x="348880" y="1397928"/>
            <a:ext cx="5638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1: </a:t>
            </a:r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 classification accuracies of Fusion-Nets with different learning datasets of specific species and inclusion of strain as an input or an output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56E799-81A2-47C3-827D-4E063F539B2D}"/>
              </a:ext>
            </a:extLst>
          </p:cNvPr>
          <p:cNvSpPr txBox="1"/>
          <p:nvPr/>
        </p:nvSpPr>
        <p:spPr>
          <a:xfrm>
            <a:off x="5987168" y="5306047"/>
            <a:ext cx="5855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8: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average spectra processed with Z-transformed standard normal variate from different bacteria species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508907-E797-4F31-9904-8D6090B4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9" y="2261897"/>
            <a:ext cx="5293302" cy="2030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806D2-F4AB-4AB2-B73F-A935DD1C2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89" y="1212427"/>
            <a:ext cx="6033331" cy="41291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89E832B-E18C-446A-85DD-596CB7D5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770" y="331942"/>
            <a:ext cx="6262991" cy="84751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of the Three Fusion-Nets Architecture </a:t>
            </a:r>
            <a:endParaRPr lang="en-US" sz="1067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2846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1243</Words>
  <Application>Microsoft Office PowerPoint</Application>
  <PresentationFormat>Widescreen</PresentationFormat>
  <Paragraphs>90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ElsevierGulliver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Classification between live and dead foodborne bacteria with hyperspectral microscope imagery and machine learning </vt:lpstr>
      <vt:lpstr>PowerPoint Presentation</vt:lpstr>
      <vt:lpstr> Background and Motivation   </vt:lpstr>
      <vt:lpstr> Three Fusion-Nets Architecture  </vt:lpstr>
      <vt:lpstr> Three Fusion-Nets Architecture </vt:lpstr>
      <vt:lpstr>Results of the Three Fusion-Nets Architecture </vt:lpstr>
      <vt:lpstr>Results of the Three Fusion-Nets Architecture </vt:lpstr>
      <vt:lpstr>Limitations</vt:lpstr>
      <vt:lpstr>My Future Work</vt:lpstr>
      <vt:lpstr>Initial Result</vt:lpstr>
      <vt:lpstr>Targeted Journal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</dc:creator>
  <cp:lastModifiedBy>DS</cp:lastModifiedBy>
  <cp:revision>42</cp:revision>
  <dcterms:created xsi:type="dcterms:W3CDTF">2023-06-28T05:50:50Z</dcterms:created>
  <dcterms:modified xsi:type="dcterms:W3CDTF">2023-07-03T08:53:24Z</dcterms:modified>
</cp:coreProperties>
</file>