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59" r:id="rId4"/>
    <p:sldId id="262" r:id="rId5"/>
    <p:sldId id="288" r:id="rId6"/>
    <p:sldId id="289" r:id="rId7"/>
    <p:sldId id="293" r:id="rId8"/>
    <p:sldId id="290" r:id="rId9"/>
    <p:sldId id="291" r:id="rId10"/>
    <p:sldId id="292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啸楠 王" initials="啸王" lastIdx="2" clrIdx="0">
    <p:extLst>
      <p:ext uri="{19B8F6BF-5375-455C-9EA6-DF929625EA0E}">
        <p15:presenceInfo xmlns:p15="http://schemas.microsoft.com/office/powerpoint/2012/main" userId="68a7ddf329d479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791" autoAdjust="0"/>
  </p:normalViewPr>
  <p:slideViewPr>
    <p:cSldViewPr snapToGrid="0">
      <p:cViewPr varScale="1">
        <p:scale>
          <a:sx n="86" d="100"/>
          <a:sy n="86" d="100"/>
        </p:scale>
        <p:origin x="1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4C89-D423-41E8-9283-DF0D69E310D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C63A-2377-4103-B26E-131DF60C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提升自己 利用自我记忆生成检索增强型文本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3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专用小模型故障诊断后，通过大模型整理成报告（你上一篇的成果），相应报告输入到大模型的</a:t>
            </a:r>
            <a:r>
              <a:rPr lang="en-US" altLang="zh-CN" dirty="0"/>
              <a:t>RAG+</a:t>
            </a:r>
            <a:r>
              <a:rPr lang="zh-CN" altLang="en-US" dirty="0"/>
              <a:t>知识图谱中进行知识更新，然后反馈给谭眺正在做的思维链大模型进行评估，评估结果进一步跟小模型诊断结果进行对比学习，真实数据回调小模型。形成自学习闭环。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0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Data</a:t>
            </a:r>
            <a:r>
              <a:rPr lang="zh-CN" altLang="en-US" dirty="0"/>
              <a:t>的</a:t>
            </a:r>
            <a:r>
              <a:rPr lang="en-US" altLang="zh-CN" dirty="0"/>
              <a:t>update</a:t>
            </a:r>
            <a:r>
              <a:rPr lang="zh-CN" altLang="en-US" dirty="0"/>
              <a:t>问题来提高模型的潜力，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能够不断地从自身的输出中学习，从而提高生成的质量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）由于记忆分布的变化（从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38.89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58.58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），基于检索增强的生成器可能无法在这种上下文中有效地泛化；</a:t>
            </a:r>
            <a:endParaRPr lang="en-US" altLang="zh-CN" b="0" i="0" dirty="0">
              <a:solidFill>
                <a:srgbClr val="05073B"/>
              </a:solidFill>
              <a:effectLst/>
              <a:highlight>
                <a:srgbClr val="FDFDFE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beam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记忆与检索到的记忆相比并没有提供任何信息增益，它与参考译文有更多的重叠。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5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8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BartEncoder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7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Τ</a:t>
            </a:r>
            <a:r>
              <a:rPr lang="zh-CN" altLang="en-US" dirty="0"/>
              <a:t>控制分布的平滑程度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Τ</a:t>
            </a:r>
            <a:r>
              <a:rPr lang="zh-CN" altLang="en-US" dirty="0"/>
              <a:t>控制分布的平滑程度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4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Τ</a:t>
            </a:r>
            <a:r>
              <a:rPr lang="zh-CN" altLang="en-US" dirty="0"/>
              <a:t>控制分布的平滑程度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9C63A-2377-4103-B26E-131DF60C81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8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C595-0A8E-BC73-F0EA-5BEEFA8F7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63E1E-26B7-7D6F-832C-A6E77CD9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E3EF9-283F-A44B-4F47-E2C8337D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78916-5372-C31F-C7F3-53B3B67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6A3A4-D025-5EF7-6B10-A22ED5F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2102-00BF-5EF0-72CB-C9DC201D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643B7-4D40-F1CB-957E-22BD4F62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4CA7A-ECBC-384C-8D05-DABAAA69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9120F-430A-01DC-E6DA-2D52C142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DB804-CBB2-A71E-BADC-1CF40FFE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0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E177B7-0426-6604-9E08-95ACA1A8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2695B-5724-DC4B-E60A-07828100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AB172-E97F-A15A-DD40-6F8180D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A4B4-9CF5-6E42-D223-364052A3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9009-142C-F0F1-C612-CEFC01C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A3ED-7D40-86BC-2479-52DF15B3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82B5-0858-70CA-99C5-BA3804D0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56EAB-F271-B4E5-70BF-2F55C57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7FFAF-080E-B44E-8F26-FAEF1070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951B8-A83D-4149-378A-934B79D7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CF80-7834-6DFF-E79D-363DAFA2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42CEA-7DA4-68BD-0083-9A16863C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908D-0092-E882-B5D3-10C98CA5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8F0A1-5826-D1C2-EE23-009ED255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07439-EC8B-B07F-8427-22341D5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4802-F9C0-DA36-C5B9-F9C05743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B5AC1-1606-BF43-FDFB-9D2FC000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B8F3F-0E0A-D8FF-3921-036B3DAD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DF7CA-7C40-DCDC-D206-3CCF03E5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DC66B-04CF-E16E-C9EF-4BDB574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B82CC-117F-2216-8970-31C0845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4CA6-9A04-A2B4-F641-D63A1AD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A35BB-FFB2-B047-96B2-CA33E1CE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6D00D-7F27-FFF2-C8B6-0A4AC472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AAEA5-25A3-A667-AE50-F9F48052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FFA08-91F9-0B7D-CB16-C0218D765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892FB-2183-9486-B478-25AABCD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AF250-B792-8857-2797-13732683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3042F-3C16-3C15-A758-F1B30137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56174-5305-525A-9B4E-754E1CB4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78D927-C584-B226-293C-F0A20480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7C48B-D1AC-FE77-8563-351AF5E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7528C-BDC9-0761-CD2F-A4100153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38B700-A5A4-3395-2B3D-FE63F6C1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CEA144-A49F-E201-0B52-6DC41C66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BB28A-6416-46F1-DD4B-F9AB2EB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A77F-6F0C-FD41-6205-A8C24E4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9243B-C93D-9D2A-5BF4-1D0391BF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0ACB3-D6D8-DD75-FD12-9A2FC99B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501C9-DC5D-3395-0426-9E774B53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A9A96-446A-7426-03A1-77B1F83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75138-30EE-5E3B-32C3-BA9734D6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900B-7A8A-0994-CC89-74742A30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F3E8B-0B42-19E3-CDD3-74417A88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3F4BC-947D-7669-37C1-07520C09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1E79B-970F-9E1C-BCDA-BEE1C370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F8A3F-B923-8521-0315-158FD24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39387-4538-F0CB-CD7F-3484080B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B9E9A-9BBB-2DC6-47F7-14CE1BDE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6C31F-1FE7-F968-8ED1-326785AB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D20B-8D56-0003-2F86-A89FB1A4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1921-EB57-4AD0-9234-C8441570C88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3B9B6-C182-0470-4C1D-D5F355BD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E04F-C2C5-ABB0-94CA-1546868DC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8361-B77F-4CAE-A133-6767A6DA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6">
            <a:extLst>
              <a:ext uri="{FF2B5EF4-FFF2-40B4-BE49-F238E27FC236}">
                <a16:creationId xmlns:a16="http://schemas.microsoft.com/office/drawing/2014/main" id="{334F6179-AA53-2643-C0EC-BED432074991}"/>
              </a:ext>
            </a:extLst>
          </p:cNvPr>
          <p:cNvSpPr txBox="1"/>
          <p:nvPr/>
        </p:nvSpPr>
        <p:spPr>
          <a:xfrm>
            <a:off x="833665" y="757906"/>
            <a:ext cx="1082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Lift Yourself Up: Retrieval-augmented Text</a:t>
            </a:r>
          </a:p>
          <a:p>
            <a:r>
              <a:rPr lang="en-US" altLang="zh-CN" sz="3600" dirty="0"/>
              <a:t>Generation with Self-Memory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E70DE3-C4EF-063E-ECB7-BE0DBD45B763}"/>
              </a:ext>
            </a:extLst>
          </p:cNvPr>
          <p:cNvCxnSpPr/>
          <p:nvPr/>
        </p:nvCxnSpPr>
        <p:spPr>
          <a:xfrm>
            <a:off x="956160" y="2024716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4D8FE3-559A-4371-B1B6-E9A1E8146842}"/>
              </a:ext>
            </a:extLst>
          </p:cNvPr>
          <p:cNvGrpSpPr/>
          <p:nvPr/>
        </p:nvGrpSpPr>
        <p:grpSpPr>
          <a:xfrm>
            <a:off x="420053" y="5014887"/>
            <a:ext cx="3044835" cy="470717"/>
            <a:chOff x="651474" y="4023518"/>
            <a:chExt cx="3044835" cy="470717"/>
          </a:xfrm>
        </p:grpSpPr>
        <p:sp>
          <p:nvSpPr>
            <p:cNvPr id="24" name="文本框 27">
              <a:extLst>
                <a:ext uri="{FF2B5EF4-FFF2-40B4-BE49-F238E27FC236}">
                  <a16:creationId xmlns:a16="http://schemas.microsoft.com/office/drawing/2014/main" id="{AB47AFB2-C924-481B-8688-57B2735BAEAF}"/>
                </a:ext>
              </a:extLst>
            </p:cNvPr>
            <p:cNvSpPr txBox="1"/>
            <p:nvPr/>
          </p:nvSpPr>
          <p:spPr>
            <a:xfrm>
              <a:off x="651474" y="403257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汇报人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C65EB6-793D-460E-A7B0-965BFCE36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8892" y="4399968"/>
              <a:ext cx="1977417" cy="1512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3">
              <a:extLst>
                <a:ext uri="{FF2B5EF4-FFF2-40B4-BE49-F238E27FC236}">
                  <a16:creationId xmlns:a16="http://schemas.microsoft.com/office/drawing/2014/main" id="{75DCE348-3621-48FD-9FD5-6410EC7D81E1}"/>
                </a:ext>
              </a:extLst>
            </p:cNvPr>
            <p:cNvSpPr txBox="1"/>
            <p:nvPr/>
          </p:nvSpPr>
          <p:spPr>
            <a:xfrm>
              <a:off x="1827963" y="4023518"/>
              <a:ext cx="17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     王啸楠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E6B467-AFB8-420A-A2B2-F75861043AB0}"/>
              </a:ext>
            </a:extLst>
          </p:cNvPr>
          <p:cNvGrpSpPr/>
          <p:nvPr/>
        </p:nvGrpSpPr>
        <p:grpSpPr>
          <a:xfrm>
            <a:off x="724624" y="5577936"/>
            <a:ext cx="3082911" cy="482808"/>
            <a:chOff x="976415" y="5666158"/>
            <a:chExt cx="3082911" cy="482808"/>
          </a:xfrm>
        </p:grpSpPr>
        <p:sp>
          <p:nvSpPr>
            <p:cNvPr id="21" name="文本框 30">
              <a:extLst>
                <a:ext uri="{FF2B5EF4-FFF2-40B4-BE49-F238E27FC236}">
                  <a16:creationId xmlns:a16="http://schemas.microsoft.com/office/drawing/2014/main" id="{80C64B59-7041-45F3-9DE7-66121103CF81}"/>
                </a:ext>
              </a:extLst>
            </p:cNvPr>
            <p:cNvSpPr txBox="1"/>
            <p:nvPr/>
          </p:nvSpPr>
          <p:spPr>
            <a:xfrm>
              <a:off x="976415" y="568730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时间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FC9EBA0-554D-49E0-AAD2-2F56882708A4}"/>
                </a:ext>
              </a:extLst>
            </p:cNvPr>
            <p:cNvCxnSpPr/>
            <p:nvPr/>
          </p:nvCxnSpPr>
          <p:spPr>
            <a:xfrm>
              <a:off x="1769324" y="6035490"/>
              <a:ext cx="2290002" cy="0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6">
              <a:extLst>
                <a:ext uri="{FF2B5EF4-FFF2-40B4-BE49-F238E27FC236}">
                  <a16:creationId xmlns:a16="http://schemas.microsoft.com/office/drawing/2014/main" id="{9B5ACFB9-99E3-4164-B0C1-77B378433594}"/>
                </a:ext>
              </a:extLst>
            </p:cNvPr>
            <p:cNvSpPr txBox="1"/>
            <p:nvPr/>
          </p:nvSpPr>
          <p:spPr>
            <a:xfrm>
              <a:off x="1980923" y="5666158"/>
              <a:ext cx="1570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44546A"/>
                  </a:solidFill>
                  <a:cs typeface="+mn-ea"/>
                  <a:sym typeface="+mn-lt"/>
                </a:rPr>
                <a:t>2024</a:t>
              </a:r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rgbClr val="44546A"/>
                  </a:solidFill>
                  <a:cs typeface="+mn-ea"/>
                  <a:sym typeface="+mn-lt"/>
                </a:rPr>
                <a:t>6</a:t>
              </a:r>
              <a:r>
                <a:rPr lang="zh-CN" altLang="en-US" dirty="0">
                  <a:solidFill>
                    <a:srgbClr val="44546A"/>
                  </a:solidFill>
                  <a:cs typeface="+mn-ea"/>
                  <a:sym typeface="+mn-lt"/>
                </a:rPr>
                <a:t>月</a:t>
              </a:r>
            </a:p>
          </p:txBody>
        </p:sp>
      </p:grpSp>
      <p:sp>
        <p:nvSpPr>
          <p:cNvPr id="19" name="文本框 5">
            <a:extLst>
              <a:ext uri="{FF2B5EF4-FFF2-40B4-BE49-F238E27FC236}">
                <a16:creationId xmlns:a16="http://schemas.microsoft.com/office/drawing/2014/main" id="{148BD1D8-A884-2037-C750-DF14A083C950}"/>
              </a:ext>
            </a:extLst>
          </p:cNvPr>
          <p:cNvSpPr txBox="1"/>
          <p:nvPr/>
        </p:nvSpPr>
        <p:spPr>
          <a:xfrm>
            <a:off x="4494103" y="2512231"/>
            <a:ext cx="6909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 37th Conference on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 2023)</a:t>
            </a:r>
            <a:r>
              <a:rPr lang="zh-CN" altLang="en-US" dirty="0"/>
              <a:t>. 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DDE3CAC3-10E9-BF8B-030A-26CC1D8FDC8A}"/>
              </a:ext>
            </a:extLst>
          </p:cNvPr>
          <p:cNvSpPr txBox="1"/>
          <p:nvPr/>
        </p:nvSpPr>
        <p:spPr>
          <a:xfrm>
            <a:off x="1596542" y="3506751"/>
            <a:ext cx="980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Xin Cheng1 Di Luo Xiuying2 Chen3 </a:t>
            </a:r>
            <a:r>
              <a:rPr lang="en-US" altLang="zh-CN" dirty="0" err="1"/>
              <a:t>Lemao</a:t>
            </a:r>
            <a:r>
              <a:rPr lang="en-US" altLang="zh-CN" dirty="0"/>
              <a:t> Liu4</a:t>
            </a:r>
          </a:p>
          <a:p>
            <a:pPr algn="r"/>
            <a:r>
              <a:rPr lang="en-US" altLang="zh-CN" dirty="0"/>
              <a:t> </a:t>
            </a:r>
            <a:r>
              <a:rPr lang="en-US" altLang="zh-CN" dirty="0" err="1"/>
              <a:t>Dongyan</a:t>
            </a:r>
            <a:r>
              <a:rPr lang="en-US" altLang="zh-CN" dirty="0"/>
              <a:t> Zhao1 Rui Yan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1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105694"/>
            <a:chOff x="122182" y="84408"/>
            <a:chExt cx="9388699" cy="11056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sz="3200" dirty="0">
                  <a:solidFill>
                    <a:srgbClr val="44546A"/>
                  </a:solidFill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000787"/>
              <a:chOff x="1410987" y="179320"/>
              <a:chExt cx="8043623" cy="1000787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0007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思考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263500" cy="334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Thinking</a:t>
                </a: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A0E7C33-7073-A118-D75E-C9F6858F22B9}"/>
              </a:ext>
            </a:extLst>
          </p:cNvPr>
          <p:cNvSpPr/>
          <p:nvPr/>
        </p:nvSpPr>
        <p:spPr>
          <a:xfrm>
            <a:off x="524254" y="1206691"/>
            <a:ext cx="2772461" cy="947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小模型</a:t>
            </a:r>
            <a:r>
              <a:rPr lang="en-US" altLang="zh-CN" dirty="0">
                <a:solidFill>
                  <a:schemeClr val="tx1"/>
                </a:solidFill>
              </a:rPr>
              <a:t>+LLM</a:t>
            </a:r>
            <a:r>
              <a:rPr lang="zh-CN" altLang="en-US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B65ED-1D6D-72A8-BD23-1A3736AF6618}"/>
              </a:ext>
            </a:extLst>
          </p:cNvPr>
          <p:cNvSpPr/>
          <p:nvPr/>
        </p:nvSpPr>
        <p:spPr>
          <a:xfrm>
            <a:off x="524251" y="2657808"/>
            <a:ext cx="2772461" cy="9477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02</a:t>
            </a:r>
            <a:r>
              <a:rPr lang="zh-CN" altLang="en-US" dirty="0">
                <a:solidFill>
                  <a:schemeClr val="tx1"/>
                </a:solidFill>
              </a:rPr>
              <a:t>大模型</a:t>
            </a:r>
            <a:r>
              <a:rPr lang="en-US" altLang="zh-CN" dirty="0">
                <a:solidFill>
                  <a:schemeClr val="tx1"/>
                </a:solidFill>
              </a:rPr>
              <a:t>RAG+</a:t>
            </a:r>
            <a:r>
              <a:rPr lang="zh-CN" altLang="en-US" dirty="0">
                <a:solidFill>
                  <a:schemeClr val="tx1"/>
                </a:solidFill>
              </a:rPr>
              <a:t>知识图谱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F457BD-26A1-4A7A-AE22-688B4BCFC693}"/>
              </a:ext>
            </a:extLst>
          </p:cNvPr>
          <p:cNvSpPr/>
          <p:nvPr/>
        </p:nvSpPr>
        <p:spPr>
          <a:xfrm>
            <a:off x="524250" y="4123756"/>
            <a:ext cx="2772461" cy="9477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03</a:t>
            </a:r>
            <a:r>
              <a:rPr lang="zh-CN" altLang="en-US" dirty="0">
                <a:solidFill>
                  <a:schemeClr val="tx1"/>
                </a:solidFill>
              </a:rPr>
              <a:t>思维链大模型的评估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17A24C-71FB-CD0D-DAE5-4FBE7A511230}"/>
              </a:ext>
            </a:extLst>
          </p:cNvPr>
          <p:cNvSpPr/>
          <p:nvPr/>
        </p:nvSpPr>
        <p:spPr>
          <a:xfrm>
            <a:off x="524252" y="5574873"/>
            <a:ext cx="2772461" cy="947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04</a:t>
            </a:r>
            <a:r>
              <a:rPr lang="zh-CN" altLang="en-US" dirty="0">
                <a:solidFill>
                  <a:schemeClr val="tx1"/>
                </a:solidFill>
              </a:rPr>
              <a:t>对比学习与回调工作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07009E-C577-E39E-2D62-B7C3604CD1FD}"/>
              </a:ext>
            </a:extLst>
          </p:cNvPr>
          <p:cNvSpPr/>
          <p:nvPr/>
        </p:nvSpPr>
        <p:spPr>
          <a:xfrm>
            <a:off x="7298809" y="1229596"/>
            <a:ext cx="1660551" cy="620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小模型报告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58A779-AE97-BDD2-3C6F-A8C8A9F5468E}"/>
              </a:ext>
            </a:extLst>
          </p:cNvPr>
          <p:cNvSpPr/>
          <p:nvPr/>
        </p:nvSpPr>
        <p:spPr>
          <a:xfrm>
            <a:off x="4682155" y="1224322"/>
            <a:ext cx="1660551" cy="620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知识图谱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51105E-71D5-992E-198A-14E24C6B448F}"/>
              </a:ext>
            </a:extLst>
          </p:cNvPr>
          <p:cNvSpPr/>
          <p:nvPr/>
        </p:nvSpPr>
        <p:spPr>
          <a:xfrm>
            <a:off x="6000224" y="3054467"/>
            <a:ext cx="1762963" cy="5510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LLM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4F7993-2461-B5B4-6A35-7DBA81D7E799}"/>
              </a:ext>
            </a:extLst>
          </p:cNvPr>
          <p:cNvSpPr/>
          <p:nvPr/>
        </p:nvSpPr>
        <p:spPr>
          <a:xfrm>
            <a:off x="6001189" y="4349100"/>
            <a:ext cx="1762963" cy="551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9B20ACF-7EA5-D0CE-03AE-4D8EB7493C7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6903301" y="1828683"/>
            <a:ext cx="1204190" cy="1247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D7A0DCB-10C2-1B77-0981-1DE75A13266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592336" y="1765097"/>
            <a:ext cx="1209464" cy="1369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1533564-4C71-F0D2-D915-9A702C758E0E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16200000" flipH="1">
            <a:off x="6510403" y="3976832"/>
            <a:ext cx="743570" cy="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683370-3926-56C7-97B9-D5695934278F}"/>
              </a:ext>
            </a:extLst>
          </p:cNvPr>
          <p:cNvCxnSpPr>
            <a:cxnSpLocks/>
            <a:stCxn id="28" idx="1"/>
            <a:endCxn id="8" idx="2"/>
          </p:cNvCxnSpPr>
          <p:nvPr/>
        </p:nvCxnSpPr>
        <p:spPr>
          <a:xfrm rot="10800000">
            <a:off x="5512431" y="1845004"/>
            <a:ext cx="488758" cy="277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2E33059-60E0-43FA-C7A3-DF5C996BE283}"/>
              </a:ext>
            </a:extLst>
          </p:cNvPr>
          <p:cNvSpPr txBox="1"/>
          <p:nvPr/>
        </p:nvSpPr>
        <p:spPr>
          <a:xfrm>
            <a:off x="5040553" y="3315809"/>
            <a:ext cx="9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DDC306E-6203-359B-5062-71F5A39C9226}"/>
              </a:ext>
            </a:extLst>
          </p:cNvPr>
          <p:cNvSpPr/>
          <p:nvPr/>
        </p:nvSpPr>
        <p:spPr>
          <a:xfrm>
            <a:off x="3462489" y="3016045"/>
            <a:ext cx="793126" cy="1952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0667F99-D909-E404-948F-126EFAD2084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3296711" y="1534663"/>
            <a:ext cx="1385444" cy="3062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7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612BC86C-0FE0-4A70-E3A4-A346B50D8D97}"/>
              </a:ext>
            </a:extLst>
          </p:cNvPr>
          <p:cNvSpPr txBox="1"/>
          <p:nvPr/>
        </p:nvSpPr>
        <p:spPr>
          <a:xfrm>
            <a:off x="9946695" y="4599805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A3136719-16CE-F625-AFB7-80194BA85524}"/>
              </a:ext>
            </a:extLst>
          </p:cNvPr>
          <p:cNvSpPr txBox="1"/>
          <p:nvPr/>
        </p:nvSpPr>
        <p:spPr>
          <a:xfrm>
            <a:off x="1819223" y="1615753"/>
            <a:ext cx="6125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dirty="0">
                <a:solidFill>
                  <a:srgbClr val="44546A"/>
                </a:solidFill>
                <a:cs typeface="+mn-ea"/>
                <a:sym typeface="+mn-lt"/>
              </a:rPr>
              <a:t>感谢您的倾听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91CCE8-0EF9-2E11-0087-477F12404819}"/>
              </a:ext>
            </a:extLst>
          </p:cNvPr>
          <p:cNvCxnSpPr/>
          <p:nvPr/>
        </p:nvCxnSpPr>
        <p:spPr>
          <a:xfrm>
            <a:off x="1911821" y="2522281"/>
            <a:ext cx="1122744" cy="0"/>
          </a:xfrm>
          <a:prstGeom prst="line">
            <a:avLst/>
          </a:prstGeom>
          <a:ln w="254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4D8FE3-559A-4371-B1B6-E9A1E8146842}"/>
              </a:ext>
            </a:extLst>
          </p:cNvPr>
          <p:cNvGrpSpPr/>
          <p:nvPr/>
        </p:nvGrpSpPr>
        <p:grpSpPr>
          <a:xfrm>
            <a:off x="1791654" y="4113442"/>
            <a:ext cx="3090222" cy="461665"/>
            <a:chOff x="948734" y="4020552"/>
            <a:chExt cx="3090222" cy="461665"/>
          </a:xfrm>
        </p:grpSpPr>
        <p:sp>
          <p:nvSpPr>
            <p:cNvPr id="17" name="文本框 27">
              <a:extLst>
                <a:ext uri="{FF2B5EF4-FFF2-40B4-BE49-F238E27FC236}">
                  <a16:creationId xmlns:a16="http://schemas.microsoft.com/office/drawing/2014/main" id="{AB47AFB2-C924-481B-8688-57B2735BAEAF}"/>
                </a:ext>
              </a:extLst>
            </p:cNvPr>
            <p:cNvSpPr txBox="1"/>
            <p:nvPr/>
          </p:nvSpPr>
          <p:spPr>
            <a:xfrm>
              <a:off x="948734" y="402055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44546A"/>
                  </a:solidFill>
                  <a:cs typeface="+mn-ea"/>
                  <a:sym typeface="+mn-lt"/>
                </a:rPr>
                <a:t>汇报人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C65EB6-793D-460E-A7B0-965BFCE36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1539" y="4397474"/>
              <a:ext cx="1977417" cy="1512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75DCE348-3621-48FD-9FD5-6410EC7D81E1}"/>
                </a:ext>
              </a:extLst>
            </p:cNvPr>
            <p:cNvSpPr txBox="1"/>
            <p:nvPr/>
          </p:nvSpPr>
          <p:spPr>
            <a:xfrm>
              <a:off x="2205162" y="40231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王啸楠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E6B467-AFB8-420A-A2B2-F75861043AB0}"/>
              </a:ext>
            </a:extLst>
          </p:cNvPr>
          <p:cNvGrpSpPr/>
          <p:nvPr/>
        </p:nvGrpSpPr>
        <p:grpSpPr>
          <a:xfrm>
            <a:off x="1846904" y="4759662"/>
            <a:ext cx="3082911" cy="482585"/>
            <a:chOff x="976415" y="5666381"/>
            <a:chExt cx="3082911" cy="482585"/>
          </a:xfrm>
        </p:grpSpPr>
        <p:sp>
          <p:nvSpPr>
            <p:cNvPr id="14" name="文本框 30">
              <a:extLst>
                <a:ext uri="{FF2B5EF4-FFF2-40B4-BE49-F238E27FC236}">
                  <a16:creationId xmlns:a16="http://schemas.microsoft.com/office/drawing/2014/main" id="{80C64B59-7041-45F3-9DE7-66121103CF81}"/>
                </a:ext>
              </a:extLst>
            </p:cNvPr>
            <p:cNvSpPr txBox="1"/>
            <p:nvPr/>
          </p:nvSpPr>
          <p:spPr>
            <a:xfrm>
              <a:off x="976415" y="568730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时间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C9EBA0-554D-49E0-AAD2-2F56882708A4}"/>
                </a:ext>
              </a:extLst>
            </p:cNvPr>
            <p:cNvCxnSpPr/>
            <p:nvPr/>
          </p:nvCxnSpPr>
          <p:spPr>
            <a:xfrm>
              <a:off x="1769324" y="6035490"/>
              <a:ext cx="2290002" cy="0"/>
            </a:xfrm>
            <a:prstGeom prst="line">
              <a:avLst/>
            </a:prstGeom>
            <a:ln w="19050">
              <a:solidFill>
                <a:srgbClr val="44546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6">
              <a:extLst>
                <a:ext uri="{FF2B5EF4-FFF2-40B4-BE49-F238E27FC236}">
                  <a16:creationId xmlns:a16="http://schemas.microsoft.com/office/drawing/2014/main" id="{9B5ACFB9-99E3-4164-B0C1-77B378433594}"/>
                </a:ext>
              </a:extLst>
            </p:cNvPr>
            <p:cNvSpPr txBox="1"/>
            <p:nvPr/>
          </p:nvSpPr>
          <p:spPr>
            <a:xfrm>
              <a:off x="2208264" y="5666381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2024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rgbClr val="44546A"/>
                  </a:solidFill>
                  <a:cs typeface="+mn-ea"/>
                  <a:sym typeface="+mn-lt"/>
                </a:rPr>
                <a:t>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>
            <a:extLst>
              <a:ext uri="{FF2B5EF4-FFF2-40B4-BE49-F238E27FC236}">
                <a16:creationId xmlns:a16="http://schemas.microsoft.com/office/drawing/2014/main" id="{E0D3C03F-3A66-C752-067B-2AC8FB5390E4}"/>
              </a:ext>
            </a:extLst>
          </p:cNvPr>
          <p:cNvSpPr txBox="1"/>
          <p:nvPr/>
        </p:nvSpPr>
        <p:spPr>
          <a:xfrm>
            <a:off x="687732" y="1647746"/>
            <a:ext cx="1951220" cy="1287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0014A18-B716-429D-A796-55604D495B26}"/>
              </a:ext>
            </a:extLst>
          </p:cNvPr>
          <p:cNvGrpSpPr/>
          <p:nvPr/>
        </p:nvGrpSpPr>
        <p:grpSpPr>
          <a:xfrm>
            <a:off x="52768" y="78940"/>
            <a:ext cx="6848461" cy="947722"/>
            <a:chOff x="122182" y="84408"/>
            <a:chExt cx="6848461" cy="9477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7ADDC8-123D-4EC6-A52C-49A66E41B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3D6AE84C-1C15-453E-8265-902E658D41BC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sz="3200" dirty="0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67E7278-85E6-4117-9563-6D5E2A97B378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2" name="Rectangle 47">
                <a:extLst>
                  <a:ext uri="{FF2B5EF4-FFF2-40B4-BE49-F238E27FC236}">
                    <a16:creationId xmlns:a16="http://schemas.microsoft.com/office/drawing/2014/main" id="{B6210A1D-A608-456E-8363-5CCF096C449B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cs typeface="+mn-ea"/>
                    <a:sym typeface="+mn-lt"/>
                  </a:rPr>
                  <a:t>模型历程</a:t>
                </a:r>
                <a:endParaRPr lang="en-US" altLang="zh-CN" sz="2800" dirty="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C95D61-8CC3-4CBC-A47E-097DE3C9841E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855269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cs typeface="+mn-ea"/>
                    <a:sym typeface="+mn-lt"/>
                  </a:rPr>
                  <a:t>Research Background——History</a:t>
                </a:r>
              </a:p>
            </p:txBody>
          </p:sp>
        </p:grp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FCC893-3EC0-1A18-F13D-1A8EC52D20C9}"/>
              </a:ext>
            </a:extLst>
          </p:cNvPr>
          <p:cNvSpPr/>
          <p:nvPr/>
        </p:nvSpPr>
        <p:spPr>
          <a:xfrm>
            <a:off x="3088463" y="2007569"/>
            <a:ext cx="1492118" cy="555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Input 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5FA85B64-24C7-8A3A-B86D-DAFF484298FD}"/>
              </a:ext>
            </a:extLst>
          </p:cNvPr>
          <p:cNvSpPr/>
          <p:nvPr/>
        </p:nvSpPr>
        <p:spPr>
          <a:xfrm>
            <a:off x="985343" y="1922151"/>
            <a:ext cx="1492117" cy="7305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Memory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78C523-F5C4-FF82-8051-5DDFC4635A84}"/>
              </a:ext>
            </a:extLst>
          </p:cNvPr>
          <p:cNvSpPr/>
          <p:nvPr/>
        </p:nvSpPr>
        <p:spPr>
          <a:xfrm>
            <a:off x="1563152" y="3772909"/>
            <a:ext cx="2531059" cy="647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Model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426C51-6ADD-9B3B-B5BE-9D05FFB99AA8}"/>
              </a:ext>
            </a:extLst>
          </p:cNvPr>
          <p:cNvSpPr/>
          <p:nvPr/>
        </p:nvSpPr>
        <p:spPr>
          <a:xfrm>
            <a:off x="2035842" y="4919818"/>
            <a:ext cx="1585680" cy="6899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Output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8D1BD3E-6773-A8F3-5E97-AC82477F18D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2726444" y="2664831"/>
            <a:ext cx="1210316" cy="1005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0666081-0438-9E5F-FD5E-A456B1DF844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693243" y="2637469"/>
            <a:ext cx="1135769" cy="1135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A04F36-0B8E-9033-057B-06610F94BA5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828682" y="4420111"/>
            <a:ext cx="0" cy="49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D1BAA7C-B6A9-C273-F350-3F627CFFCA83}"/>
              </a:ext>
            </a:extLst>
          </p:cNvPr>
          <p:cNvSpPr/>
          <p:nvPr/>
        </p:nvSpPr>
        <p:spPr>
          <a:xfrm>
            <a:off x="7298902" y="2014006"/>
            <a:ext cx="1492118" cy="555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Input 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流程图: 磁盘 61">
            <a:extLst>
              <a:ext uri="{FF2B5EF4-FFF2-40B4-BE49-F238E27FC236}">
                <a16:creationId xmlns:a16="http://schemas.microsoft.com/office/drawing/2014/main" id="{F2CA5DC4-9A08-75A5-BE69-4CF80211A1C5}"/>
              </a:ext>
            </a:extLst>
          </p:cNvPr>
          <p:cNvSpPr/>
          <p:nvPr/>
        </p:nvSpPr>
        <p:spPr>
          <a:xfrm>
            <a:off x="4978619" y="1922153"/>
            <a:ext cx="1492117" cy="73058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Memory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621E5F1-EDC0-9446-49A1-AAEC170F065E}"/>
              </a:ext>
            </a:extLst>
          </p:cNvPr>
          <p:cNvSpPr/>
          <p:nvPr/>
        </p:nvSpPr>
        <p:spPr>
          <a:xfrm>
            <a:off x="5773591" y="3772911"/>
            <a:ext cx="2531059" cy="647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Model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449CB43-8911-B5B8-E766-8A623A875550}"/>
              </a:ext>
            </a:extLst>
          </p:cNvPr>
          <p:cNvSpPr/>
          <p:nvPr/>
        </p:nvSpPr>
        <p:spPr>
          <a:xfrm>
            <a:off x="6246281" y="4919820"/>
            <a:ext cx="1585680" cy="6899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Output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95B3E41-D2E7-2F69-9820-149C03C6B28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5400000">
            <a:off x="6940101" y="2668050"/>
            <a:ext cx="1203881" cy="1005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2AD8B8A-4FA7-F9A6-E50D-AA430C1A75A9}"/>
              </a:ext>
            </a:extLst>
          </p:cNvPr>
          <p:cNvCxnSpPr>
            <a:cxnSpLocks/>
            <a:stCxn id="62" idx="3"/>
            <a:endCxn id="63" idx="0"/>
          </p:cNvCxnSpPr>
          <p:nvPr/>
        </p:nvCxnSpPr>
        <p:spPr>
          <a:xfrm rot="16200000" flipH="1">
            <a:off x="5821814" y="2555604"/>
            <a:ext cx="1120170" cy="1314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A9950F-17AD-8542-C0AC-4D327E4A20ED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7039121" y="4420113"/>
            <a:ext cx="0" cy="49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BE6298C-1F18-D408-D3EE-233167B9F9E7}"/>
              </a:ext>
            </a:extLst>
          </p:cNvPr>
          <p:cNvSpPr/>
          <p:nvPr/>
        </p:nvSpPr>
        <p:spPr>
          <a:xfrm>
            <a:off x="9161559" y="2014007"/>
            <a:ext cx="1740407" cy="555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Pre Output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51DDE33-B508-5CC2-837E-EACFBB79717E}"/>
              </a:ext>
            </a:extLst>
          </p:cNvPr>
          <p:cNvCxnSpPr>
            <a:cxnSpLocks/>
            <a:stCxn id="68" idx="2"/>
            <a:endCxn id="63" idx="0"/>
          </p:cNvCxnSpPr>
          <p:nvPr/>
        </p:nvCxnSpPr>
        <p:spPr>
          <a:xfrm rot="5400000">
            <a:off x="7933502" y="1674650"/>
            <a:ext cx="1203880" cy="299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C074C24-4DF5-84B2-D961-BAE31A497FE0}"/>
              </a:ext>
            </a:extLst>
          </p:cNvPr>
          <p:cNvCxnSpPr>
            <a:cxnSpLocks/>
            <a:stCxn id="64" idx="3"/>
            <a:endCxn id="68" idx="2"/>
          </p:cNvCxnSpPr>
          <p:nvPr/>
        </p:nvCxnSpPr>
        <p:spPr>
          <a:xfrm flipV="1">
            <a:off x="7831961" y="2569031"/>
            <a:ext cx="2199802" cy="2695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3ADFD1E-2C3A-8CF9-BC84-CFA3C2A574AA}"/>
              </a:ext>
            </a:extLst>
          </p:cNvPr>
          <p:cNvSpPr txBox="1"/>
          <p:nvPr/>
        </p:nvSpPr>
        <p:spPr>
          <a:xfrm>
            <a:off x="2194742" y="5997691"/>
            <a:ext cx="126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classic way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045DBB2-317A-6C23-F961-554CF52B43BC}"/>
              </a:ext>
            </a:extLst>
          </p:cNvPr>
          <p:cNvSpPr txBox="1"/>
          <p:nvPr/>
        </p:nvSpPr>
        <p:spPr>
          <a:xfrm>
            <a:off x="6556390" y="6015644"/>
            <a:ext cx="23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way of this article</a:t>
            </a:r>
            <a:endParaRPr lang="zh-CN" altLang="en-US" dirty="0"/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36656B4D-CD67-2653-4301-0803D2A424D7}"/>
              </a:ext>
            </a:extLst>
          </p:cNvPr>
          <p:cNvCxnSpPr>
            <a:cxnSpLocks/>
            <a:stCxn id="68" idx="0"/>
            <a:endCxn id="62" idx="1"/>
          </p:cNvCxnSpPr>
          <p:nvPr/>
        </p:nvCxnSpPr>
        <p:spPr>
          <a:xfrm rot="16200000" flipV="1">
            <a:off x="7832294" y="-185463"/>
            <a:ext cx="91854" cy="4307085"/>
          </a:xfrm>
          <a:prstGeom prst="bentConnector3">
            <a:avLst>
              <a:gd name="adj1" fmla="val 3488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ïşḻîďé">
            <a:extLst>
              <a:ext uri="{FF2B5EF4-FFF2-40B4-BE49-F238E27FC236}">
                <a16:creationId xmlns:a16="http://schemas.microsoft.com/office/drawing/2014/main" id="{7CEA5D45-62EF-EAFE-F5A7-102BB4162253}"/>
              </a:ext>
            </a:extLst>
          </p:cNvPr>
          <p:cNvSpPr/>
          <p:nvPr/>
        </p:nvSpPr>
        <p:spPr bwMode="auto">
          <a:xfrm>
            <a:off x="6246281" y="487500"/>
            <a:ext cx="586073" cy="830818"/>
          </a:xfrm>
          <a:custGeom>
            <a:avLst/>
            <a:gdLst>
              <a:gd name="T0" fmla="*/ 61 w 61"/>
              <a:gd name="T1" fmla="*/ 23 h 127"/>
              <a:gd name="T2" fmla="*/ 57 w 61"/>
              <a:gd name="T3" fmla="*/ 44 h 127"/>
              <a:gd name="T4" fmla="*/ 40 w 61"/>
              <a:gd name="T5" fmla="*/ 69 h 127"/>
              <a:gd name="T6" fmla="*/ 39 w 61"/>
              <a:gd name="T7" fmla="*/ 69 h 127"/>
              <a:gd name="T8" fmla="*/ 39 w 61"/>
              <a:gd name="T9" fmla="*/ 86 h 127"/>
              <a:gd name="T10" fmla="*/ 37 w 61"/>
              <a:gd name="T11" fmla="*/ 94 h 127"/>
              <a:gd name="T12" fmla="*/ 31 w 61"/>
              <a:gd name="T13" fmla="*/ 101 h 127"/>
              <a:gd name="T14" fmla="*/ 25 w 61"/>
              <a:gd name="T15" fmla="*/ 101 h 127"/>
              <a:gd name="T16" fmla="*/ 22 w 61"/>
              <a:gd name="T17" fmla="*/ 96 h 127"/>
              <a:gd name="T18" fmla="*/ 22 w 61"/>
              <a:gd name="T19" fmla="*/ 79 h 127"/>
              <a:gd name="T20" fmla="*/ 27 w 61"/>
              <a:gd name="T21" fmla="*/ 63 h 127"/>
              <a:gd name="T22" fmla="*/ 36 w 61"/>
              <a:gd name="T23" fmla="*/ 52 h 127"/>
              <a:gd name="T24" fmla="*/ 43 w 61"/>
              <a:gd name="T25" fmla="*/ 41 h 127"/>
              <a:gd name="T26" fmla="*/ 44 w 61"/>
              <a:gd name="T27" fmla="*/ 33 h 127"/>
              <a:gd name="T28" fmla="*/ 42 w 61"/>
              <a:gd name="T29" fmla="*/ 25 h 127"/>
              <a:gd name="T30" fmla="*/ 31 w 61"/>
              <a:gd name="T31" fmla="*/ 26 h 127"/>
              <a:gd name="T32" fmla="*/ 20 w 61"/>
              <a:gd name="T33" fmla="*/ 38 h 127"/>
              <a:gd name="T34" fmla="*/ 17 w 61"/>
              <a:gd name="T35" fmla="*/ 49 h 127"/>
              <a:gd name="T36" fmla="*/ 15 w 61"/>
              <a:gd name="T37" fmla="*/ 57 h 127"/>
              <a:gd name="T38" fmla="*/ 9 w 61"/>
              <a:gd name="T39" fmla="*/ 63 h 127"/>
              <a:gd name="T40" fmla="*/ 3 w 61"/>
              <a:gd name="T41" fmla="*/ 64 h 127"/>
              <a:gd name="T42" fmla="*/ 0 w 61"/>
              <a:gd name="T43" fmla="*/ 58 h 127"/>
              <a:gd name="T44" fmla="*/ 7 w 61"/>
              <a:gd name="T45" fmla="*/ 32 h 127"/>
              <a:gd name="T46" fmla="*/ 31 w 61"/>
              <a:gd name="T47" fmla="*/ 6 h 127"/>
              <a:gd name="T48" fmla="*/ 54 w 61"/>
              <a:gd name="T49" fmla="*/ 5 h 127"/>
              <a:gd name="T50" fmla="*/ 61 w 61"/>
              <a:gd name="T51" fmla="*/ 23 h 127"/>
              <a:gd name="T52" fmla="*/ 37 w 61"/>
              <a:gd name="T53" fmla="*/ 105 h 127"/>
              <a:gd name="T54" fmla="*/ 31 w 61"/>
              <a:gd name="T55" fmla="*/ 106 h 127"/>
              <a:gd name="T56" fmla="*/ 25 w 61"/>
              <a:gd name="T57" fmla="*/ 112 h 127"/>
              <a:gd name="T58" fmla="*/ 22 w 61"/>
              <a:gd name="T59" fmla="*/ 121 h 127"/>
              <a:gd name="T60" fmla="*/ 25 w 61"/>
              <a:gd name="T61" fmla="*/ 126 h 127"/>
              <a:gd name="T62" fmla="*/ 31 w 61"/>
              <a:gd name="T63" fmla="*/ 125 h 127"/>
              <a:gd name="T64" fmla="*/ 37 w 61"/>
              <a:gd name="T65" fmla="*/ 119 h 127"/>
              <a:gd name="T66" fmla="*/ 39 w 61"/>
              <a:gd name="T67" fmla="*/ 111 h 127"/>
              <a:gd name="T68" fmla="*/ 37 w 61"/>
              <a:gd name="T69" fmla="*/ 10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" h="127">
                <a:moveTo>
                  <a:pt x="61" y="23"/>
                </a:moveTo>
                <a:cubicBezTo>
                  <a:pt x="61" y="30"/>
                  <a:pt x="60" y="37"/>
                  <a:pt x="57" y="44"/>
                </a:cubicBezTo>
                <a:cubicBezTo>
                  <a:pt x="53" y="54"/>
                  <a:pt x="48" y="62"/>
                  <a:pt x="40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89"/>
                  <a:pt x="39" y="91"/>
                  <a:pt x="37" y="94"/>
                </a:cubicBezTo>
                <a:cubicBezTo>
                  <a:pt x="35" y="97"/>
                  <a:pt x="33" y="99"/>
                  <a:pt x="31" y="101"/>
                </a:cubicBezTo>
                <a:cubicBezTo>
                  <a:pt x="29" y="102"/>
                  <a:pt x="27" y="102"/>
                  <a:pt x="25" y="101"/>
                </a:cubicBezTo>
                <a:cubicBezTo>
                  <a:pt x="23" y="100"/>
                  <a:pt x="22" y="98"/>
                  <a:pt x="22" y="96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74"/>
                  <a:pt x="24" y="68"/>
                  <a:pt x="27" y="63"/>
                </a:cubicBezTo>
                <a:cubicBezTo>
                  <a:pt x="29" y="59"/>
                  <a:pt x="32" y="55"/>
                  <a:pt x="36" y="52"/>
                </a:cubicBezTo>
                <a:cubicBezTo>
                  <a:pt x="39" y="49"/>
                  <a:pt x="41" y="45"/>
                  <a:pt x="43" y="41"/>
                </a:cubicBezTo>
                <a:cubicBezTo>
                  <a:pt x="43" y="39"/>
                  <a:pt x="44" y="36"/>
                  <a:pt x="44" y="33"/>
                </a:cubicBezTo>
                <a:cubicBezTo>
                  <a:pt x="44" y="30"/>
                  <a:pt x="43" y="27"/>
                  <a:pt x="42" y="25"/>
                </a:cubicBezTo>
                <a:cubicBezTo>
                  <a:pt x="40" y="22"/>
                  <a:pt x="36" y="23"/>
                  <a:pt x="31" y="26"/>
                </a:cubicBezTo>
                <a:cubicBezTo>
                  <a:pt x="26" y="29"/>
                  <a:pt x="22" y="33"/>
                  <a:pt x="20" y="38"/>
                </a:cubicBezTo>
                <a:cubicBezTo>
                  <a:pt x="18" y="41"/>
                  <a:pt x="17" y="45"/>
                  <a:pt x="17" y="49"/>
                </a:cubicBezTo>
                <a:cubicBezTo>
                  <a:pt x="17" y="51"/>
                  <a:pt x="17" y="54"/>
                  <a:pt x="15" y="57"/>
                </a:cubicBezTo>
                <a:cubicBezTo>
                  <a:pt x="13" y="60"/>
                  <a:pt x="11" y="62"/>
                  <a:pt x="9" y="63"/>
                </a:cubicBezTo>
                <a:cubicBezTo>
                  <a:pt x="7" y="65"/>
                  <a:pt x="5" y="65"/>
                  <a:pt x="3" y="64"/>
                </a:cubicBezTo>
                <a:cubicBezTo>
                  <a:pt x="1" y="63"/>
                  <a:pt x="0" y="61"/>
                  <a:pt x="0" y="58"/>
                </a:cubicBezTo>
                <a:cubicBezTo>
                  <a:pt x="0" y="50"/>
                  <a:pt x="3" y="41"/>
                  <a:pt x="7" y="32"/>
                </a:cubicBezTo>
                <a:cubicBezTo>
                  <a:pt x="13" y="21"/>
                  <a:pt x="21" y="12"/>
                  <a:pt x="31" y="6"/>
                </a:cubicBezTo>
                <a:cubicBezTo>
                  <a:pt x="41" y="1"/>
                  <a:pt x="48" y="0"/>
                  <a:pt x="54" y="5"/>
                </a:cubicBezTo>
                <a:cubicBezTo>
                  <a:pt x="59" y="9"/>
                  <a:pt x="61" y="15"/>
                  <a:pt x="61" y="23"/>
                </a:cubicBezTo>
                <a:close/>
                <a:moveTo>
                  <a:pt x="37" y="105"/>
                </a:moveTo>
                <a:cubicBezTo>
                  <a:pt x="35" y="105"/>
                  <a:pt x="33" y="105"/>
                  <a:pt x="31" y="106"/>
                </a:cubicBezTo>
                <a:cubicBezTo>
                  <a:pt x="29" y="107"/>
                  <a:pt x="27" y="110"/>
                  <a:pt x="25" y="112"/>
                </a:cubicBezTo>
                <a:cubicBezTo>
                  <a:pt x="23" y="115"/>
                  <a:pt x="22" y="118"/>
                  <a:pt x="22" y="121"/>
                </a:cubicBezTo>
                <a:cubicBezTo>
                  <a:pt x="22" y="123"/>
                  <a:pt x="23" y="125"/>
                  <a:pt x="25" y="126"/>
                </a:cubicBezTo>
                <a:cubicBezTo>
                  <a:pt x="27" y="127"/>
                  <a:pt x="29" y="127"/>
                  <a:pt x="31" y="125"/>
                </a:cubicBezTo>
                <a:cubicBezTo>
                  <a:pt x="33" y="124"/>
                  <a:pt x="35" y="122"/>
                  <a:pt x="37" y="119"/>
                </a:cubicBezTo>
                <a:cubicBezTo>
                  <a:pt x="39" y="116"/>
                  <a:pt x="39" y="113"/>
                  <a:pt x="39" y="111"/>
                </a:cubicBezTo>
                <a:cubicBezTo>
                  <a:pt x="39" y="108"/>
                  <a:pt x="39" y="106"/>
                  <a:pt x="37" y="105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436983-0A4B-E85E-4048-7B4ADD107DF6}"/>
              </a:ext>
            </a:extLst>
          </p:cNvPr>
          <p:cNvSpPr txBox="1"/>
          <p:nvPr/>
        </p:nvSpPr>
        <p:spPr>
          <a:xfrm>
            <a:off x="7006823" y="618088"/>
            <a:ext cx="444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、如何筛选</a:t>
            </a:r>
            <a:r>
              <a:rPr lang="en-US" altLang="zh-CN" dirty="0">
                <a:solidFill>
                  <a:srgbClr val="FF0000"/>
                </a:solidFill>
              </a:rPr>
              <a:t>LLM</a:t>
            </a:r>
            <a:r>
              <a:rPr lang="zh-CN" altLang="en-US" dirty="0">
                <a:solidFill>
                  <a:srgbClr val="FF0000"/>
                </a:solidFill>
              </a:rPr>
              <a:t>输出内容来作为输入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、如何将</a:t>
            </a:r>
            <a:r>
              <a:rPr lang="en-US" altLang="zh-CN" dirty="0">
                <a:solidFill>
                  <a:srgbClr val="FF0000"/>
                </a:solidFill>
              </a:rPr>
              <a:t>LLM</a:t>
            </a:r>
            <a:r>
              <a:rPr lang="zh-CN" altLang="en-US" dirty="0">
                <a:solidFill>
                  <a:srgbClr val="FF0000"/>
                </a:solidFill>
              </a:rPr>
              <a:t>输出内容与原输入进行合并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EDB77543-6014-F86E-D5C6-9A8BD3E7F265}"/>
              </a:ext>
            </a:extLst>
          </p:cNvPr>
          <p:cNvCxnSpPr>
            <a:cxnSpLocks/>
            <a:stCxn id="3" idx="1"/>
            <a:endCxn id="7" idx="4"/>
          </p:cNvCxnSpPr>
          <p:nvPr/>
        </p:nvCxnSpPr>
        <p:spPr>
          <a:xfrm rot="10800000" flipV="1">
            <a:off x="2477461" y="2285081"/>
            <a:ext cx="611003" cy="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C348CC-BA52-0235-3F6E-ED6A3DD246BA}"/>
              </a:ext>
            </a:extLst>
          </p:cNvPr>
          <p:cNvCxnSpPr>
            <a:cxnSpLocks/>
            <a:stCxn id="61" idx="1"/>
            <a:endCxn id="62" idx="4"/>
          </p:cNvCxnSpPr>
          <p:nvPr/>
        </p:nvCxnSpPr>
        <p:spPr>
          <a:xfrm rot="10800000">
            <a:off x="6470736" y="2287448"/>
            <a:ext cx="828166" cy="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0014A18-B716-429D-A796-55604D495B26}"/>
              </a:ext>
            </a:extLst>
          </p:cNvPr>
          <p:cNvGrpSpPr/>
          <p:nvPr/>
        </p:nvGrpSpPr>
        <p:grpSpPr>
          <a:xfrm>
            <a:off x="148486" y="154513"/>
            <a:ext cx="6848461" cy="947722"/>
            <a:chOff x="122182" y="84408"/>
            <a:chExt cx="6848461" cy="9477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7ADDC8-123D-4EC6-A52C-49A66E41B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3D6AE84C-1C15-453E-8265-902E658D41BC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2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67E7278-85E6-4117-9563-6D5E2A97B378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2" name="Rectangle 47">
                <a:extLst>
                  <a:ext uri="{FF2B5EF4-FFF2-40B4-BE49-F238E27FC236}">
                    <a16:creationId xmlns:a16="http://schemas.microsoft.com/office/drawing/2014/main" id="{B6210A1D-A608-456E-8363-5CCF096C449B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研究背景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出现的问题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C95D61-8CC3-4CBC-A47E-097DE3C9841E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916183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Research Background——Question</a:t>
                </a: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E2AC7D4-1917-AA6E-5EBE-B37BC2E1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0" y="937128"/>
            <a:ext cx="8168716" cy="36863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01D02E-F1C4-2A21-1833-9D746CFBD47C}"/>
              </a:ext>
            </a:extLst>
          </p:cNvPr>
          <p:cNvSpPr txBox="1"/>
          <p:nvPr/>
        </p:nvSpPr>
        <p:spPr>
          <a:xfrm>
            <a:off x="2178878" y="458829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4BF88D-B6B3-DA4C-D9D5-1406BC84D646}"/>
              </a:ext>
            </a:extLst>
          </p:cNvPr>
          <p:cNvSpPr/>
          <p:nvPr/>
        </p:nvSpPr>
        <p:spPr>
          <a:xfrm>
            <a:off x="2364948" y="3354422"/>
            <a:ext cx="6981658" cy="94772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9687C7-2881-5A9A-7380-0ADC0805576C}"/>
              </a:ext>
            </a:extLst>
          </p:cNvPr>
          <p:cNvSpPr/>
          <p:nvPr/>
        </p:nvSpPr>
        <p:spPr>
          <a:xfrm>
            <a:off x="1972661" y="5151609"/>
            <a:ext cx="3075379" cy="1287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Reference              </a:t>
            </a:r>
            <a:r>
              <a:rPr lang="en-US" altLang="zh-CN" dirty="0">
                <a:solidFill>
                  <a:schemeClr val="accent1"/>
                </a:solidFill>
              </a:rPr>
              <a:t>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retrieved memory  </a:t>
            </a:r>
            <a:r>
              <a:rPr lang="en-US" altLang="zh-CN" dirty="0">
                <a:solidFill>
                  <a:schemeClr val="accent1"/>
                </a:solidFill>
              </a:rPr>
              <a:t>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beam memory       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R ∩ B - R ∩ M           </a:t>
            </a:r>
            <a:r>
              <a:rPr lang="en-US" altLang="zh-CN" dirty="0">
                <a:solidFill>
                  <a:schemeClr val="accent1"/>
                </a:solidFill>
              </a:rPr>
              <a:t>O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417981-20F8-35A7-5A08-D9A4A43441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1" r="1393"/>
          <a:stretch/>
        </p:blipFill>
        <p:spPr>
          <a:xfrm>
            <a:off x="5788048" y="4916526"/>
            <a:ext cx="3657441" cy="10564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04B0AA-3DAB-4C76-0940-06CC8F73E30B}"/>
              </a:ext>
            </a:extLst>
          </p:cNvPr>
          <p:cNvSpPr txBox="1"/>
          <p:nvPr/>
        </p:nvSpPr>
        <p:spPr>
          <a:xfrm>
            <a:off x="6072663" y="6082804"/>
            <a:ext cx="3372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altLang="zh-CN" sz="2400" dirty="0"/>
              <a:t>φ</a:t>
            </a:r>
            <a:r>
              <a:rPr lang="en-US" altLang="zh-CN" sz="2400" dirty="0"/>
              <a:t>(R) = 0.58; </a:t>
            </a:r>
            <a:r>
              <a:rPr lang="el-GR" altLang="zh-CN" sz="2400" dirty="0"/>
              <a:t>φ</a:t>
            </a:r>
            <a:r>
              <a:rPr lang="en-US" altLang="zh-CN" sz="2400" dirty="0"/>
              <a:t>(O) = 0.76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2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6848461" cy="947722"/>
            <a:chOff x="122182" y="84408"/>
            <a:chExt cx="6848461" cy="9477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3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5503385" cy="743321"/>
              <a:chOff x="1410987" y="179320"/>
              <a:chExt cx="5503385" cy="743321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5427624" cy="4837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模型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模型结构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305439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Model——Innovation Point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E22045D-6EFC-EBAD-4599-66980950A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691"/>
            <a:ext cx="12192000" cy="4780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6DD6D-F463-F6CD-C5D3-33F35CDA2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92" y="5987510"/>
            <a:ext cx="2902673" cy="7740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D351CF-18F0-79CB-18AD-E8367630C518}"/>
              </a:ext>
            </a:extLst>
          </p:cNvPr>
          <p:cNvSpPr txBox="1"/>
          <p:nvPr/>
        </p:nvSpPr>
        <p:spPr>
          <a:xfrm>
            <a:off x="4535373" y="4423893"/>
            <a:ext cx="1137771" cy="4185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A46C17-D013-199D-8DE6-7C3C343FC9BA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104259" y="4842456"/>
            <a:ext cx="1137770" cy="114505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622758"/>
            <a:chOff x="122182" y="84408"/>
            <a:chExt cx="9388699" cy="162275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3200" dirty="0">
                  <a:solidFill>
                    <a:srgbClr val="44546A"/>
                  </a:solidFill>
                  <a:cs typeface="+mn-ea"/>
                  <a:sym typeface="+mn-lt"/>
                </a:rPr>
                <a:t>4</a:t>
              </a:r>
              <a:endParaRPr lang="en-US" sz="3200" dirty="0">
                <a:solidFill>
                  <a:srgbClr val="44546A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517851"/>
              <a:chOff x="1410987" y="179320"/>
              <a:chExt cx="8043623" cy="1517851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51785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Model——Retrieval-augmented Generator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506088" cy="851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Model——Retrieval-augmented Generator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2BA40B1-BA23-9517-6E6F-7D8171F1CF44}"/>
              </a:ext>
            </a:extLst>
          </p:cNvPr>
          <p:cNvSpPr/>
          <p:nvPr/>
        </p:nvSpPr>
        <p:spPr>
          <a:xfrm>
            <a:off x="353116" y="4555355"/>
            <a:ext cx="1474630" cy="5634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921778-402B-3F8D-7470-E178FAFA01EC}"/>
              </a:ext>
            </a:extLst>
          </p:cNvPr>
          <p:cNvSpPr/>
          <p:nvPr/>
        </p:nvSpPr>
        <p:spPr>
          <a:xfrm>
            <a:off x="502438" y="1791499"/>
            <a:ext cx="1474630" cy="5634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Source 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41FEB9-D10E-A78B-7F22-F644659B6697}"/>
              </a:ext>
            </a:extLst>
          </p:cNvPr>
          <p:cNvSpPr/>
          <p:nvPr/>
        </p:nvSpPr>
        <p:spPr>
          <a:xfrm>
            <a:off x="2515528" y="1814862"/>
            <a:ext cx="1474630" cy="5634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 Memory 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A7C7FE-1DC7-0457-DDE2-791ADCD838DD}"/>
              </a:ext>
            </a:extLst>
          </p:cNvPr>
          <p:cNvSpPr/>
          <p:nvPr/>
        </p:nvSpPr>
        <p:spPr>
          <a:xfrm>
            <a:off x="353116" y="3197471"/>
            <a:ext cx="1474630" cy="563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79D4AD-4540-4733-48C3-F39718CF38AE}"/>
              </a:ext>
            </a:extLst>
          </p:cNvPr>
          <p:cNvSpPr txBox="1"/>
          <p:nvPr/>
        </p:nvSpPr>
        <p:spPr>
          <a:xfrm>
            <a:off x="2048285" y="1781329"/>
            <a:ext cx="39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+</a:t>
            </a:r>
            <a:endParaRPr lang="zh-CN" altLang="en-US" sz="3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4B55A5-475D-4B80-6555-B35D5DD1E383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1090431" y="2366104"/>
            <a:ext cx="1155867" cy="83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5C437D-9B95-A25E-DCCD-C1ABCB023800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1090431" y="3760954"/>
            <a:ext cx="0" cy="79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00E6A7-68FA-72FF-D59E-3BEED2589BC2}"/>
              </a:ext>
            </a:extLst>
          </p:cNvPr>
          <p:cNvSpPr txBox="1"/>
          <p:nvPr/>
        </p:nvSpPr>
        <p:spPr>
          <a:xfrm>
            <a:off x="1418842" y="5823351"/>
            <a:ext cx="16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Joint-Encoder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E6155FE-3AB5-C371-201A-9335FF9C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21" y="3170060"/>
            <a:ext cx="2533879" cy="56348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732499C-38DB-235D-8B5B-0E38557EC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5" y="4374387"/>
            <a:ext cx="2990652" cy="39233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01D42C1-0D1D-2ADD-F4E6-58F1FFEC1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5" y="4790169"/>
            <a:ext cx="2910155" cy="57029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B6BC8AD-1D6A-CC81-1BBB-BCD97F978DA0}"/>
              </a:ext>
            </a:extLst>
          </p:cNvPr>
          <p:cNvSpPr/>
          <p:nvPr/>
        </p:nvSpPr>
        <p:spPr>
          <a:xfrm>
            <a:off x="5617290" y="4585959"/>
            <a:ext cx="1474630" cy="5634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D3A9EB-8839-6554-A037-15F6D0B7C90F}"/>
              </a:ext>
            </a:extLst>
          </p:cNvPr>
          <p:cNvSpPr/>
          <p:nvPr/>
        </p:nvSpPr>
        <p:spPr>
          <a:xfrm>
            <a:off x="5567757" y="1802621"/>
            <a:ext cx="1474630" cy="5634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6D37BF-E12D-E014-6917-0F797B46DE1B}"/>
              </a:ext>
            </a:extLst>
          </p:cNvPr>
          <p:cNvSpPr/>
          <p:nvPr/>
        </p:nvSpPr>
        <p:spPr>
          <a:xfrm>
            <a:off x="7779702" y="1845466"/>
            <a:ext cx="1474630" cy="5634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10B4A3-B660-BC58-B60A-E0C7719B2E5A}"/>
              </a:ext>
            </a:extLst>
          </p:cNvPr>
          <p:cNvSpPr/>
          <p:nvPr/>
        </p:nvSpPr>
        <p:spPr>
          <a:xfrm>
            <a:off x="5617290" y="3228075"/>
            <a:ext cx="1474630" cy="563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799338D-8507-AD64-FAEB-C48C9F2B636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305072" y="2366104"/>
            <a:ext cx="49533" cy="86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E40E019-2CFD-4C3F-76DA-B33E1DD52C22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6354605" y="3791558"/>
            <a:ext cx="0" cy="79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D643A15-F437-4F3A-81A1-E0F085F3B127}"/>
              </a:ext>
            </a:extLst>
          </p:cNvPr>
          <p:cNvSpPr txBox="1"/>
          <p:nvPr/>
        </p:nvSpPr>
        <p:spPr>
          <a:xfrm>
            <a:off x="6683016" y="5853955"/>
            <a:ext cx="16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Dual-Encoder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23F432E-E6D2-1FBE-A9ED-52EBE4ADD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59" y="4820773"/>
            <a:ext cx="2910155" cy="57029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E44F3F0-7B9B-E912-B6C8-0026912D8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34" y="4367808"/>
            <a:ext cx="3624807" cy="42555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CF8582C-BB0C-52AC-E328-A4A8EF8F8C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8" b="49100"/>
          <a:stretch/>
        </p:blipFill>
        <p:spPr>
          <a:xfrm>
            <a:off x="7310829" y="3145968"/>
            <a:ext cx="2324655" cy="36933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7953027-0BE4-C741-66F6-AD28EF64EF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3" t="1647" b="49100"/>
          <a:stretch/>
        </p:blipFill>
        <p:spPr>
          <a:xfrm>
            <a:off x="7301796" y="3600291"/>
            <a:ext cx="2579966" cy="35738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73F5839C-664E-A746-D08B-837487B01060}"/>
              </a:ext>
            </a:extLst>
          </p:cNvPr>
          <p:cNvSpPr txBox="1"/>
          <p:nvPr/>
        </p:nvSpPr>
        <p:spPr>
          <a:xfrm>
            <a:off x="10422331" y="3364211"/>
            <a:ext cx="157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BartEncoder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9DC2C5-17AB-ACD9-4ABA-C312B0B86DAC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6354605" y="2408949"/>
            <a:ext cx="2162412" cy="81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2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105694"/>
            <a:chOff x="122182" y="84408"/>
            <a:chExt cx="9388699" cy="11056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sz="3200" dirty="0">
                  <a:solidFill>
                    <a:srgbClr val="44546A"/>
                  </a:solidFill>
                  <a:cs typeface="+mn-ea"/>
                  <a:sym typeface="+mn-lt"/>
                </a:rPr>
                <a:t>5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000787"/>
              <a:chOff x="1410987" y="179320"/>
              <a:chExt cx="8043623" cy="1000787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0007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模型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——Memory Selector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2305439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Model——Innovation Point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B1913E4-9B6E-5707-8AC0-6AFBF91EF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1" y="1433235"/>
            <a:ext cx="5520482" cy="11169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92315A-4AA0-F1CB-3583-45C1AD10F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4" y="4672131"/>
            <a:ext cx="5660936" cy="15052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80A2A80-10E9-CB74-63C0-B565AE395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2" y="3026576"/>
            <a:ext cx="5428880" cy="1587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662C60E-A3D3-C725-D1CE-2EC7C8F7CF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8"/>
          <a:stretch/>
        </p:blipFill>
        <p:spPr>
          <a:xfrm>
            <a:off x="6096000" y="1214328"/>
            <a:ext cx="5992560" cy="47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9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105694"/>
            <a:chOff x="122182" y="84408"/>
            <a:chExt cx="9388699" cy="11056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sz="3200" dirty="0">
                  <a:solidFill>
                    <a:srgbClr val="44546A"/>
                  </a:solidFill>
                  <a:cs typeface="+mn-ea"/>
                  <a:sym typeface="+mn-lt"/>
                </a:rPr>
                <a:t>5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000787"/>
              <a:chOff x="1410987" y="179320"/>
              <a:chExt cx="8043623" cy="1000787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0007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模型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算法</a:t>
                </a: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1805302" cy="3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Model——Algorithm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9BFF7B-0E40-441C-DB43-00B827DCB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663"/>
            <a:ext cx="12192000" cy="45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4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105694"/>
            <a:chOff x="122182" y="84408"/>
            <a:chExt cx="9388699" cy="11056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sz="3200" dirty="0">
                  <a:solidFill>
                    <a:srgbClr val="44546A"/>
                  </a:solidFill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000787"/>
              <a:chOff x="1410987" y="179320"/>
              <a:chExt cx="8043623" cy="1000787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0007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实验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——Experiment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263500" cy="334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Experiment——Innovation Point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7F26E12-7E57-7937-DAB0-D4E85DC7B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24" y="1365989"/>
            <a:ext cx="9844272" cy="35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266DDC0-E93B-4244-E73B-1A3281E1C381}"/>
              </a:ext>
            </a:extLst>
          </p:cNvPr>
          <p:cNvGrpSpPr/>
          <p:nvPr/>
        </p:nvGrpSpPr>
        <p:grpSpPr>
          <a:xfrm>
            <a:off x="0" y="108634"/>
            <a:ext cx="9388699" cy="1105694"/>
            <a:chOff x="122182" y="84408"/>
            <a:chExt cx="9388699" cy="11056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02AA4B-8DDF-D9F6-FCEA-83C91CE5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78" t="47389" r="18242"/>
            <a:stretch/>
          </p:blipFill>
          <p:spPr>
            <a:xfrm>
              <a:off x="122182" y="84408"/>
              <a:ext cx="1195754" cy="947722"/>
            </a:xfrm>
            <a:prstGeom prst="rect">
              <a:avLst/>
            </a:prstGeom>
          </p:spPr>
        </p:pic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40F28039-BF16-E536-3D4B-C5C37CA2906E}"/>
                </a:ext>
              </a:extLst>
            </p:cNvPr>
            <p:cNvSpPr/>
            <p:nvPr/>
          </p:nvSpPr>
          <p:spPr>
            <a:xfrm>
              <a:off x="475298" y="234743"/>
              <a:ext cx="54828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sz="3200" dirty="0">
                  <a:solidFill>
                    <a:srgbClr val="44546A"/>
                  </a:solidFill>
                  <a:cs typeface="+mn-ea"/>
                  <a:sym typeface="+mn-lt"/>
                </a:rPr>
                <a:t>6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7BEFA8-8F10-0F58-652A-C238F4CA53CE}"/>
                </a:ext>
              </a:extLst>
            </p:cNvPr>
            <p:cNvGrpSpPr/>
            <p:nvPr/>
          </p:nvGrpSpPr>
          <p:grpSpPr>
            <a:xfrm>
              <a:off x="1467258" y="189315"/>
              <a:ext cx="8043623" cy="1000787"/>
              <a:chOff x="1410987" y="179320"/>
              <a:chExt cx="8043623" cy="1000787"/>
            </a:xfrm>
          </p:grpSpPr>
          <p:sp>
            <p:nvSpPr>
              <p:cNvPr id="14" name="Rectangle 47">
                <a:extLst>
                  <a:ext uri="{FF2B5EF4-FFF2-40B4-BE49-F238E27FC236}">
                    <a16:creationId xmlns:a16="http://schemas.microsoft.com/office/drawing/2014/main" id="{4C35299D-6E7C-83D4-A4F4-6075BA477D96}"/>
                  </a:ext>
                </a:extLst>
              </p:cNvPr>
              <p:cNvSpPr/>
              <p:nvPr/>
            </p:nvSpPr>
            <p:spPr>
              <a:xfrm>
                <a:off x="1486748" y="179320"/>
                <a:ext cx="7967862" cy="10007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实验</a:t>
                </a:r>
                <a:r>
                  <a:rPr lang="en-US" altLang="zh-CN" sz="2800" dirty="0">
                    <a:solidFill>
                      <a:srgbClr val="44546A"/>
                    </a:solidFill>
                    <a:cs typeface="+mn-ea"/>
                    <a:sym typeface="+mn-lt"/>
                  </a:rPr>
                  <a:t>——Experiment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44546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41FB2FE-01D3-D7B2-D5F7-D9F75B99EE6D}"/>
                  </a:ext>
                </a:extLst>
              </p:cNvPr>
              <p:cNvSpPr/>
              <p:nvPr/>
            </p:nvSpPr>
            <p:spPr>
              <a:xfrm>
                <a:off x="1410987" y="588447"/>
                <a:ext cx="3263500" cy="334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44546A"/>
                    </a:solidFill>
                    <a:cs typeface="+mn-ea"/>
                    <a:sym typeface="+mn-lt"/>
                  </a:rPr>
                  <a:t>Experiment——Innovation Point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3C61F56-F35B-4E5A-5125-CC4B37615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" y="1364663"/>
            <a:ext cx="11974982" cy="41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5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462</Words>
  <Application>Microsoft Office PowerPoint</Application>
  <PresentationFormat>宽屏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啸楠 王</dc:creator>
  <cp:lastModifiedBy>啸楠 王</cp:lastModifiedBy>
  <cp:revision>631</cp:revision>
  <dcterms:created xsi:type="dcterms:W3CDTF">2023-07-17T08:03:08Z</dcterms:created>
  <dcterms:modified xsi:type="dcterms:W3CDTF">2024-06-19T06:08:19Z</dcterms:modified>
</cp:coreProperties>
</file>