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232" r:id="rId2"/>
    <p:sldId id="3608" r:id="rId3"/>
    <p:sldId id="3626" r:id="rId4"/>
    <p:sldId id="3627" r:id="rId5"/>
    <p:sldId id="3630" r:id="rId6"/>
    <p:sldId id="3631" r:id="rId7"/>
    <p:sldId id="3632" r:id="rId8"/>
    <p:sldId id="3614" r:id="rId9"/>
    <p:sldId id="3635" r:id="rId10"/>
    <p:sldId id="3625" r:id="rId11"/>
    <p:sldId id="423"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62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53"/>
    <p:restoredTop sz="80892"/>
  </p:normalViewPr>
  <p:slideViewPr>
    <p:cSldViewPr snapToGrid="0">
      <p:cViewPr varScale="1">
        <p:scale>
          <a:sx n="108" d="100"/>
          <a:sy n="108" d="100"/>
        </p:scale>
        <p:origin x="1402" y="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C0081-33EE-49E7-ABBC-9DD3567873E3}" type="datetimeFigureOut">
              <a:rPr lang="zh-CN" altLang="en-US" smtClean="0"/>
              <a:t>2024/6/19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5558EB-8DCC-4F73-B9EB-5808F24515B7}" type="slidenum">
              <a:rPr lang="zh-CN" altLang="en-US" smtClean="0"/>
              <a:t>‹#›</a:t>
            </a:fld>
            <a:endParaRPr lang="zh-CN" altLang="en-US"/>
          </a:p>
        </p:txBody>
      </p:sp>
    </p:spTree>
    <p:extLst>
      <p:ext uri="{BB962C8B-B14F-4D97-AF65-F5344CB8AC3E}">
        <p14:creationId xmlns:p14="http://schemas.microsoft.com/office/powerpoint/2010/main" val="2259067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32100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10</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3285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B5CB39-CEC1-4C61-9A61-294C58524310}" type="slidenum">
              <a:rPr lang="zh-CN" altLang="en-US" smtClean="0"/>
              <a:t>11</a:t>
            </a:fld>
            <a:endParaRPr lang="zh-CN" altLang="en-US"/>
          </a:p>
        </p:txBody>
      </p:sp>
    </p:spTree>
    <p:extLst>
      <p:ext uri="{BB962C8B-B14F-4D97-AF65-F5344CB8AC3E}">
        <p14:creationId xmlns:p14="http://schemas.microsoft.com/office/powerpoint/2010/main" val="3249142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algn="l"/>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476757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8EE586-8A14-C3E6-1930-93C9AC01487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2A2682F-1342-6A60-A92B-CF18DEA92A17}"/>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8D5AFA3F-B50D-9991-C5D0-8A0DD1FDEFB7}"/>
              </a:ext>
            </a:extLst>
          </p:cNvPr>
          <p:cNvSpPr>
            <a:spLocks noGrp="1"/>
          </p:cNvSpPr>
          <p:nvPr>
            <p:ph type="body" idx="1"/>
          </p:nvPr>
        </p:nvSpPr>
        <p:spPr/>
        <p:txBody>
          <a:bodyPr/>
          <a:lstStyle/>
          <a:p>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4FDDFCA1-A714-BC34-3221-4F36562FB92E}"/>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041443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8F9BFB-548F-F45E-19EF-0F3FBD13DCF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8DF78C7-EA56-5105-4A8E-8A301CDA6A14}"/>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8BA89BFC-3DCB-50F4-3F52-C6A74DDECD01}"/>
              </a:ext>
            </a:extLst>
          </p:cNvPr>
          <p:cNvSpPr>
            <a:spLocks noGrp="1"/>
          </p:cNvSpPr>
          <p:nvPr>
            <p:ph type="body" idx="1"/>
          </p:nvPr>
        </p:nvSpPr>
        <p:spPr/>
        <p:txBody>
          <a:bodyPr/>
          <a:lstStyle/>
          <a:p>
            <a:pPr algn="l"/>
            <a:endParaRPr lang="zh-CN" altLang="en-US"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7026DC3A-4937-68A5-B99E-01DEADA4E7A8}"/>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013425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1411E-413F-B222-0526-89A66C36EC0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49232CB-C146-1AFB-3BF6-9D61842DF480}"/>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D537FC42-3FF2-F6CF-90BE-B418BA9785E8}"/>
              </a:ext>
            </a:extLst>
          </p:cNvPr>
          <p:cNvSpPr>
            <a:spLocks noGrp="1"/>
          </p:cNvSpPr>
          <p:nvPr>
            <p:ph type="body" idx="1"/>
          </p:nvPr>
        </p:nvSpPr>
        <p:spPr/>
        <p:txBody>
          <a:bodyPr/>
          <a:lstStyle/>
          <a:p>
            <a:br>
              <a:rPr lang="zh-CN" altLang="en-US" dirty="0"/>
            </a:br>
            <a:r>
              <a:rPr lang="en-US" altLang="zh-CN" dirty="0"/>
              <a:t>W</a:t>
            </a:r>
            <a:r>
              <a:rPr lang="zh-CN" altLang="en-US" dirty="0"/>
              <a:t>其实就是邻居节点和自身的邻接图，</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879197FF-E3AD-E888-3A07-D2D85F949709}"/>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5</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711835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72A64-8748-33BC-5246-DBE1E88084C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2BF6D2C-7A4C-242A-4A13-F9A835022B0C}"/>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4618C3F3-18F2-B6E7-92D5-A5067D0FB76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zh-CN" altLang="en-US" dirty="0"/>
            </a:br>
            <a:r>
              <a:rPr lang="zh-CN" altLang="en-US" b="0" i="0" dirty="0">
                <a:solidFill>
                  <a:srgbClr val="0D0D0D"/>
                </a:solidFill>
                <a:effectLst/>
                <a:latin typeface="Söhne"/>
              </a:rPr>
              <a:t>通过引入稀疏性约束，我们可以限制模型只学习最强的、最有可能是真实因果关系的连接，而忽略那些弱的、可能仅仅是偶然关系的连接。</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52E6447B-778C-9E9B-404E-AABC920F81AC}"/>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6</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4167096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3478E-DECF-D592-9A44-67880A4447B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F59AC07-730E-6C32-5534-EC18519E262C}"/>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671CB8B7-18B8-FEF4-47A5-8E2B0D86AE36}"/>
              </a:ext>
            </a:extLst>
          </p:cNvPr>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79A0E644-FB00-1550-C8FF-73CEB083DBD2}"/>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7</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832479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8</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560308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CEADC-138E-6FEF-CF53-16714C8ACB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AE2E603-4761-7E74-8B47-60A48A1A281A}"/>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6A2991D9-2845-84AA-4968-AC3BA036A561}"/>
              </a:ext>
            </a:extLst>
          </p:cNvPr>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0A8D4753-028F-920D-AA86-8E85C1B5274C}"/>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9</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575232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593169-FE9F-45F4-B7FD-A039670AC13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19E02DA-94AC-4E21-9B62-E4A498C470BD}"/>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255608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E1DD8E-6DF4-8D3C-25E3-9CD070EFBB38}"/>
              </a:ext>
            </a:extLst>
          </p:cNvPr>
          <p:cNvSpPr>
            <a:spLocks noGrp="1"/>
          </p:cNvSpPr>
          <p:nvPr>
            <p:ph type="dt" sz="half" idx="10"/>
          </p:nvPr>
        </p:nvSpPr>
        <p:spPr/>
        <p:txBody>
          <a:bodyPr/>
          <a:lstStyle/>
          <a:p>
            <a:fld id="{78189893-9690-4705-A410-D7E2DA920CD1}" type="datetimeFigureOut">
              <a:rPr lang="zh-CN" altLang="en-US" smtClean="0"/>
              <a:t>2024/6/19</a:t>
            </a:fld>
            <a:endParaRPr lang="zh-CN" altLang="en-US"/>
          </a:p>
        </p:txBody>
      </p:sp>
      <p:sp>
        <p:nvSpPr>
          <p:cNvPr id="3" name="页脚占位符 2">
            <a:extLst>
              <a:ext uri="{FF2B5EF4-FFF2-40B4-BE49-F238E27FC236}">
                <a16:creationId xmlns:a16="http://schemas.microsoft.com/office/drawing/2014/main" id="{17E976C4-FD25-9518-B1B7-1BE6E365B52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5D8E5D2-2F9F-2BF7-B93C-B9CC2DB30615}"/>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1249251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96525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231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file:////var/folders/6w/0ftrt2wj1sx03zt3_zycm4_c0000gn/T/com.microsoft.Powerpoint/converted_emf.em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11.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3DB71527-03B8-4E43-AD7E-33B9C1630538}"/>
              </a:ext>
            </a:extLst>
          </p:cNvPr>
          <p:cNvSpPr/>
          <p:nvPr/>
        </p:nvSpPr>
        <p:spPr>
          <a:xfrm>
            <a:off x="-1" y="1060222"/>
            <a:ext cx="12192000" cy="3166420"/>
          </a:xfrm>
          <a:prstGeom prst="rect">
            <a:avLst/>
          </a:prstGeom>
          <a:solidFill>
            <a:srgbClr val="1A6299"/>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200" b="1" dirty="0">
              <a:latin typeface="微软雅黑" panose="020B0503020204020204" pitchFamily="34" charset="-122"/>
              <a:ea typeface="微软雅黑" panose="020B0503020204020204" pitchFamily="34" charset="-122"/>
            </a:endParaRPr>
          </a:p>
        </p:txBody>
      </p:sp>
      <p:pic>
        <p:nvPicPr>
          <p:cNvPr id="14" name="图片 13" descr="2015916225123342.jpg">
            <a:extLst>
              <a:ext uri="{FF2B5EF4-FFF2-40B4-BE49-F238E27FC236}">
                <a16:creationId xmlns:a16="http://schemas.microsoft.com/office/drawing/2014/main" id="{4432109C-7152-4F9A-BDB2-C7DE5D5E72A7}"/>
              </a:ext>
            </a:extLst>
          </p:cNvPr>
          <p:cNvPicPr>
            <a:picLocks noChangeAspect="1"/>
          </p:cNvPicPr>
          <p:nvPr/>
        </p:nvPicPr>
        <p:blipFill rotWithShape="1">
          <a:blip r:embed="rId3" cstate="print"/>
          <a:srcRect l="7445" r="9987"/>
          <a:stretch/>
        </p:blipFill>
        <p:spPr>
          <a:xfrm>
            <a:off x="5080689" y="4632981"/>
            <a:ext cx="2030621" cy="1998443"/>
          </a:xfrm>
          <a:prstGeom prst="rect">
            <a:avLst/>
          </a:prstGeom>
        </p:spPr>
      </p:pic>
      <p:sp>
        <p:nvSpPr>
          <p:cNvPr id="17" name="标题占位符 1">
            <a:extLst>
              <a:ext uri="{FF2B5EF4-FFF2-40B4-BE49-F238E27FC236}">
                <a16:creationId xmlns:a16="http://schemas.microsoft.com/office/drawing/2014/main" id="{5D64B8D0-E6C0-44F6-B88D-9B357CE52D80}"/>
              </a:ext>
            </a:extLst>
          </p:cNvPr>
          <p:cNvSpPr txBox="1"/>
          <p:nvPr/>
        </p:nvSpPr>
        <p:spPr>
          <a:xfrm>
            <a:off x="600329" y="1202076"/>
            <a:ext cx="11392961" cy="2352202"/>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Root Cause Analysis In Microservice Using Neural Granger Causal Discovery</a:t>
            </a:r>
          </a:p>
          <a:p>
            <a:pPr>
              <a:defRPr/>
            </a:pPr>
            <a:endParaRPr lang="zh-CN" altLang="en-US" sz="4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标题占位符 1">
            <a:extLst>
              <a:ext uri="{FF2B5EF4-FFF2-40B4-BE49-F238E27FC236}">
                <a16:creationId xmlns:a16="http://schemas.microsoft.com/office/drawing/2014/main" id="{F7E85B51-5704-4ACA-B5D7-B1880851D76A}"/>
              </a:ext>
            </a:extLst>
          </p:cNvPr>
          <p:cNvSpPr txBox="1"/>
          <p:nvPr/>
        </p:nvSpPr>
        <p:spPr>
          <a:xfrm>
            <a:off x="8259911" y="3018095"/>
            <a:ext cx="2880339" cy="817564"/>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AAAI-2024</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标题占位符 1">
            <a:extLst>
              <a:ext uri="{FF2B5EF4-FFF2-40B4-BE49-F238E27FC236}">
                <a16:creationId xmlns:a16="http://schemas.microsoft.com/office/drawing/2014/main" id="{63EE6C64-F8BE-4B6A-8BA5-06D851200130}"/>
              </a:ext>
            </a:extLst>
          </p:cNvPr>
          <p:cNvSpPr txBox="1"/>
          <p:nvPr/>
        </p:nvSpPr>
        <p:spPr>
          <a:xfrm>
            <a:off x="8940543" y="5037421"/>
            <a:ext cx="2683034"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600" dirty="0">
                <a:solidFill>
                  <a:sysClr val="windowText" lastClr="000000"/>
                </a:solidFill>
                <a:latin typeface="Arial" panose="020B0604020202090204"/>
                <a:ea typeface="微软雅黑" panose="020B0503020204020204" pitchFamily="34" charset="-122"/>
              </a:rPr>
              <a:t>汇报人：孙天翔</a:t>
            </a:r>
          </a:p>
        </p:txBody>
      </p:sp>
      <p:pic>
        <p:nvPicPr>
          <p:cNvPr id="4" name="图片 3">
            <a:extLst>
              <a:ext uri="{FF2B5EF4-FFF2-40B4-BE49-F238E27FC236}">
                <a16:creationId xmlns:a16="http://schemas.microsoft.com/office/drawing/2014/main" id="{1F45ABD3-FD3E-7AF1-1C9A-2A295EA7C8DE}"/>
              </a:ext>
            </a:extLst>
          </p:cNvPr>
          <p:cNvPicPr>
            <a:picLocks noChangeAspect="1"/>
          </p:cNvPicPr>
          <p:nvPr/>
        </p:nvPicPr>
        <p:blipFill>
          <a:blip r:embed="rId4"/>
          <a:stretch>
            <a:fillRect/>
          </a:stretch>
        </p:blipFill>
        <p:spPr>
          <a:xfrm>
            <a:off x="49251" y="5289375"/>
            <a:ext cx="4809465" cy="611832"/>
          </a:xfrm>
          <a:prstGeom prst="rect">
            <a:avLst/>
          </a:prstGeom>
        </p:spPr>
      </p:pic>
    </p:spTree>
    <p:extLst>
      <p:ext uri="{BB962C8B-B14F-4D97-AF65-F5344CB8AC3E}">
        <p14:creationId xmlns:p14="http://schemas.microsoft.com/office/powerpoint/2010/main" val="3437770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文章总结</a:t>
            </a:r>
          </a:p>
        </p:txBody>
      </p:sp>
      <p:sp>
        <p:nvSpPr>
          <p:cNvPr id="35" name="斜纹 34">
            <a:extLst>
              <a:ext uri="{FF2B5EF4-FFF2-40B4-BE49-F238E27FC236}">
                <a16:creationId xmlns:a16="http://schemas.microsoft.com/office/drawing/2014/main" id="{148D64EC-DF60-4103-8F7A-FA58DD07F73C}"/>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斜纹 35">
            <a:extLst>
              <a:ext uri="{FF2B5EF4-FFF2-40B4-BE49-F238E27FC236}">
                <a16:creationId xmlns:a16="http://schemas.microsoft.com/office/drawing/2014/main" id="{ACEC313D-449C-43A1-9EB5-AB105401549A}"/>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DE964BE-AFA1-46C4-B8E9-777C94714423}"/>
              </a:ext>
            </a:extLst>
          </p:cNvPr>
          <p:cNvSpPr txBox="1"/>
          <p:nvPr/>
        </p:nvSpPr>
        <p:spPr>
          <a:xfrm>
            <a:off x="1022210" y="1247676"/>
            <a:ext cx="9804286" cy="1477328"/>
          </a:xfrm>
          <a:prstGeom prst="rect">
            <a:avLst/>
          </a:prstGeom>
          <a:noFill/>
        </p:spPr>
        <p:txBody>
          <a:bodyPr wrap="square">
            <a:spAutoFit/>
          </a:bodyPr>
          <a:lstStyle/>
          <a:p>
            <a:r>
              <a:rPr lang="en-US" altLang="zh-CN" dirty="0"/>
              <a:t>1.</a:t>
            </a:r>
            <a:r>
              <a:rPr lang="zh-CN" altLang="en-US" dirty="0"/>
              <a:t>本文章主要针对于微服务系统故障溯源中的指标根因定位，可以借鉴一些叙事和写法。</a:t>
            </a:r>
            <a:endParaRPr lang="en-US" altLang="zh-CN" dirty="0"/>
          </a:p>
          <a:p>
            <a:endParaRPr lang="en-US" altLang="zh-CN" dirty="0"/>
          </a:p>
          <a:p>
            <a:r>
              <a:rPr lang="en-US" altLang="zh-CN" dirty="0"/>
              <a:t>2.</a:t>
            </a:r>
            <a:r>
              <a:rPr lang="zh-CN" altLang="en-US" dirty="0"/>
              <a:t>微服务系统中有</a:t>
            </a:r>
            <a:r>
              <a:rPr lang="en-US" altLang="zh-CN" dirty="0"/>
              <a:t>log</a:t>
            </a:r>
            <a:r>
              <a:rPr lang="zh-CN" altLang="en-US" dirty="0"/>
              <a:t>日志、</a:t>
            </a:r>
            <a:r>
              <a:rPr lang="en-US" altLang="zh-CN" dirty="0"/>
              <a:t>trace</a:t>
            </a:r>
            <a:r>
              <a:rPr lang="zh-CN" altLang="en-US" dirty="0"/>
              <a:t>记录等其他类别的溯源，当前已有文章结合多模态、大模型等实现更精准的溯源甚至能实现</a:t>
            </a:r>
            <a:r>
              <a:rPr lang="en-US" altLang="zh-CN" dirty="0"/>
              <a:t>1.0</a:t>
            </a:r>
            <a:r>
              <a:rPr lang="zh-CN" altLang="en-US" dirty="0"/>
              <a:t>的溯源精度。</a:t>
            </a:r>
            <a:endParaRPr lang="en-US" altLang="zh-CN" dirty="0"/>
          </a:p>
          <a:p>
            <a:endParaRPr lang="en-US" altLang="zh-CN" dirty="0"/>
          </a:p>
        </p:txBody>
      </p:sp>
      <p:sp>
        <p:nvSpPr>
          <p:cNvPr id="7" name="矩形: 圆角 1">
            <a:extLst>
              <a:ext uri="{FF2B5EF4-FFF2-40B4-BE49-F238E27FC236}">
                <a16:creationId xmlns:a16="http://schemas.microsoft.com/office/drawing/2014/main" id="{6556573D-F17D-A6BC-F76F-9FB3FE76D3B8}"/>
              </a:ext>
            </a:extLst>
          </p:cNvPr>
          <p:cNvSpPr/>
          <p:nvPr/>
        </p:nvSpPr>
        <p:spPr>
          <a:xfrm>
            <a:off x="687567" y="1024300"/>
            <a:ext cx="10394961" cy="21405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07987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78050"/>
            <a:ext cx="12192000" cy="2207895"/>
          </a:xfrm>
          <a:prstGeom prst="rect">
            <a:avLst/>
          </a:prstGeom>
          <a:solidFill>
            <a:srgbClr val="1C6299"/>
          </a:solidFill>
          <a:ln w="12700" cap="flat" cmpd="sng" algn="ctr">
            <a:noFill/>
            <a:prstDash val="solid"/>
            <a:miter lim="800000"/>
          </a:ln>
          <a:effectLst/>
        </p:spPr>
        <p:txBody>
          <a:bodyPr rtlCol="0" anchor="ctr"/>
          <a:lstStyle/>
          <a:p>
            <a:pPr algn="ctr"/>
            <a:endParaRPr lang="zh-CN" altLang="en-US" kern="0">
              <a:solidFill>
                <a:prstClr val="white"/>
              </a:solidFill>
              <a:latin typeface="Arial" panose="020B0604020202090204"/>
              <a:ea typeface="微软雅黑" panose="020B0503020204020204" pitchFamily="34" charset="-122"/>
            </a:endParaRPr>
          </a:p>
        </p:txBody>
      </p:sp>
      <p:sp>
        <p:nvSpPr>
          <p:cNvPr id="11" name="文本框 10"/>
          <p:cNvSpPr txBox="1"/>
          <p:nvPr/>
        </p:nvSpPr>
        <p:spPr>
          <a:xfrm>
            <a:off x="2388023" y="2963189"/>
            <a:ext cx="8611739" cy="645160"/>
          </a:xfrm>
          <a:prstGeom prst="rect">
            <a:avLst/>
          </a:prstGeom>
          <a:noFill/>
        </p:spPr>
        <p:txBody>
          <a:bodyPr wrap="square" rtlCol="0">
            <a:spAutoFit/>
          </a:bodyPr>
          <a:lstStyle/>
          <a:p>
            <a:pPr marR="0" algn="ctr" defTabSz="914400" fontAlgn="auto">
              <a:buClrTx/>
              <a:buSzTx/>
              <a:buFontTx/>
              <a:defRPr/>
            </a:pPr>
            <a:r>
              <a:rPr lang="en-US" altLang="zh-CN" sz="3600" dirty="0">
                <a:solidFill>
                  <a:schemeClr val="bg1"/>
                </a:solidFill>
                <a:latin typeface="Comic Sans MS" panose="030F0702030302020204" pitchFamily="66" charset="0"/>
                <a:ea typeface="方正宋刻本秀楷简体" panose="02000000000000000000" charset="-122"/>
                <a:cs typeface="Arial" panose="020B0604020202020204" pitchFamily="34" charset="0"/>
                <a:sym typeface="+mn-ea"/>
              </a:rPr>
              <a:t>Thanks you </a:t>
            </a:r>
            <a:r>
              <a:rPr lang="zh-CN" altLang="en-US" sz="3600" b="1" dirty="0">
                <a:solidFill>
                  <a:schemeClr val="bg1"/>
                </a:solidFill>
              </a:rPr>
              <a:t>！</a:t>
            </a:r>
            <a:endParaRPr lang="zh-CN" sz="3600" b="1" dirty="0">
              <a:solidFill>
                <a:schemeClr val="bg1"/>
              </a:solidFill>
            </a:endParaRP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17" name="图片 16" descr="2015916225123342.jpg"/>
          <p:cNvPicPr>
            <a:picLocks noChangeAspect="1"/>
          </p:cNvPicPr>
          <p:nvPr/>
        </p:nvPicPr>
        <p:blipFill>
          <a:blip r:embed="rId3" cstate="print"/>
          <a:stretch>
            <a:fillRect/>
          </a:stretch>
        </p:blipFill>
        <p:spPr>
          <a:xfrm>
            <a:off x="322580" y="2244090"/>
            <a:ext cx="2369820" cy="1927225"/>
          </a:xfrm>
          <a:prstGeom prst="rect">
            <a:avLst/>
          </a:prstGeom>
        </p:spPr>
      </p:pic>
      <p:pic>
        <p:nvPicPr>
          <p:cNvPr id="3" name="图片 2"/>
          <p:cNvPicPr>
            <a:picLocks noChangeAspect="1"/>
          </p:cNvPicPr>
          <p:nvPr/>
        </p:nvPicPr>
        <p:blipFill>
          <a:blip r:link="rId4"/>
          <a:stretch>
            <a:fillRect/>
          </a:stretch>
        </p:blipFill>
        <p:spPr>
          <a:xfrm>
            <a:off x="1270000" y="1270000"/>
            <a:ext cx="63500" cy="762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背景</a:t>
            </a: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96043D46-1E6B-6B5C-349F-CE92E7CFC5ED}"/>
              </a:ext>
            </a:extLst>
          </p:cNvPr>
          <p:cNvSpPr txBox="1"/>
          <p:nvPr/>
        </p:nvSpPr>
        <p:spPr>
          <a:xfrm>
            <a:off x="590113" y="832446"/>
            <a:ext cx="10668609" cy="646331"/>
          </a:xfrm>
          <a:prstGeom prst="rect">
            <a:avLst/>
          </a:prstGeom>
          <a:noFill/>
        </p:spPr>
        <p:txBody>
          <a:bodyPr wrap="square">
            <a:spAutoFit/>
          </a:bodyPr>
          <a:lstStyle/>
          <a:p>
            <a:r>
              <a:rPr lang="en-US" altLang="zh-CN" b="0" i="0" dirty="0">
                <a:solidFill>
                  <a:schemeClr val="accent1"/>
                </a:solidFill>
                <a:effectLst/>
                <a:latin typeface="-apple-system"/>
              </a:rPr>
              <a:t>RCA </a:t>
            </a:r>
            <a:r>
              <a:rPr lang="zh-CN" altLang="en-US" b="0" i="0" dirty="0">
                <a:solidFill>
                  <a:srgbClr val="1F2328"/>
                </a:solidFill>
                <a:effectLst/>
                <a:latin typeface="-apple-system"/>
              </a:rPr>
              <a:t>（</a:t>
            </a:r>
            <a:r>
              <a:rPr lang="es-ES" altLang="zh-CN" b="0" i="0" dirty="0">
                <a:solidFill>
                  <a:srgbClr val="1F2328"/>
                </a:solidFill>
                <a:effectLst/>
                <a:latin typeface="-apple-system"/>
              </a:rPr>
              <a:t>Root cause analysis</a:t>
            </a:r>
            <a:r>
              <a:rPr lang="zh-CN" altLang="en-US" b="0" i="0" dirty="0">
                <a:solidFill>
                  <a:srgbClr val="1F2328"/>
                </a:solidFill>
                <a:effectLst/>
                <a:latin typeface="-apple-system"/>
              </a:rPr>
              <a:t>）</a:t>
            </a:r>
            <a:r>
              <a:rPr lang="zh-CN" altLang="en-US" dirty="0">
                <a:solidFill>
                  <a:srgbClr val="1F2328"/>
                </a:solidFill>
                <a:latin typeface="-apple-system"/>
              </a:rPr>
              <a:t>近年来扮演着越来越重要的作用，</a:t>
            </a:r>
            <a:r>
              <a:rPr lang="zh-CN" altLang="en-US" b="0" i="0" dirty="0">
                <a:effectLst/>
                <a:latin typeface="-apple-system"/>
              </a:rPr>
              <a:t>微服务凭借其更好的</a:t>
            </a:r>
            <a:r>
              <a:rPr lang="zh-CN" altLang="en-US" b="0" i="0" dirty="0">
                <a:solidFill>
                  <a:schemeClr val="accent1"/>
                </a:solidFill>
                <a:effectLst/>
                <a:latin typeface="-apple-system"/>
              </a:rPr>
              <a:t>可扩展性、更易于维护和更大的灵活性等优势</a:t>
            </a:r>
            <a:r>
              <a:rPr lang="zh-CN" altLang="en-US" b="0" i="0" dirty="0">
                <a:effectLst/>
                <a:latin typeface="-apple-system"/>
              </a:rPr>
              <a:t>得到广泛应用，本文主要关注微服务系统的</a:t>
            </a:r>
            <a:r>
              <a:rPr lang="en-US" altLang="zh-CN" b="0" i="0" dirty="0">
                <a:effectLst/>
                <a:latin typeface="-apple-system"/>
              </a:rPr>
              <a:t>RCA</a:t>
            </a:r>
            <a:r>
              <a:rPr lang="zh-CN" altLang="en-US" b="0" i="0" dirty="0">
                <a:effectLst/>
                <a:latin typeface="-apple-system"/>
              </a:rPr>
              <a:t>。</a:t>
            </a:r>
            <a:endParaRPr lang="zh-CN" altLang="en-US" dirty="0"/>
          </a:p>
        </p:txBody>
      </p:sp>
      <p:sp>
        <p:nvSpPr>
          <p:cNvPr id="8" name="文本框 7">
            <a:extLst>
              <a:ext uri="{FF2B5EF4-FFF2-40B4-BE49-F238E27FC236}">
                <a16:creationId xmlns:a16="http://schemas.microsoft.com/office/drawing/2014/main" id="{4DF72C33-2872-B48C-ED51-1EB1F5623140}"/>
              </a:ext>
            </a:extLst>
          </p:cNvPr>
          <p:cNvSpPr txBox="1"/>
          <p:nvPr/>
        </p:nvSpPr>
        <p:spPr>
          <a:xfrm>
            <a:off x="618536" y="4192279"/>
            <a:ext cx="5505887" cy="1477328"/>
          </a:xfrm>
          <a:prstGeom prst="rect">
            <a:avLst/>
          </a:prstGeom>
          <a:noFill/>
        </p:spPr>
        <p:txBody>
          <a:bodyPr wrap="square">
            <a:spAutoFit/>
          </a:bodyPr>
          <a:lstStyle/>
          <a:p>
            <a:r>
              <a:rPr lang="zh-CN" altLang="en-US" dirty="0">
                <a:solidFill>
                  <a:schemeClr val="accent1"/>
                </a:solidFill>
                <a:latin typeface="fell"/>
              </a:rPr>
              <a:t>主流方法</a:t>
            </a:r>
            <a:r>
              <a:rPr lang="en-US" altLang="zh-CN" b="0" i="0" dirty="0">
                <a:solidFill>
                  <a:srgbClr val="6B6B6B"/>
                </a:solidFill>
                <a:effectLst/>
                <a:latin typeface="fell"/>
              </a:rPr>
              <a:t>-</a:t>
            </a:r>
            <a:r>
              <a:rPr lang="zh-CN" altLang="en-US" b="0" i="0" dirty="0">
                <a:solidFill>
                  <a:srgbClr val="6B6B6B"/>
                </a:solidFill>
                <a:effectLst/>
                <a:latin typeface="fell"/>
              </a:rPr>
              <a:t>基于因果图的</a:t>
            </a:r>
            <a:r>
              <a:rPr lang="en-US" altLang="zh-CN" b="0" i="0" dirty="0">
                <a:solidFill>
                  <a:srgbClr val="6B6B6B"/>
                </a:solidFill>
                <a:effectLst/>
                <a:latin typeface="fell"/>
              </a:rPr>
              <a:t>RCA:</a:t>
            </a:r>
            <a:r>
              <a:rPr lang="zh-CN" altLang="en-US" b="0" i="0" dirty="0">
                <a:solidFill>
                  <a:srgbClr val="6B6B6B"/>
                </a:solidFill>
                <a:effectLst/>
                <a:latin typeface="fell"/>
              </a:rPr>
              <a:t>将检测到的异常</a:t>
            </a:r>
            <a:r>
              <a:rPr lang="en-US" altLang="zh-CN" b="0" i="0" dirty="0">
                <a:solidFill>
                  <a:srgbClr val="6B6B6B"/>
                </a:solidFill>
                <a:effectLst/>
                <a:latin typeface="fell"/>
              </a:rPr>
              <a:t>KPI</a:t>
            </a:r>
            <a:r>
              <a:rPr lang="zh-CN" altLang="en-US" b="0" i="0" dirty="0">
                <a:solidFill>
                  <a:srgbClr val="6B6B6B"/>
                </a:solidFill>
                <a:effectLst/>
                <a:latin typeface="fell"/>
              </a:rPr>
              <a:t>作为触发节点（</a:t>
            </a:r>
            <a:r>
              <a:rPr lang="en-US" altLang="zh-CN" b="0" i="0" dirty="0">
                <a:solidFill>
                  <a:schemeClr val="accent1"/>
                </a:solidFill>
                <a:effectLst/>
                <a:latin typeface="fell"/>
              </a:rPr>
              <a:t>trigger point</a:t>
            </a:r>
            <a:r>
              <a:rPr lang="zh-CN" altLang="en-US" b="0" i="0" dirty="0">
                <a:solidFill>
                  <a:srgbClr val="6B6B6B"/>
                </a:solidFill>
                <a:effectLst/>
                <a:latin typeface="fell"/>
              </a:rPr>
              <a:t>）由此在因果图上定位出根本原因节点。</a:t>
            </a:r>
            <a:endParaRPr lang="en-US" altLang="zh-CN" b="0" i="0" dirty="0">
              <a:solidFill>
                <a:srgbClr val="6B6B6B"/>
              </a:solidFill>
              <a:effectLst/>
              <a:latin typeface="fell"/>
            </a:endParaRPr>
          </a:p>
          <a:p>
            <a:endParaRPr lang="en-US" altLang="zh-CN" b="0" i="0" dirty="0">
              <a:solidFill>
                <a:srgbClr val="6B6B6B"/>
              </a:solidFill>
              <a:effectLst/>
              <a:latin typeface="fell"/>
            </a:endParaRPr>
          </a:p>
          <a:p>
            <a:endParaRPr lang="zh-CN" altLang="en-US" dirty="0">
              <a:latin typeface="fell"/>
            </a:endParaRPr>
          </a:p>
        </p:txBody>
      </p:sp>
      <p:sp>
        <p:nvSpPr>
          <p:cNvPr id="12" name="矩形: 圆角 1">
            <a:extLst>
              <a:ext uri="{FF2B5EF4-FFF2-40B4-BE49-F238E27FC236}">
                <a16:creationId xmlns:a16="http://schemas.microsoft.com/office/drawing/2014/main" id="{E4BA72F3-8FC6-54DB-E723-6C56B1103E9B}"/>
              </a:ext>
            </a:extLst>
          </p:cNvPr>
          <p:cNvSpPr/>
          <p:nvPr/>
        </p:nvSpPr>
        <p:spPr>
          <a:xfrm>
            <a:off x="467361" y="5445985"/>
            <a:ext cx="11155406" cy="12766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
            <a:extLst>
              <a:ext uri="{FF2B5EF4-FFF2-40B4-BE49-F238E27FC236}">
                <a16:creationId xmlns:a16="http://schemas.microsoft.com/office/drawing/2014/main" id="{BD5D576C-3FD2-8125-19BD-83A5B6E99C03}"/>
              </a:ext>
            </a:extLst>
          </p:cNvPr>
          <p:cNvSpPr/>
          <p:nvPr/>
        </p:nvSpPr>
        <p:spPr>
          <a:xfrm>
            <a:off x="590114" y="700610"/>
            <a:ext cx="11032654" cy="8895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7127973B-8F73-DD2C-FA32-1725C9B2AEA4}"/>
              </a:ext>
            </a:extLst>
          </p:cNvPr>
          <p:cNvSpPr txBox="1"/>
          <p:nvPr/>
        </p:nvSpPr>
        <p:spPr>
          <a:xfrm>
            <a:off x="618536" y="1857784"/>
            <a:ext cx="5841000" cy="1754326"/>
          </a:xfrm>
          <a:prstGeom prst="rect">
            <a:avLst/>
          </a:prstGeom>
          <a:noFill/>
        </p:spPr>
        <p:txBody>
          <a:bodyPr wrap="square">
            <a:spAutoFit/>
          </a:bodyPr>
          <a:lstStyle/>
          <a:p>
            <a:r>
              <a:rPr lang="zh-CN" altLang="en-US" dirty="0">
                <a:latin typeface="fell"/>
              </a:rPr>
              <a:t>微服务系统的特点：</a:t>
            </a:r>
            <a:endParaRPr lang="en-US" altLang="zh-CN" dirty="0">
              <a:latin typeface="fell"/>
            </a:endParaRPr>
          </a:p>
          <a:p>
            <a:endParaRPr lang="en-US" altLang="zh-CN" dirty="0">
              <a:solidFill>
                <a:srgbClr val="FF0000"/>
              </a:solidFill>
              <a:latin typeface="fell"/>
            </a:endParaRPr>
          </a:p>
          <a:p>
            <a:r>
              <a:rPr lang="zh-CN" altLang="en-US" dirty="0">
                <a:solidFill>
                  <a:schemeClr val="accent1"/>
                </a:solidFill>
                <a:latin typeface="fell"/>
              </a:rPr>
              <a:t>故障传播链：</a:t>
            </a:r>
            <a:r>
              <a:rPr lang="zh-CN" altLang="en-US" dirty="0">
                <a:solidFill>
                  <a:srgbClr val="6B6B6B"/>
                </a:solidFill>
                <a:latin typeface="fell"/>
              </a:rPr>
              <a:t>当一项服务出现异常时，服务之间的相互依赖关系可能会产生多米诺骨牌效应</a:t>
            </a:r>
            <a:endParaRPr lang="en-US" altLang="zh-CN" dirty="0">
              <a:solidFill>
                <a:srgbClr val="6B6B6B"/>
              </a:solidFill>
              <a:latin typeface="fell"/>
            </a:endParaRPr>
          </a:p>
          <a:p>
            <a:endParaRPr lang="en-US" altLang="zh-CN" dirty="0">
              <a:solidFill>
                <a:schemeClr val="accent1"/>
              </a:solidFill>
              <a:latin typeface="fell"/>
            </a:endParaRPr>
          </a:p>
          <a:p>
            <a:r>
              <a:rPr lang="zh-CN" altLang="en-US" dirty="0">
                <a:solidFill>
                  <a:schemeClr val="accent1"/>
                </a:solidFill>
                <a:latin typeface="fell"/>
              </a:rPr>
              <a:t>且监控系统中只记录系统数据和操作值不记录彼此关系</a:t>
            </a:r>
            <a:endParaRPr lang="en-US" altLang="zh-CN" dirty="0">
              <a:solidFill>
                <a:schemeClr val="accent1"/>
              </a:solidFill>
              <a:latin typeface="fell"/>
            </a:endParaRPr>
          </a:p>
        </p:txBody>
      </p:sp>
      <p:sp>
        <p:nvSpPr>
          <p:cNvPr id="5" name="文本框 4">
            <a:extLst>
              <a:ext uri="{FF2B5EF4-FFF2-40B4-BE49-F238E27FC236}">
                <a16:creationId xmlns:a16="http://schemas.microsoft.com/office/drawing/2014/main" id="{8E5E4F7C-632A-6DEA-DB46-583C9E10E480}"/>
              </a:ext>
            </a:extLst>
          </p:cNvPr>
          <p:cNvSpPr txBox="1"/>
          <p:nvPr/>
        </p:nvSpPr>
        <p:spPr>
          <a:xfrm>
            <a:off x="741648" y="5586562"/>
            <a:ext cx="10236203" cy="646331"/>
          </a:xfrm>
          <a:prstGeom prst="rect">
            <a:avLst/>
          </a:prstGeom>
          <a:noFill/>
        </p:spPr>
        <p:txBody>
          <a:bodyPr wrap="square">
            <a:spAutoFit/>
          </a:bodyPr>
          <a:lstStyle/>
          <a:p>
            <a:r>
              <a:rPr lang="zh-CN" altLang="en-US" b="0" i="0" dirty="0">
                <a:solidFill>
                  <a:srgbClr val="0D0D0D"/>
                </a:solidFill>
                <a:effectLst/>
                <a:latin typeface="Söhne"/>
              </a:rPr>
              <a:t>关键性能指标</a:t>
            </a:r>
            <a:r>
              <a:rPr lang="en-US" altLang="zh-CN" b="0" i="0" dirty="0">
                <a:solidFill>
                  <a:srgbClr val="0D0D0D"/>
                </a:solidFill>
                <a:effectLst/>
                <a:latin typeface="Söhne"/>
              </a:rPr>
              <a:t>(</a:t>
            </a:r>
            <a:r>
              <a:rPr lang="en-US" altLang="zh-CN" b="0" i="0" dirty="0">
                <a:solidFill>
                  <a:schemeClr val="accent1"/>
                </a:solidFill>
                <a:effectLst/>
                <a:latin typeface="Söhne"/>
              </a:rPr>
              <a:t>KPIs</a:t>
            </a:r>
            <a:r>
              <a:rPr lang="en-US" altLang="zh-CN" b="0" i="0" dirty="0">
                <a:solidFill>
                  <a:srgbClr val="0D0D0D"/>
                </a:solidFill>
                <a:effectLst/>
                <a:latin typeface="Söhne"/>
              </a:rPr>
              <a:t>)</a:t>
            </a:r>
            <a:r>
              <a:rPr lang="zh-CN" altLang="en-US" b="0" i="0" dirty="0">
                <a:solidFill>
                  <a:srgbClr val="0D0D0D"/>
                </a:solidFill>
                <a:effectLst/>
                <a:latin typeface="Söhne"/>
              </a:rPr>
              <a:t>（如微服务系统中的延迟或连接时间）和指标数据（如微服务系统中的</a:t>
            </a:r>
            <a:r>
              <a:rPr lang="en-US" altLang="zh-CN" b="0" i="0" dirty="0">
                <a:solidFill>
                  <a:srgbClr val="0D0D0D"/>
                </a:solidFill>
                <a:effectLst/>
                <a:latin typeface="Söhne"/>
              </a:rPr>
              <a:t>CPU/</a:t>
            </a:r>
            <a:r>
              <a:rPr lang="zh-CN" altLang="en-US" b="0" i="0" dirty="0">
                <a:solidFill>
                  <a:srgbClr val="0D0D0D"/>
                </a:solidFill>
                <a:effectLst/>
                <a:latin typeface="Söhne"/>
              </a:rPr>
              <a:t>内存使用情况）。</a:t>
            </a:r>
            <a:endParaRPr lang="zh-CN" altLang="en-US" dirty="0"/>
          </a:p>
        </p:txBody>
      </p:sp>
      <p:pic>
        <p:nvPicPr>
          <p:cNvPr id="9" name="图片 8">
            <a:extLst>
              <a:ext uri="{FF2B5EF4-FFF2-40B4-BE49-F238E27FC236}">
                <a16:creationId xmlns:a16="http://schemas.microsoft.com/office/drawing/2014/main" id="{C0E2CF91-84C0-78BB-10BD-1DA982FBBB2C}"/>
              </a:ext>
            </a:extLst>
          </p:cNvPr>
          <p:cNvPicPr>
            <a:picLocks noChangeAspect="1"/>
          </p:cNvPicPr>
          <p:nvPr/>
        </p:nvPicPr>
        <p:blipFill>
          <a:blip r:embed="rId4"/>
          <a:stretch>
            <a:fillRect/>
          </a:stretch>
        </p:blipFill>
        <p:spPr>
          <a:xfrm>
            <a:off x="6358699" y="2319031"/>
            <a:ext cx="5490130" cy="2601552"/>
          </a:xfrm>
          <a:prstGeom prst="rect">
            <a:avLst/>
          </a:prstGeom>
        </p:spPr>
      </p:pic>
    </p:spTree>
    <p:extLst>
      <p:ext uri="{BB962C8B-B14F-4D97-AF65-F5344CB8AC3E}">
        <p14:creationId xmlns:p14="http://schemas.microsoft.com/office/powerpoint/2010/main" val="2741022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A3DF2D-93BC-B9C0-F841-06D42D187337}"/>
            </a:ext>
          </a:extLst>
        </p:cNvPr>
        <p:cNvGrpSpPr/>
        <p:nvPr/>
      </p:nvGrpSpPr>
      <p:grpSpPr>
        <a:xfrm>
          <a:off x="0" y="0"/>
          <a:ext cx="0" cy="0"/>
          <a:chOff x="0" y="0"/>
          <a:chExt cx="0" cy="0"/>
        </a:xfrm>
      </p:grpSpPr>
      <p:pic>
        <p:nvPicPr>
          <p:cNvPr id="63" name="图片 62">
            <a:extLst>
              <a:ext uri="{FF2B5EF4-FFF2-40B4-BE49-F238E27FC236}">
                <a16:creationId xmlns:a16="http://schemas.microsoft.com/office/drawing/2014/main" id="{9F7A61A0-7035-1D46-0C55-11EDE1C91A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8E34E1FC-AE1E-67ED-6B48-083531860D27}"/>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AD920748-8C91-1DC5-E0D3-BA64123061DC}"/>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C4322928-F77C-82FA-F308-CD909B2E3BFE}"/>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A3183900-6220-30BA-7FA0-BA59A8FFA47C}"/>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相关工作</a:t>
            </a:r>
          </a:p>
        </p:txBody>
      </p:sp>
      <p:sp>
        <p:nvSpPr>
          <p:cNvPr id="31" name="斜纹 30">
            <a:extLst>
              <a:ext uri="{FF2B5EF4-FFF2-40B4-BE49-F238E27FC236}">
                <a16:creationId xmlns:a16="http://schemas.microsoft.com/office/drawing/2014/main" id="{0AA83589-0F72-662F-6B61-0EFA1E777F2F}"/>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6F0C0410-B672-17E1-A6D5-F848553AED99}"/>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623BC7A4-5860-5167-CDD8-13AEE0784BAB}"/>
              </a:ext>
            </a:extLst>
          </p:cNvPr>
          <p:cNvSpPr txBox="1"/>
          <p:nvPr/>
        </p:nvSpPr>
        <p:spPr>
          <a:xfrm>
            <a:off x="491038" y="968607"/>
            <a:ext cx="3365550" cy="369332"/>
          </a:xfrm>
          <a:prstGeom prst="rect">
            <a:avLst/>
          </a:prstGeom>
          <a:noFill/>
        </p:spPr>
        <p:txBody>
          <a:bodyPr wrap="square">
            <a:spAutoFit/>
          </a:bodyPr>
          <a:lstStyle/>
          <a:p>
            <a:r>
              <a:rPr lang="es-ES" altLang="zh-CN" dirty="0">
                <a:solidFill>
                  <a:schemeClr val="accent1"/>
                </a:solidFill>
                <a:latin typeface="fell"/>
              </a:rPr>
              <a:t>Neural Granger Causal Discovery</a:t>
            </a:r>
            <a:endParaRPr lang="zh-CN" altLang="en-US" dirty="0">
              <a:solidFill>
                <a:schemeClr val="accent1"/>
              </a:solidFill>
              <a:latin typeface="fell"/>
            </a:endParaRPr>
          </a:p>
        </p:txBody>
      </p:sp>
      <p:sp>
        <p:nvSpPr>
          <p:cNvPr id="13" name="矩形: 圆角 1">
            <a:extLst>
              <a:ext uri="{FF2B5EF4-FFF2-40B4-BE49-F238E27FC236}">
                <a16:creationId xmlns:a16="http://schemas.microsoft.com/office/drawing/2014/main" id="{94D9D68A-8AF6-DD72-2EE4-DAB9FBE7E0AC}"/>
              </a:ext>
            </a:extLst>
          </p:cNvPr>
          <p:cNvSpPr/>
          <p:nvPr/>
        </p:nvSpPr>
        <p:spPr>
          <a:xfrm>
            <a:off x="374651" y="848725"/>
            <a:ext cx="4273935" cy="28290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A9106F9F-E09A-8A96-C907-A76636CA4FE0}"/>
              </a:ext>
            </a:extLst>
          </p:cNvPr>
          <p:cNvSpPr txBox="1"/>
          <p:nvPr/>
        </p:nvSpPr>
        <p:spPr>
          <a:xfrm>
            <a:off x="410215" y="1356929"/>
            <a:ext cx="4273935" cy="2585323"/>
          </a:xfrm>
          <a:prstGeom prst="rect">
            <a:avLst/>
          </a:prstGeom>
          <a:noFill/>
        </p:spPr>
        <p:txBody>
          <a:bodyPr wrap="square">
            <a:spAutoFit/>
          </a:bodyPr>
          <a:lstStyle/>
          <a:p>
            <a:r>
              <a:rPr lang="zh-CN" altLang="en-US" dirty="0">
                <a:solidFill>
                  <a:srgbClr val="1F2328"/>
                </a:solidFill>
                <a:latin typeface="-apple-system"/>
              </a:rPr>
              <a:t>传统的格兰杰因果图评估时间序列中 </a:t>
            </a:r>
            <a:r>
              <a:rPr lang="en-US" altLang="zh-CN" dirty="0">
                <a:solidFill>
                  <a:srgbClr val="1F2328"/>
                </a:solidFill>
                <a:latin typeface="-apple-system"/>
              </a:rPr>
              <a:t>x </a:t>
            </a:r>
            <a:r>
              <a:rPr lang="zh-CN" altLang="en-US" dirty="0">
                <a:solidFill>
                  <a:srgbClr val="1F2328"/>
                </a:solidFill>
                <a:latin typeface="-apple-system"/>
              </a:rPr>
              <a:t>是否是另一组时间序列 </a:t>
            </a:r>
            <a:r>
              <a:rPr lang="en-US" altLang="zh-CN" dirty="0">
                <a:solidFill>
                  <a:srgbClr val="1F2328"/>
                </a:solidFill>
                <a:latin typeface="-apple-system"/>
              </a:rPr>
              <a:t>y </a:t>
            </a:r>
            <a:r>
              <a:rPr lang="zh-CN" altLang="en-US" dirty="0">
                <a:solidFill>
                  <a:srgbClr val="1F2328"/>
                </a:solidFill>
                <a:latin typeface="-apple-system"/>
              </a:rPr>
              <a:t>的因果因素，但只能捕捉线性相关。</a:t>
            </a:r>
            <a:endParaRPr lang="en-US" altLang="zh-CN" dirty="0">
              <a:solidFill>
                <a:srgbClr val="1F2328"/>
              </a:solidFill>
              <a:latin typeface="-apple-system"/>
            </a:endParaRPr>
          </a:p>
          <a:p>
            <a:endParaRPr lang="en-US" altLang="zh-CN" dirty="0">
              <a:solidFill>
                <a:srgbClr val="1F2328"/>
              </a:solidFill>
              <a:latin typeface="-apple-system"/>
            </a:endParaRPr>
          </a:p>
          <a:p>
            <a:r>
              <a:rPr lang="zh-CN" altLang="en-US" dirty="0">
                <a:solidFill>
                  <a:srgbClr val="1F2328"/>
                </a:solidFill>
                <a:latin typeface="-apple-system"/>
              </a:rPr>
              <a:t>现已开始使用</a:t>
            </a:r>
            <a:r>
              <a:rPr lang="zh-CN" altLang="en-US" dirty="0">
                <a:solidFill>
                  <a:schemeClr val="accent1"/>
                </a:solidFill>
                <a:latin typeface="fell"/>
              </a:rPr>
              <a:t>循环神经网络</a:t>
            </a:r>
            <a:r>
              <a:rPr lang="zh-CN" altLang="en-US" dirty="0">
                <a:solidFill>
                  <a:srgbClr val="1F2328"/>
                </a:solidFill>
                <a:latin typeface="-apple-system"/>
              </a:rPr>
              <a:t>或其他</a:t>
            </a:r>
            <a:r>
              <a:rPr lang="zh-CN" altLang="en-US" dirty="0">
                <a:solidFill>
                  <a:schemeClr val="accent1"/>
                </a:solidFill>
                <a:latin typeface="fell"/>
              </a:rPr>
              <a:t>时间卷积</a:t>
            </a:r>
            <a:r>
              <a:rPr lang="zh-CN" altLang="en-US" dirty="0">
                <a:solidFill>
                  <a:srgbClr val="1F2328"/>
                </a:solidFill>
                <a:latin typeface="-apple-system"/>
              </a:rPr>
              <a:t>网络来推断</a:t>
            </a:r>
            <a:r>
              <a:rPr lang="zh-CN" altLang="en-US" dirty="0">
                <a:solidFill>
                  <a:schemeClr val="accent1"/>
                </a:solidFill>
                <a:latin typeface="fell"/>
              </a:rPr>
              <a:t>非线性格兰杰因果</a:t>
            </a:r>
            <a:r>
              <a:rPr lang="zh-CN" altLang="en-US" dirty="0">
                <a:solidFill>
                  <a:srgbClr val="1F2328"/>
                </a:solidFill>
                <a:latin typeface="-apple-system"/>
              </a:rPr>
              <a:t>关系。然而，现有的研究并没有有效地利用时间序列数据中的上下文信息。</a:t>
            </a:r>
            <a:endParaRPr lang="en-US" altLang="zh-CN" dirty="0">
              <a:solidFill>
                <a:srgbClr val="1F2328"/>
              </a:solidFill>
              <a:latin typeface="-apple-system"/>
            </a:endParaRPr>
          </a:p>
          <a:p>
            <a:endParaRPr lang="zh-CN" altLang="en-US" dirty="0">
              <a:solidFill>
                <a:srgbClr val="1F2328"/>
              </a:solidFill>
              <a:latin typeface="-apple-system"/>
            </a:endParaRPr>
          </a:p>
        </p:txBody>
      </p:sp>
      <p:pic>
        <p:nvPicPr>
          <p:cNvPr id="8" name="图片 7">
            <a:extLst>
              <a:ext uri="{FF2B5EF4-FFF2-40B4-BE49-F238E27FC236}">
                <a16:creationId xmlns:a16="http://schemas.microsoft.com/office/drawing/2014/main" id="{A5DE0C7F-1C76-FA9B-16BE-A02B36673318}"/>
              </a:ext>
            </a:extLst>
          </p:cNvPr>
          <p:cNvPicPr>
            <a:picLocks noChangeAspect="1"/>
          </p:cNvPicPr>
          <p:nvPr/>
        </p:nvPicPr>
        <p:blipFill>
          <a:blip r:embed="rId4"/>
          <a:stretch>
            <a:fillRect/>
          </a:stretch>
        </p:blipFill>
        <p:spPr>
          <a:xfrm>
            <a:off x="8238546" y="1722728"/>
            <a:ext cx="3604428" cy="1739012"/>
          </a:xfrm>
          <a:prstGeom prst="rect">
            <a:avLst/>
          </a:prstGeom>
        </p:spPr>
      </p:pic>
      <p:sp>
        <p:nvSpPr>
          <p:cNvPr id="17" name="文本框 16">
            <a:extLst>
              <a:ext uri="{FF2B5EF4-FFF2-40B4-BE49-F238E27FC236}">
                <a16:creationId xmlns:a16="http://schemas.microsoft.com/office/drawing/2014/main" id="{310468C8-F489-5D3F-2078-F2FD2503035D}"/>
              </a:ext>
            </a:extLst>
          </p:cNvPr>
          <p:cNvSpPr txBox="1"/>
          <p:nvPr/>
        </p:nvSpPr>
        <p:spPr>
          <a:xfrm>
            <a:off x="8206737" y="3714845"/>
            <a:ext cx="6095158" cy="369332"/>
          </a:xfrm>
          <a:prstGeom prst="rect">
            <a:avLst/>
          </a:prstGeom>
          <a:noFill/>
        </p:spPr>
        <p:txBody>
          <a:bodyPr wrap="square">
            <a:spAutoFit/>
          </a:bodyPr>
          <a:lstStyle/>
          <a:p>
            <a:r>
              <a:rPr lang="zh-CN" altLang="en-US" dirty="0">
                <a:solidFill>
                  <a:srgbClr val="1F2328"/>
                </a:solidFill>
                <a:latin typeface="-apple-system"/>
              </a:rPr>
              <a:t>相同时间戳但不同的上下文信息</a:t>
            </a:r>
          </a:p>
        </p:txBody>
      </p:sp>
      <p:sp>
        <p:nvSpPr>
          <p:cNvPr id="18" name="文本框 17">
            <a:extLst>
              <a:ext uri="{FF2B5EF4-FFF2-40B4-BE49-F238E27FC236}">
                <a16:creationId xmlns:a16="http://schemas.microsoft.com/office/drawing/2014/main" id="{2015FF03-ABA4-67BE-1B5F-2E63FF723553}"/>
              </a:ext>
            </a:extLst>
          </p:cNvPr>
          <p:cNvSpPr txBox="1"/>
          <p:nvPr/>
        </p:nvSpPr>
        <p:spPr>
          <a:xfrm>
            <a:off x="618536" y="3872089"/>
            <a:ext cx="3365550" cy="369332"/>
          </a:xfrm>
          <a:prstGeom prst="rect">
            <a:avLst/>
          </a:prstGeom>
          <a:noFill/>
        </p:spPr>
        <p:txBody>
          <a:bodyPr wrap="square">
            <a:spAutoFit/>
          </a:bodyPr>
          <a:lstStyle/>
          <a:p>
            <a:r>
              <a:rPr lang="es-ES" altLang="zh-CN" dirty="0">
                <a:solidFill>
                  <a:schemeClr val="accent1"/>
                </a:solidFill>
                <a:latin typeface="fell"/>
              </a:rPr>
              <a:t>Contrastive Learning</a:t>
            </a:r>
            <a:endParaRPr lang="zh-CN" altLang="en-US" dirty="0">
              <a:solidFill>
                <a:schemeClr val="accent1"/>
              </a:solidFill>
              <a:latin typeface="fell"/>
            </a:endParaRPr>
          </a:p>
        </p:txBody>
      </p:sp>
      <p:sp>
        <p:nvSpPr>
          <p:cNvPr id="19" name="矩形: 圆角 1">
            <a:extLst>
              <a:ext uri="{FF2B5EF4-FFF2-40B4-BE49-F238E27FC236}">
                <a16:creationId xmlns:a16="http://schemas.microsoft.com/office/drawing/2014/main" id="{B238329A-2790-7273-5DF3-9ED4480E9BFA}"/>
              </a:ext>
            </a:extLst>
          </p:cNvPr>
          <p:cNvSpPr/>
          <p:nvPr/>
        </p:nvSpPr>
        <p:spPr>
          <a:xfrm>
            <a:off x="363540" y="3836259"/>
            <a:ext cx="4285046" cy="27610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62013502-C397-74BF-7D86-1C51B2AE087A}"/>
              </a:ext>
            </a:extLst>
          </p:cNvPr>
          <p:cNvSpPr txBox="1"/>
          <p:nvPr/>
        </p:nvSpPr>
        <p:spPr>
          <a:xfrm>
            <a:off x="521880" y="4240993"/>
            <a:ext cx="4045067" cy="2585323"/>
          </a:xfrm>
          <a:prstGeom prst="rect">
            <a:avLst/>
          </a:prstGeom>
          <a:noFill/>
        </p:spPr>
        <p:txBody>
          <a:bodyPr wrap="square">
            <a:spAutoFit/>
          </a:bodyPr>
          <a:lstStyle/>
          <a:p>
            <a:r>
              <a:rPr lang="zh-CN" altLang="en-US" dirty="0"/>
              <a:t>将相同时间戳但不同上下文的样本对作为正样本对，将不同时间戳的样本对作为负样本对，学习到时序数据中重要的特征表示。</a:t>
            </a:r>
            <a:endParaRPr lang="en-US" altLang="zh-CN" dirty="0"/>
          </a:p>
          <a:p>
            <a:endParaRPr lang="en-US" altLang="zh-CN" dirty="0">
              <a:solidFill>
                <a:srgbClr val="1F2328"/>
              </a:solidFill>
              <a:latin typeface="-apple-system"/>
            </a:endParaRPr>
          </a:p>
          <a:p>
            <a:r>
              <a:rPr lang="zh-CN" altLang="en-US" dirty="0">
                <a:solidFill>
                  <a:srgbClr val="1F2328"/>
                </a:solidFill>
                <a:latin typeface="-apple-system"/>
              </a:rPr>
              <a:t>然而现实世界的时间序列往往表现出</a:t>
            </a:r>
            <a:r>
              <a:rPr lang="zh-CN" altLang="en-US" dirty="0">
                <a:solidFill>
                  <a:schemeClr val="accent1"/>
                </a:solidFill>
                <a:latin typeface="-apple-system"/>
              </a:rPr>
              <a:t>多重周期性</a:t>
            </a:r>
            <a:r>
              <a:rPr lang="en-US" altLang="zh-CN" dirty="0">
                <a:solidFill>
                  <a:srgbClr val="1F2328"/>
                </a:solidFill>
                <a:latin typeface="-apple-system"/>
              </a:rPr>
              <a:t>,</a:t>
            </a:r>
            <a:r>
              <a:rPr lang="zh-CN" altLang="en-US" dirty="0">
                <a:solidFill>
                  <a:srgbClr val="1F2328"/>
                </a:solidFill>
                <a:latin typeface="-apple-system"/>
              </a:rPr>
              <a:t>以往的方法会无意中将具有相同周期性的时间戳视为负对。</a:t>
            </a:r>
            <a:br>
              <a:rPr lang="zh-CN" altLang="en-US" dirty="0"/>
            </a:br>
            <a:endParaRPr lang="zh-CN" altLang="en-US" dirty="0">
              <a:solidFill>
                <a:srgbClr val="1F2328"/>
              </a:solidFill>
              <a:latin typeface="-apple-system"/>
            </a:endParaRPr>
          </a:p>
        </p:txBody>
      </p:sp>
      <p:pic>
        <p:nvPicPr>
          <p:cNvPr id="23" name="图片 22">
            <a:extLst>
              <a:ext uri="{FF2B5EF4-FFF2-40B4-BE49-F238E27FC236}">
                <a16:creationId xmlns:a16="http://schemas.microsoft.com/office/drawing/2014/main" id="{092297F8-147C-FDEE-1309-E5A8C745FFCF}"/>
              </a:ext>
            </a:extLst>
          </p:cNvPr>
          <p:cNvPicPr>
            <a:picLocks noChangeAspect="1"/>
          </p:cNvPicPr>
          <p:nvPr/>
        </p:nvPicPr>
        <p:blipFill rotWithShape="1">
          <a:blip r:embed="rId5"/>
          <a:srcRect b="20250"/>
          <a:stretch/>
        </p:blipFill>
        <p:spPr>
          <a:xfrm>
            <a:off x="7914198" y="4648402"/>
            <a:ext cx="4277802" cy="1192201"/>
          </a:xfrm>
          <a:prstGeom prst="rect">
            <a:avLst/>
          </a:prstGeom>
        </p:spPr>
      </p:pic>
      <p:sp>
        <p:nvSpPr>
          <p:cNvPr id="24" name="矩形: 圆角 1">
            <a:extLst>
              <a:ext uri="{FF2B5EF4-FFF2-40B4-BE49-F238E27FC236}">
                <a16:creationId xmlns:a16="http://schemas.microsoft.com/office/drawing/2014/main" id="{0F056D8C-B4A8-0F8A-3FA4-DF908CC6E53D}"/>
              </a:ext>
            </a:extLst>
          </p:cNvPr>
          <p:cNvSpPr/>
          <p:nvPr/>
        </p:nvSpPr>
        <p:spPr>
          <a:xfrm>
            <a:off x="5264647" y="849114"/>
            <a:ext cx="2496335" cy="2828694"/>
          </a:xfrm>
          <a:prstGeom prst="round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E563CF41-E93B-BA99-38F7-37796EC5BD6D}"/>
              </a:ext>
            </a:extLst>
          </p:cNvPr>
          <p:cNvSpPr txBox="1"/>
          <p:nvPr/>
        </p:nvSpPr>
        <p:spPr>
          <a:xfrm>
            <a:off x="8206737" y="5864258"/>
            <a:ext cx="6095158" cy="369332"/>
          </a:xfrm>
          <a:prstGeom prst="rect">
            <a:avLst/>
          </a:prstGeom>
          <a:noFill/>
        </p:spPr>
        <p:txBody>
          <a:bodyPr wrap="square">
            <a:spAutoFit/>
          </a:bodyPr>
          <a:lstStyle/>
          <a:p>
            <a:r>
              <a:rPr lang="zh-CN" altLang="en-US" dirty="0">
                <a:solidFill>
                  <a:srgbClr val="1F2328"/>
                </a:solidFill>
                <a:latin typeface="-apple-system"/>
              </a:rPr>
              <a:t>同一时序中不同时间戳的信息</a:t>
            </a:r>
          </a:p>
        </p:txBody>
      </p:sp>
      <p:sp>
        <p:nvSpPr>
          <p:cNvPr id="28" name="箭头: 下 27">
            <a:extLst>
              <a:ext uri="{FF2B5EF4-FFF2-40B4-BE49-F238E27FC236}">
                <a16:creationId xmlns:a16="http://schemas.microsoft.com/office/drawing/2014/main" id="{4D7F4FDA-D7D9-4D62-127C-35B009FB0D53}"/>
              </a:ext>
            </a:extLst>
          </p:cNvPr>
          <p:cNvSpPr/>
          <p:nvPr/>
        </p:nvSpPr>
        <p:spPr>
          <a:xfrm rot="16200000">
            <a:off x="4808380" y="2042266"/>
            <a:ext cx="264669" cy="4419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C67A99B5-E03E-BF4D-359A-5F9422D61C22}"/>
              </a:ext>
            </a:extLst>
          </p:cNvPr>
          <p:cNvSpPr txBox="1"/>
          <p:nvPr/>
        </p:nvSpPr>
        <p:spPr>
          <a:xfrm>
            <a:off x="5337949" y="1801600"/>
            <a:ext cx="2349729" cy="923330"/>
          </a:xfrm>
          <a:prstGeom prst="rect">
            <a:avLst/>
          </a:prstGeom>
          <a:noFill/>
        </p:spPr>
        <p:txBody>
          <a:bodyPr wrap="square">
            <a:spAutoFit/>
          </a:bodyPr>
          <a:lstStyle/>
          <a:p>
            <a:r>
              <a:rPr lang="zh-CN" altLang="en-US" dirty="0"/>
              <a:t>通过基于自监督神经格兰杰因果发现中捕获上下文信息</a:t>
            </a:r>
          </a:p>
        </p:txBody>
      </p:sp>
      <p:sp>
        <p:nvSpPr>
          <p:cNvPr id="34" name="箭头: 下 33">
            <a:extLst>
              <a:ext uri="{FF2B5EF4-FFF2-40B4-BE49-F238E27FC236}">
                <a16:creationId xmlns:a16="http://schemas.microsoft.com/office/drawing/2014/main" id="{EF8C3EDA-4A5A-4080-D609-AD779430B410}"/>
              </a:ext>
            </a:extLst>
          </p:cNvPr>
          <p:cNvSpPr/>
          <p:nvPr/>
        </p:nvSpPr>
        <p:spPr>
          <a:xfrm rot="16200000">
            <a:off x="4808380" y="4993384"/>
            <a:ext cx="264669" cy="4419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角 1">
            <a:extLst>
              <a:ext uri="{FF2B5EF4-FFF2-40B4-BE49-F238E27FC236}">
                <a16:creationId xmlns:a16="http://schemas.microsoft.com/office/drawing/2014/main" id="{75B7CD9E-FB09-52C1-E933-871FC5188151}"/>
              </a:ext>
            </a:extLst>
          </p:cNvPr>
          <p:cNvSpPr/>
          <p:nvPr/>
        </p:nvSpPr>
        <p:spPr>
          <a:xfrm>
            <a:off x="5264647" y="3836259"/>
            <a:ext cx="2496335" cy="2761051"/>
          </a:xfrm>
          <a:prstGeom prst="round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A5FE23BA-FB2A-984F-02CA-D8670386DC47}"/>
              </a:ext>
            </a:extLst>
          </p:cNvPr>
          <p:cNvSpPr txBox="1"/>
          <p:nvPr/>
        </p:nvSpPr>
        <p:spPr>
          <a:xfrm>
            <a:off x="5337949" y="4240993"/>
            <a:ext cx="2349729" cy="2031325"/>
          </a:xfrm>
          <a:prstGeom prst="rect">
            <a:avLst/>
          </a:prstGeom>
          <a:noFill/>
        </p:spPr>
        <p:txBody>
          <a:bodyPr wrap="square">
            <a:spAutoFit/>
          </a:bodyPr>
          <a:lstStyle/>
          <a:p>
            <a:r>
              <a:rPr lang="zh-CN" altLang="en-US" dirty="0"/>
              <a:t>即使没有负样本对也能表现良好，因为可以避免包含错误的负样本对。通过自监督学习将具有不同上下文信息的相同时间戳的时序视为正样本对。</a:t>
            </a:r>
          </a:p>
        </p:txBody>
      </p:sp>
    </p:spTree>
    <p:extLst>
      <p:ext uri="{BB962C8B-B14F-4D97-AF65-F5344CB8AC3E}">
        <p14:creationId xmlns:p14="http://schemas.microsoft.com/office/powerpoint/2010/main" val="1794732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ABA11-57E0-2B0A-197C-16BD4DC21850}"/>
            </a:ext>
          </a:extLst>
        </p:cNvPr>
        <p:cNvGrpSpPr/>
        <p:nvPr/>
      </p:nvGrpSpPr>
      <p:grpSpPr>
        <a:xfrm>
          <a:off x="0" y="0"/>
          <a:ext cx="0" cy="0"/>
          <a:chOff x="0" y="0"/>
          <a:chExt cx="0" cy="0"/>
        </a:xfrm>
      </p:grpSpPr>
      <p:sp>
        <p:nvSpPr>
          <p:cNvPr id="48" name="文本框 47">
            <a:extLst>
              <a:ext uri="{FF2B5EF4-FFF2-40B4-BE49-F238E27FC236}">
                <a16:creationId xmlns:a16="http://schemas.microsoft.com/office/drawing/2014/main" id="{44056B15-2E7B-A77A-A3B0-470338043C41}"/>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a:extLst>
              <a:ext uri="{FF2B5EF4-FFF2-40B4-BE49-F238E27FC236}">
                <a16:creationId xmlns:a16="http://schemas.microsoft.com/office/drawing/2014/main" id="{C24A2DD9-DFE1-3561-0350-687BDB0AE699}"/>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a:extLst>
              <a:ext uri="{FF2B5EF4-FFF2-40B4-BE49-F238E27FC236}">
                <a16:creationId xmlns:a16="http://schemas.microsoft.com/office/drawing/2014/main" id="{8249CAEA-87A1-8589-5DF2-FCA686498F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EA424BCE-DB6B-DFDD-FCC9-12F30C62CA76}"/>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B54C67C3-1079-D0BE-3579-F5F9022FEC8F}"/>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1B8D3FFD-5AC3-611F-50B2-8371F8E14E7D}"/>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09D01677-4D9B-9ADB-F964-A318D86A30C4}"/>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框架</a:t>
            </a:r>
          </a:p>
        </p:txBody>
      </p:sp>
      <p:sp>
        <p:nvSpPr>
          <p:cNvPr id="31" name="斜纹 30">
            <a:extLst>
              <a:ext uri="{FF2B5EF4-FFF2-40B4-BE49-F238E27FC236}">
                <a16:creationId xmlns:a16="http://schemas.microsoft.com/office/drawing/2014/main" id="{FBE54A88-3D15-3BD3-D184-6F35ECF30F53}"/>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149EEC0D-9E7B-5B57-89F5-4346D6EAA8F5}"/>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
            <a:extLst>
              <a:ext uri="{FF2B5EF4-FFF2-40B4-BE49-F238E27FC236}">
                <a16:creationId xmlns:a16="http://schemas.microsoft.com/office/drawing/2014/main" id="{C1DE775F-B64D-DA1E-8846-17EBD24EFAEC}"/>
              </a:ext>
            </a:extLst>
          </p:cNvPr>
          <p:cNvSpPr/>
          <p:nvPr/>
        </p:nvSpPr>
        <p:spPr>
          <a:xfrm>
            <a:off x="363540" y="4935739"/>
            <a:ext cx="11311479" cy="16264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98A69EA5-FCCA-6245-1BD6-F7259646D37B}"/>
              </a:ext>
            </a:extLst>
          </p:cNvPr>
          <p:cNvSpPr txBox="1"/>
          <p:nvPr/>
        </p:nvSpPr>
        <p:spPr>
          <a:xfrm>
            <a:off x="323083" y="5178024"/>
            <a:ext cx="11311479" cy="1200329"/>
          </a:xfrm>
          <a:prstGeom prst="rect">
            <a:avLst/>
          </a:prstGeom>
          <a:noFill/>
        </p:spPr>
        <p:txBody>
          <a:bodyPr wrap="square">
            <a:spAutoFit/>
          </a:bodyPr>
          <a:lstStyle/>
          <a:p>
            <a:r>
              <a:rPr lang="en-US" altLang="zh-CN" dirty="0">
                <a:solidFill>
                  <a:srgbClr val="6B6B6B"/>
                </a:solidFill>
                <a:latin typeface="fell"/>
              </a:rPr>
              <a:t>RUN</a:t>
            </a:r>
            <a:r>
              <a:rPr lang="zh-CN" altLang="en-US" dirty="0">
                <a:solidFill>
                  <a:srgbClr val="6B6B6B"/>
                </a:solidFill>
                <a:latin typeface="fell"/>
              </a:rPr>
              <a:t>包括三个主要步骤：</a:t>
            </a:r>
            <a:endParaRPr lang="en-US" altLang="zh-CN" dirty="0">
              <a:solidFill>
                <a:srgbClr val="6B6B6B"/>
              </a:solidFill>
              <a:latin typeface="fell"/>
            </a:endParaRPr>
          </a:p>
          <a:p>
            <a:r>
              <a:rPr lang="en-US" altLang="zh-CN" dirty="0">
                <a:solidFill>
                  <a:srgbClr val="6B6B6B"/>
                </a:solidFill>
                <a:latin typeface="fell"/>
              </a:rPr>
              <a:t>(1) </a:t>
            </a:r>
            <a:r>
              <a:rPr lang="zh-CN" altLang="en-US" dirty="0">
                <a:solidFill>
                  <a:schemeClr val="accent1"/>
                </a:solidFill>
                <a:latin typeface="fell"/>
              </a:rPr>
              <a:t>预训练</a:t>
            </a:r>
            <a:r>
              <a:rPr lang="zh-CN" altLang="en-US" dirty="0">
                <a:solidFill>
                  <a:srgbClr val="6B6B6B"/>
                </a:solidFill>
                <a:latin typeface="fell"/>
              </a:rPr>
              <a:t>：增强骨干编码器生成包含上下文信息的有用时间序列表示</a:t>
            </a:r>
            <a:endParaRPr lang="en-US" altLang="zh-CN" dirty="0">
              <a:solidFill>
                <a:srgbClr val="6B6B6B"/>
              </a:solidFill>
              <a:latin typeface="fell"/>
            </a:endParaRPr>
          </a:p>
          <a:p>
            <a:r>
              <a:rPr lang="en-US" altLang="zh-CN" dirty="0">
                <a:solidFill>
                  <a:srgbClr val="6B6B6B"/>
                </a:solidFill>
                <a:latin typeface="fell"/>
              </a:rPr>
              <a:t>(2) </a:t>
            </a:r>
            <a:r>
              <a:rPr lang="zh-CN" altLang="en-US" dirty="0">
                <a:solidFill>
                  <a:schemeClr val="accent1"/>
                </a:solidFill>
                <a:latin typeface="fell"/>
              </a:rPr>
              <a:t>格兰杰因果发现</a:t>
            </a:r>
            <a:r>
              <a:rPr lang="zh-CN" altLang="en-US" dirty="0">
                <a:solidFill>
                  <a:srgbClr val="6B6B6B"/>
                </a:solidFill>
                <a:latin typeface="fell"/>
              </a:rPr>
              <a:t>：利用时间序列预测模型构造因果图并修剪有向边，以获得最终的有向无环图（</a:t>
            </a:r>
            <a:r>
              <a:rPr lang="en-US" altLang="zh-CN" dirty="0">
                <a:solidFill>
                  <a:srgbClr val="6B6B6B"/>
                </a:solidFill>
                <a:latin typeface="fell"/>
              </a:rPr>
              <a:t>DAGs</a:t>
            </a:r>
            <a:r>
              <a:rPr lang="zh-CN" altLang="en-US" dirty="0">
                <a:solidFill>
                  <a:srgbClr val="6B6B6B"/>
                </a:solidFill>
                <a:latin typeface="fell"/>
              </a:rPr>
              <a:t>）</a:t>
            </a:r>
            <a:endParaRPr lang="en-US" altLang="zh-CN" dirty="0">
              <a:solidFill>
                <a:srgbClr val="6B6B6B"/>
              </a:solidFill>
              <a:latin typeface="fell"/>
            </a:endParaRPr>
          </a:p>
          <a:p>
            <a:r>
              <a:rPr lang="en-US" altLang="zh-CN" dirty="0">
                <a:solidFill>
                  <a:srgbClr val="6B6B6B"/>
                </a:solidFill>
                <a:latin typeface="fell"/>
              </a:rPr>
              <a:t>(3) </a:t>
            </a:r>
            <a:r>
              <a:rPr lang="zh-CN" altLang="en-US" dirty="0">
                <a:solidFill>
                  <a:schemeClr val="accent1"/>
                </a:solidFill>
                <a:latin typeface="fell"/>
              </a:rPr>
              <a:t>诊断阶段</a:t>
            </a:r>
            <a:r>
              <a:rPr lang="zh-CN" altLang="en-US" dirty="0">
                <a:solidFill>
                  <a:srgbClr val="6B6B6B"/>
                </a:solidFill>
                <a:latin typeface="fell"/>
              </a:rPr>
              <a:t>：通过</a:t>
            </a:r>
            <a:r>
              <a:rPr lang="en-US" altLang="zh-CN" dirty="0" err="1">
                <a:solidFill>
                  <a:srgbClr val="6B6B6B"/>
                </a:solidFill>
                <a:latin typeface="fell"/>
              </a:rPr>
              <a:t>Pagerank</a:t>
            </a:r>
            <a:r>
              <a:rPr lang="zh-CN" altLang="en-US" dirty="0">
                <a:solidFill>
                  <a:srgbClr val="6B6B6B"/>
                </a:solidFill>
                <a:latin typeface="fell"/>
              </a:rPr>
              <a:t>随机游走结合个性化向量，从因果图上推荐最可能的根因。</a:t>
            </a:r>
          </a:p>
        </p:txBody>
      </p:sp>
      <p:pic>
        <p:nvPicPr>
          <p:cNvPr id="3" name="图片 2">
            <a:extLst>
              <a:ext uri="{FF2B5EF4-FFF2-40B4-BE49-F238E27FC236}">
                <a16:creationId xmlns:a16="http://schemas.microsoft.com/office/drawing/2014/main" id="{CB449E79-3D19-1A7E-95C5-A014F3F1A9BB}"/>
              </a:ext>
            </a:extLst>
          </p:cNvPr>
          <p:cNvPicPr>
            <a:picLocks noChangeAspect="1"/>
          </p:cNvPicPr>
          <p:nvPr/>
        </p:nvPicPr>
        <p:blipFill>
          <a:blip r:embed="rId4"/>
          <a:stretch>
            <a:fillRect/>
          </a:stretch>
        </p:blipFill>
        <p:spPr>
          <a:xfrm>
            <a:off x="283822" y="827558"/>
            <a:ext cx="11624355" cy="4025460"/>
          </a:xfrm>
          <a:prstGeom prst="rect">
            <a:avLst/>
          </a:prstGeom>
        </p:spPr>
      </p:pic>
      <p:sp>
        <p:nvSpPr>
          <p:cNvPr id="2" name="文本框 1">
            <a:extLst>
              <a:ext uri="{FF2B5EF4-FFF2-40B4-BE49-F238E27FC236}">
                <a16:creationId xmlns:a16="http://schemas.microsoft.com/office/drawing/2014/main" id="{A46BEE28-85A2-801C-31BA-D37E0B99A88A}"/>
              </a:ext>
            </a:extLst>
          </p:cNvPr>
          <p:cNvSpPr txBox="1"/>
          <p:nvPr/>
        </p:nvSpPr>
        <p:spPr>
          <a:xfrm>
            <a:off x="7615903" y="1774875"/>
            <a:ext cx="4004135" cy="369332"/>
          </a:xfrm>
          <a:prstGeom prst="rect">
            <a:avLst/>
          </a:prstGeom>
          <a:noFill/>
        </p:spPr>
        <p:txBody>
          <a:bodyPr wrap="square">
            <a:spAutoFit/>
          </a:bodyPr>
          <a:lstStyle/>
          <a:p>
            <a:r>
              <a:rPr lang="zh-CN" altLang="en-US" dirty="0">
                <a:solidFill>
                  <a:srgbClr val="1F2328"/>
                </a:solidFill>
                <a:latin typeface="-apple-system"/>
              </a:rPr>
              <a:t>模型主体框架</a:t>
            </a:r>
            <a:endParaRPr lang="en-US" altLang="zh-CN" dirty="0">
              <a:solidFill>
                <a:srgbClr val="1F2328"/>
              </a:solidFill>
              <a:latin typeface="-apple-system"/>
            </a:endParaRPr>
          </a:p>
        </p:txBody>
      </p:sp>
    </p:spTree>
    <p:extLst>
      <p:ext uri="{BB962C8B-B14F-4D97-AF65-F5344CB8AC3E}">
        <p14:creationId xmlns:p14="http://schemas.microsoft.com/office/powerpoint/2010/main" val="1451479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E39F2-B4E9-A355-3E8D-7031F74B9BB6}"/>
            </a:ext>
          </a:extLst>
        </p:cNvPr>
        <p:cNvGrpSpPr/>
        <p:nvPr/>
      </p:nvGrpSpPr>
      <p:grpSpPr>
        <a:xfrm>
          <a:off x="0" y="0"/>
          <a:ext cx="0" cy="0"/>
          <a:chOff x="0" y="0"/>
          <a:chExt cx="0" cy="0"/>
        </a:xfrm>
      </p:grpSpPr>
      <p:pic>
        <p:nvPicPr>
          <p:cNvPr id="7" name="图片 6">
            <a:extLst>
              <a:ext uri="{FF2B5EF4-FFF2-40B4-BE49-F238E27FC236}">
                <a16:creationId xmlns:a16="http://schemas.microsoft.com/office/drawing/2014/main" id="{A9B23C28-A6DD-F658-EC94-21F3FE7D77B6}"/>
              </a:ext>
            </a:extLst>
          </p:cNvPr>
          <p:cNvPicPr>
            <a:picLocks noChangeAspect="1"/>
          </p:cNvPicPr>
          <p:nvPr/>
        </p:nvPicPr>
        <p:blipFill rotWithShape="1">
          <a:blip r:embed="rId3"/>
          <a:srcRect t="1153" r="41033" b="47392"/>
          <a:stretch/>
        </p:blipFill>
        <p:spPr>
          <a:xfrm>
            <a:off x="618536" y="2412155"/>
            <a:ext cx="6854560" cy="2071291"/>
          </a:xfrm>
          <a:prstGeom prst="rect">
            <a:avLst/>
          </a:prstGeom>
        </p:spPr>
      </p:pic>
      <p:sp>
        <p:nvSpPr>
          <p:cNvPr id="48" name="文本框 47">
            <a:extLst>
              <a:ext uri="{FF2B5EF4-FFF2-40B4-BE49-F238E27FC236}">
                <a16:creationId xmlns:a16="http://schemas.microsoft.com/office/drawing/2014/main" id="{356CA478-8E78-519D-F112-16A1EEA3F0BB}"/>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a:extLst>
              <a:ext uri="{FF2B5EF4-FFF2-40B4-BE49-F238E27FC236}">
                <a16:creationId xmlns:a16="http://schemas.microsoft.com/office/drawing/2014/main" id="{C9F4698F-78D6-C6D8-0233-2071DC583C72}"/>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a:extLst>
              <a:ext uri="{FF2B5EF4-FFF2-40B4-BE49-F238E27FC236}">
                <a16:creationId xmlns:a16="http://schemas.microsoft.com/office/drawing/2014/main" id="{E9119EFA-8D40-5F9C-CA71-8DF50215544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DF4E29B5-FED1-3331-42FB-5301637FF1E5}"/>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057AB41D-B14F-C24B-CCB4-2745A7737342}"/>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5ABB3DF3-CE6E-AA49-A5A7-5B69A6B59875}"/>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AFF6101A-B98E-C889-809D-29F6B536A995}"/>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预训练阶段</a:t>
            </a:r>
          </a:p>
        </p:txBody>
      </p:sp>
      <p:sp>
        <p:nvSpPr>
          <p:cNvPr id="31" name="斜纹 30">
            <a:extLst>
              <a:ext uri="{FF2B5EF4-FFF2-40B4-BE49-F238E27FC236}">
                <a16:creationId xmlns:a16="http://schemas.microsoft.com/office/drawing/2014/main" id="{F712AD1C-1308-EEE1-AAE4-229F5B9FA946}"/>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DC1B80FB-511D-58F8-9E79-545B0CB1E857}"/>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E48F5FEA-56FD-4A44-A479-577C3F462B47}"/>
              </a:ext>
            </a:extLst>
          </p:cNvPr>
          <p:cNvSpPr txBox="1"/>
          <p:nvPr/>
        </p:nvSpPr>
        <p:spPr>
          <a:xfrm>
            <a:off x="695433" y="718746"/>
            <a:ext cx="10927334" cy="1754326"/>
          </a:xfrm>
          <a:prstGeom prst="rect">
            <a:avLst/>
          </a:prstGeom>
          <a:noFill/>
        </p:spPr>
        <p:txBody>
          <a:bodyPr wrap="square">
            <a:spAutoFit/>
          </a:bodyPr>
          <a:lstStyle/>
          <a:p>
            <a:endParaRPr lang="en-US" altLang="zh-CN" b="0" i="0" dirty="0">
              <a:solidFill>
                <a:srgbClr val="0D0D0D"/>
              </a:solidFill>
              <a:effectLst/>
              <a:latin typeface="Söhne"/>
            </a:endParaRPr>
          </a:p>
          <a:p>
            <a:r>
              <a:rPr lang="en-US" altLang="zh-CN" b="0" i="0" dirty="0" err="1">
                <a:solidFill>
                  <a:schemeClr val="accent1"/>
                </a:solidFill>
                <a:effectLst/>
                <a:latin typeface="Söhne"/>
              </a:rPr>
              <a:t>Dlinear</a:t>
            </a:r>
            <a:r>
              <a:rPr lang="en-US" altLang="zh-CN" b="0" i="0" dirty="0">
                <a:solidFill>
                  <a:srgbClr val="0D0D0D"/>
                </a:solidFill>
                <a:effectLst/>
                <a:latin typeface="Söhne"/>
              </a:rPr>
              <a:t>(</a:t>
            </a:r>
            <a:r>
              <a:rPr lang="en-US" altLang="zh-CN" dirty="0">
                <a:solidFill>
                  <a:schemeClr val="accent1"/>
                </a:solidFill>
              </a:rPr>
              <a:t>AAAI-2023-Are Transformers Effective for Time Series Forecasting?</a:t>
            </a:r>
            <a:r>
              <a:rPr lang="en-US" altLang="zh-CN" b="0" i="0" dirty="0">
                <a:solidFill>
                  <a:schemeClr val="accent1"/>
                </a:solidFill>
                <a:effectLst/>
                <a:latin typeface="Söhne"/>
              </a:rPr>
              <a:t>)</a:t>
            </a:r>
            <a:r>
              <a:rPr lang="zh-CN" altLang="en-US" b="0" i="0" dirty="0">
                <a:solidFill>
                  <a:srgbClr val="0D0D0D"/>
                </a:solidFill>
                <a:effectLst/>
                <a:latin typeface="Söhne"/>
              </a:rPr>
              <a:t>作为时序预测的骨干编码器</a:t>
            </a:r>
            <a:endParaRPr lang="en-US" altLang="zh-CN" b="0" i="0" dirty="0">
              <a:solidFill>
                <a:srgbClr val="0D0D0D"/>
              </a:solidFill>
              <a:effectLst/>
              <a:latin typeface="Söhne"/>
            </a:endParaRPr>
          </a:p>
          <a:p>
            <a:endParaRPr lang="en-US" altLang="zh-CN" dirty="0">
              <a:solidFill>
                <a:srgbClr val="0D0D0D"/>
              </a:solidFill>
              <a:latin typeface="Söhne"/>
            </a:endParaRPr>
          </a:p>
          <a:p>
            <a:r>
              <a:rPr lang="zh-CN" altLang="en-US" b="0" i="0" dirty="0">
                <a:solidFill>
                  <a:srgbClr val="0D0D0D"/>
                </a:solidFill>
                <a:effectLst/>
                <a:latin typeface="Söhne"/>
              </a:rPr>
              <a:t>通过移动平均核将原始数据输入分解为趋势分量和季节性分量，对每个分量分别通过两个单层线性层处理后将两个特征相加，得到最终的预测结果。</a:t>
            </a:r>
            <a:endParaRPr lang="en-US" altLang="zh-CN" b="0" i="0" dirty="0">
              <a:solidFill>
                <a:srgbClr val="0D0D0D"/>
              </a:solidFill>
              <a:effectLst/>
              <a:latin typeface="Söhne"/>
            </a:endParaRPr>
          </a:p>
          <a:p>
            <a:endParaRPr lang="en-US" altLang="zh-CN" dirty="0">
              <a:solidFill>
                <a:srgbClr val="0D0D0D"/>
              </a:solidFill>
              <a:latin typeface="Söhne"/>
            </a:endParaRPr>
          </a:p>
        </p:txBody>
      </p:sp>
      <p:sp>
        <p:nvSpPr>
          <p:cNvPr id="15" name="文本框 14">
            <a:extLst>
              <a:ext uri="{FF2B5EF4-FFF2-40B4-BE49-F238E27FC236}">
                <a16:creationId xmlns:a16="http://schemas.microsoft.com/office/drawing/2014/main" id="{E274F04F-6189-1B6A-CDEF-E7F986063E44}"/>
              </a:ext>
            </a:extLst>
          </p:cNvPr>
          <p:cNvSpPr txBox="1"/>
          <p:nvPr/>
        </p:nvSpPr>
        <p:spPr>
          <a:xfrm>
            <a:off x="583606" y="5153688"/>
            <a:ext cx="11024787" cy="1200329"/>
          </a:xfrm>
          <a:prstGeom prst="rect">
            <a:avLst/>
          </a:prstGeom>
          <a:noFill/>
        </p:spPr>
        <p:txBody>
          <a:bodyPr wrap="square">
            <a:spAutoFit/>
          </a:bodyPr>
          <a:lstStyle/>
          <a:p>
            <a:r>
              <a:rPr lang="zh-CN" altLang="en-US" b="0" i="0" dirty="0">
                <a:solidFill>
                  <a:srgbClr val="0D0D0D"/>
                </a:solidFill>
                <a:effectLst/>
                <a:latin typeface="Söhne"/>
              </a:rPr>
              <a:t>使用与（</a:t>
            </a:r>
            <a:r>
              <a:rPr lang="en-US" altLang="zh-CN" dirty="0">
                <a:solidFill>
                  <a:schemeClr val="accent1"/>
                </a:solidFill>
              </a:rPr>
              <a:t>CVPR-2021-Exploring Simple Siamese Representation Learning</a:t>
            </a:r>
            <a:r>
              <a:rPr lang="en-US" altLang="zh-CN" dirty="0">
                <a:solidFill>
                  <a:srgbClr val="0D0D0D"/>
                </a:solidFill>
                <a:latin typeface="Söhne"/>
              </a:rPr>
              <a:t>.</a:t>
            </a:r>
            <a:r>
              <a:rPr lang="zh-CN" altLang="en-US" b="0" i="0" dirty="0">
                <a:solidFill>
                  <a:srgbClr val="0D0D0D"/>
                </a:solidFill>
                <a:effectLst/>
                <a:latin typeface="Söhne"/>
              </a:rPr>
              <a:t>）一样的架构</a:t>
            </a:r>
            <a:r>
              <a:rPr lang="en-US" altLang="zh-CN" b="0" i="0" dirty="0">
                <a:solidFill>
                  <a:srgbClr val="0D0D0D"/>
                </a:solidFill>
                <a:effectLst/>
                <a:latin typeface="Söhne"/>
              </a:rPr>
              <a:t>,</a:t>
            </a:r>
            <a:r>
              <a:rPr lang="zh-CN" altLang="en-US" b="0" i="0" dirty="0">
                <a:solidFill>
                  <a:srgbClr val="0D0D0D"/>
                </a:solidFill>
                <a:effectLst/>
                <a:latin typeface="Söhne"/>
              </a:rPr>
              <a:t>通过编码器和投影器处理</a:t>
            </a:r>
            <a:r>
              <a:rPr lang="en-US" altLang="zh-CN" dirty="0"/>
              <a:t>y1</a:t>
            </a:r>
            <a:r>
              <a:rPr lang="zh-CN" altLang="en-US" dirty="0"/>
              <a:t>、</a:t>
            </a:r>
            <a:r>
              <a:rPr lang="en-US" altLang="zh-CN" dirty="0"/>
              <a:t>y2</a:t>
            </a:r>
            <a:r>
              <a:rPr lang="zh-CN" altLang="en-US" dirty="0"/>
              <a:t>（即正样本对），最大化它们之间的相似性</a:t>
            </a:r>
            <a:endParaRPr lang="en-US" altLang="zh-CN" dirty="0"/>
          </a:p>
          <a:p>
            <a:endParaRPr lang="en-US" altLang="zh-CN" dirty="0">
              <a:solidFill>
                <a:srgbClr val="0D0D0D"/>
              </a:solidFill>
              <a:latin typeface="Söhne"/>
            </a:endParaRPr>
          </a:p>
          <a:p>
            <a:endParaRPr lang="en-US" altLang="zh-CN" dirty="0">
              <a:solidFill>
                <a:srgbClr val="1F2328"/>
              </a:solidFill>
              <a:latin typeface="-apple-system"/>
            </a:endParaRPr>
          </a:p>
        </p:txBody>
      </p:sp>
      <p:sp>
        <p:nvSpPr>
          <p:cNvPr id="18" name="文本框 17">
            <a:extLst>
              <a:ext uri="{FF2B5EF4-FFF2-40B4-BE49-F238E27FC236}">
                <a16:creationId xmlns:a16="http://schemas.microsoft.com/office/drawing/2014/main" id="{70B884D0-F5A4-5528-DBE6-4940B0395D42}"/>
              </a:ext>
            </a:extLst>
          </p:cNvPr>
          <p:cNvSpPr txBox="1"/>
          <p:nvPr/>
        </p:nvSpPr>
        <p:spPr>
          <a:xfrm>
            <a:off x="7711341" y="2432139"/>
            <a:ext cx="4004135" cy="2031325"/>
          </a:xfrm>
          <a:prstGeom prst="rect">
            <a:avLst/>
          </a:prstGeom>
          <a:noFill/>
        </p:spPr>
        <p:txBody>
          <a:bodyPr wrap="square">
            <a:spAutoFit/>
          </a:bodyPr>
          <a:lstStyle/>
          <a:p>
            <a:r>
              <a:rPr lang="zh-CN" altLang="en-US" dirty="0">
                <a:solidFill>
                  <a:srgbClr val="1F2328"/>
                </a:solidFill>
                <a:latin typeface="-apple-system"/>
              </a:rPr>
              <a:t>基于前文所述，采用不依赖负样本对的对比学习方法。</a:t>
            </a:r>
            <a:endParaRPr lang="en-US" altLang="zh-CN" dirty="0">
              <a:solidFill>
                <a:srgbClr val="1F2328"/>
              </a:solidFill>
              <a:latin typeface="-apple-system"/>
            </a:endParaRPr>
          </a:p>
          <a:p>
            <a:endParaRPr lang="en-US" altLang="zh-CN" dirty="0">
              <a:solidFill>
                <a:srgbClr val="1F2328"/>
              </a:solidFill>
              <a:latin typeface="-apple-system"/>
            </a:endParaRPr>
          </a:p>
          <a:p>
            <a:r>
              <a:rPr lang="zh-CN" altLang="en-US" dirty="0"/>
              <a:t>借鉴随机裁剪（</a:t>
            </a:r>
            <a:r>
              <a:rPr lang="en-US" altLang="zh-CN" dirty="0">
                <a:solidFill>
                  <a:schemeClr val="accent1"/>
                </a:solidFill>
              </a:rPr>
              <a:t>AAAI-2022-TS2Vec: Towards Universal Representation of Time Series</a:t>
            </a:r>
            <a:r>
              <a:rPr lang="zh-CN" altLang="en-US" dirty="0"/>
              <a:t>）随机采样两个重叠的时间段</a:t>
            </a:r>
            <a:r>
              <a:rPr lang="en-US" altLang="zh-CN" dirty="0"/>
              <a:t>y1</a:t>
            </a:r>
            <a:r>
              <a:rPr lang="zh-CN" altLang="en-US" dirty="0"/>
              <a:t>和</a:t>
            </a:r>
            <a:r>
              <a:rPr lang="en-US" altLang="zh-CN" dirty="0"/>
              <a:t>y2</a:t>
            </a:r>
            <a:endParaRPr lang="en-US" altLang="zh-CN" dirty="0">
              <a:solidFill>
                <a:srgbClr val="1F2328"/>
              </a:solidFill>
              <a:latin typeface="-apple-system"/>
            </a:endParaRPr>
          </a:p>
        </p:txBody>
      </p:sp>
      <p:sp>
        <p:nvSpPr>
          <p:cNvPr id="19" name="矩形: 圆角 18">
            <a:extLst>
              <a:ext uri="{FF2B5EF4-FFF2-40B4-BE49-F238E27FC236}">
                <a16:creationId xmlns:a16="http://schemas.microsoft.com/office/drawing/2014/main" id="{7A933EB0-8CFC-0FA0-F63C-C97D17EDDE10}"/>
              </a:ext>
            </a:extLst>
          </p:cNvPr>
          <p:cNvSpPr/>
          <p:nvPr/>
        </p:nvSpPr>
        <p:spPr>
          <a:xfrm>
            <a:off x="490632" y="797660"/>
            <a:ext cx="11406456" cy="1510777"/>
          </a:xfrm>
          <a:prstGeom prst="round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a:extLst>
              <a:ext uri="{FF2B5EF4-FFF2-40B4-BE49-F238E27FC236}">
                <a16:creationId xmlns:a16="http://schemas.microsoft.com/office/drawing/2014/main" id="{B07ADAB0-2F00-69AF-ADC9-006EAD588049}"/>
              </a:ext>
            </a:extLst>
          </p:cNvPr>
          <p:cNvPicPr>
            <a:picLocks noChangeAspect="1"/>
          </p:cNvPicPr>
          <p:nvPr/>
        </p:nvPicPr>
        <p:blipFill>
          <a:blip r:embed="rId5"/>
          <a:stretch>
            <a:fillRect/>
          </a:stretch>
        </p:blipFill>
        <p:spPr>
          <a:xfrm>
            <a:off x="7740350" y="4515975"/>
            <a:ext cx="4054048" cy="253378"/>
          </a:xfrm>
          <a:prstGeom prst="rect">
            <a:avLst/>
          </a:prstGeom>
        </p:spPr>
      </p:pic>
      <p:cxnSp>
        <p:nvCxnSpPr>
          <p:cNvPr id="23" name="直线连接符 31">
            <a:extLst>
              <a:ext uri="{FF2B5EF4-FFF2-40B4-BE49-F238E27FC236}">
                <a16:creationId xmlns:a16="http://schemas.microsoft.com/office/drawing/2014/main" id="{6CE275C7-8A2C-9C7B-1DC0-55C8C207ECA3}"/>
              </a:ext>
            </a:extLst>
          </p:cNvPr>
          <p:cNvCxnSpPr>
            <a:cxnSpLocks/>
          </p:cNvCxnSpPr>
          <p:nvPr/>
        </p:nvCxnSpPr>
        <p:spPr>
          <a:xfrm>
            <a:off x="2728044" y="2308437"/>
            <a:ext cx="113012" cy="758315"/>
          </a:xfrm>
          <a:prstGeom prst="line">
            <a:avLst/>
          </a:prstGeom>
        </p:spPr>
        <p:style>
          <a:lnRef idx="1">
            <a:schemeClr val="accent1"/>
          </a:lnRef>
          <a:fillRef idx="0">
            <a:schemeClr val="accent1"/>
          </a:fillRef>
          <a:effectRef idx="0">
            <a:schemeClr val="accent1"/>
          </a:effectRef>
          <a:fontRef idx="minor">
            <a:schemeClr val="tx1"/>
          </a:fontRef>
        </p:style>
      </p:cxnSp>
      <p:sp>
        <p:nvSpPr>
          <p:cNvPr id="25" name="矩形: 圆角 24">
            <a:extLst>
              <a:ext uri="{FF2B5EF4-FFF2-40B4-BE49-F238E27FC236}">
                <a16:creationId xmlns:a16="http://schemas.microsoft.com/office/drawing/2014/main" id="{E2FFE2DE-6703-9B3B-9FF8-2552FD230474}"/>
              </a:ext>
            </a:extLst>
          </p:cNvPr>
          <p:cNvSpPr/>
          <p:nvPr/>
        </p:nvSpPr>
        <p:spPr>
          <a:xfrm>
            <a:off x="490632" y="5015573"/>
            <a:ext cx="11406456" cy="1475744"/>
          </a:xfrm>
          <a:prstGeom prst="round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a:extLst>
              <a:ext uri="{FF2B5EF4-FFF2-40B4-BE49-F238E27FC236}">
                <a16:creationId xmlns:a16="http://schemas.microsoft.com/office/drawing/2014/main" id="{26438F73-2F04-FF8F-BF4F-797C6A5519CB}"/>
              </a:ext>
            </a:extLst>
          </p:cNvPr>
          <p:cNvPicPr>
            <a:picLocks noChangeAspect="1"/>
          </p:cNvPicPr>
          <p:nvPr/>
        </p:nvPicPr>
        <p:blipFill>
          <a:blip r:embed="rId6"/>
          <a:stretch>
            <a:fillRect/>
          </a:stretch>
        </p:blipFill>
        <p:spPr>
          <a:xfrm>
            <a:off x="2465053" y="5763701"/>
            <a:ext cx="5936313" cy="590315"/>
          </a:xfrm>
          <a:prstGeom prst="rect">
            <a:avLst/>
          </a:prstGeom>
        </p:spPr>
      </p:pic>
      <p:cxnSp>
        <p:nvCxnSpPr>
          <p:cNvPr id="28" name="直线连接符 31">
            <a:extLst>
              <a:ext uri="{FF2B5EF4-FFF2-40B4-BE49-F238E27FC236}">
                <a16:creationId xmlns:a16="http://schemas.microsoft.com/office/drawing/2014/main" id="{A7825B12-F37B-81BA-3BA0-9C370B39891A}"/>
              </a:ext>
            </a:extLst>
          </p:cNvPr>
          <p:cNvCxnSpPr>
            <a:cxnSpLocks/>
            <a:stCxn id="7" idx="2"/>
            <a:endCxn id="25" idx="0"/>
          </p:cNvCxnSpPr>
          <p:nvPr/>
        </p:nvCxnSpPr>
        <p:spPr>
          <a:xfrm>
            <a:off x="4045816" y="4483446"/>
            <a:ext cx="2148044" cy="532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线连接符 31">
            <a:extLst>
              <a:ext uri="{FF2B5EF4-FFF2-40B4-BE49-F238E27FC236}">
                <a16:creationId xmlns:a16="http://schemas.microsoft.com/office/drawing/2014/main" id="{2762603E-915C-1C8B-5BC2-85F774B59123}"/>
              </a:ext>
            </a:extLst>
          </p:cNvPr>
          <p:cNvCxnSpPr>
            <a:cxnSpLocks/>
          </p:cNvCxnSpPr>
          <p:nvPr/>
        </p:nvCxnSpPr>
        <p:spPr>
          <a:xfrm flipH="1">
            <a:off x="1626723" y="4499579"/>
            <a:ext cx="2352424" cy="51599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3200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BEB89-FC76-8092-3E43-3A67CC52DD25}"/>
            </a:ext>
          </a:extLst>
        </p:cNvPr>
        <p:cNvGrpSpPr/>
        <p:nvPr/>
      </p:nvGrpSpPr>
      <p:grpSpPr>
        <a:xfrm>
          <a:off x="0" y="0"/>
          <a:ext cx="0" cy="0"/>
          <a:chOff x="0" y="0"/>
          <a:chExt cx="0" cy="0"/>
        </a:xfrm>
      </p:grpSpPr>
      <p:pic>
        <p:nvPicPr>
          <p:cNvPr id="33" name="图片 32">
            <a:extLst>
              <a:ext uri="{FF2B5EF4-FFF2-40B4-BE49-F238E27FC236}">
                <a16:creationId xmlns:a16="http://schemas.microsoft.com/office/drawing/2014/main" id="{D38921D7-D84B-B65B-8399-23EB40B094BB}"/>
              </a:ext>
            </a:extLst>
          </p:cNvPr>
          <p:cNvPicPr>
            <a:picLocks noChangeAspect="1"/>
          </p:cNvPicPr>
          <p:nvPr/>
        </p:nvPicPr>
        <p:blipFill>
          <a:blip r:embed="rId3"/>
          <a:stretch>
            <a:fillRect/>
          </a:stretch>
        </p:blipFill>
        <p:spPr>
          <a:xfrm>
            <a:off x="7669988" y="5655932"/>
            <a:ext cx="3220679" cy="890009"/>
          </a:xfrm>
          <a:prstGeom prst="rect">
            <a:avLst/>
          </a:prstGeom>
        </p:spPr>
      </p:pic>
      <p:pic>
        <p:nvPicPr>
          <p:cNvPr id="28" name="图片 27">
            <a:extLst>
              <a:ext uri="{FF2B5EF4-FFF2-40B4-BE49-F238E27FC236}">
                <a16:creationId xmlns:a16="http://schemas.microsoft.com/office/drawing/2014/main" id="{DF406D98-C4DC-088F-07D7-5BEA6DCE93B6}"/>
              </a:ext>
            </a:extLst>
          </p:cNvPr>
          <p:cNvPicPr>
            <a:picLocks noChangeAspect="1"/>
          </p:cNvPicPr>
          <p:nvPr/>
        </p:nvPicPr>
        <p:blipFill>
          <a:blip r:embed="rId4"/>
          <a:stretch>
            <a:fillRect/>
          </a:stretch>
        </p:blipFill>
        <p:spPr>
          <a:xfrm>
            <a:off x="3634961" y="5568913"/>
            <a:ext cx="2919102" cy="918022"/>
          </a:xfrm>
          <a:prstGeom prst="rect">
            <a:avLst/>
          </a:prstGeom>
        </p:spPr>
      </p:pic>
      <p:sp>
        <p:nvSpPr>
          <p:cNvPr id="48" name="文本框 47">
            <a:extLst>
              <a:ext uri="{FF2B5EF4-FFF2-40B4-BE49-F238E27FC236}">
                <a16:creationId xmlns:a16="http://schemas.microsoft.com/office/drawing/2014/main" id="{3B2F200B-78B4-AF4C-D6F1-FCE52DBEF849}"/>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a:extLst>
              <a:ext uri="{FF2B5EF4-FFF2-40B4-BE49-F238E27FC236}">
                <a16:creationId xmlns:a16="http://schemas.microsoft.com/office/drawing/2014/main" id="{79C76639-BBBD-6A82-697B-8408433CBFF2}"/>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a:extLst>
              <a:ext uri="{FF2B5EF4-FFF2-40B4-BE49-F238E27FC236}">
                <a16:creationId xmlns:a16="http://schemas.microsoft.com/office/drawing/2014/main" id="{AA3CCC30-E00A-A6C3-464E-C2ED03883FC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C38EC1D6-7E79-3F61-BCDA-3A6F6A627F4A}"/>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C1BC8991-5068-391E-2093-92194780E6A0}"/>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4FE8046A-1D4E-F24A-B115-FE8D081DC002}"/>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E0858200-0AFC-156D-98CC-2ADC554241F0}"/>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神经格兰杰因果发现阶段</a:t>
            </a:r>
          </a:p>
        </p:txBody>
      </p:sp>
      <p:sp>
        <p:nvSpPr>
          <p:cNvPr id="31" name="斜纹 30">
            <a:extLst>
              <a:ext uri="{FF2B5EF4-FFF2-40B4-BE49-F238E27FC236}">
                <a16:creationId xmlns:a16="http://schemas.microsoft.com/office/drawing/2014/main" id="{E68FA7E4-2A4D-0254-49C6-BE55DC45D9F2}"/>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0069B471-A555-8B5E-C3F6-D43616CD25AC}"/>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a:extLst>
              <a:ext uri="{FF2B5EF4-FFF2-40B4-BE49-F238E27FC236}">
                <a16:creationId xmlns:a16="http://schemas.microsoft.com/office/drawing/2014/main" id="{654A0CF9-D845-49B7-D108-88D94CB55648}"/>
              </a:ext>
            </a:extLst>
          </p:cNvPr>
          <p:cNvSpPr/>
          <p:nvPr/>
        </p:nvSpPr>
        <p:spPr>
          <a:xfrm>
            <a:off x="338232" y="4997456"/>
            <a:ext cx="11406456" cy="15107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453FF6F-E5A1-0D83-A3A1-A7CC4AD2D951}"/>
              </a:ext>
            </a:extLst>
          </p:cNvPr>
          <p:cNvSpPr txBox="1"/>
          <p:nvPr/>
        </p:nvSpPr>
        <p:spPr>
          <a:xfrm>
            <a:off x="447312" y="5015188"/>
            <a:ext cx="11024787" cy="923330"/>
          </a:xfrm>
          <a:prstGeom prst="rect">
            <a:avLst/>
          </a:prstGeom>
          <a:noFill/>
        </p:spPr>
        <p:txBody>
          <a:bodyPr wrap="square">
            <a:spAutoFit/>
          </a:bodyPr>
          <a:lstStyle/>
          <a:p>
            <a:r>
              <a:rPr lang="zh-CN" altLang="en-US" b="0" i="0" dirty="0">
                <a:solidFill>
                  <a:srgbClr val="0D0D0D"/>
                </a:solidFill>
                <a:effectLst/>
                <a:latin typeface="Söhne"/>
              </a:rPr>
              <a:t>当</a:t>
            </a:r>
            <a:r>
              <a:rPr lang="en-US" altLang="zh-CN" dirty="0"/>
              <a:t>α</a:t>
            </a:r>
            <a:r>
              <a:rPr lang="en-US" altLang="zh-CN" dirty="0" err="1"/>
              <a:t>ij</a:t>
            </a:r>
            <a:r>
              <a:rPr lang="en-US" altLang="zh-CN" dirty="0"/>
              <a:t> </a:t>
            </a:r>
            <a:r>
              <a:rPr lang="zh-CN" altLang="en-US" dirty="0"/>
              <a:t>超过某个阈值</a:t>
            </a:r>
            <a:r>
              <a:rPr lang="en-US" altLang="zh-CN" dirty="0"/>
              <a:t>H</a:t>
            </a:r>
            <a:r>
              <a:rPr lang="zh-CN" altLang="en-US" dirty="0"/>
              <a:t>可以推断出</a:t>
            </a:r>
            <a:r>
              <a:rPr lang="en-US" altLang="zh-CN" dirty="0"/>
              <a:t>Xi</a:t>
            </a:r>
            <a:r>
              <a:rPr lang="zh-CN" altLang="en-US" dirty="0"/>
              <a:t>对</a:t>
            </a:r>
            <a:r>
              <a:rPr lang="en-US" altLang="zh-CN" dirty="0" err="1"/>
              <a:t>Xj</a:t>
            </a:r>
            <a:r>
              <a:rPr lang="zh-CN" altLang="en-US" dirty="0"/>
              <a:t>有影响并添加一条有向边</a:t>
            </a:r>
            <a:r>
              <a:rPr lang="en-US" altLang="zh-CN" dirty="0"/>
              <a:t>,</a:t>
            </a:r>
            <a:r>
              <a:rPr lang="zh-CN" altLang="en-US" dirty="0"/>
              <a:t>从而构造出初始的因果图，</a:t>
            </a:r>
            <a:r>
              <a:rPr lang="zh-CN" altLang="en-US" dirty="0">
                <a:solidFill>
                  <a:schemeClr val="accent1"/>
                </a:solidFill>
              </a:rPr>
              <a:t>采用皮尔逊相关系数</a:t>
            </a:r>
            <a:r>
              <a:rPr lang="zh-CN" altLang="en-US" dirty="0"/>
              <a:t>迭代消除相似性最低的边得到最终的有向无环图。（用来衡量两个变量之间线性相关程度的一种统计量。它的取值范围在 </a:t>
            </a:r>
            <a:r>
              <a:rPr lang="en-US" altLang="zh-CN" dirty="0"/>
              <a:t>-1 </a:t>
            </a:r>
            <a:r>
              <a:rPr lang="zh-CN" altLang="en-US" dirty="0"/>
              <a:t>到 </a:t>
            </a:r>
            <a:r>
              <a:rPr lang="en-US" altLang="zh-CN" dirty="0"/>
              <a:t>1 </a:t>
            </a:r>
            <a:r>
              <a:rPr lang="zh-CN" altLang="en-US" dirty="0"/>
              <a:t>之间）</a:t>
            </a:r>
            <a:endParaRPr lang="zh-CN" altLang="en-US" b="0" i="0" dirty="0">
              <a:solidFill>
                <a:srgbClr val="0D0D0D"/>
              </a:solidFill>
              <a:effectLst/>
              <a:latin typeface="Söhne"/>
            </a:endParaRPr>
          </a:p>
        </p:txBody>
      </p:sp>
      <p:sp>
        <p:nvSpPr>
          <p:cNvPr id="17" name="文本框 16">
            <a:extLst>
              <a:ext uri="{FF2B5EF4-FFF2-40B4-BE49-F238E27FC236}">
                <a16:creationId xmlns:a16="http://schemas.microsoft.com/office/drawing/2014/main" id="{F37E2091-0575-3915-FEF1-068017A1D5A4}"/>
              </a:ext>
            </a:extLst>
          </p:cNvPr>
          <p:cNvSpPr txBox="1"/>
          <p:nvPr/>
        </p:nvSpPr>
        <p:spPr>
          <a:xfrm>
            <a:off x="491038" y="983073"/>
            <a:ext cx="10653528" cy="369332"/>
          </a:xfrm>
          <a:prstGeom prst="rect">
            <a:avLst/>
          </a:prstGeom>
          <a:noFill/>
        </p:spPr>
        <p:txBody>
          <a:bodyPr wrap="square">
            <a:spAutoFit/>
          </a:bodyPr>
          <a:lstStyle/>
          <a:p>
            <a:r>
              <a:rPr lang="zh-CN" altLang="en-US" dirty="0">
                <a:solidFill>
                  <a:srgbClr val="0D0D0D"/>
                </a:solidFill>
                <a:latin typeface="Söhne"/>
              </a:rPr>
              <a:t>为</a:t>
            </a:r>
            <a:r>
              <a:rPr lang="en-US" altLang="zh-CN" dirty="0">
                <a:solidFill>
                  <a:schemeClr val="accent1"/>
                </a:solidFill>
              </a:rPr>
              <a:t>N</a:t>
            </a:r>
            <a:r>
              <a:rPr lang="zh-CN" altLang="en-US" dirty="0">
                <a:solidFill>
                  <a:srgbClr val="0D0D0D"/>
                </a:solidFill>
                <a:latin typeface="Söhne"/>
              </a:rPr>
              <a:t>元时间序列通过</a:t>
            </a:r>
            <a:r>
              <a:rPr lang="en-US" altLang="zh-CN" dirty="0">
                <a:solidFill>
                  <a:schemeClr val="accent1"/>
                </a:solidFill>
              </a:rPr>
              <a:t>N</a:t>
            </a:r>
            <a:r>
              <a:rPr lang="zh-CN" altLang="en-US" dirty="0">
                <a:solidFill>
                  <a:srgbClr val="0D0D0D"/>
                </a:solidFill>
                <a:latin typeface="Söhne"/>
              </a:rPr>
              <a:t>个独立的</a:t>
            </a:r>
            <a:r>
              <a:rPr lang="en-US" altLang="zh-CN" dirty="0" err="1">
                <a:solidFill>
                  <a:schemeClr val="accent1"/>
                </a:solidFill>
              </a:rPr>
              <a:t>Dlinear</a:t>
            </a:r>
            <a:r>
              <a:rPr lang="en-US" altLang="zh-CN" dirty="0">
                <a:solidFill>
                  <a:schemeClr val="accent1"/>
                </a:solidFill>
              </a:rPr>
              <a:t>(</a:t>
            </a:r>
            <a:r>
              <a:rPr lang="zh-CN" altLang="es-ES" dirty="0">
                <a:solidFill>
                  <a:schemeClr val="accent1"/>
                </a:solidFill>
              </a:rPr>
              <a:t>𝑓𝜃𝑖</a:t>
            </a:r>
            <a:r>
              <a:rPr lang="en-US" altLang="zh-CN" dirty="0">
                <a:solidFill>
                  <a:schemeClr val="accent1"/>
                </a:solidFill>
              </a:rPr>
              <a:t>) </a:t>
            </a:r>
            <a:r>
              <a:rPr lang="zh-CN" altLang="en-US" dirty="0"/>
              <a:t>预测时序</a:t>
            </a:r>
            <a:r>
              <a:rPr lang="zh-CN" altLang="en-US" dirty="0">
                <a:solidFill>
                  <a:schemeClr val="accent1"/>
                </a:solidFill>
              </a:rPr>
              <a:t>（权重与预训练阶段的</a:t>
            </a:r>
            <a:r>
              <a:rPr lang="en-US" altLang="zh-CN" dirty="0" err="1">
                <a:solidFill>
                  <a:schemeClr val="accent1"/>
                </a:solidFill>
              </a:rPr>
              <a:t>Dlinear</a:t>
            </a:r>
            <a:r>
              <a:rPr lang="zh-CN" altLang="en-US" dirty="0">
                <a:solidFill>
                  <a:schemeClr val="accent1"/>
                </a:solidFill>
              </a:rPr>
              <a:t>共享）</a:t>
            </a:r>
            <a:endParaRPr lang="en-US" altLang="zh-CN" dirty="0">
              <a:solidFill>
                <a:schemeClr val="accent1"/>
              </a:solidFill>
            </a:endParaRPr>
          </a:p>
        </p:txBody>
      </p:sp>
      <p:pic>
        <p:nvPicPr>
          <p:cNvPr id="8" name="图片 7">
            <a:extLst>
              <a:ext uri="{FF2B5EF4-FFF2-40B4-BE49-F238E27FC236}">
                <a16:creationId xmlns:a16="http://schemas.microsoft.com/office/drawing/2014/main" id="{01534665-2282-8B35-A709-2C171D25CE9B}"/>
              </a:ext>
            </a:extLst>
          </p:cNvPr>
          <p:cNvPicPr>
            <a:picLocks noChangeAspect="1"/>
          </p:cNvPicPr>
          <p:nvPr/>
        </p:nvPicPr>
        <p:blipFill>
          <a:blip r:embed="rId6"/>
          <a:stretch>
            <a:fillRect/>
          </a:stretch>
        </p:blipFill>
        <p:spPr>
          <a:xfrm>
            <a:off x="187325" y="1737530"/>
            <a:ext cx="4876271" cy="2746222"/>
          </a:xfrm>
          <a:prstGeom prst="rect">
            <a:avLst/>
          </a:prstGeom>
        </p:spPr>
      </p:pic>
      <p:pic>
        <p:nvPicPr>
          <p:cNvPr id="13" name="图片 12">
            <a:extLst>
              <a:ext uri="{FF2B5EF4-FFF2-40B4-BE49-F238E27FC236}">
                <a16:creationId xmlns:a16="http://schemas.microsoft.com/office/drawing/2014/main" id="{EF131A92-C617-72F0-E969-CD6F3D9F8B6A}"/>
              </a:ext>
            </a:extLst>
          </p:cNvPr>
          <p:cNvPicPr>
            <a:picLocks noChangeAspect="1"/>
          </p:cNvPicPr>
          <p:nvPr/>
        </p:nvPicPr>
        <p:blipFill>
          <a:blip r:embed="rId7"/>
          <a:stretch>
            <a:fillRect/>
          </a:stretch>
        </p:blipFill>
        <p:spPr>
          <a:xfrm>
            <a:off x="4996728" y="2388498"/>
            <a:ext cx="2779618" cy="1497054"/>
          </a:xfrm>
          <a:prstGeom prst="rect">
            <a:avLst/>
          </a:prstGeom>
        </p:spPr>
      </p:pic>
      <p:pic>
        <p:nvPicPr>
          <p:cNvPr id="18" name="图片 17">
            <a:extLst>
              <a:ext uri="{FF2B5EF4-FFF2-40B4-BE49-F238E27FC236}">
                <a16:creationId xmlns:a16="http://schemas.microsoft.com/office/drawing/2014/main" id="{A4C150C4-3E7A-70B0-5871-31C70D0F111A}"/>
              </a:ext>
            </a:extLst>
          </p:cNvPr>
          <p:cNvPicPr>
            <a:picLocks noChangeAspect="1"/>
          </p:cNvPicPr>
          <p:nvPr/>
        </p:nvPicPr>
        <p:blipFill>
          <a:blip r:embed="rId8"/>
          <a:stretch>
            <a:fillRect/>
          </a:stretch>
        </p:blipFill>
        <p:spPr>
          <a:xfrm>
            <a:off x="7776346" y="3438452"/>
            <a:ext cx="4140673" cy="464832"/>
          </a:xfrm>
          <a:prstGeom prst="rect">
            <a:avLst/>
          </a:prstGeom>
        </p:spPr>
      </p:pic>
      <p:sp>
        <p:nvSpPr>
          <p:cNvPr id="22" name="文本框 21">
            <a:extLst>
              <a:ext uri="{FF2B5EF4-FFF2-40B4-BE49-F238E27FC236}">
                <a16:creationId xmlns:a16="http://schemas.microsoft.com/office/drawing/2014/main" id="{DCC273C9-29A0-3B30-B0A1-9B8B2025AB3D}"/>
              </a:ext>
            </a:extLst>
          </p:cNvPr>
          <p:cNvSpPr txBox="1"/>
          <p:nvPr/>
        </p:nvSpPr>
        <p:spPr>
          <a:xfrm>
            <a:off x="7911327" y="1737530"/>
            <a:ext cx="4214997" cy="1477328"/>
          </a:xfrm>
          <a:prstGeom prst="rect">
            <a:avLst/>
          </a:prstGeom>
          <a:noFill/>
        </p:spPr>
        <p:txBody>
          <a:bodyPr wrap="square">
            <a:spAutoFit/>
          </a:bodyPr>
          <a:lstStyle/>
          <a:p>
            <a:r>
              <a:rPr lang="zh-CN" altLang="en-US" dirty="0"/>
              <a:t>在历史时序上采用滑动窗口</a:t>
            </a:r>
            <a:r>
              <a:rPr lang="en-US" altLang="zh-CN" dirty="0">
                <a:solidFill>
                  <a:schemeClr val="accent1"/>
                </a:solidFill>
              </a:rPr>
              <a:t>w</a:t>
            </a:r>
            <a:r>
              <a:rPr lang="zh-CN" altLang="en-US" dirty="0"/>
              <a:t>将时序划分为片段后每个时间段乘以相应的注意力得分 </a:t>
            </a:r>
            <a:r>
              <a:rPr lang="en-US" altLang="zh-CN" dirty="0"/>
              <a:t>α</a:t>
            </a:r>
            <a:r>
              <a:rPr lang="en-US" altLang="zh-CN" dirty="0" err="1"/>
              <a:t>ij</a:t>
            </a:r>
            <a:r>
              <a:rPr lang="zh-CN" altLang="en-US" dirty="0"/>
              <a:t>作为输入，预测值是其输出。</a:t>
            </a:r>
            <a:endParaRPr lang="en-US" altLang="zh-CN" dirty="0"/>
          </a:p>
          <a:p>
            <a:r>
              <a:rPr lang="en-US" altLang="zh-CN" dirty="0">
                <a:solidFill>
                  <a:schemeClr val="accent1"/>
                </a:solidFill>
              </a:rPr>
              <a:t>α</a:t>
            </a:r>
            <a:r>
              <a:rPr lang="en-US" altLang="zh-CN" dirty="0" err="1">
                <a:solidFill>
                  <a:schemeClr val="accent1"/>
                </a:solidFill>
              </a:rPr>
              <a:t>ij</a:t>
            </a:r>
            <a:r>
              <a:rPr lang="en-US" altLang="zh-CN" dirty="0">
                <a:solidFill>
                  <a:schemeClr val="accent1"/>
                </a:solidFill>
              </a:rPr>
              <a:t>​ </a:t>
            </a:r>
            <a:r>
              <a:rPr lang="zh-CN" altLang="en-US" dirty="0">
                <a:solidFill>
                  <a:schemeClr val="accent1"/>
                </a:solidFill>
              </a:rPr>
              <a:t>表示从 </a:t>
            </a:r>
            <a:r>
              <a:rPr lang="en-US" altLang="zh-CN" dirty="0">
                <a:solidFill>
                  <a:schemeClr val="accent1"/>
                </a:solidFill>
              </a:rPr>
              <a:t>Xi​ </a:t>
            </a:r>
            <a:r>
              <a:rPr lang="zh-CN" altLang="en-US" dirty="0">
                <a:solidFill>
                  <a:schemeClr val="accent1"/>
                </a:solidFill>
              </a:rPr>
              <a:t>到 </a:t>
            </a:r>
            <a:r>
              <a:rPr lang="en-US" altLang="zh-CN" dirty="0" err="1">
                <a:solidFill>
                  <a:schemeClr val="accent1"/>
                </a:solidFill>
              </a:rPr>
              <a:t>Xj</a:t>
            </a:r>
            <a:r>
              <a:rPr lang="en-US" altLang="zh-CN" dirty="0">
                <a:solidFill>
                  <a:schemeClr val="accent1"/>
                </a:solidFill>
              </a:rPr>
              <a:t>​ </a:t>
            </a:r>
            <a:r>
              <a:rPr lang="zh-CN" altLang="en-US" dirty="0">
                <a:solidFill>
                  <a:schemeClr val="accent1"/>
                </a:solidFill>
              </a:rPr>
              <a:t>的注意力得分，作为一个可训练参数</a:t>
            </a:r>
          </a:p>
        </p:txBody>
      </p:sp>
      <p:pic>
        <p:nvPicPr>
          <p:cNvPr id="25" name="图片 24">
            <a:extLst>
              <a:ext uri="{FF2B5EF4-FFF2-40B4-BE49-F238E27FC236}">
                <a16:creationId xmlns:a16="http://schemas.microsoft.com/office/drawing/2014/main" id="{D0E03289-AC14-2A55-F66A-4754E0421947}"/>
              </a:ext>
            </a:extLst>
          </p:cNvPr>
          <p:cNvPicPr>
            <a:picLocks noChangeAspect="1"/>
          </p:cNvPicPr>
          <p:nvPr/>
        </p:nvPicPr>
        <p:blipFill rotWithShape="1">
          <a:blip r:embed="rId9"/>
          <a:srcRect t="17016"/>
          <a:stretch/>
        </p:blipFill>
        <p:spPr>
          <a:xfrm>
            <a:off x="7776346" y="4040983"/>
            <a:ext cx="3502271" cy="776103"/>
          </a:xfrm>
          <a:prstGeom prst="rect">
            <a:avLst/>
          </a:prstGeom>
        </p:spPr>
      </p:pic>
    </p:spTree>
    <p:extLst>
      <p:ext uri="{BB962C8B-B14F-4D97-AF65-F5344CB8AC3E}">
        <p14:creationId xmlns:p14="http://schemas.microsoft.com/office/powerpoint/2010/main" val="1247618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AFEB9-6F77-EBB5-BA47-2F48D8367778}"/>
            </a:ext>
          </a:extLst>
        </p:cNvPr>
        <p:cNvGrpSpPr/>
        <p:nvPr/>
      </p:nvGrpSpPr>
      <p:grpSpPr>
        <a:xfrm>
          <a:off x="0" y="0"/>
          <a:ext cx="0" cy="0"/>
          <a:chOff x="0" y="0"/>
          <a:chExt cx="0" cy="0"/>
        </a:xfrm>
      </p:grpSpPr>
      <p:sp>
        <p:nvSpPr>
          <p:cNvPr id="48" name="文本框 47">
            <a:extLst>
              <a:ext uri="{FF2B5EF4-FFF2-40B4-BE49-F238E27FC236}">
                <a16:creationId xmlns:a16="http://schemas.microsoft.com/office/drawing/2014/main" id="{DB6FC070-94E6-592E-118F-35CE2CBCA68A}"/>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a:extLst>
              <a:ext uri="{FF2B5EF4-FFF2-40B4-BE49-F238E27FC236}">
                <a16:creationId xmlns:a16="http://schemas.microsoft.com/office/drawing/2014/main" id="{C3969FF5-73D4-911F-6D44-EFE6A9CBE88F}"/>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a:extLst>
              <a:ext uri="{FF2B5EF4-FFF2-40B4-BE49-F238E27FC236}">
                <a16:creationId xmlns:a16="http://schemas.microsoft.com/office/drawing/2014/main" id="{14966B8D-1BFC-80FD-A7E3-84C477BE9B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FEFCE326-592B-A61F-422D-C883C4434734}"/>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9BBA00A5-4B57-C1FA-632B-9F7671C1525A}"/>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3ED5697D-CCA8-22F2-C5D3-438691A2BC10}"/>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270AA66B-90D5-848C-C745-55686B9876C8}"/>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诊断阶段</a:t>
            </a:r>
          </a:p>
        </p:txBody>
      </p:sp>
      <p:sp>
        <p:nvSpPr>
          <p:cNvPr id="31" name="斜纹 30">
            <a:extLst>
              <a:ext uri="{FF2B5EF4-FFF2-40B4-BE49-F238E27FC236}">
                <a16:creationId xmlns:a16="http://schemas.microsoft.com/office/drawing/2014/main" id="{B8B46CF0-2482-53C6-0B26-52FB7A4726D9}"/>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1ED3895A-53D8-F276-9186-80ACC8AF4234}"/>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70BCA11A-5978-B645-B0ED-3B196A029937}"/>
              </a:ext>
            </a:extLst>
          </p:cNvPr>
          <p:cNvSpPr txBox="1"/>
          <p:nvPr/>
        </p:nvSpPr>
        <p:spPr>
          <a:xfrm>
            <a:off x="554728" y="989123"/>
            <a:ext cx="11372779" cy="4832092"/>
          </a:xfrm>
          <a:prstGeom prst="rect">
            <a:avLst/>
          </a:prstGeom>
          <a:noFill/>
        </p:spPr>
        <p:txBody>
          <a:bodyPr wrap="square">
            <a:spAutoFit/>
          </a:bodyPr>
          <a:lstStyle/>
          <a:p>
            <a:r>
              <a:rPr lang="zh-CN" altLang="en-US" sz="1600" dirty="0"/>
              <a:t>遵循 </a:t>
            </a:r>
            <a:r>
              <a:rPr lang="en-US" altLang="zh-CN" dirty="0" err="1">
                <a:solidFill>
                  <a:schemeClr val="accent1"/>
                </a:solidFill>
              </a:rPr>
              <a:t>GrootRank</a:t>
            </a:r>
            <a:r>
              <a:rPr lang="en-US" altLang="zh-CN" dirty="0">
                <a:solidFill>
                  <a:schemeClr val="accent1"/>
                </a:solidFill>
              </a:rPr>
              <a:t> (ASE-2021- Groot: An Event-graph-based Approach for Root Cause Analysis in Industrial Settings</a:t>
            </a:r>
            <a:r>
              <a:rPr lang="en-US" altLang="zh-CN" sz="1600" dirty="0">
                <a:solidFill>
                  <a:schemeClr val="accent1"/>
                </a:solidFill>
              </a:rPr>
              <a:t>)</a:t>
            </a:r>
            <a:r>
              <a:rPr lang="zh-CN" altLang="en-US" sz="1600" dirty="0"/>
              <a:t>的方法</a:t>
            </a:r>
            <a:endParaRPr lang="en-US" altLang="zh-CN" sz="1600" dirty="0"/>
          </a:p>
          <a:p>
            <a:endParaRPr lang="en-US" altLang="zh-CN" dirty="0">
              <a:solidFill>
                <a:schemeClr val="accent1"/>
              </a:solidFill>
            </a:endParaRPr>
          </a:p>
          <a:p>
            <a:r>
              <a:rPr lang="zh-CN" altLang="en-US" sz="1600" dirty="0"/>
              <a:t>应用带有节点权重个性化的</a:t>
            </a:r>
            <a:r>
              <a:rPr lang="en-US" altLang="zh-CN" sz="1600" dirty="0">
                <a:solidFill>
                  <a:schemeClr val="accent1"/>
                </a:solidFill>
              </a:rPr>
              <a:t>PageRank</a:t>
            </a:r>
            <a:r>
              <a:rPr lang="zh-CN" altLang="en-US" sz="1600" dirty="0"/>
              <a:t>算法来计算根因排名</a:t>
            </a:r>
            <a:r>
              <a:rPr lang="en-US" altLang="zh-CN" sz="1600" dirty="0"/>
              <a:t>(</a:t>
            </a:r>
            <a:r>
              <a:rPr lang="zh-CN" altLang="en-US" sz="1600" dirty="0"/>
              <a:t>根据网页之间的链接关系来评估每个网页的重要性</a:t>
            </a:r>
            <a:r>
              <a:rPr lang="en-US" altLang="zh-CN" sz="1600" dirty="0"/>
              <a:t>)</a:t>
            </a:r>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r>
              <a:rPr lang="zh-CN" altLang="en-US" sz="1600" dirty="0"/>
              <a:t>自定义个性化向量 ，</a:t>
            </a:r>
            <a:r>
              <a:rPr lang="en-US" altLang="zh-CN" sz="1600" dirty="0"/>
              <a:t>Pd </a:t>
            </a:r>
            <a:r>
              <a:rPr lang="zh-CN" altLang="en-US" sz="1600" dirty="0"/>
              <a:t>是悬挂节点的个性化得分，</a:t>
            </a:r>
            <a:r>
              <a:rPr lang="en-US" altLang="zh-CN" sz="1600" dirty="0" err="1"/>
              <a:t>Pn</a:t>
            </a:r>
            <a:r>
              <a:rPr lang="en-US" altLang="zh-CN" sz="1600" dirty="0"/>
              <a:t>​ </a:t>
            </a:r>
            <a:r>
              <a:rPr lang="zh-CN" altLang="en-US" sz="1600" dirty="0"/>
              <a:t>是其余节点的个性化得分。在排名并列的情况下通过计算从触发点到访问节点的距离（</a:t>
            </a:r>
            <a:r>
              <a:rPr lang="en-US" altLang="zh-CN" sz="1600" dirty="0"/>
              <a:t>AD</a:t>
            </a:r>
            <a:r>
              <a:rPr lang="zh-CN" altLang="en-US" sz="1600" dirty="0"/>
              <a:t>）来解决并列问题</a:t>
            </a:r>
            <a:r>
              <a:rPr lang="en-US" altLang="zh-CN" sz="1600" dirty="0"/>
              <a:t>,</a:t>
            </a:r>
            <a:r>
              <a:rPr lang="zh-CN" altLang="en-US" sz="1600" dirty="0"/>
              <a:t> 。</a:t>
            </a:r>
            <a:endParaRPr lang="en-US" altLang="zh-CN" sz="1600" dirty="0"/>
          </a:p>
          <a:p>
            <a:endParaRPr lang="en-US" altLang="zh-CN" sz="1600" dirty="0"/>
          </a:p>
          <a:p>
            <a:r>
              <a:rPr lang="zh-CN" altLang="en-US" sz="1600" dirty="0"/>
              <a:t>根据观察</a:t>
            </a:r>
            <a:r>
              <a:rPr lang="zh-CN" altLang="en-US" sz="1600" dirty="0">
                <a:solidFill>
                  <a:schemeClr val="accent1"/>
                </a:solidFill>
              </a:rPr>
              <a:t>悬挂节点更有可能是根因</a:t>
            </a:r>
            <a:r>
              <a:rPr lang="zh-CN" altLang="en-US" sz="1600" dirty="0"/>
              <a:t>，</a:t>
            </a:r>
            <a:r>
              <a:rPr lang="zh-CN" altLang="en-US" sz="1600" dirty="0">
                <a:solidFill>
                  <a:schemeClr val="accent1"/>
                </a:solidFill>
              </a:rPr>
              <a:t>将不可达节点的距离设为</a:t>
            </a:r>
            <a:r>
              <a:rPr lang="en-US" altLang="zh-CN" sz="1600" dirty="0">
                <a:solidFill>
                  <a:schemeClr val="accent1"/>
                </a:solidFill>
              </a:rPr>
              <a:t>0</a:t>
            </a:r>
            <a:r>
              <a:rPr lang="zh-CN" altLang="en-US" sz="1600" dirty="0">
                <a:solidFill>
                  <a:schemeClr val="accent1"/>
                </a:solidFill>
              </a:rPr>
              <a:t>，并认为较大的访问距离更有可能是根因</a:t>
            </a:r>
            <a:r>
              <a:rPr lang="zh-CN" altLang="en-US" sz="1600" dirty="0"/>
              <a:t>。最后，</a:t>
            </a:r>
            <a:r>
              <a:rPr lang="en-US" altLang="zh-CN" sz="1600" dirty="0"/>
              <a:t>RUN</a:t>
            </a:r>
            <a:r>
              <a:rPr lang="zh-CN" altLang="en-US" sz="1600" dirty="0"/>
              <a:t>根据得分排名输出前</a:t>
            </a:r>
            <a:r>
              <a:rPr lang="en-US" altLang="zh-CN" sz="1600" dirty="0"/>
              <a:t>k</a:t>
            </a:r>
            <a:r>
              <a:rPr lang="zh-CN" altLang="en-US" sz="1600" dirty="0"/>
              <a:t>个根因。</a:t>
            </a:r>
            <a:endParaRPr lang="en-US" altLang="zh-CN" sz="1600" dirty="0"/>
          </a:p>
        </p:txBody>
      </p:sp>
      <p:pic>
        <p:nvPicPr>
          <p:cNvPr id="11" name="图片 10">
            <a:extLst>
              <a:ext uri="{FF2B5EF4-FFF2-40B4-BE49-F238E27FC236}">
                <a16:creationId xmlns:a16="http://schemas.microsoft.com/office/drawing/2014/main" id="{533E1BB1-4B9F-A917-2CE2-B1D0F947D7F9}"/>
              </a:ext>
            </a:extLst>
          </p:cNvPr>
          <p:cNvPicPr>
            <a:picLocks noChangeAspect="1"/>
          </p:cNvPicPr>
          <p:nvPr/>
        </p:nvPicPr>
        <p:blipFill>
          <a:blip r:embed="rId4"/>
          <a:stretch>
            <a:fillRect/>
          </a:stretch>
        </p:blipFill>
        <p:spPr>
          <a:xfrm>
            <a:off x="1043550" y="5743496"/>
            <a:ext cx="6897955" cy="917873"/>
          </a:xfrm>
          <a:prstGeom prst="rect">
            <a:avLst/>
          </a:prstGeom>
        </p:spPr>
      </p:pic>
      <p:pic>
        <p:nvPicPr>
          <p:cNvPr id="16" name="图片 15">
            <a:extLst>
              <a:ext uri="{FF2B5EF4-FFF2-40B4-BE49-F238E27FC236}">
                <a16:creationId xmlns:a16="http://schemas.microsoft.com/office/drawing/2014/main" id="{E82539B4-09DD-481C-9090-19A556CFEE93}"/>
              </a:ext>
            </a:extLst>
          </p:cNvPr>
          <p:cNvPicPr>
            <a:picLocks noChangeAspect="1"/>
          </p:cNvPicPr>
          <p:nvPr/>
        </p:nvPicPr>
        <p:blipFill rotWithShape="1">
          <a:blip r:embed="rId5"/>
          <a:srcRect b="68846"/>
          <a:stretch/>
        </p:blipFill>
        <p:spPr>
          <a:xfrm>
            <a:off x="488149" y="2738533"/>
            <a:ext cx="6046157" cy="1126195"/>
          </a:xfrm>
          <a:prstGeom prst="rect">
            <a:avLst/>
          </a:prstGeom>
        </p:spPr>
      </p:pic>
      <p:pic>
        <p:nvPicPr>
          <p:cNvPr id="17" name="图片 16">
            <a:extLst>
              <a:ext uri="{FF2B5EF4-FFF2-40B4-BE49-F238E27FC236}">
                <a16:creationId xmlns:a16="http://schemas.microsoft.com/office/drawing/2014/main" id="{1C415997-A4BB-8FB8-4D2F-81CB7851B9FA}"/>
              </a:ext>
            </a:extLst>
          </p:cNvPr>
          <p:cNvPicPr>
            <a:picLocks noChangeAspect="1"/>
          </p:cNvPicPr>
          <p:nvPr/>
        </p:nvPicPr>
        <p:blipFill rotWithShape="1">
          <a:blip r:embed="rId5"/>
          <a:srcRect t="28463"/>
          <a:stretch/>
        </p:blipFill>
        <p:spPr>
          <a:xfrm>
            <a:off x="6207143" y="2348202"/>
            <a:ext cx="4429356" cy="1894476"/>
          </a:xfrm>
          <a:prstGeom prst="rect">
            <a:avLst/>
          </a:prstGeom>
        </p:spPr>
      </p:pic>
      <p:sp>
        <p:nvSpPr>
          <p:cNvPr id="20" name="矩形: 圆角 19">
            <a:extLst>
              <a:ext uri="{FF2B5EF4-FFF2-40B4-BE49-F238E27FC236}">
                <a16:creationId xmlns:a16="http://schemas.microsoft.com/office/drawing/2014/main" id="{D1D226CE-DA86-332D-B985-AEB55E6122BB}"/>
              </a:ext>
            </a:extLst>
          </p:cNvPr>
          <p:cNvSpPr/>
          <p:nvPr/>
        </p:nvSpPr>
        <p:spPr>
          <a:xfrm>
            <a:off x="488149" y="2232955"/>
            <a:ext cx="11406456" cy="20097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05744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实验</a:t>
            </a:r>
          </a:p>
        </p:txBody>
      </p:sp>
      <p:sp>
        <p:nvSpPr>
          <p:cNvPr id="14" name="斜纹 13">
            <a:extLst>
              <a:ext uri="{FF2B5EF4-FFF2-40B4-BE49-F238E27FC236}">
                <a16:creationId xmlns:a16="http://schemas.microsoft.com/office/drawing/2014/main" id="{90289D93-4632-4CA3-9C5F-B18B0C9FB545}"/>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斜纹 14">
            <a:extLst>
              <a:ext uri="{FF2B5EF4-FFF2-40B4-BE49-F238E27FC236}">
                <a16:creationId xmlns:a16="http://schemas.microsoft.com/office/drawing/2014/main" id="{BB0A2CC7-A989-412D-8469-35698026BB49}"/>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1">
            <a:extLst>
              <a:ext uri="{FF2B5EF4-FFF2-40B4-BE49-F238E27FC236}">
                <a16:creationId xmlns:a16="http://schemas.microsoft.com/office/drawing/2014/main" id="{AF73F58D-5564-0EFC-86E0-9F07870FB4AE}"/>
              </a:ext>
            </a:extLst>
          </p:cNvPr>
          <p:cNvSpPr/>
          <p:nvPr/>
        </p:nvSpPr>
        <p:spPr>
          <a:xfrm>
            <a:off x="658043" y="735900"/>
            <a:ext cx="10703006" cy="14498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A028A51-39A3-5BE5-CFF2-A8105FB032C5}"/>
              </a:ext>
            </a:extLst>
          </p:cNvPr>
          <p:cNvSpPr txBox="1"/>
          <p:nvPr/>
        </p:nvSpPr>
        <p:spPr>
          <a:xfrm>
            <a:off x="852968" y="864656"/>
            <a:ext cx="10486064" cy="1323439"/>
          </a:xfrm>
          <a:prstGeom prst="rect">
            <a:avLst/>
          </a:prstGeom>
          <a:noFill/>
        </p:spPr>
        <p:txBody>
          <a:bodyPr wrap="square">
            <a:spAutoFit/>
          </a:bodyPr>
          <a:lstStyle/>
          <a:p>
            <a:r>
              <a:rPr lang="zh-CN" altLang="en-US" sz="1600" dirty="0">
                <a:latin typeface="微软雅黑" panose="020B0503020204020204" pitchFamily="34" charset="-122"/>
                <a:ea typeface="微软雅黑" panose="020B0503020204020204" pitchFamily="34" charset="-122"/>
              </a:rPr>
              <a:t>数据集：</a:t>
            </a:r>
            <a:endParaRPr lang="en-US" altLang="zh-CN" sz="1600" dirty="0">
              <a:latin typeface="微软雅黑" panose="020B0503020204020204" pitchFamily="34" charset="-122"/>
              <a:ea typeface="微软雅黑" panose="020B0503020204020204" pitchFamily="34" charset="-122"/>
            </a:endParaRPr>
          </a:p>
          <a:p>
            <a:r>
              <a:rPr lang="zh-CN" altLang="en-US" sz="1600" b="0" i="0" dirty="0">
                <a:solidFill>
                  <a:srgbClr val="000000"/>
                </a:solidFill>
                <a:effectLst/>
                <a:latin typeface="微软雅黑" panose="020B0503020204020204" pitchFamily="34" charset="-122"/>
                <a:ea typeface="微软雅黑" panose="020B0503020204020204" pitchFamily="34" charset="-122"/>
              </a:rPr>
              <a:t>仿真数据集：数据以节点数 </a:t>
            </a:r>
            <a:r>
              <a:rPr lang="en-US" altLang="zh-CN" sz="1600" b="0" i="0" dirty="0">
                <a:solidFill>
                  <a:srgbClr val="000000"/>
                </a:solidFill>
                <a:effectLst/>
                <a:latin typeface="微软雅黑" panose="020B0503020204020204" pitchFamily="34" charset="-122"/>
                <a:ea typeface="微软雅黑" panose="020B0503020204020204" pitchFamily="34" charset="-122"/>
              </a:rPr>
              <a:t>10</a:t>
            </a:r>
            <a:r>
              <a:rPr lang="zh-CN" altLang="en-US" sz="1600" b="0" i="0" dirty="0">
                <a:solidFill>
                  <a:srgbClr val="000000"/>
                </a:solidFill>
                <a:effectLst/>
                <a:latin typeface="微软雅黑" panose="020B0503020204020204" pitchFamily="34" charset="-122"/>
                <a:ea typeface="微软雅黑" panose="020B0503020204020204" pitchFamily="34" charset="-122"/>
              </a:rPr>
              <a:t>、</a:t>
            </a:r>
            <a:r>
              <a:rPr lang="en-US" altLang="zh-CN" sz="1600" b="0" i="0" dirty="0">
                <a:solidFill>
                  <a:srgbClr val="000000"/>
                </a:solidFill>
                <a:effectLst/>
                <a:latin typeface="微软雅黑" panose="020B0503020204020204" pitchFamily="34" charset="-122"/>
                <a:ea typeface="微软雅黑" panose="020B0503020204020204" pitchFamily="34" charset="-122"/>
              </a:rPr>
              <a:t>20</a:t>
            </a:r>
            <a:r>
              <a:rPr lang="zh-CN" altLang="en-US" sz="1600" b="0" i="0" dirty="0">
                <a:solidFill>
                  <a:srgbClr val="000000"/>
                </a:solidFill>
                <a:effectLst/>
                <a:latin typeface="微软雅黑" panose="020B0503020204020204" pitchFamily="34" charset="-122"/>
                <a:ea typeface="微软雅黑" panose="020B0503020204020204" pitchFamily="34" charset="-122"/>
              </a:rPr>
              <a:t>、</a:t>
            </a:r>
            <a:r>
              <a:rPr lang="en-US" altLang="zh-CN" sz="1600" b="0" i="0" dirty="0">
                <a:solidFill>
                  <a:srgbClr val="000000"/>
                </a:solidFill>
                <a:effectLst/>
                <a:latin typeface="微软雅黑" panose="020B0503020204020204" pitchFamily="34" charset="-122"/>
                <a:ea typeface="微软雅黑" panose="020B0503020204020204" pitchFamily="34" charset="-122"/>
              </a:rPr>
              <a:t>30</a:t>
            </a:r>
            <a:r>
              <a:rPr lang="zh-CN" altLang="en-US" sz="1600" b="0" i="0" dirty="0">
                <a:solidFill>
                  <a:srgbClr val="000000"/>
                </a:solidFill>
                <a:effectLst/>
                <a:latin typeface="微软雅黑" panose="020B0503020204020204" pitchFamily="34" charset="-122"/>
                <a:ea typeface="微软雅黑" panose="020B0503020204020204" pitchFamily="34" charset="-122"/>
              </a:rPr>
              <a:t>、</a:t>
            </a:r>
            <a:r>
              <a:rPr lang="en-US" altLang="zh-CN" sz="1600" b="0" i="0" dirty="0">
                <a:solidFill>
                  <a:srgbClr val="000000"/>
                </a:solidFill>
                <a:effectLst/>
                <a:latin typeface="微软雅黑" panose="020B0503020204020204" pitchFamily="34" charset="-122"/>
                <a:ea typeface="微软雅黑" panose="020B0503020204020204" pitchFamily="34" charset="-122"/>
              </a:rPr>
              <a:t>40 </a:t>
            </a:r>
            <a:r>
              <a:rPr lang="zh-CN" altLang="en-US" sz="1600" b="0" i="0" dirty="0">
                <a:solidFill>
                  <a:srgbClr val="000000"/>
                </a:solidFill>
                <a:effectLst/>
                <a:latin typeface="微软雅黑" panose="020B0503020204020204" pitchFamily="34" charset="-122"/>
                <a:ea typeface="微软雅黑" panose="020B0503020204020204" pitchFamily="34" charset="-122"/>
              </a:rPr>
              <a:t>和 </a:t>
            </a:r>
            <a:r>
              <a:rPr lang="en-US" altLang="zh-CN" sz="1600" b="0" i="0" dirty="0">
                <a:solidFill>
                  <a:srgbClr val="000000"/>
                </a:solidFill>
                <a:effectLst/>
                <a:latin typeface="微软雅黑" panose="020B0503020204020204" pitchFamily="34" charset="-122"/>
                <a:ea typeface="微软雅黑" panose="020B0503020204020204" pitchFamily="34" charset="-122"/>
              </a:rPr>
              <a:t>50 </a:t>
            </a:r>
            <a:r>
              <a:rPr lang="zh-CN" altLang="en-US" sz="1600" b="0" i="0" dirty="0">
                <a:solidFill>
                  <a:srgbClr val="000000"/>
                </a:solidFill>
                <a:effectLst/>
                <a:latin typeface="微软雅黑" panose="020B0503020204020204" pitchFamily="34" charset="-122"/>
                <a:ea typeface="微软雅黑" panose="020B0503020204020204" pitchFamily="34" charset="-122"/>
              </a:rPr>
              <a:t>，跨越 </a:t>
            </a:r>
            <a:r>
              <a:rPr lang="en-US" altLang="zh-CN" sz="1600" b="0" i="0" dirty="0">
                <a:solidFill>
                  <a:srgbClr val="000000"/>
                </a:solidFill>
                <a:effectLst/>
                <a:latin typeface="微软雅黑" panose="020B0503020204020204" pitchFamily="34" charset="-122"/>
                <a:ea typeface="微软雅黑" panose="020B0503020204020204" pitchFamily="34" charset="-122"/>
              </a:rPr>
              <a:t>2,000 </a:t>
            </a:r>
            <a:r>
              <a:rPr lang="zh-CN" altLang="en-US" sz="1600" b="0" i="0" dirty="0">
                <a:solidFill>
                  <a:srgbClr val="000000"/>
                </a:solidFill>
                <a:effectLst/>
                <a:latin typeface="微软雅黑" panose="020B0503020204020204" pitchFamily="34" charset="-122"/>
                <a:ea typeface="微软雅黑" panose="020B0503020204020204" pitchFamily="34" charset="-122"/>
              </a:rPr>
              <a:t>多个时间戳。</a:t>
            </a:r>
            <a:endParaRPr lang="en-US" altLang="zh-CN" sz="1600" b="0" i="0" dirty="0">
              <a:solidFill>
                <a:srgbClr val="000000"/>
              </a:solidFill>
              <a:effectLst/>
              <a:latin typeface="微软雅黑" panose="020B0503020204020204" pitchFamily="34" charset="-122"/>
              <a:ea typeface="微软雅黑" panose="020B0503020204020204" pitchFamily="34" charset="-122"/>
            </a:endParaRPr>
          </a:p>
          <a:p>
            <a:r>
              <a:rPr lang="en-US" altLang="zh-CN" sz="1600" dirty="0">
                <a:solidFill>
                  <a:srgbClr val="000000"/>
                </a:solidFill>
                <a:latin typeface="微软雅黑" panose="020B0503020204020204" pitchFamily="34" charset="-122"/>
                <a:ea typeface="微软雅黑" panose="020B0503020204020204" pitchFamily="34" charset="-122"/>
              </a:rPr>
              <a:t>Sock-shop</a:t>
            </a:r>
            <a:r>
              <a:rPr lang="zh-CN" altLang="en-US" sz="1600" dirty="0">
                <a:solidFill>
                  <a:srgbClr val="000000"/>
                </a:solidFill>
                <a:latin typeface="微软雅黑" panose="020B0503020204020204" pitchFamily="34" charset="-122"/>
                <a:ea typeface="微软雅黑" panose="020B0503020204020204" pitchFamily="34" charset="-122"/>
              </a:rPr>
              <a:t>：</a:t>
            </a:r>
            <a:r>
              <a:rPr lang="zh-CN" altLang="en-US" sz="1600" b="0" i="0" dirty="0">
                <a:solidFill>
                  <a:srgbClr val="000000"/>
                </a:solidFill>
                <a:effectLst/>
                <a:latin typeface="微软雅黑" panose="020B0503020204020204" pitchFamily="34" charset="-122"/>
                <a:ea typeface="微软雅黑" panose="020B0503020204020204" pitchFamily="34" charset="-122"/>
              </a:rPr>
              <a:t>框架总共包含 </a:t>
            </a:r>
            <a:r>
              <a:rPr lang="en-US" altLang="zh-CN" sz="1600" b="0" i="0" dirty="0">
                <a:solidFill>
                  <a:srgbClr val="000000"/>
                </a:solidFill>
                <a:effectLst/>
                <a:latin typeface="微软雅黑" panose="020B0503020204020204" pitchFamily="34" charset="-122"/>
                <a:ea typeface="微软雅黑" panose="020B0503020204020204" pitchFamily="34" charset="-122"/>
              </a:rPr>
              <a:t>13 </a:t>
            </a:r>
            <a:r>
              <a:rPr lang="zh-CN" altLang="en-US" sz="1600" b="0" i="0" dirty="0">
                <a:solidFill>
                  <a:srgbClr val="000000"/>
                </a:solidFill>
                <a:effectLst/>
                <a:latin typeface="微软雅黑" panose="020B0503020204020204" pitchFamily="34" charset="-122"/>
                <a:ea typeface="微软雅黑" panose="020B0503020204020204" pitchFamily="34" charset="-122"/>
              </a:rPr>
              <a:t>个微服务，每个微服务都使用不同的技术开发。这些微服务部署在单独的虚拟机或容器上。这些微服务以各种指标（例如 </a:t>
            </a:r>
            <a:r>
              <a:rPr lang="en-US" altLang="zh-CN" sz="1600" b="0" i="0" dirty="0">
                <a:solidFill>
                  <a:srgbClr val="000000"/>
                </a:solidFill>
                <a:effectLst/>
                <a:latin typeface="微软雅黑" panose="020B0503020204020204" pitchFamily="34" charset="-122"/>
                <a:ea typeface="微软雅黑" panose="020B0503020204020204" pitchFamily="34" charset="-122"/>
              </a:rPr>
              <a:t>CPU </a:t>
            </a:r>
            <a:r>
              <a:rPr lang="zh-CN" altLang="en-US" sz="1600" b="0" i="0" dirty="0">
                <a:solidFill>
                  <a:srgbClr val="000000"/>
                </a:solidFill>
                <a:effectLst/>
                <a:latin typeface="微软雅黑" panose="020B0503020204020204" pitchFamily="34" charset="-122"/>
                <a:ea typeface="微软雅黑" panose="020B0503020204020204" pitchFamily="34" charset="-122"/>
              </a:rPr>
              <a:t>和内存利用率）的形式提供大量统计数据。在 </a:t>
            </a:r>
            <a:r>
              <a:rPr lang="en-US" altLang="zh-CN" sz="1600" b="0" i="0" dirty="0">
                <a:solidFill>
                  <a:srgbClr val="000000"/>
                </a:solidFill>
                <a:effectLst/>
                <a:latin typeface="微软雅黑" panose="020B0503020204020204" pitchFamily="34" charset="-122"/>
                <a:ea typeface="微软雅黑" panose="020B0503020204020204" pitchFamily="34" charset="-122"/>
              </a:rPr>
              <a:t>sock-shop </a:t>
            </a:r>
            <a:r>
              <a:rPr lang="zh-CN" altLang="en-US" sz="1600" b="0" i="0" dirty="0">
                <a:solidFill>
                  <a:srgbClr val="000000"/>
                </a:solidFill>
                <a:effectLst/>
                <a:latin typeface="微软雅黑" panose="020B0503020204020204" pitchFamily="34" charset="-122"/>
                <a:ea typeface="微软雅黑" panose="020B0503020204020204" pitchFamily="34" charset="-122"/>
              </a:rPr>
              <a:t>数据集中，存在十个不同的根本原因类别，每个类别包含五个实例。</a:t>
            </a:r>
            <a:endParaRPr lang="en-US" altLang="zh-CN" sz="1600" b="0" i="0" dirty="0">
              <a:solidFill>
                <a:srgbClr val="000000"/>
              </a:solidFill>
              <a:effectLst/>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968AB273-EBA2-7EE1-575F-A071E64E6130}"/>
              </a:ext>
            </a:extLst>
          </p:cNvPr>
          <p:cNvPicPr>
            <a:picLocks noChangeAspect="1"/>
          </p:cNvPicPr>
          <p:nvPr/>
        </p:nvPicPr>
        <p:blipFill>
          <a:blip r:embed="rId4"/>
          <a:stretch>
            <a:fillRect/>
          </a:stretch>
        </p:blipFill>
        <p:spPr>
          <a:xfrm>
            <a:off x="768676" y="2354532"/>
            <a:ext cx="3570394" cy="1612670"/>
          </a:xfrm>
          <a:prstGeom prst="rect">
            <a:avLst/>
          </a:prstGeom>
        </p:spPr>
      </p:pic>
      <p:sp>
        <p:nvSpPr>
          <p:cNvPr id="12" name="文本框 11">
            <a:extLst>
              <a:ext uri="{FF2B5EF4-FFF2-40B4-BE49-F238E27FC236}">
                <a16:creationId xmlns:a16="http://schemas.microsoft.com/office/drawing/2014/main" id="{30E0CFA4-CB7A-E240-FFD9-9D296E02793A}"/>
              </a:ext>
            </a:extLst>
          </p:cNvPr>
          <p:cNvSpPr txBox="1"/>
          <p:nvPr/>
        </p:nvSpPr>
        <p:spPr>
          <a:xfrm>
            <a:off x="180641" y="4538143"/>
            <a:ext cx="4349577" cy="1477328"/>
          </a:xfrm>
          <a:prstGeom prst="rect">
            <a:avLst/>
          </a:prstGeom>
          <a:noFill/>
        </p:spPr>
        <p:txBody>
          <a:bodyPr wrap="square">
            <a:spAutoFit/>
          </a:bodyPr>
          <a:lstStyle/>
          <a:p>
            <a:r>
              <a:rPr lang="en-US" altLang="zh-CN" b="0" i="0" dirty="0" err="1">
                <a:solidFill>
                  <a:srgbClr val="000000"/>
                </a:solidFill>
                <a:effectLst/>
                <a:latin typeface="微软雅黑" panose="020B0503020204020204" pitchFamily="34" charset="-122"/>
                <a:ea typeface="微软雅黑" panose="020B0503020204020204" pitchFamily="34" charset="-122"/>
              </a:rPr>
              <a:t>HR@k</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表示从前</a:t>
            </a:r>
            <a:r>
              <a:rPr lang="en-US" altLang="zh-CN" b="0" i="0" dirty="0">
                <a:solidFill>
                  <a:srgbClr val="000000"/>
                </a:solidFill>
                <a:effectLst/>
                <a:latin typeface="微软雅黑" panose="020B0503020204020204" pitchFamily="34" charset="-122"/>
                <a:ea typeface="微软雅黑" panose="020B0503020204020204" pitchFamily="34" charset="-122"/>
              </a:rPr>
              <a:t>k</a:t>
            </a:r>
            <a:r>
              <a:rPr lang="zh-CN" altLang="en-US" b="0" i="0" dirty="0">
                <a:solidFill>
                  <a:srgbClr val="000000"/>
                </a:solidFill>
                <a:effectLst/>
                <a:latin typeface="微软雅黑" panose="020B0503020204020204" pitchFamily="34" charset="-122"/>
                <a:ea typeface="微软雅黑" panose="020B0503020204020204" pitchFamily="34" charset="-122"/>
              </a:rPr>
              <a:t>个输出中得到正确根因的概率</a:t>
            </a:r>
            <a:r>
              <a:rPr lang="zh-CN" altLang="en-US" dirty="0">
                <a:solidFill>
                  <a:srgbClr val="000000"/>
                </a:solidFill>
                <a:latin typeface="微软雅黑" panose="020B0503020204020204" pitchFamily="34" charset="-122"/>
                <a:ea typeface="微软雅黑" panose="020B0503020204020204" pitchFamily="34" charset="-122"/>
              </a:rPr>
              <a:t>。</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MRR </a:t>
            </a:r>
            <a:r>
              <a:rPr lang="zh-CN" altLang="en-US" b="0" i="0" dirty="0">
                <a:solidFill>
                  <a:srgbClr val="000000"/>
                </a:solidFill>
                <a:effectLst/>
                <a:latin typeface="微软雅黑" panose="020B0503020204020204" pitchFamily="34" charset="-122"/>
                <a:ea typeface="微软雅黑" panose="020B0503020204020204" pitchFamily="34" charset="-122"/>
              </a:rPr>
              <a:t>汇总了根因排名的倒数。如果根因不包含在输出中，其排名可以视为无穷大，结果得分为零。</a:t>
            </a:r>
            <a:endParaRPr lang="zh-CN" altLang="en-US" dirty="0"/>
          </a:p>
        </p:txBody>
      </p:sp>
      <p:pic>
        <p:nvPicPr>
          <p:cNvPr id="18" name="图片 17">
            <a:extLst>
              <a:ext uri="{FF2B5EF4-FFF2-40B4-BE49-F238E27FC236}">
                <a16:creationId xmlns:a16="http://schemas.microsoft.com/office/drawing/2014/main" id="{6E23F1E2-48A8-ADA9-C042-C74D09EBFDFF}"/>
              </a:ext>
            </a:extLst>
          </p:cNvPr>
          <p:cNvPicPr>
            <a:picLocks noChangeAspect="1"/>
          </p:cNvPicPr>
          <p:nvPr/>
        </p:nvPicPr>
        <p:blipFill>
          <a:blip r:embed="rId5"/>
          <a:stretch>
            <a:fillRect/>
          </a:stretch>
        </p:blipFill>
        <p:spPr>
          <a:xfrm>
            <a:off x="4719290" y="2643590"/>
            <a:ext cx="6796535" cy="2831890"/>
          </a:xfrm>
          <a:prstGeom prst="rect">
            <a:avLst/>
          </a:prstGeom>
        </p:spPr>
      </p:pic>
    </p:spTree>
    <p:extLst>
      <p:ext uri="{BB962C8B-B14F-4D97-AF65-F5344CB8AC3E}">
        <p14:creationId xmlns:p14="http://schemas.microsoft.com/office/powerpoint/2010/main" val="2538223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AB958-C7D5-5393-FAA6-D1572AAB3E51}"/>
            </a:ext>
          </a:extLst>
        </p:cNvPr>
        <p:cNvGrpSpPr/>
        <p:nvPr/>
      </p:nvGrpSpPr>
      <p:grpSpPr>
        <a:xfrm>
          <a:off x="0" y="0"/>
          <a:ext cx="0" cy="0"/>
          <a:chOff x="0" y="0"/>
          <a:chExt cx="0" cy="0"/>
        </a:xfrm>
      </p:grpSpPr>
      <p:sp>
        <p:nvSpPr>
          <p:cNvPr id="48" name="文本框 47">
            <a:extLst>
              <a:ext uri="{FF2B5EF4-FFF2-40B4-BE49-F238E27FC236}">
                <a16:creationId xmlns:a16="http://schemas.microsoft.com/office/drawing/2014/main" id="{48D546D3-EAD7-AB5B-7B65-12D83866CA65}"/>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a:extLst>
              <a:ext uri="{FF2B5EF4-FFF2-40B4-BE49-F238E27FC236}">
                <a16:creationId xmlns:a16="http://schemas.microsoft.com/office/drawing/2014/main" id="{CD3392D2-98ED-C6BD-D44F-859B526E0D98}"/>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a:extLst>
              <a:ext uri="{FF2B5EF4-FFF2-40B4-BE49-F238E27FC236}">
                <a16:creationId xmlns:a16="http://schemas.microsoft.com/office/drawing/2014/main" id="{3CAB38BC-E205-1D5E-B13D-BF8944B727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987A1122-ADD4-6453-31A1-73AABDD8717A}"/>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24FFC5AE-F604-C8B2-550D-9A87D978A49D}"/>
              </a:ext>
            </a:extLst>
          </p:cNvPr>
          <p:cNvCxnSpPr>
            <a:cxnSpLocks/>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A8AD331F-2F0F-25B7-B00A-D132D017CE06}"/>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a:extLst>
              <a:ext uri="{FF2B5EF4-FFF2-40B4-BE49-F238E27FC236}">
                <a16:creationId xmlns:a16="http://schemas.microsoft.com/office/drawing/2014/main" id="{BAD11DD6-8AA0-0BA3-395E-5B0F6D78E4B4}"/>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81D8D503-3FD9-75F1-F573-308C4C76BB53}"/>
              </a:ext>
            </a:extLst>
          </p:cNvPr>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实验</a:t>
            </a:r>
          </a:p>
        </p:txBody>
      </p:sp>
      <p:sp>
        <p:nvSpPr>
          <p:cNvPr id="14" name="斜纹 13">
            <a:extLst>
              <a:ext uri="{FF2B5EF4-FFF2-40B4-BE49-F238E27FC236}">
                <a16:creationId xmlns:a16="http://schemas.microsoft.com/office/drawing/2014/main" id="{0A855207-0876-079D-0FCD-6FA044ED9C1D}"/>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斜纹 14">
            <a:extLst>
              <a:ext uri="{FF2B5EF4-FFF2-40B4-BE49-F238E27FC236}">
                <a16:creationId xmlns:a16="http://schemas.microsoft.com/office/drawing/2014/main" id="{9D87D43B-8619-CF23-B685-34E51B7DB81F}"/>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BC5EC859-CDA4-73B3-BEFD-1DD29A2D9108}"/>
              </a:ext>
            </a:extLst>
          </p:cNvPr>
          <p:cNvPicPr>
            <a:picLocks noChangeAspect="1"/>
          </p:cNvPicPr>
          <p:nvPr/>
        </p:nvPicPr>
        <p:blipFill>
          <a:blip r:embed="rId4"/>
          <a:stretch>
            <a:fillRect/>
          </a:stretch>
        </p:blipFill>
        <p:spPr>
          <a:xfrm>
            <a:off x="618536" y="1075945"/>
            <a:ext cx="4940371" cy="2931041"/>
          </a:xfrm>
          <a:prstGeom prst="rect">
            <a:avLst/>
          </a:prstGeom>
        </p:spPr>
      </p:pic>
      <p:sp>
        <p:nvSpPr>
          <p:cNvPr id="5" name="文本框 4">
            <a:extLst>
              <a:ext uri="{FF2B5EF4-FFF2-40B4-BE49-F238E27FC236}">
                <a16:creationId xmlns:a16="http://schemas.microsoft.com/office/drawing/2014/main" id="{70D36DDA-11DB-B227-D7C3-D008233FC012}"/>
              </a:ext>
            </a:extLst>
          </p:cNvPr>
          <p:cNvSpPr txBox="1"/>
          <p:nvPr/>
        </p:nvSpPr>
        <p:spPr>
          <a:xfrm>
            <a:off x="6217321" y="4367658"/>
            <a:ext cx="5018180" cy="2123658"/>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消融实验：</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sz="1600" dirty="0"/>
              <a:t>删除预训练阶段会导致 </a:t>
            </a:r>
            <a:r>
              <a:rPr lang="en-US" altLang="zh-CN" sz="1600" dirty="0"/>
              <a:t>RUN </a:t>
            </a:r>
            <a:r>
              <a:rPr lang="zh-CN" altLang="en-US" sz="1600" dirty="0"/>
              <a:t>性能显着下降。</a:t>
            </a:r>
            <a:endParaRPr lang="en-US" altLang="zh-CN" sz="1600" dirty="0"/>
          </a:p>
          <a:p>
            <a:r>
              <a:rPr lang="zh-CN" altLang="en-US" sz="1600" dirty="0"/>
              <a:t>这表明，在通过神经 </a:t>
            </a:r>
            <a:r>
              <a:rPr lang="en-US" altLang="zh-CN" sz="1600" dirty="0"/>
              <a:t>Granger </a:t>
            </a:r>
            <a:r>
              <a:rPr lang="zh-CN" altLang="en-US" sz="1600" dirty="0"/>
              <a:t>因果发现进行根本原因分析时，结合上下文信息可以有效提升性能。</a:t>
            </a:r>
            <a:endParaRPr lang="en-US" altLang="zh-CN" sz="1600" dirty="0"/>
          </a:p>
          <a:p>
            <a:endParaRPr lang="en-US" altLang="zh-CN" sz="1600" dirty="0"/>
          </a:p>
          <a:p>
            <a:r>
              <a:rPr lang="zh-CN" altLang="en-US" sz="1600" dirty="0"/>
              <a:t>然而，在对比学习中排除负对不会导致性能大幅下降。（在较短的时间跨度内）</a:t>
            </a:r>
            <a:endParaRPr lang="en-US" altLang="zh-CN" sz="1600" dirty="0"/>
          </a:p>
          <a:p>
            <a:endParaRPr lang="zh-CN" altLang="en-US" dirty="0"/>
          </a:p>
        </p:txBody>
      </p:sp>
      <p:pic>
        <p:nvPicPr>
          <p:cNvPr id="8" name="图片 7">
            <a:extLst>
              <a:ext uri="{FF2B5EF4-FFF2-40B4-BE49-F238E27FC236}">
                <a16:creationId xmlns:a16="http://schemas.microsoft.com/office/drawing/2014/main" id="{A78CF153-5E78-49CE-DEE8-BB0A5C9A29C1}"/>
              </a:ext>
            </a:extLst>
          </p:cNvPr>
          <p:cNvPicPr>
            <a:picLocks noChangeAspect="1"/>
          </p:cNvPicPr>
          <p:nvPr/>
        </p:nvPicPr>
        <p:blipFill rotWithShape="1">
          <a:blip r:embed="rId5"/>
          <a:srcRect b="23946"/>
          <a:stretch/>
        </p:blipFill>
        <p:spPr>
          <a:xfrm>
            <a:off x="491038" y="4367658"/>
            <a:ext cx="4848856" cy="1843874"/>
          </a:xfrm>
          <a:prstGeom prst="rect">
            <a:avLst/>
          </a:prstGeom>
        </p:spPr>
      </p:pic>
      <p:pic>
        <p:nvPicPr>
          <p:cNvPr id="24" name="图片 23">
            <a:extLst>
              <a:ext uri="{FF2B5EF4-FFF2-40B4-BE49-F238E27FC236}">
                <a16:creationId xmlns:a16="http://schemas.microsoft.com/office/drawing/2014/main" id="{F1925592-263B-1197-C2C8-AD40352DA724}"/>
              </a:ext>
            </a:extLst>
          </p:cNvPr>
          <p:cNvPicPr>
            <a:picLocks noChangeAspect="1"/>
          </p:cNvPicPr>
          <p:nvPr/>
        </p:nvPicPr>
        <p:blipFill>
          <a:blip r:embed="rId6"/>
          <a:stretch>
            <a:fillRect/>
          </a:stretch>
        </p:blipFill>
        <p:spPr>
          <a:xfrm>
            <a:off x="6454440" y="1227993"/>
            <a:ext cx="4112458" cy="1806477"/>
          </a:xfrm>
          <a:prstGeom prst="rect">
            <a:avLst/>
          </a:prstGeom>
        </p:spPr>
      </p:pic>
      <p:sp>
        <p:nvSpPr>
          <p:cNvPr id="9" name="矩形: 圆角 1">
            <a:extLst>
              <a:ext uri="{FF2B5EF4-FFF2-40B4-BE49-F238E27FC236}">
                <a16:creationId xmlns:a16="http://schemas.microsoft.com/office/drawing/2014/main" id="{1706DC06-6482-38B0-128B-0407403032B2}"/>
              </a:ext>
            </a:extLst>
          </p:cNvPr>
          <p:cNvSpPr/>
          <p:nvPr/>
        </p:nvSpPr>
        <p:spPr>
          <a:xfrm>
            <a:off x="6096000" y="4275325"/>
            <a:ext cx="5240539" cy="21405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7938273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11420</TotalTime>
  <Words>1289</Words>
  <Application>Microsoft Office PowerPoint</Application>
  <PresentationFormat>宽屏</PresentationFormat>
  <Paragraphs>109</Paragraphs>
  <Slides>11</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-apple-system</vt:lpstr>
      <vt:lpstr>fell</vt:lpstr>
      <vt:lpstr>Söhne</vt:lpstr>
      <vt:lpstr>等线</vt:lpstr>
      <vt:lpstr>微软雅黑</vt:lpstr>
      <vt:lpstr>Arial</vt:lpstr>
      <vt:lpstr>Calibri</vt:lpstr>
      <vt:lpstr>Comic Sans MS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林丰 罗</dc:creator>
  <cp:lastModifiedBy>天翔 孙</cp:lastModifiedBy>
  <cp:revision>177</cp:revision>
  <dcterms:created xsi:type="dcterms:W3CDTF">2023-09-18T07:48:24Z</dcterms:created>
  <dcterms:modified xsi:type="dcterms:W3CDTF">2024-06-19T04:00:02Z</dcterms:modified>
</cp:coreProperties>
</file>