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84" r:id="rId12"/>
    <p:sldId id="285" r:id="rId13"/>
    <p:sldId id="267" r:id="rId14"/>
    <p:sldId id="268" r:id="rId15"/>
    <p:sldId id="269" r:id="rId16"/>
    <p:sldId id="270" r:id="rId17"/>
    <p:sldId id="271" r:id="rId18"/>
    <p:sldId id="281" r:id="rId19"/>
    <p:sldId id="273" r:id="rId20"/>
    <p:sldId id="272" r:id="rId21"/>
    <p:sldId id="274" r:id="rId22"/>
    <p:sldId id="282" r:id="rId23"/>
    <p:sldId id="276" r:id="rId24"/>
    <p:sldId id="277" r:id="rId25"/>
    <p:sldId id="283" r:id="rId26"/>
    <p:sldId id="280" r:id="rId27"/>
    <p:sldId id="279" r:id="rId2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464" y="-3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561695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13-10-19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13-10-19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13-10-19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0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13-10-19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35524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9" y="3152694"/>
            <a:ext cx="2876429" cy="535520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056467"/>
            <a:ext cx="5544515" cy="637604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065672"/>
            <a:ext cx="5467980" cy="580704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055631"/>
            <a:ext cx="3308000" cy="48866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043916"/>
            <a:ext cx="8723376" cy="997406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6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13-10-19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13-10-19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2571751"/>
            <a:ext cx="3820055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13-10-19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13-10-19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7406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13-10-19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13-10-19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0"/>
            <a:ext cx="3352800" cy="142875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254000"/>
            <a:ext cx="3812645" cy="1822451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4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13-10-19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13-10-19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8" y="2006600"/>
            <a:ext cx="7408333" cy="258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ransition xmlns:p14="http://schemas.microsoft.com/office/powerpoint/2010/main" spd="slow">
    <p:cut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zh-CN"/>
              <a:t>Actor 与 Akka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zh-CN"/>
              <a:t>老猪 2013年10月 杭州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0" y="205977"/>
            <a:ext cx="86868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zh-CN" dirty="0"/>
              <a:t>Akka的Actor</a:t>
            </a:r>
            <a:r>
              <a:rPr lang="zh-CN" dirty="0" smtClean="0"/>
              <a:t>实现</a:t>
            </a:r>
            <a:r>
              <a:rPr lang="en-US" altLang="zh-CN" dirty="0" smtClean="0"/>
              <a:t>(1)</a:t>
            </a:r>
            <a:endParaRPr lang="zh-CN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0" indent="-342900">
              <a:buClr>
                <a:schemeClr val="dk2"/>
              </a:buClr>
              <a:buSzPct val="166666"/>
            </a:pPr>
            <a:r>
              <a:rPr lang="zh-CN" altLang="en-US" dirty="0" smtClean="0"/>
              <a:t>底层使用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并发库实现</a:t>
            </a:r>
            <a:endParaRPr lang="en-US" altLang="zh-CN" dirty="0" smtClean="0"/>
          </a:p>
          <a:p>
            <a:pPr marL="381000" indent="-342900">
              <a:buClr>
                <a:schemeClr val="dk2"/>
              </a:buClr>
              <a:buSzPct val="166666"/>
            </a:pPr>
            <a:r>
              <a:rPr lang="en-US" altLang="zh-CN" dirty="0" smtClean="0"/>
              <a:t>Runnable/Callable generator</a:t>
            </a:r>
          </a:p>
          <a:p>
            <a:pPr marL="340043" lvl="1" indent="0">
              <a:buClr>
                <a:schemeClr val="dk2"/>
              </a:buClr>
              <a:buSzPct val="166666"/>
              <a:buNone/>
            </a:pPr>
            <a:r>
              <a:rPr lang="en-US" altLang="zh-CN" dirty="0" err="1" smtClean="0"/>
              <a:t>def</a:t>
            </a:r>
            <a:r>
              <a:rPr lang="en-US" altLang="zh-CN" dirty="0" smtClean="0"/>
              <a:t> run() {</a:t>
            </a:r>
          </a:p>
          <a:p>
            <a:pPr marL="340043" lvl="1" indent="0">
              <a:buClr>
                <a:schemeClr val="dk2"/>
              </a:buClr>
              <a:buSzPct val="166666"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actor.receive</a:t>
            </a:r>
            <a:r>
              <a:rPr lang="en-US" altLang="zh-CN" dirty="0" smtClean="0"/>
              <a:t>(message)</a:t>
            </a:r>
          </a:p>
          <a:p>
            <a:pPr marL="340043" lvl="1" indent="0">
              <a:buClr>
                <a:schemeClr val="dk2"/>
              </a:buClr>
              <a:buSzPct val="166666"/>
              <a:buNone/>
            </a:pPr>
            <a:r>
              <a:rPr lang="en-US" altLang="zh-CN" dirty="0"/>
              <a:t>}</a:t>
            </a:r>
            <a:endParaRPr lang="en-US" altLang="zh-CN" dirty="0" smtClean="0"/>
          </a:p>
          <a:p>
            <a:pPr marL="381000" indent="-342900">
              <a:buClr>
                <a:schemeClr val="dk2"/>
              </a:buClr>
              <a:buSzPct val="166666"/>
            </a:pPr>
            <a:r>
              <a:rPr lang="en-US" altLang="zh-CN" dirty="0" smtClean="0"/>
              <a:t>Actor</a:t>
            </a:r>
            <a:r>
              <a:rPr lang="zh-CN" dirty="0" smtClean="0"/>
              <a:t> </a:t>
            </a:r>
            <a:r>
              <a:rPr lang="zh-CN" dirty="0"/>
              <a:t>与 </a:t>
            </a:r>
            <a:r>
              <a:rPr lang="en-US" altLang="zh-CN" dirty="0" err="1" smtClean="0"/>
              <a:t>ActorRef</a:t>
            </a:r>
            <a:endParaRPr lang="en-US" altLang="zh-CN" dirty="0" smtClean="0"/>
          </a:p>
          <a:p>
            <a:pPr marL="381000" indent="-342900">
              <a:buClr>
                <a:schemeClr val="dk2"/>
              </a:buClr>
              <a:buSzPct val="166666"/>
            </a:pPr>
            <a:r>
              <a:rPr lang="zh-CN" dirty="0" smtClean="0"/>
              <a:t>地址</a:t>
            </a:r>
            <a:endParaRPr lang="en-US" altLang="zh-CN" dirty="0" smtClean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Akka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actor</a:t>
            </a:r>
            <a:r>
              <a:rPr kumimoji="1" lang="zh-CN" altLang="en-US" dirty="0" smtClean="0"/>
              <a:t>实现</a:t>
            </a:r>
            <a:r>
              <a:rPr kumimoji="1" lang="en-US" altLang="zh-CN" dirty="0" smtClean="0"/>
              <a:t>(2)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6501"/>
            <a:ext cx="8229600" cy="3719298"/>
          </a:xfrm>
        </p:spPr>
        <p:txBody>
          <a:bodyPr/>
          <a:lstStyle/>
          <a:p>
            <a:r>
              <a:rPr kumimoji="1" lang="en-US" altLang="zh-CN" dirty="0" smtClean="0"/>
              <a:t>Typed Actor</a:t>
            </a:r>
          </a:p>
          <a:p>
            <a:endParaRPr kumimoji="1" lang="en-US" altLang="zh-CN" dirty="0" smtClean="0"/>
          </a:p>
        </p:txBody>
      </p:sp>
      <p:pic>
        <p:nvPicPr>
          <p:cNvPr id="4" name="图片 3" descr="屏幕快照 2013-10-19 上午10.57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1828800"/>
            <a:ext cx="68326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66923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Akka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actor</a:t>
            </a:r>
            <a:r>
              <a:rPr kumimoji="1" lang="zh-CN" altLang="en-US" dirty="0" smtClean="0"/>
              <a:t>实现</a:t>
            </a:r>
            <a:r>
              <a:rPr kumimoji="1" lang="en-US" altLang="zh-CN" dirty="0" smtClean="0"/>
              <a:t>(3)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Typed Actor</a:t>
            </a:r>
            <a:r>
              <a:rPr kumimoji="1" lang="zh-CN" altLang="en-US" dirty="0" smtClean="0"/>
              <a:t>总结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消息名称作为方法名（语法层面）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方法调用可以是同步或异步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行为无法动态改变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Java</a:t>
            </a:r>
            <a:r>
              <a:rPr kumimoji="1" lang="zh-CN" altLang="en-US" dirty="0"/>
              <a:t>互通时才使用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221603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0" y="205977"/>
            <a:ext cx="86868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zh-CN" dirty="0" smtClean="0"/>
              <a:t>其它并发机制简</a:t>
            </a:r>
            <a:r>
              <a:rPr lang="zh-CN" dirty="0"/>
              <a:t>介—STM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zh-CN" dirty="0"/>
              <a:t>Software Transaction Memory</a:t>
            </a:r>
          </a:p>
          <a:p>
            <a:pPr marL="419100" indent="-342900">
              <a:buClr>
                <a:schemeClr val="dk2"/>
              </a:buClr>
              <a:buSzPct val="166666"/>
            </a:pPr>
            <a:r>
              <a:rPr lang="zh-CN" sz="2400" dirty="0"/>
              <a:t>基于共</a:t>
            </a:r>
            <a:r>
              <a:rPr lang="zh-CN" sz="2400" dirty="0" smtClean="0"/>
              <a:t>享内存</a:t>
            </a:r>
            <a:endParaRPr lang="en-US" altLang="zh-CN" sz="2400" dirty="0" smtClean="0"/>
          </a:p>
          <a:p>
            <a:pPr marL="419100" indent="-342900">
              <a:buClr>
                <a:schemeClr val="dk2"/>
              </a:buClr>
              <a:buSzPct val="166666"/>
            </a:pPr>
            <a:r>
              <a:rPr lang="zh-CN" sz="2400" dirty="0" smtClean="0"/>
              <a:t>类似于</a:t>
            </a:r>
            <a:r>
              <a:rPr lang="zh-CN" sz="2400" dirty="0"/>
              <a:t>DB</a:t>
            </a:r>
            <a:r>
              <a:rPr lang="zh-CN" sz="2400" dirty="0" smtClean="0"/>
              <a:t>事务</a:t>
            </a:r>
            <a:endParaRPr lang="en-US" altLang="zh-CN" dirty="0"/>
          </a:p>
          <a:p>
            <a:pPr marL="721043" lvl="1" indent="-342900">
              <a:buClr>
                <a:schemeClr val="dk2"/>
              </a:buClr>
              <a:buSzPct val="166666"/>
            </a:pPr>
            <a:r>
              <a:rPr lang="zh-CN" dirty="0" smtClean="0"/>
              <a:t>commit </a:t>
            </a:r>
            <a:r>
              <a:rPr lang="zh-CN" dirty="0"/>
              <a:t>与 </a:t>
            </a:r>
            <a:r>
              <a:rPr lang="zh-CN" dirty="0" smtClean="0"/>
              <a:t>rollback</a:t>
            </a:r>
            <a:endParaRPr lang="en-US" altLang="zh-CN" dirty="0"/>
          </a:p>
          <a:p>
            <a:pPr marL="419100" indent="-342900">
              <a:buClr>
                <a:schemeClr val="dk2"/>
              </a:buClr>
              <a:buSzPct val="166666"/>
            </a:pPr>
            <a:r>
              <a:rPr lang="zh-CN" dirty="0" smtClean="0"/>
              <a:t>在读一方解决冲突</a:t>
            </a:r>
            <a:endParaRPr lang="en-US" altLang="zh-CN" dirty="0"/>
          </a:p>
          <a:p>
            <a:pPr marL="721043" lvl="1" indent="-342900">
              <a:buClr>
                <a:schemeClr val="dk2"/>
              </a:buClr>
              <a:buSzPct val="166666"/>
            </a:pPr>
            <a:r>
              <a:rPr lang="zh-CN" dirty="0" smtClean="0"/>
              <a:t>本事务所读的内存是否被其它事务修改过</a:t>
            </a:r>
            <a:endParaRPr lang="en-US" altLang="zh-CN" dirty="0" smtClean="0"/>
          </a:p>
          <a:p>
            <a:pPr marL="721043" lvl="1" indent="-342900">
              <a:buClr>
                <a:schemeClr val="dk2"/>
              </a:buClr>
              <a:buSzPct val="166666"/>
            </a:pPr>
            <a:r>
              <a:rPr lang="zh-CN" dirty="0" smtClean="0"/>
              <a:t>重试</a:t>
            </a:r>
            <a:endParaRPr lang="en-US" altLang="zh-CN" dirty="0"/>
          </a:p>
          <a:p>
            <a:pPr marL="419100" indent="-342900">
              <a:buClr>
                <a:schemeClr val="dk2"/>
              </a:buClr>
              <a:buSzPct val="166666"/>
            </a:pPr>
            <a:r>
              <a:rPr lang="zh-CN" sz="2600" dirty="0" smtClean="0"/>
              <a:t>Scala</a:t>
            </a:r>
            <a:r>
              <a:rPr lang="zh-CN" sz="2600" dirty="0"/>
              <a:t>, Haskell, Clojure, GCC 4.7+</a:t>
            </a:r>
          </a:p>
          <a:p>
            <a:endParaRPr lang="zh-CN" sz="24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0" y="205977"/>
            <a:ext cx="8686800" cy="9243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zh-CN" dirty="0"/>
              <a:t>其它并发机制简介—</a:t>
            </a:r>
            <a:r>
              <a:rPr lang="zh-CN" sz="2400" dirty="0"/>
              <a:t>Future与Promise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3898900"/>
            <a:ext cx="8229600" cy="102689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CN" altLang="en-US" sz="1800" dirty="0" smtClean="0"/>
              <a:t>所有的</a:t>
            </a:r>
            <a:r>
              <a:rPr lang="en-US" altLang="zh-CN" sz="1800" dirty="0" smtClean="0"/>
              <a:t>Future/Promise</a:t>
            </a:r>
            <a:r>
              <a:rPr lang="zh-CN" altLang="en-US" sz="1800" dirty="0" smtClean="0"/>
              <a:t>语义都可以用</a:t>
            </a:r>
            <a:r>
              <a:rPr lang="en-US" altLang="zh-CN" sz="1800" dirty="0" smtClean="0"/>
              <a:t>actor</a:t>
            </a:r>
            <a:r>
              <a:rPr lang="zh-CN" altLang="en-US" sz="1800" dirty="0" smtClean="0"/>
              <a:t>来实现</a:t>
            </a:r>
            <a:endParaRPr lang="en-US" altLang="zh-CN" sz="1800" dirty="0" smtClean="0"/>
          </a:p>
          <a:p>
            <a:r>
              <a:rPr lang="en-US" sz="1800" dirty="0" smtClean="0"/>
              <a:t>Future/Promise</a:t>
            </a:r>
            <a:r>
              <a:rPr lang="zh-CN" altLang="en-US" sz="1800" dirty="0" smtClean="0"/>
              <a:t>更简单，局部性更好</a:t>
            </a:r>
            <a:endParaRPr lang="en-US" altLang="zh-CN" sz="1800" dirty="0" smtClean="0"/>
          </a:p>
          <a:p>
            <a:r>
              <a:rPr lang="en-US" sz="1800" dirty="0" smtClean="0"/>
              <a:t>Actor</a:t>
            </a:r>
            <a:r>
              <a:rPr lang="zh-CN" altLang="en-US" sz="1800" dirty="0" smtClean="0"/>
              <a:t>系统性更强</a:t>
            </a:r>
            <a:r>
              <a:rPr lang="zh-CN" altLang="zh-CN" sz="1800" dirty="0" smtClean="0"/>
              <a:t>，</a:t>
            </a:r>
            <a:r>
              <a:rPr lang="zh-CN" altLang="en-US" sz="1800" dirty="0" smtClean="0"/>
              <a:t>方便地远程化</a:t>
            </a:r>
            <a:endParaRPr sz="1800" dirty="0"/>
          </a:p>
        </p:txBody>
      </p:sp>
      <p:pic>
        <p:nvPicPr>
          <p:cNvPr id="5" name="图片 4" descr="屏幕快照 2013-10-19 上午11.18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231900"/>
            <a:ext cx="5270500" cy="2667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zh-CN" dirty="0"/>
              <a:t>其它并发机制简介—Agent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zh-CN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2367"/>
              </p:ext>
            </p:extLst>
          </p:nvPr>
        </p:nvGraphicFramePr>
        <p:xfrm>
          <a:off x="1524000" y="3105108"/>
          <a:ext cx="6096000" cy="1483360"/>
        </p:xfrm>
        <a:graphic>
          <a:graphicData uri="http://schemas.openxmlformats.org/drawingml/2006/table">
            <a:tbl>
              <a:tblPr firstRow="1" bandRow="1"/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Agent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状态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局部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局部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写逻辑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定义在接收方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由发送方传入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异步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同步</a:t>
                      </a:r>
                      <a:r>
                        <a:rPr lang="zh-CN" altLang="zh-CN" dirty="0" smtClean="0"/>
                        <a:t>，</a:t>
                      </a:r>
                      <a:r>
                        <a:rPr lang="zh-CN" altLang="en-US" dirty="0" smtClean="0"/>
                        <a:t>立即返回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图片 2" descr="屏幕快照 2013-10-19 上午8.53.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435100"/>
            <a:ext cx="5638800" cy="16002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zh-CN"/>
              <a:t>快学Akka—ActorSystem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zh-CN" dirty="0"/>
              <a:t>创建</a:t>
            </a:r>
            <a:r>
              <a:rPr lang="zh-CN" dirty="0" smtClean="0"/>
              <a:t>ActorSystem</a:t>
            </a:r>
            <a:endParaRPr lang="en-US" altLang="zh-CN" dirty="0" smtClean="0"/>
          </a:p>
          <a:p>
            <a:pPr lvl="0" rtl="0">
              <a:buNone/>
            </a:pPr>
            <a:endParaRPr lang="en-US" altLang="zh-CN" dirty="0" smtClean="0"/>
          </a:p>
          <a:p>
            <a:pPr lvl="0" rtl="0">
              <a:buNone/>
            </a:pPr>
            <a:endParaRPr lang="zh-CN" dirty="0"/>
          </a:p>
          <a:p>
            <a:pPr lvl="0" rtl="0">
              <a:buNone/>
            </a:pPr>
            <a:r>
              <a:rPr lang="zh-CN" dirty="0"/>
              <a:t>整个应用不需要“皆是Actor”</a:t>
            </a:r>
          </a:p>
          <a:p>
            <a:endParaRPr lang="zh-CN" dirty="0"/>
          </a:p>
          <a:p>
            <a:endParaRPr lang="zh-CN" dirty="0"/>
          </a:p>
        </p:txBody>
      </p:sp>
      <p:pic>
        <p:nvPicPr>
          <p:cNvPr id="3" name="图片 2" descr="屏幕快照 2013-10-19 上午8.12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2146300"/>
            <a:ext cx="7594600" cy="5334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zh-CN" dirty="0"/>
              <a:t>快学Akka—创建</a:t>
            </a:r>
            <a:r>
              <a:rPr lang="zh-CN" dirty="0" smtClean="0"/>
              <a:t>Actor</a:t>
            </a:r>
            <a:r>
              <a:rPr lang="en-US" altLang="zh-CN" dirty="0" smtClean="0"/>
              <a:t>(1)</a:t>
            </a:r>
            <a:endParaRPr lang="zh-CN" dirty="0"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altLang="zh-CN" dirty="0" smtClean="0"/>
              <a:t>Actor class</a:t>
            </a:r>
          </a:p>
          <a:p>
            <a:pPr lvl="0" rtl="0">
              <a:buNone/>
            </a:pPr>
            <a:endParaRPr lang="en-US" altLang="zh-CN" dirty="0" smtClean="0"/>
          </a:p>
          <a:p>
            <a:pPr lvl="0" rtl="0">
              <a:buNone/>
            </a:pPr>
            <a:endParaRPr lang="en-US" altLang="zh-CN" dirty="0"/>
          </a:p>
          <a:p>
            <a:pPr lvl="0" rtl="0">
              <a:buNone/>
            </a:pPr>
            <a:endParaRPr lang="en-US" altLang="zh-CN" dirty="0" smtClean="0"/>
          </a:p>
          <a:p>
            <a:pPr lvl="0" rtl="0">
              <a:buNone/>
            </a:pPr>
            <a:endParaRPr lang="en-US" altLang="zh-CN" dirty="0" smtClean="0"/>
          </a:p>
          <a:p>
            <a:pPr lvl="0" rtl="0">
              <a:buNone/>
            </a:pPr>
            <a:r>
              <a:rPr lang="zh-CN" dirty="0" smtClean="0"/>
              <a:t>创建顶级Actor</a:t>
            </a:r>
            <a:endParaRPr lang="en-US" altLang="zh-CN" dirty="0" smtClean="0"/>
          </a:p>
          <a:p>
            <a:pPr lvl="0" rtl="0">
              <a:buNone/>
            </a:pPr>
            <a:endParaRPr lang="zh-CN" dirty="0"/>
          </a:p>
        </p:txBody>
      </p:sp>
      <p:pic>
        <p:nvPicPr>
          <p:cNvPr id="5" name="图片 4" descr="屏幕快照 2013-10-19 上午8.32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5600"/>
            <a:ext cx="9144000" cy="571500"/>
          </a:xfrm>
          <a:prstGeom prst="rect">
            <a:avLst/>
          </a:prstGeom>
        </p:spPr>
      </p:pic>
      <p:pic>
        <p:nvPicPr>
          <p:cNvPr id="6" name="图片 5" descr="屏幕快照 2013-10-19 上午8.33.1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549400"/>
            <a:ext cx="5016500" cy="2286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快学</a:t>
            </a:r>
            <a:r>
              <a:rPr kumimoji="1" lang="en-US" altLang="zh-CN" dirty="0" err="1" smtClean="0"/>
              <a:t>Akka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创建</a:t>
            </a:r>
            <a:r>
              <a:rPr kumimoji="1" lang="en-US" altLang="zh-CN" dirty="0" smtClean="0"/>
              <a:t>Actor(2)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创建子</a:t>
            </a:r>
            <a:r>
              <a:rPr kumimoji="1" lang="en-US" altLang="zh-CN" dirty="0" smtClean="0"/>
              <a:t>Actor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context</a:t>
            </a:r>
          </a:p>
          <a:p>
            <a:pPr lvl="1"/>
            <a:r>
              <a:rPr kumimoji="1" lang="en-US" altLang="zh-CN" dirty="0"/>
              <a:t>s</a:t>
            </a:r>
            <a:r>
              <a:rPr kumimoji="1" lang="en-US" altLang="zh-CN" dirty="0" smtClean="0"/>
              <a:t>ystem</a:t>
            </a:r>
          </a:p>
          <a:p>
            <a:pPr lvl="1"/>
            <a:r>
              <a:rPr kumimoji="1" lang="en-US" altLang="zh-CN" dirty="0"/>
              <a:t>s</a:t>
            </a:r>
            <a:r>
              <a:rPr kumimoji="1" lang="en-US" altLang="zh-CN" dirty="0" smtClean="0"/>
              <a:t>elf</a:t>
            </a:r>
          </a:p>
          <a:p>
            <a:pPr lvl="1"/>
            <a:r>
              <a:rPr kumimoji="1" lang="en-US" altLang="zh-CN" dirty="0" smtClean="0"/>
              <a:t>sender</a:t>
            </a:r>
            <a:endParaRPr kumimoji="1" lang="zh-CN" altLang="en-US" dirty="0"/>
          </a:p>
        </p:txBody>
      </p:sp>
      <p:pic>
        <p:nvPicPr>
          <p:cNvPr id="4" name="图片 3" descr="屏幕快照 2013-10-19 上午8.36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6600"/>
            <a:ext cx="9144000" cy="35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2610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zh-CN"/>
              <a:t>快学Akka—发送消息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altLang="zh-CN" dirty="0" smtClean="0"/>
              <a:t>tell</a:t>
            </a:r>
            <a:r>
              <a:rPr lang="zh-CN" dirty="0" smtClean="0"/>
              <a:t> </a:t>
            </a:r>
            <a:r>
              <a:rPr lang="zh-CN" dirty="0"/>
              <a:t>(!)</a:t>
            </a:r>
          </a:p>
          <a:p>
            <a:pPr>
              <a:buNone/>
            </a:pPr>
            <a:r>
              <a:rPr lang="en-US" altLang="zh-CN" dirty="0" smtClean="0"/>
              <a:t>ask</a:t>
            </a:r>
            <a:r>
              <a:rPr lang="zh-CN" dirty="0" smtClean="0"/>
              <a:t> </a:t>
            </a:r>
            <a:r>
              <a:rPr lang="zh-CN" dirty="0"/>
              <a:t>(?</a:t>
            </a:r>
            <a:r>
              <a:rPr lang="zh-CN" dirty="0" smtClean="0"/>
              <a:t>)</a:t>
            </a:r>
            <a:r>
              <a:rPr lang="en-US" altLang="zh-CN" dirty="0" smtClean="0"/>
              <a:t> —— Future[Any]</a:t>
            </a:r>
          </a:p>
          <a:p>
            <a:pPr>
              <a:buNone/>
            </a:pPr>
            <a:r>
              <a:rPr lang="zh-CN" altLang="en-US" dirty="0" smtClean="0"/>
              <a:t>从</a:t>
            </a:r>
            <a:r>
              <a:rPr lang="en-US" altLang="zh-CN" dirty="0" err="1" smtClean="0"/>
              <a:t>ActorSystem</a:t>
            </a:r>
            <a:r>
              <a:rPr lang="zh-CN" altLang="en-US" dirty="0" smtClean="0"/>
              <a:t>外部向系统中的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发送消息</a:t>
            </a:r>
            <a:endParaRPr lang="zh-CN" dirty="0"/>
          </a:p>
        </p:txBody>
      </p:sp>
      <p:pic>
        <p:nvPicPr>
          <p:cNvPr id="4" name="图片 3" descr="屏幕快照 2013-10-19 上午10.14.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2984500"/>
            <a:ext cx="8940800" cy="16129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zh-CN"/>
              <a:t>提纲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33400" indent="-342900"/>
            <a:r>
              <a:rPr lang="zh-CN" sz="2400" dirty="0"/>
              <a:t>什么</a:t>
            </a:r>
            <a:r>
              <a:rPr lang="zh-CN" sz="2400" dirty="0" smtClean="0"/>
              <a:t>是</a:t>
            </a:r>
            <a:r>
              <a:rPr lang="en-US" altLang="zh-CN" dirty="0" smtClean="0"/>
              <a:t>Actor</a:t>
            </a:r>
            <a:endParaRPr lang="en-US" altLang="zh-CN" sz="2400" dirty="0" smtClean="0"/>
          </a:p>
          <a:p>
            <a:pPr marL="835343" lvl="1" indent="-342900"/>
            <a:r>
              <a:rPr lang="en-US" altLang="zh-CN" sz="2000" dirty="0" smtClean="0"/>
              <a:t>actor</a:t>
            </a:r>
            <a:r>
              <a:rPr lang="zh-CN" sz="2000" dirty="0" smtClean="0"/>
              <a:t>模型</a:t>
            </a:r>
            <a:endParaRPr lang="en-US" altLang="zh-CN" sz="2000" dirty="0" smtClean="0"/>
          </a:p>
          <a:p>
            <a:pPr marL="835343" lvl="1" indent="-342900"/>
            <a:r>
              <a:rPr lang="en-US" altLang="zh-CN" sz="1800" dirty="0" smtClean="0"/>
              <a:t>actor</a:t>
            </a:r>
            <a:endParaRPr lang="zh-CN" sz="1800" dirty="0"/>
          </a:p>
          <a:p>
            <a:pPr marL="533400" indent="-342900"/>
            <a:r>
              <a:rPr lang="zh-CN" sz="2400" dirty="0"/>
              <a:t>为什么</a:t>
            </a:r>
            <a:r>
              <a:rPr lang="zh-CN" sz="2400" dirty="0" smtClean="0"/>
              <a:t>用</a:t>
            </a:r>
            <a:r>
              <a:rPr lang="en-US" altLang="zh-CN" dirty="0" smtClean="0"/>
              <a:t>Actor</a:t>
            </a:r>
            <a:r>
              <a:rPr lang="zh-CN" sz="2400" dirty="0" smtClean="0"/>
              <a:t>模型</a:t>
            </a:r>
            <a:endParaRPr lang="zh-CN" sz="2400" dirty="0"/>
          </a:p>
          <a:p>
            <a:pPr marL="533400" indent="-342900"/>
            <a:r>
              <a:rPr lang="zh-CN" sz="2400" dirty="0"/>
              <a:t>什么</a:t>
            </a:r>
            <a:r>
              <a:rPr lang="zh-CN" sz="2400" dirty="0" smtClean="0"/>
              <a:t>是</a:t>
            </a:r>
            <a:r>
              <a:rPr lang="en-US" altLang="zh-CN" dirty="0" err="1" smtClean="0"/>
              <a:t>Akka</a:t>
            </a:r>
            <a:endParaRPr lang="zh-CN" sz="2400" dirty="0"/>
          </a:p>
          <a:p>
            <a:pPr marL="533400" indent="-342900"/>
            <a:r>
              <a:rPr lang="en-US" altLang="zh-CN" dirty="0" err="1" smtClean="0"/>
              <a:t>Akka</a:t>
            </a:r>
            <a:r>
              <a:rPr lang="zh-CN" sz="2400" dirty="0" smtClean="0"/>
              <a:t>中其它并发机制简</a:t>
            </a:r>
            <a:r>
              <a:rPr lang="zh-CN" sz="2400" dirty="0"/>
              <a:t>介</a:t>
            </a:r>
          </a:p>
          <a:p>
            <a:pPr marL="533400" indent="-342900"/>
            <a:r>
              <a:rPr lang="zh-CN" sz="2400" dirty="0" smtClean="0"/>
              <a:t>快学</a:t>
            </a:r>
            <a:r>
              <a:rPr lang="en-US" altLang="zh-CN" dirty="0" err="1" smtClean="0"/>
              <a:t>Akka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Akka</a:t>
            </a:r>
            <a:r>
              <a:rPr lang="en-US" altLang="zh-CN" dirty="0" smtClean="0"/>
              <a:t> is simple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533400" indent="-342900"/>
            <a:r>
              <a:rPr lang="zh-CN" altLang="en-US" sz="2400" dirty="0" smtClean="0"/>
              <a:t>何时使用</a:t>
            </a:r>
            <a:r>
              <a:rPr lang="en-US" altLang="zh-CN" sz="2400" dirty="0" err="1" smtClean="0"/>
              <a:t>Akka</a:t>
            </a:r>
            <a:endParaRPr lang="zh-CN" dirty="0"/>
          </a:p>
          <a:p>
            <a:endParaRPr lang="zh-CN" sz="2400" dirty="0"/>
          </a:p>
          <a:p>
            <a:endParaRPr lang="zh-CN" sz="24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zh-CN" dirty="0"/>
              <a:t>快学Akka</a:t>
            </a:r>
            <a:r>
              <a:rPr lang="zh-CN" dirty="0" smtClean="0"/>
              <a:t>—</a:t>
            </a:r>
            <a:r>
              <a:rPr lang="zh-CN" altLang="en-US" dirty="0" smtClean="0"/>
              <a:t>从地址</a:t>
            </a:r>
            <a:r>
              <a:rPr lang="zh-CN" dirty="0" smtClean="0"/>
              <a:t>获</a:t>
            </a:r>
            <a:r>
              <a:rPr lang="zh-CN" dirty="0"/>
              <a:t>取ActorRef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57200" y="2425700"/>
            <a:ext cx="8229600" cy="250009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altLang="zh-CN" dirty="0" smtClean="0"/>
              <a:t>Future[</a:t>
            </a:r>
            <a:r>
              <a:rPr lang="en-US" altLang="zh-CN" dirty="0" err="1" smtClean="0"/>
              <a:t>ActorRef</a:t>
            </a:r>
            <a:r>
              <a:rPr lang="en-US" altLang="zh-CN" dirty="0" smtClean="0"/>
              <a:t>]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zh-CN" dirty="0"/>
          </a:p>
        </p:txBody>
      </p:sp>
      <p:pic>
        <p:nvPicPr>
          <p:cNvPr id="5" name="图片 4" descr="屏幕快照 2013-10-19 上午9.55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0868"/>
            <a:ext cx="9144000" cy="344832"/>
          </a:xfrm>
          <a:prstGeom prst="rect">
            <a:avLst/>
          </a:prstGeom>
        </p:spPr>
      </p:pic>
      <p:pic>
        <p:nvPicPr>
          <p:cNvPr id="6" name="图片 5" descr="屏幕快照 2013-10-19 上午9.56.2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0"/>
            <a:ext cx="9144000" cy="83037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zh-CN" dirty="0"/>
              <a:t>快学Akka—</a:t>
            </a:r>
            <a:r>
              <a:rPr lang="zh-CN" dirty="0" smtClean="0"/>
              <a:t>消息的派发</a:t>
            </a:r>
            <a:r>
              <a:rPr lang="en-US" altLang="zh-CN" dirty="0" smtClean="0"/>
              <a:t>(1)</a:t>
            </a:r>
            <a:endParaRPr lang="zh-CN" dirty="0"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altLang="zh-CN" dirty="0" smtClean="0"/>
              <a:t>Router</a:t>
            </a:r>
          </a:p>
          <a:p>
            <a:pPr lvl="0" rtl="0">
              <a:buNone/>
            </a:pPr>
            <a:r>
              <a:rPr lang="en-US" altLang="zh-CN" sz="1800" dirty="0"/>
              <a:t>	</a:t>
            </a:r>
            <a:r>
              <a:rPr lang="zh-CN" altLang="en-US" sz="2000" dirty="0" smtClean="0"/>
              <a:t>消息到达哪个</a:t>
            </a:r>
            <a:r>
              <a:rPr lang="en-US" altLang="zh-CN" sz="2000" dirty="0" smtClean="0"/>
              <a:t>actor</a:t>
            </a:r>
            <a:r>
              <a:rPr lang="en-US" altLang="zh-CN" sz="2000" dirty="0"/>
              <a:t>	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Round-Robin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Random Smallest-Mailbox </a:t>
            </a:r>
            <a:r>
              <a:rPr lang="zh-CN" altLang="en-US" sz="2000" dirty="0"/>
              <a:t>（负载均衡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0" rtl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Broadcast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 Scatter-Gather-First-Completed   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lvl="0" rtl="0">
              <a:buNone/>
            </a:pPr>
            <a:r>
              <a:rPr lang="en-US" altLang="zh-CN" dirty="0" smtClean="0"/>
              <a:t>Mailbox</a:t>
            </a:r>
          </a:p>
          <a:p>
            <a:pPr lvl="0" rtl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如何存储消息</a:t>
            </a:r>
            <a:endParaRPr lang="en-US" altLang="zh-CN" dirty="0" smtClean="0"/>
          </a:p>
          <a:p>
            <a:pPr lvl="0" rtl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如何选取下一条消息进行处理</a:t>
            </a:r>
            <a:endParaRPr lang="en-US" altLang="zh-CN" sz="2000" dirty="0" smtClean="0"/>
          </a:p>
          <a:p>
            <a:pPr lvl="0" rtl="0">
              <a:buNone/>
            </a:pPr>
            <a:r>
              <a:rPr lang="en-US" altLang="zh-CN" sz="2000" dirty="0"/>
              <a:t>	</a:t>
            </a:r>
            <a:endParaRPr lang="zh-CN" sz="2000" dirty="0"/>
          </a:p>
          <a:p>
            <a:pPr>
              <a:buNone/>
            </a:pPr>
            <a:endParaRPr lang="zh-C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快学</a:t>
            </a:r>
            <a:r>
              <a:rPr kumimoji="1" lang="en-US" altLang="zh-CN" dirty="0" err="1" smtClean="0"/>
              <a:t>Akka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消息的派发</a:t>
            </a:r>
            <a:r>
              <a:rPr kumimoji="1" lang="en-US" altLang="zh-CN" dirty="0" smtClean="0"/>
              <a:t>(2)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None/>
            </a:pPr>
            <a:r>
              <a:rPr lang="en-US" altLang="zh-CN" dirty="0"/>
              <a:t>Dispatcher</a:t>
            </a:r>
          </a:p>
          <a:p>
            <a:pPr lvl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actor.receive</a:t>
            </a:r>
            <a:r>
              <a:rPr lang="en-US" altLang="zh-CN" dirty="0"/>
              <a:t>(message)</a:t>
            </a:r>
            <a:r>
              <a:rPr lang="zh-CN" altLang="en-US" dirty="0"/>
              <a:t>放到哪个线程执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pinned dispatcher</a:t>
            </a:r>
          </a:p>
          <a:p>
            <a:pPr lvl="0">
              <a:buNone/>
            </a:pPr>
            <a:r>
              <a:rPr lang="en-US" altLang="zh-CN" dirty="0"/>
              <a:t>	</a:t>
            </a:r>
          </a:p>
          <a:p>
            <a:pPr lvl="0">
              <a:buNone/>
            </a:pPr>
            <a:r>
              <a:rPr lang="en-US" altLang="zh-CN" dirty="0"/>
              <a:t>	</a:t>
            </a:r>
            <a:endParaRPr lang="zh-C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008025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zh-CN"/>
              <a:t>快学Akka—动态改变行为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57200" y="1244601"/>
            <a:ext cx="8229600" cy="368119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altLang="zh-CN" dirty="0" smtClean="0"/>
              <a:t>Become/</a:t>
            </a:r>
            <a:r>
              <a:rPr lang="en-US" altLang="zh-CN" dirty="0" err="1" smtClean="0"/>
              <a:t>unbecome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行为栈</a:t>
            </a:r>
            <a:endParaRPr lang="en-US" altLang="zh-CN" dirty="0" smtClean="0"/>
          </a:p>
          <a:p>
            <a:r>
              <a:rPr lang="en-US" altLang="zh-CN" dirty="0" smtClean="0"/>
              <a:t>FSM</a:t>
            </a:r>
            <a:endParaRPr lang="zh-CN" dirty="0"/>
          </a:p>
        </p:txBody>
      </p:sp>
      <p:pic>
        <p:nvPicPr>
          <p:cNvPr id="2" name="图片 1" descr="屏幕快照 2013-10-19 上午10.43.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1790700"/>
            <a:ext cx="6197600" cy="3352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zh-CN"/>
              <a:t>快学Akka—处理异常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Exception as Business</a:t>
            </a:r>
          </a:p>
          <a:p>
            <a:r>
              <a:rPr lang="zh-CN" altLang="en-US" dirty="0" smtClean="0"/>
              <a:t>监管（</a:t>
            </a:r>
            <a:r>
              <a:rPr lang="en-US" altLang="zh-CN" dirty="0" smtClean="0"/>
              <a:t>supervise</a:t>
            </a:r>
            <a:r>
              <a:rPr lang="zh-CN" altLang="en-US" dirty="0" smtClean="0"/>
              <a:t>）树</a:t>
            </a:r>
            <a:endParaRPr lang="en-US" altLang="zh-CN" dirty="0" smtClean="0"/>
          </a:p>
          <a:p>
            <a:r>
              <a:rPr lang="zh-CN" altLang="en-US" dirty="0" smtClean="0"/>
              <a:t>监管策略</a:t>
            </a:r>
            <a:endParaRPr lang="en-US" altLang="zh-CN" dirty="0" smtClean="0"/>
          </a:p>
          <a:p>
            <a:pPr lvl="1"/>
            <a:r>
              <a:rPr lang="en-US" dirty="0" smtClean="0"/>
              <a:t>All-in-one</a:t>
            </a:r>
          </a:p>
          <a:p>
            <a:pPr lvl="1"/>
            <a:r>
              <a:rPr lang="en-US" dirty="0" smtClean="0"/>
              <a:t>One-by-one</a:t>
            </a:r>
          </a:p>
          <a:p>
            <a:r>
              <a:rPr lang="zh-CN" altLang="en-US" dirty="0" smtClean="0"/>
              <a:t>监视</a:t>
            </a:r>
            <a:r>
              <a:rPr lang="zh-CN" altLang="zh-CN" dirty="0" smtClean="0"/>
              <a:t>（</a:t>
            </a:r>
            <a:r>
              <a:rPr lang="en-US" altLang="zh-CN" dirty="0" smtClean="0"/>
              <a:t>watch</a:t>
            </a:r>
            <a:r>
              <a:rPr lang="zh-CN" altLang="en-US" dirty="0" smtClean="0"/>
              <a:t>）</a:t>
            </a:r>
            <a:endParaRPr lang="en-US" dirty="0" smtClean="0"/>
          </a:p>
          <a:p>
            <a:endParaRPr lang="en-US" dirty="0" smtClean="0"/>
          </a:p>
          <a:p>
            <a:endParaRPr dirty="0"/>
          </a:p>
        </p:txBody>
      </p:sp>
      <p:pic>
        <p:nvPicPr>
          <p:cNvPr id="2" name="图片 1" descr="屏幕快照 2013-10-19 上午10.34.0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52077"/>
            <a:ext cx="7696200" cy="34671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快学</a:t>
            </a:r>
            <a:r>
              <a:rPr kumimoji="1" lang="en-US" altLang="zh-CN" dirty="0" err="1" smtClean="0"/>
              <a:t>Akka</a:t>
            </a:r>
            <a:r>
              <a:rPr kumimoji="1" lang="en-US" altLang="zh-CN" dirty="0" smtClean="0"/>
              <a:t>——Remote Actor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地址</a:t>
            </a:r>
            <a:endParaRPr kumimoji="1" lang="en-US" altLang="zh-CN" dirty="0" smtClean="0"/>
          </a:p>
          <a:p>
            <a:pPr marL="301943" lvl="1" indent="0">
              <a:buNone/>
            </a:pPr>
            <a:r>
              <a:rPr kumimoji="1" lang="en-US" altLang="zh-CN" dirty="0" err="1" smtClean="0"/>
              <a:t>Akka</a:t>
            </a:r>
            <a:r>
              <a:rPr kumimoji="1" lang="en-US" altLang="zh-CN" dirty="0" smtClean="0"/>
              <a:t>://</a:t>
            </a:r>
            <a:r>
              <a:rPr kumimoji="1" lang="en-US" altLang="zh-CN" dirty="0" err="1" smtClean="0"/>
              <a:t>SystemName@host:port</a:t>
            </a:r>
            <a:r>
              <a:rPr kumimoji="1" lang="en-US" altLang="zh-CN" dirty="0" smtClean="0"/>
              <a:t>/user/</a:t>
            </a:r>
            <a:r>
              <a:rPr kumimoji="1" lang="en-US" altLang="zh-CN" dirty="0" err="1" smtClean="0"/>
              <a:t>SomeActor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修改配置文件来扩展</a:t>
            </a:r>
            <a:endParaRPr kumimoji="1" lang="en-US" altLang="zh-CN" dirty="0" smtClean="0"/>
          </a:p>
          <a:p>
            <a:r>
              <a:rPr kumimoji="1" lang="en-US" altLang="zh-CN" dirty="0" smtClean="0"/>
              <a:t>RMI, CORBA, XML </a:t>
            </a:r>
            <a:r>
              <a:rPr kumimoji="1" lang="en-US" altLang="zh-CN" dirty="0" err="1" smtClean="0"/>
              <a:t>WebService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pic>
        <p:nvPicPr>
          <p:cNvPr id="4" name="图片 3" descr="屏幕快照 2013-10-19 上午9.50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47700"/>
            <a:ext cx="68580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9044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快学</a:t>
            </a:r>
            <a:r>
              <a:rPr kumimoji="1" lang="en-US" altLang="zh-CN" dirty="0" err="1" smtClean="0"/>
              <a:t>Akka</a:t>
            </a:r>
            <a:r>
              <a:rPr kumimoji="1" lang="zh-CN" altLang="zh-CN" dirty="0" smtClean="0"/>
              <a:t>—</a:t>
            </a:r>
            <a:r>
              <a:rPr kumimoji="1" lang="zh-CN" altLang="en-US" dirty="0" smtClean="0"/>
              <a:t>其它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配置文件格式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自定义</a:t>
            </a:r>
            <a:r>
              <a:rPr kumimoji="1" lang="en-US" altLang="zh-CN" dirty="0" smtClean="0"/>
              <a:t>Dispatcher, Router, Mailbox</a:t>
            </a:r>
          </a:p>
          <a:p>
            <a:r>
              <a:rPr kumimoji="1" lang="zh-CN" altLang="en-US" dirty="0" smtClean="0"/>
              <a:t>日志</a:t>
            </a:r>
            <a:endParaRPr kumimoji="1" lang="en-US" altLang="zh-CN" dirty="0" smtClean="0"/>
          </a:p>
          <a:p>
            <a:r>
              <a:rPr kumimoji="1" lang="zh-CN" altLang="en-US" dirty="0" smtClean="0"/>
              <a:t>测试</a:t>
            </a:r>
            <a:endParaRPr kumimoji="1" lang="en-US" altLang="zh-CN" dirty="0"/>
          </a:p>
          <a:p>
            <a:r>
              <a:rPr kumimoji="1" lang="en-US" altLang="zh-CN" dirty="0" err="1" smtClean="0"/>
              <a:t>Typesafe</a:t>
            </a:r>
            <a:r>
              <a:rPr kumimoji="1" lang="en-US" altLang="zh-CN" dirty="0" smtClean="0"/>
              <a:t> console</a:t>
            </a:r>
          </a:p>
          <a:p>
            <a:r>
              <a:rPr kumimoji="1" lang="en-US" altLang="zh-CN" dirty="0" err="1" smtClean="0"/>
              <a:t>Zeromq</a:t>
            </a:r>
            <a:endParaRPr kumimoji="1" lang="en-US" altLang="zh-CN" dirty="0"/>
          </a:p>
          <a:p>
            <a:r>
              <a:rPr kumimoji="1" lang="en-US" altLang="zh-CN" dirty="0" smtClean="0"/>
              <a:t>Durable mailbox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180254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zh-CN"/>
              <a:t>何时使用Akka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zh-CN" altLang="en-US" dirty="0" smtClean="0"/>
              <a:t>需由多实体协作</a:t>
            </a:r>
            <a:r>
              <a:rPr lang="zh-CN" dirty="0" smtClean="0"/>
              <a:t>的</a:t>
            </a:r>
            <a:r>
              <a:rPr lang="zh-CN" altLang="en-US" dirty="0" smtClean="0"/>
              <a:t>并发</a:t>
            </a:r>
            <a:r>
              <a:rPr lang="zh-CN" dirty="0" smtClean="0"/>
              <a:t>系统</a:t>
            </a:r>
            <a:endParaRPr lang="zh-CN" dirty="0"/>
          </a:p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zh-CN" dirty="0"/>
              <a:t>对容错性有高要求</a:t>
            </a:r>
          </a:p>
          <a:p>
            <a:pPr marL="4572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zh-CN" dirty="0"/>
              <a:t>想要非常简单地从单机扩展到集群</a:t>
            </a:r>
          </a:p>
          <a:p>
            <a:endParaRPr lang="zh-CN" dirty="0"/>
          </a:p>
          <a:p>
            <a:endParaRPr lang="zh-C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0" y="205977"/>
            <a:ext cx="86868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zh-CN" dirty="0"/>
              <a:t>什么是Actor—Actor模型(1)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zh-CN"/>
              <a:t>一种并发编程模型</a:t>
            </a:r>
          </a:p>
          <a:p>
            <a:pPr marL="457200" lvl="0" indent="-3810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zh-CN" sz="2400"/>
              <a:t>编程模型(model)与编程范式(paradigm)</a:t>
            </a:r>
          </a:p>
          <a:p>
            <a:pPr marL="13716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zh-CN"/>
              <a:t>模型是对具体问题的抽象</a:t>
            </a:r>
          </a:p>
          <a:p>
            <a:pPr marL="1828800" lvl="2" indent="-381000" rtl="0">
              <a:spcBef>
                <a:spcPts val="60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zh-CN"/>
              <a:t>并发模型类别</a:t>
            </a:r>
          </a:p>
          <a:p>
            <a:pPr marL="2286000" lvl="3" indent="-342900" rtl="0">
              <a:buClr>
                <a:schemeClr val="dk2"/>
              </a:buClr>
              <a:buSzPct val="99999"/>
              <a:buFont typeface="Arial"/>
              <a:buChar char="•"/>
            </a:pPr>
            <a:r>
              <a:rPr lang="zh-CN"/>
              <a:t>共享内存（shared-memory）</a:t>
            </a:r>
          </a:p>
          <a:p>
            <a:pPr marL="2286000" lvl="3" indent="-342900" rtl="0">
              <a:buClr>
                <a:schemeClr val="dk2"/>
              </a:buClr>
              <a:buSzPct val="99999"/>
              <a:buFont typeface="Arial"/>
              <a:buChar char="•"/>
            </a:pPr>
            <a:r>
              <a:rPr lang="zh-CN"/>
              <a:t>消息传递（message-passing）</a:t>
            </a:r>
          </a:p>
          <a:p>
            <a:pPr marL="13716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zh-CN"/>
              <a:t>范式是对程序的抽象</a:t>
            </a:r>
          </a:p>
          <a:p>
            <a:pPr marL="13716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zh-CN"/>
              <a:t>模型与范式是正交的</a:t>
            </a:r>
          </a:p>
          <a:p>
            <a:endParaRPr lang="zh-CN"/>
          </a:p>
          <a:p>
            <a:endParaRPr lang="zh-CN"/>
          </a:p>
          <a:p>
            <a:endParaRPr lang="zh-CN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0" y="205977"/>
            <a:ext cx="86868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zh-CN" dirty="0"/>
              <a:t>什么是Actor—Actor模型(2)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CN" dirty="0"/>
              <a:t>Actor</a:t>
            </a:r>
            <a:r>
              <a:rPr lang="zh-CN" dirty="0" smtClean="0"/>
              <a:t>模型</a:t>
            </a:r>
            <a:endParaRPr lang="en-US" altLang="zh-CN" dirty="0" smtClean="0"/>
          </a:p>
          <a:p>
            <a:pPr lvl="1"/>
            <a:r>
              <a:rPr lang="zh-CN" dirty="0" smtClean="0"/>
              <a:t>一切</a:t>
            </a:r>
            <a:r>
              <a:rPr lang="zh-CN" dirty="0"/>
              <a:t>皆是</a:t>
            </a:r>
            <a:r>
              <a:rPr lang="zh-CN" dirty="0" smtClean="0"/>
              <a:t>Actor</a:t>
            </a:r>
            <a:endParaRPr lang="en-US" altLang="zh-CN" dirty="0" smtClean="0"/>
          </a:p>
          <a:p>
            <a:pPr lvl="1"/>
            <a:r>
              <a:rPr lang="zh-CN" dirty="0" smtClean="0"/>
              <a:t>Actor</a:t>
            </a:r>
            <a:r>
              <a:rPr lang="zh-CN" dirty="0"/>
              <a:t>之间（仅）</a:t>
            </a:r>
            <a:r>
              <a:rPr lang="zh-CN" dirty="0" smtClean="0"/>
              <a:t>通过发送消息进行通信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消息的发送是异步的</a:t>
            </a:r>
            <a:endParaRPr lang="en-US" altLang="zh-CN" dirty="0" smtClean="0"/>
          </a:p>
          <a:p>
            <a:endParaRPr lang="en-US" altLang="zh-CN" dirty="0" smtClean="0"/>
          </a:p>
          <a:p>
            <a:pPr marL="647700" indent="-457200">
              <a:buFont typeface="Arial"/>
              <a:buChar char="•"/>
            </a:pPr>
            <a:endParaRPr lang="zh-C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0" y="205977"/>
            <a:ext cx="86868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zh-CN" dirty="0"/>
              <a:t>什么是Actor—Actor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19100" indent="-342900">
              <a:buClr>
                <a:schemeClr val="dk2"/>
              </a:buClr>
              <a:buSzPct val="166666"/>
            </a:pPr>
            <a:r>
              <a:rPr lang="zh-CN" sz="2400" dirty="0" smtClean="0"/>
              <a:t>拥有唯一标识</a:t>
            </a:r>
            <a:r>
              <a:rPr lang="zh-CN" sz="2400" dirty="0"/>
              <a:t>（地址</a:t>
            </a:r>
            <a:r>
              <a:rPr lang="zh-CN" sz="2400" dirty="0" smtClean="0"/>
              <a:t>）</a:t>
            </a:r>
            <a:endParaRPr lang="en-US" altLang="zh-CN" dirty="0"/>
          </a:p>
          <a:p>
            <a:pPr marL="419100" indent="-342900">
              <a:buClr>
                <a:schemeClr val="dk2"/>
              </a:buClr>
              <a:buSzPct val="166666"/>
            </a:pPr>
            <a:r>
              <a:rPr lang="zh-CN" altLang="en-US" dirty="0" smtClean="0"/>
              <a:t>对消息的处理是同步的</a:t>
            </a:r>
            <a:endParaRPr lang="en-US" altLang="zh-CN" dirty="0"/>
          </a:p>
          <a:p>
            <a:pPr marL="419100" indent="-342900">
              <a:buClr>
                <a:schemeClr val="dk2"/>
              </a:buClr>
              <a:buSzPct val="166666"/>
            </a:pPr>
            <a:r>
              <a:rPr lang="zh-CN" sz="2400" dirty="0" smtClean="0"/>
              <a:t>对消息</a:t>
            </a:r>
            <a:r>
              <a:rPr lang="zh-CN" altLang="en-US" sz="2400" dirty="0" smtClean="0"/>
              <a:t>的响应可有以下行为</a:t>
            </a:r>
            <a:endParaRPr lang="en-US" altLang="zh-CN" sz="2400" dirty="0" smtClean="0"/>
          </a:p>
          <a:p>
            <a:pPr marL="721043" lvl="1" indent="-342900">
              <a:buClr>
                <a:schemeClr val="dk2"/>
              </a:buClr>
              <a:buSzPct val="166666"/>
            </a:pPr>
            <a:r>
              <a:rPr lang="zh-CN" dirty="0" smtClean="0"/>
              <a:t>发消息给别</a:t>
            </a:r>
            <a:r>
              <a:rPr lang="zh-CN" dirty="0"/>
              <a:t>的</a:t>
            </a:r>
            <a:r>
              <a:rPr lang="zh-CN" dirty="0" smtClean="0"/>
              <a:t>actor</a:t>
            </a:r>
            <a:endParaRPr lang="en-US" altLang="zh-CN" dirty="0" smtClean="0"/>
          </a:p>
          <a:p>
            <a:pPr marL="721043" lvl="1" indent="-342900">
              <a:buClr>
                <a:schemeClr val="dk2"/>
              </a:buClr>
              <a:buSzPct val="166666"/>
            </a:pPr>
            <a:r>
              <a:rPr lang="zh-CN" dirty="0" smtClean="0"/>
              <a:t>创</a:t>
            </a:r>
            <a:r>
              <a:rPr lang="zh-CN" dirty="0"/>
              <a:t>建新的</a:t>
            </a:r>
            <a:r>
              <a:rPr lang="zh-CN" dirty="0" smtClean="0"/>
              <a:t>actor</a:t>
            </a:r>
            <a:endParaRPr lang="en-US" altLang="zh-CN" dirty="0" smtClean="0"/>
          </a:p>
          <a:p>
            <a:pPr marL="721043" lvl="1" indent="-342900">
              <a:buClr>
                <a:schemeClr val="dk2"/>
              </a:buClr>
              <a:buSzPct val="166666"/>
            </a:pPr>
            <a:r>
              <a:rPr lang="zh-CN" dirty="0" smtClean="0"/>
              <a:t>指定自己对下</a:t>
            </a:r>
            <a:r>
              <a:rPr lang="zh-CN" dirty="0"/>
              <a:t>一条</a:t>
            </a:r>
            <a:r>
              <a:rPr lang="zh-CN" dirty="0" smtClean="0"/>
              <a:t>消息的响应行为</a:t>
            </a:r>
            <a:endParaRPr lang="en-US" altLang="zh-CN" dirty="0" smtClean="0"/>
          </a:p>
          <a:p>
            <a:pPr marL="419100" indent="-342900">
              <a:buClr>
                <a:schemeClr val="dk2"/>
              </a:buClr>
              <a:buSzPct val="166666"/>
            </a:pPr>
            <a:r>
              <a:rPr lang="zh-CN" dirty="0"/>
              <a:t>状态数据对外部不可见（局部性）</a:t>
            </a:r>
          </a:p>
          <a:p>
            <a:pPr lvl="0" rtl="0">
              <a:buNone/>
            </a:pPr>
            <a:r>
              <a:rPr lang="zh-CN" sz="2400" dirty="0"/>
              <a:t>	</a:t>
            </a:r>
            <a:r>
              <a:rPr lang="zh-CN" dirty="0"/>
              <a:t>	</a:t>
            </a:r>
          </a:p>
          <a:p>
            <a:pPr lvl="0" rtl="0">
              <a:buNone/>
            </a:pPr>
            <a:r>
              <a:rPr lang="zh-CN" dirty="0"/>
              <a:t>	</a:t>
            </a:r>
          </a:p>
          <a:p>
            <a:pPr>
              <a:buNone/>
            </a:pPr>
            <a:r>
              <a:rPr lang="zh-CN" dirty="0"/>
              <a:t>	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0" y="205977"/>
            <a:ext cx="86868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zh-CN" dirty="0"/>
              <a:t>什么是Actor—</a:t>
            </a:r>
            <a:r>
              <a:rPr lang="zh-CN" sz="3000" dirty="0"/>
              <a:t>actor vs object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altLang="zh-CN" dirty="0" smtClean="0"/>
              <a:t>O</a:t>
            </a:r>
            <a:r>
              <a:rPr lang="zh-CN" dirty="0" smtClean="0"/>
              <a:t>bject的</a:t>
            </a:r>
            <a:r>
              <a:rPr lang="zh-CN" altLang="en-US" dirty="0" smtClean="0"/>
              <a:t>三大</a:t>
            </a:r>
            <a:r>
              <a:rPr lang="zh-CN" dirty="0" smtClean="0"/>
              <a:t>特</a:t>
            </a:r>
            <a:r>
              <a:rPr lang="zh-CN" dirty="0"/>
              <a:t>征：</a:t>
            </a:r>
          </a:p>
          <a:p>
            <a:pPr lvl="0" algn="ctr" rtl="0">
              <a:buNone/>
            </a:pPr>
            <a:r>
              <a:rPr lang="zh-CN" altLang="en-US" dirty="0" smtClean="0"/>
              <a:t>标识</a:t>
            </a:r>
            <a:r>
              <a:rPr lang="zh-CN" dirty="0" smtClean="0"/>
              <a:t>, </a:t>
            </a:r>
            <a:r>
              <a:rPr lang="zh-CN" altLang="en-US" dirty="0" smtClean="0"/>
              <a:t>状态</a:t>
            </a:r>
            <a:r>
              <a:rPr lang="zh-CN" dirty="0" smtClean="0"/>
              <a:t>, </a:t>
            </a:r>
            <a:r>
              <a:rPr lang="zh-CN" altLang="en-US" dirty="0" smtClean="0"/>
              <a:t>行为</a:t>
            </a:r>
            <a:endParaRPr lang="zh-CN" dirty="0"/>
          </a:p>
          <a:p>
            <a:pPr lvl="0" rtl="0">
              <a:buNone/>
            </a:pPr>
            <a:r>
              <a:rPr lang="zh-CN" dirty="0"/>
              <a:t>actor是一种特殊的object</a:t>
            </a:r>
          </a:p>
          <a:p>
            <a:pPr marL="9144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zh-CN" dirty="0"/>
              <a:t>异步</a:t>
            </a:r>
          </a:p>
          <a:p>
            <a:pPr marL="914400" lvl="0" indent="-4191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zh-CN" dirty="0"/>
              <a:t>行为可动态改变 </a:t>
            </a:r>
          </a:p>
          <a:p>
            <a:endParaRPr lang="zh-CN" dirty="0"/>
          </a:p>
          <a:p>
            <a:endParaRPr lang="zh-C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zh-CN" dirty="0"/>
              <a:t>什么是Actor—</a:t>
            </a:r>
            <a:r>
              <a:rPr lang="zh-CN" sz="3000" dirty="0"/>
              <a:t>actor vs 线程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57200" y="1816100"/>
            <a:ext cx="8229600" cy="5969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Actor </a:t>
            </a:r>
            <a:r>
              <a:rPr lang="zh-CN" altLang="en-US" dirty="0" smtClean="0">
                <a:solidFill>
                  <a:schemeClr val="tx1"/>
                </a:solidFill>
              </a:rPr>
              <a:t>是一种轻量级线程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0" rtl="0">
              <a:buNone/>
            </a:pPr>
            <a:endParaRPr lang="zh-CN" dirty="0">
              <a:solidFill>
                <a:srgbClr val="FF0000"/>
              </a:solidFill>
            </a:endParaRPr>
          </a:p>
          <a:p>
            <a:endParaRPr lang="zh-CN" dirty="0">
              <a:solidFill>
                <a:srgbClr val="FF0000"/>
              </a:solidFill>
            </a:endParaRPr>
          </a:p>
        </p:txBody>
      </p:sp>
      <p:sp>
        <p:nvSpPr>
          <p:cNvPr id="6" name="乘 5"/>
          <p:cNvSpPr/>
          <p:nvPr/>
        </p:nvSpPr>
        <p:spPr>
          <a:xfrm>
            <a:off x="3830320" y="1696720"/>
            <a:ext cx="822960" cy="822960"/>
          </a:xfrm>
          <a:prstGeom prst="mathMultiply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2" name="图片 1" descr="屏幕快照 2013-10-19 上午9.23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50" y="817882"/>
            <a:ext cx="5473700" cy="3556000"/>
          </a:xfrm>
          <a:prstGeom prst="rect">
            <a:avLst/>
          </a:prstGeom>
        </p:spPr>
      </p:pic>
      <p:sp>
        <p:nvSpPr>
          <p:cNvPr id="5" name="Shape 71"/>
          <p:cNvSpPr txBox="1">
            <a:spLocks/>
          </p:cNvSpPr>
          <p:nvPr/>
        </p:nvSpPr>
        <p:spPr>
          <a:xfrm>
            <a:off x="457200" y="2413001"/>
            <a:ext cx="8229600" cy="596901"/>
          </a:xfrm>
          <a:prstGeom prst="rect">
            <a:avLst/>
          </a:prstGeom>
          <a:solidFill>
            <a:schemeClr val="bg1"/>
          </a:solidFill>
        </p:spPr>
        <p:txBody>
          <a:bodyPr vert="horz" lIns="91425" tIns="91425" rIns="91425" bIns="91425" rtlCol="0" anchor="t" anchorCtr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Actor </a:t>
            </a:r>
            <a:r>
              <a:rPr lang="zh-CN" altLang="en-US" dirty="0" smtClean="0">
                <a:solidFill>
                  <a:schemeClr val="tx1"/>
                </a:solidFill>
              </a:rPr>
              <a:t>是一种轻量级任务描述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Symbol" pitchFamily="18" charset="2"/>
              <a:buNone/>
            </a:pPr>
            <a:endParaRPr lang="zh-CN" dirty="0" smtClean="0">
              <a:solidFill>
                <a:srgbClr val="FF0000"/>
              </a:solidFill>
            </a:endParaRPr>
          </a:p>
          <a:p>
            <a:endParaRPr 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uiExpand="1" build="p"/>
      <p:bldP spid="6" grpId="0" animBg="1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zh-CN" dirty="0"/>
              <a:t>为什么使用</a:t>
            </a:r>
            <a:r>
              <a:rPr lang="zh-CN" dirty="0" smtClean="0"/>
              <a:t>Actor</a:t>
            </a:r>
            <a:r>
              <a:rPr lang="zh-CN" altLang="en-US" dirty="0" smtClean="0"/>
              <a:t>模型</a:t>
            </a:r>
            <a:endParaRPr lang="zh-CN" dirty="0"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0" indent="-342900">
              <a:buClr>
                <a:schemeClr val="dk2"/>
              </a:buClr>
              <a:buSzPct val="166666"/>
            </a:pPr>
            <a:r>
              <a:rPr lang="zh-CN" dirty="0"/>
              <a:t>天生的异步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zh-CN" dirty="0"/>
              <a:t>提高系统的并行度</a:t>
            </a:r>
          </a:p>
          <a:p>
            <a:pPr marL="1371600" lvl="2" indent="-381000" rtl="0"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zh-CN" dirty="0"/>
              <a:t>Amdahl 定律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zh-CN" dirty="0"/>
              <a:t>与非阻塞IO是好基友</a:t>
            </a:r>
          </a:p>
          <a:p>
            <a:pPr marL="381000" indent="-342900">
              <a:buClr>
                <a:schemeClr val="dk2"/>
              </a:buClr>
              <a:buSzPct val="166666"/>
            </a:pPr>
            <a:r>
              <a:rPr lang="zh-CN" dirty="0"/>
              <a:t>简化编程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zh-CN" dirty="0"/>
              <a:t>模型简单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zh-CN" dirty="0"/>
              <a:t>共享的不可变，可变的不共</a:t>
            </a:r>
            <a:r>
              <a:rPr lang="zh-CN" dirty="0" smtClean="0"/>
              <a:t>享</a:t>
            </a:r>
            <a:endParaRPr lang="en-US" altLang="zh-CN" dirty="0" smtClean="0"/>
          </a:p>
          <a:p>
            <a:pPr marL="1193800" lvl="2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zh-CN" altLang="en-US" dirty="0" smtClean="0"/>
              <a:t>适合使用函数式语言</a:t>
            </a:r>
            <a:endParaRPr lang="zh-CN" dirty="0"/>
          </a:p>
          <a:p>
            <a:endParaRPr lang="zh-CN" dirty="0"/>
          </a:p>
          <a:p>
            <a:pPr>
              <a:buNone/>
            </a:pPr>
            <a:r>
              <a:rPr lang="zh-CN" dirty="0"/>
              <a:t>	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205977"/>
            <a:ext cx="86868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zh-CN" dirty="0"/>
              <a:t>什么是Akka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0" indent="-342900">
              <a:buClr>
                <a:schemeClr val="dk2"/>
              </a:buClr>
              <a:buSzPct val="166666"/>
            </a:pPr>
            <a:r>
              <a:rPr lang="zh-CN" dirty="0"/>
              <a:t>Actor模型的Scala实现</a:t>
            </a:r>
          </a:p>
          <a:p>
            <a:pPr marL="381000" indent="-342900">
              <a:buClr>
                <a:schemeClr val="dk2"/>
              </a:buClr>
              <a:buSzPct val="166666"/>
            </a:pPr>
            <a:r>
              <a:rPr lang="zh-CN" dirty="0"/>
              <a:t>整合各种并发机制</a:t>
            </a:r>
          </a:p>
          <a:p>
            <a:pPr marL="381000" indent="-342900">
              <a:buClr>
                <a:schemeClr val="dk2"/>
              </a:buClr>
              <a:buSzPct val="166666"/>
            </a:pPr>
            <a:r>
              <a:rPr lang="zh-CN" dirty="0" smtClean="0"/>
              <a:t>不止是并发</a:t>
            </a:r>
            <a:endParaRPr lang="en-US" altLang="zh-CN" dirty="0"/>
          </a:p>
          <a:p>
            <a:pPr marL="682943" lvl="1" indent="-342900">
              <a:buClr>
                <a:schemeClr val="dk2"/>
              </a:buClr>
              <a:buSzPct val="166666"/>
            </a:pPr>
            <a:r>
              <a:rPr lang="zh-CN" dirty="0" smtClean="0"/>
              <a:t>容错性</a:t>
            </a:r>
            <a:endParaRPr lang="en-US" altLang="zh-CN" dirty="0"/>
          </a:p>
          <a:p>
            <a:pPr marL="682943" lvl="1" indent="-342900">
              <a:buClr>
                <a:schemeClr val="dk2"/>
              </a:buClr>
              <a:buSzPct val="166666"/>
            </a:pPr>
            <a:r>
              <a:rPr lang="zh-CN" dirty="0" smtClean="0"/>
              <a:t>可扩</a:t>
            </a:r>
            <a:r>
              <a:rPr lang="zh-CN" dirty="0"/>
              <a:t>展性</a:t>
            </a:r>
          </a:p>
          <a:p>
            <a:endParaRPr lang="zh-C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822</TotalTime>
  <Words>548</Words>
  <Application>Microsoft Macintosh PowerPoint</Application>
  <PresentationFormat>全屏显示(16:9)</PresentationFormat>
  <Paragraphs>174</Paragraphs>
  <Slides>27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波形</vt:lpstr>
      <vt:lpstr>Actor 与 Akka</vt:lpstr>
      <vt:lpstr>提纲</vt:lpstr>
      <vt:lpstr>什么是Actor—Actor模型(1)</vt:lpstr>
      <vt:lpstr>什么是Actor—Actor模型(2)</vt:lpstr>
      <vt:lpstr>什么是Actor—Actor</vt:lpstr>
      <vt:lpstr>什么是Actor—actor vs object</vt:lpstr>
      <vt:lpstr>什么是Actor—actor vs 线程</vt:lpstr>
      <vt:lpstr>为什么使用Actor模型</vt:lpstr>
      <vt:lpstr>什么是Akka</vt:lpstr>
      <vt:lpstr>Akka的Actor实现(1)</vt:lpstr>
      <vt:lpstr>Akka的actor实现(2)</vt:lpstr>
      <vt:lpstr>Akka的actor实现(3)</vt:lpstr>
      <vt:lpstr>其它并发机制简介—STM</vt:lpstr>
      <vt:lpstr>其它并发机制简介—Future与Promise</vt:lpstr>
      <vt:lpstr>其它并发机制简介—Agent</vt:lpstr>
      <vt:lpstr>快学Akka—ActorSystem</vt:lpstr>
      <vt:lpstr>快学Akka—创建Actor(1)</vt:lpstr>
      <vt:lpstr>快学Akka——创建Actor(2)</vt:lpstr>
      <vt:lpstr>快学Akka—发送消息</vt:lpstr>
      <vt:lpstr>快学Akka—从地址获取ActorRef</vt:lpstr>
      <vt:lpstr>快学Akka—消息的派发(1)</vt:lpstr>
      <vt:lpstr>快学Akka——消息的派发(2)</vt:lpstr>
      <vt:lpstr>快学Akka—动态改变行为</vt:lpstr>
      <vt:lpstr>快学Akka—处理异常</vt:lpstr>
      <vt:lpstr>快学Akka——Remote Actor</vt:lpstr>
      <vt:lpstr>快学Akka—其它</vt:lpstr>
      <vt:lpstr>何时使用Akka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Actor 与 Akka</dc:title>
  <cp:lastModifiedBy>非 谢</cp:lastModifiedBy>
  <cp:revision>102</cp:revision>
  <dcterms:modified xsi:type="dcterms:W3CDTF">2013-10-19T14:27:35Z</dcterms:modified>
</cp:coreProperties>
</file>