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79" r:id="rId5"/>
    <p:sldId id="277" r:id="rId6"/>
    <p:sldId id="280" r:id="rId7"/>
    <p:sldId id="298" r:id="rId8"/>
    <p:sldId id="281" r:id="rId9"/>
    <p:sldId id="259" r:id="rId10"/>
    <p:sldId id="260" r:id="rId11"/>
    <p:sldId id="261" r:id="rId12"/>
    <p:sldId id="290" r:id="rId13"/>
    <p:sldId id="278" r:id="rId14"/>
    <p:sldId id="282" r:id="rId15"/>
    <p:sldId id="283" r:id="rId16"/>
    <p:sldId id="304" r:id="rId17"/>
    <p:sldId id="257" r:id="rId18"/>
    <p:sldId id="296" r:id="rId19"/>
    <p:sldId id="303" r:id="rId20"/>
    <p:sldId id="305" r:id="rId21"/>
    <p:sldId id="306" r:id="rId22"/>
    <p:sldId id="291" r:id="rId23"/>
    <p:sldId id="307" r:id="rId24"/>
    <p:sldId id="285" r:id="rId25"/>
    <p:sldId id="299" r:id="rId26"/>
    <p:sldId id="300" r:id="rId27"/>
    <p:sldId id="301" r:id="rId28"/>
    <p:sldId id="292" r:id="rId29"/>
    <p:sldId id="293" r:id="rId30"/>
    <p:sldId id="294" r:id="rId31"/>
    <p:sldId id="295" r:id="rId32"/>
    <p:sldId id="297" r:id="rId33"/>
    <p:sldId id="289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0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6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2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40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4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9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7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1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4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8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274D-E8FB-F045-940B-7DD92E805F5D}" type="datetimeFigureOut">
              <a:rPr kumimoji="1" lang="zh-CN" altLang="en-US" smtClean="0"/>
              <a:t>13-10-18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9A4E-4104-DD45-B8A7-FF2A92C9D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1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类型系统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4818" y="4560454"/>
            <a:ext cx="4181764" cy="1366981"/>
          </a:xfrm>
        </p:spPr>
        <p:txBody>
          <a:bodyPr/>
          <a:lstStyle/>
          <a:p>
            <a:r>
              <a:rPr kumimoji="1" lang="en-US" altLang="zh-CN" dirty="0" err="1" smtClean="0"/>
              <a:t>hongjiang</a:t>
            </a:r>
            <a:r>
              <a:rPr kumimoji="1" lang="en-US" altLang="zh-CN" dirty="0" smtClean="0"/>
              <a:t> 2013.10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6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类型推导</a:t>
            </a:r>
            <a:r>
              <a:rPr kumimoji="1" lang="en-US" altLang="zh-CN" dirty="0" smtClean="0"/>
              <a:t>(type inference)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里的实现，有限场景：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&lt;T&gt; T foo(T t) { return t;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foo(“bar”);  					//</a:t>
            </a:r>
            <a:r>
              <a:rPr kumimoji="1" lang="zh-CN" altLang="en-US" dirty="0" smtClean="0"/>
              <a:t>返回值类型</a:t>
            </a:r>
            <a:r>
              <a:rPr kumimoji="1" lang="en-US" altLang="zh-CN" dirty="0" smtClean="0"/>
              <a:t>String</a:t>
            </a:r>
          </a:p>
          <a:p>
            <a:pPr marL="0" indent="0">
              <a:buNone/>
            </a:pPr>
            <a:r>
              <a:rPr kumimoji="1" lang="en-US" altLang="zh-CN" dirty="0" smtClean="0"/>
              <a:t>					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	//obj</a:t>
            </a:r>
            <a:r>
              <a:rPr kumimoji="1" lang="en-US" altLang="zh-CN" dirty="0"/>
              <a:t>.&lt;String&gt;foo(“bar”)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foo(</a:t>
            </a:r>
            <a:r>
              <a:rPr kumimoji="1" lang="en-US" altLang="zh-CN" dirty="0" err="1" smtClean="0"/>
              <a:t>Long.valueOf</a:t>
            </a:r>
            <a:r>
              <a:rPr kumimoji="1" lang="en-US" altLang="zh-CN" dirty="0" smtClean="0"/>
              <a:t>(200))		//</a:t>
            </a:r>
            <a:r>
              <a:rPr kumimoji="1" lang="zh-CN" altLang="en-US" dirty="0" smtClean="0"/>
              <a:t>返回值类型</a:t>
            </a:r>
            <a:r>
              <a:rPr kumimoji="1" lang="en-US" altLang="zh-CN" dirty="0" smtClean="0"/>
              <a:t>Long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Java7: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Map&lt;</a:t>
            </a:r>
            <a:r>
              <a:rPr kumimoji="1" lang="en-US" altLang="zh-CN" dirty="0" err="1" smtClean="0"/>
              <a:t>String,Long</a:t>
            </a:r>
            <a:r>
              <a:rPr kumimoji="1" lang="en-US" altLang="zh-CN" dirty="0" smtClean="0"/>
              <a:t>&gt; m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&lt;&gt;();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45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类型推导</a:t>
            </a:r>
            <a:r>
              <a:rPr kumimoji="1" lang="en-US" altLang="zh-CN" dirty="0"/>
              <a:t>(type inference)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里，变量或方法的类型都可以推断：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= 100  	  		//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s = “hello” 		//String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f = (</a:t>
            </a:r>
            <a:r>
              <a:rPr kumimoji="1" lang="en-US" altLang="zh-CN" dirty="0" err="1" smtClean="0"/>
              <a:t>i:Int</a:t>
            </a:r>
            <a:r>
              <a:rPr kumimoji="1" lang="en-US" altLang="zh-CN" dirty="0" smtClean="0"/>
              <a:t>)=&gt;i+1	//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=&gt;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f2 :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=&gt;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 =  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 =&gt; x+1 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foo() = 200		//()=&gt;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类型推导的实现基于</a:t>
            </a:r>
            <a:r>
              <a:rPr kumimoji="1" lang="en-US" altLang="zh-CN" dirty="0" err="1" smtClean="0"/>
              <a:t>Hindley</a:t>
            </a:r>
            <a:r>
              <a:rPr kumimoji="1" lang="en-US" altLang="zh-CN" dirty="0"/>
              <a:t>–</a:t>
            </a:r>
            <a:r>
              <a:rPr kumimoji="1" lang="en-US" altLang="zh-CN" dirty="0" smtClean="0"/>
              <a:t>Milner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5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类型推导</a:t>
            </a:r>
            <a:r>
              <a:rPr kumimoji="1" lang="en-US" altLang="zh-CN" dirty="0"/>
              <a:t>(type inference)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最小公共父类型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scala</a:t>
            </a:r>
            <a:r>
              <a:rPr lang="en-US" altLang="zh-CN" dirty="0"/>
              <a:t>&gt; class 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r>
              <a:rPr lang="en-US" altLang="zh-CN" dirty="0" err="1"/>
              <a:t>scala</a:t>
            </a:r>
            <a:r>
              <a:rPr lang="en-US" altLang="zh-CN" dirty="0"/>
              <a:t>&gt; class B extends 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r>
              <a:rPr lang="en-US" altLang="zh-CN" dirty="0" err="1"/>
              <a:t>scala</a:t>
            </a:r>
            <a:r>
              <a:rPr lang="en-US" altLang="zh-CN" dirty="0"/>
              <a:t>&gt; class C extends </a:t>
            </a:r>
            <a:r>
              <a:rPr lang="en-US" altLang="zh-CN" dirty="0" smtClean="0"/>
              <a:t>A</a:t>
            </a:r>
          </a:p>
          <a:p>
            <a:endParaRPr lang="en-US" altLang="zh-CN" dirty="0"/>
          </a:p>
          <a:p>
            <a:r>
              <a:rPr lang="en-US" altLang="zh-CN" dirty="0" err="1"/>
              <a:t>scala</a:t>
            </a:r>
            <a:r>
              <a:rPr lang="en-US" altLang="zh-CN" dirty="0"/>
              <a:t>&gt; </a:t>
            </a:r>
            <a:r>
              <a:rPr lang="en-US" altLang="zh-CN" dirty="0" err="1"/>
              <a:t>val</a:t>
            </a:r>
            <a:r>
              <a:rPr lang="en-US" altLang="zh-CN" dirty="0"/>
              <a:t> list = List(new B, new C</a:t>
            </a:r>
            <a:r>
              <a:rPr lang="en-US" altLang="zh-CN" dirty="0" smtClean="0"/>
              <a:t>)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 list</a:t>
            </a:r>
            <a:r>
              <a:rPr lang="zh-CN" altLang="en-US" dirty="0" smtClean="0"/>
              <a:t>的类型为</a:t>
            </a:r>
            <a:r>
              <a:rPr lang="en-US" altLang="zh-CN" dirty="0" smtClean="0"/>
              <a:t>List[A]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list</a:t>
            </a:r>
            <a:r>
              <a:rPr lang="en-US" altLang="zh-CN" dirty="0"/>
              <a:t>: List[A] = List(B@19d07227, C@43f66bae)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13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类型推导</a:t>
            </a:r>
            <a:r>
              <a:rPr kumimoji="1" lang="en-US" altLang="zh-CN" dirty="0"/>
              <a:t>(type inference)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最小公共父类型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scala</a:t>
            </a:r>
            <a:r>
              <a:rPr lang="en-US" altLang="zh-CN" dirty="0"/>
              <a:t>&gt; </a:t>
            </a:r>
            <a:r>
              <a:rPr lang="en-US" altLang="zh-CN" dirty="0" err="1"/>
              <a:t>def</a:t>
            </a:r>
            <a:r>
              <a:rPr lang="en-US" altLang="zh-CN" dirty="0"/>
              <a:t> foo(</a:t>
            </a:r>
            <a:r>
              <a:rPr lang="en-US" altLang="zh-CN" dirty="0" err="1"/>
              <a:t>i:Int</a:t>
            </a:r>
            <a:r>
              <a:rPr lang="en-US" altLang="zh-CN" dirty="0"/>
              <a:t>) =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==100)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	"</a:t>
            </a:r>
            <a:r>
              <a:rPr lang="en-US" altLang="zh-CN" dirty="0"/>
              <a:t>OK" </a:t>
            </a:r>
            <a:r>
              <a:rPr lang="en-US" altLang="zh-CN" dirty="0" smtClean="0"/>
              <a:t>   //String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else 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	throw </a:t>
            </a:r>
            <a:r>
              <a:rPr lang="en-US" altLang="zh-CN" dirty="0"/>
              <a:t>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 //Nothing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=&gt; String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4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中类型的创建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两种方式：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1. </a:t>
            </a:r>
            <a:r>
              <a:rPr kumimoji="1" lang="en-US" altLang="en-US" dirty="0" err="1" smtClean="0"/>
              <a:t>定义class,trait,object</a:t>
            </a:r>
            <a:r>
              <a:rPr kumimoji="1" lang="en-US" altLang="en-US" dirty="0" smtClean="0"/>
              <a:t> 时会自动产生相关的类型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2. 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几种特殊的类型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单例类型</a:t>
            </a:r>
            <a:r>
              <a:rPr kumimoji="1" lang="en-US" altLang="zh-CN" dirty="0" smtClean="0"/>
              <a:t> (singleton type)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2 </a:t>
            </a:r>
            <a:r>
              <a:rPr kumimoji="1" lang="zh-CN" altLang="en-US" dirty="0" smtClean="0"/>
              <a:t>结构类型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(structural type)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3 </a:t>
            </a:r>
            <a:r>
              <a:rPr kumimoji="1" lang="zh-CN" altLang="en-US" dirty="0" smtClean="0"/>
              <a:t>复合类型</a:t>
            </a:r>
            <a:r>
              <a:rPr kumimoji="1" lang="en-US" altLang="zh-CN" dirty="0" smtClean="0"/>
              <a:t> (compound type)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18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dirty="0" smtClean="0"/>
              <a:t>同</a:t>
            </a:r>
            <a:r>
              <a:rPr kumimoji="1" lang="en-US" altLang="zh-CN" sz="2800" dirty="0" err="1" smtClean="0"/>
              <a:t>java</a:t>
            </a:r>
            <a:r>
              <a:rPr kumimoji="1" lang="en-US" altLang="en-US" sz="2800" dirty="0" err="1" smtClean="0"/>
              <a:t>里的单例模式，scala语言内置了</a:t>
            </a:r>
            <a:r>
              <a:rPr kumimoji="1" lang="en-US" altLang="en-US" sz="2800" dirty="0" smtClean="0"/>
              <a:t>：</a:t>
            </a:r>
          </a:p>
          <a:p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/>
              <a:t>&gt; object </a:t>
            </a:r>
            <a:r>
              <a:rPr kumimoji="1" lang="en-US" altLang="zh-CN" sz="2800" dirty="0" smtClean="0"/>
              <a:t>M {}</a:t>
            </a:r>
          </a:p>
          <a:p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/>
              <a:t>&gt; :type M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M.type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/>
              <a:t>&gt; </a:t>
            </a:r>
            <a:r>
              <a:rPr kumimoji="1" lang="en-US" altLang="zh-CN" sz="2800" dirty="0" err="1"/>
              <a:t>typeOf</a:t>
            </a:r>
            <a:r>
              <a:rPr kumimoji="1" lang="en-US" altLang="zh-CN" sz="2800" dirty="0"/>
              <a:t>[</a:t>
            </a:r>
            <a:r>
              <a:rPr kumimoji="1" lang="en-US" altLang="zh-CN" sz="2800" dirty="0" err="1"/>
              <a:t>M.type</a:t>
            </a:r>
            <a:r>
              <a:rPr kumimoji="1" lang="en-US" altLang="zh-CN" sz="2800" dirty="0"/>
              <a:t>] &lt;:</a:t>
            </a:r>
            <a:r>
              <a:rPr kumimoji="1" lang="en-US" altLang="zh-CN" sz="2800" dirty="0" smtClean="0"/>
              <a:t>&lt; </a:t>
            </a:r>
            <a:r>
              <a:rPr kumimoji="1" lang="en-US" altLang="zh-CN" sz="2800" dirty="0" err="1" smtClean="0"/>
              <a:t>typeOf</a:t>
            </a:r>
            <a:r>
              <a:rPr kumimoji="1" lang="en-US" altLang="zh-CN" sz="2800" dirty="0"/>
              <a:t>[</a:t>
            </a:r>
            <a:r>
              <a:rPr kumimoji="1" lang="en-US" altLang="zh-CN" sz="2800" dirty="0" err="1"/>
              <a:t>scala.Singleton</a:t>
            </a:r>
            <a:r>
              <a:rPr kumimoji="1" lang="en-US" altLang="zh-CN" sz="2800" dirty="0"/>
              <a:t>]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res1</a:t>
            </a:r>
            <a:r>
              <a:rPr kumimoji="1" lang="en-US" altLang="zh-CN" sz="2800" dirty="0"/>
              <a:t>: Boolean = true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136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结构类型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structural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为静态类型系统提供一些动态特性，注意实现是通过反射，有效率问题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scala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 x:{type X} = new { type X = String </a:t>
            </a:r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scala</a:t>
            </a:r>
            <a:r>
              <a:rPr kumimoji="1" lang="en-US" altLang="zh-CN" dirty="0"/>
              <a:t>&gt;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 a:{</a:t>
            </a:r>
            <a:r>
              <a:rPr kumimoji="1" lang="en-US" altLang="zh-CN" dirty="0" err="1"/>
              <a:t>def</a:t>
            </a:r>
            <a:r>
              <a:rPr kumimoji="1" lang="en-US" altLang="zh-CN" dirty="0"/>
              <a:t> close()} = </a:t>
            </a:r>
            <a:r>
              <a:rPr kumimoji="1" lang="en-US" altLang="zh-CN" dirty="0" smtClean="0"/>
              <a:t>null 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可以赋任何定义了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方法的对象</a:t>
            </a:r>
            <a:r>
              <a:rPr kumimoji="1" lang="en-US" altLang="zh-CN" dirty="0" smtClean="0"/>
              <a:t>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073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结构类型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structural type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在定义</a:t>
            </a:r>
            <a:r>
              <a:rPr kumimoji="1" lang="en-US" altLang="zh-CN" dirty="0" smtClean="0"/>
              <a:t>class/trait/object</a:t>
            </a:r>
            <a:r>
              <a:rPr kumimoji="1" lang="zh-CN" altLang="en-US" dirty="0" smtClean="0"/>
              <a:t>时：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trait T extends {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name:String</a:t>
            </a:r>
            <a:r>
              <a:rPr kumimoji="1" lang="en-US" altLang="zh-CN" dirty="0" smtClean="0"/>
              <a:t> } </a:t>
            </a:r>
          </a:p>
          <a:p>
            <a:pPr marL="0" indent="0">
              <a:buNone/>
            </a:pPr>
            <a:r>
              <a:rPr kumimoji="1" lang="zh-CN" altLang="en-US" dirty="0" smtClean="0"/>
              <a:t>或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class A </a:t>
            </a:r>
            <a:r>
              <a:rPr kumimoji="1" lang="en-US" altLang="zh-CN" dirty="0" err="1" smtClean="0"/>
              <a:t>exntends</a:t>
            </a:r>
            <a:r>
              <a:rPr kumimoji="1" lang="en-US" altLang="zh-CN" dirty="0" smtClean="0"/>
              <a:t> {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name=“wang” } with B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// </a:t>
            </a:r>
            <a:r>
              <a:rPr lang="zh-CN" altLang="en-US" b="1" dirty="0" smtClean="0"/>
              <a:t>注意</a:t>
            </a:r>
            <a:r>
              <a:rPr lang="en-US" altLang="zh-CN" b="1" dirty="0" smtClean="0"/>
              <a:t>early initializers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80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复合类型</a:t>
            </a:r>
            <a:r>
              <a:rPr kumimoji="1" lang="en-US" altLang="zh-CN" dirty="0" smtClean="0"/>
              <a:t>(compound type)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class X extends A with B with C {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   //…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en-US" altLang="zh-CN" dirty="0"/>
          </a:p>
          <a:p>
            <a:pPr marL="400050" lvl="1" indent="0">
              <a:buNone/>
            </a:pPr>
            <a:r>
              <a:rPr kumimoji="1" lang="zh-CN" altLang="en-US" dirty="0" smtClean="0"/>
              <a:t>上面的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 with B with </a:t>
            </a:r>
            <a:r>
              <a:rPr kumimoji="1" lang="en-US" altLang="zh-CN" dirty="0" smtClean="0"/>
              <a:t>C {…} </a:t>
            </a:r>
            <a:r>
              <a:rPr kumimoji="1" lang="zh-CN" altLang="en-US" dirty="0" smtClean="0"/>
              <a:t>应该看做一个整体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89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blog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hongjiang.info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经历：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Java : 10y+ 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: 2y+</a:t>
            </a:r>
          </a:p>
          <a:p>
            <a:pPr lvl="1"/>
            <a:r>
              <a:rPr kumimoji="1" lang="zh-CN" altLang="en-US" dirty="0"/>
              <a:t>曾在阿里巴巴中文站和</a:t>
            </a:r>
            <a:r>
              <a:rPr kumimoji="1" lang="en-US" altLang="zh-CN" dirty="0" err="1"/>
              <a:t>laiwang.com</a:t>
            </a:r>
            <a:r>
              <a:rPr kumimoji="1" lang="zh-CN" altLang="en-US" dirty="0"/>
              <a:t>担任架构师，现在中间件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稳定性平台部门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Scala</a:t>
            </a:r>
            <a:r>
              <a:rPr kumimoji="1" lang="zh-CN" altLang="en-US" dirty="0"/>
              <a:t>布</a:t>
            </a:r>
            <a:r>
              <a:rPr kumimoji="1" lang="zh-CN" altLang="en-US" dirty="0" smtClean="0"/>
              <a:t>道者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业余马拉松爱好者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855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复合类型</a:t>
            </a:r>
            <a:r>
              <a:rPr kumimoji="1" lang="en-US" altLang="zh-CN" dirty="0"/>
              <a:t>(compound type)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5554"/>
            <a:ext cx="6285345" cy="1400850"/>
          </a:xfrm>
        </p:spPr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	 A   with    B    with   C     {   …    } 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304636" y="2950247"/>
            <a:ext cx="1193800" cy="112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31818" y="4075545"/>
            <a:ext cx="263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Component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</a:t>
            </a:r>
            <a:endParaRPr kumimoji="1" lang="zh-CN" altLang="en-US" sz="2800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2817091" y="2950247"/>
            <a:ext cx="0" cy="112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3221182" y="2956404"/>
            <a:ext cx="1148498" cy="1119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588000" y="3109576"/>
            <a:ext cx="319812" cy="96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14456" y="4075545"/>
            <a:ext cx="2713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Refinement </a:t>
            </a:r>
            <a:r>
              <a:rPr kumimoji="1" lang="en-US" altLang="zh-CN" sz="2800" dirty="0" smtClean="0"/>
              <a:t>type</a:t>
            </a:r>
            <a:endParaRPr kumimoji="1" lang="zh-CN" altLang="en-US" sz="2800" dirty="0"/>
          </a:p>
        </p:txBody>
      </p:sp>
      <p:sp>
        <p:nvSpPr>
          <p:cNvPr id="19" name="左大括号 18"/>
          <p:cNvSpPr/>
          <p:nvPr/>
        </p:nvSpPr>
        <p:spPr>
          <a:xfrm rot="16200000">
            <a:off x="5410875" y="2416365"/>
            <a:ext cx="338667" cy="10477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50155" y="2476401"/>
            <a:ext cx="338667" cy="609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大括号 22"/>
          <p:cNvSpPr/>
          <p:nvPr/>
        </p:nvSpPr>
        <p:spPr>
          <a:xfrm rot="16200000">
            <a:off x="2633614" y="2476401"/>
            <a:ext cx="338667" cy="609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4200345" y="2482557"/>
            <a:ext cx="338667" cy="609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3454" y="5472653"/>
            <a:ext cx="623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zh-CN" altLang="en-US" dirty="0" smtClean="0"/>
              <a:t>复合类型也可以只是一个</a:t>
            </a:r>
            <a:r>
              <a:rPr lang="en-US" altLang="zh-CN" dirty="0" smtClean="0"/>
              <a:t> { refinement } 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等价于 </a:t>
            </a:r>
            <a:r>
              <a:rPr lang="en-US" altLang="zh-CN" dirty="0" err="1"/>
              <a:t>AnyRef</a:t>
            </a:r>
            <a:r>
              <a:rPr lang="en-US" altLang="zh-CN" dirty="0"/>
              <a:t> {R}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5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复合类型</a:t>
            </a:r>
            <a:r>
              <a:rPr kumimoji="1" lang="en-US" altLang="zh-CN" dirty="0"/>
              <a:t>(compound type)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6073"/>
          </a:xfrm>
        </p:spPr>
        <p:txBody>
          <a:bodyPr/>
          <a:lstStyle/>
          <a:p>
            <a:r>
              <a:rPr kumimoji="1" lang="zh-CN" altLang="en-US" dirty="0" smtClean="0"/>
              <a:t>复合类型也称为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交集类型</a:t>
            </a:r>
            <a:r>
              <a:rPr kumimoji="1" lang="en-US" altLang="zh-CN" dirty="0" smtClean="0"/>
              <a:t>”(intersection type)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 with B</a:t>
            </a:r>
            <a:r>
              <a:rPr kumimoji="1" lang="zh-CN" altLang="en-US" dirty="0" smtClean="0"/>
              <a:t>，同时满足两种类型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32364" y="2932545"/>
            <a:ext cx="958272" cy="958273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33172" y="2932545"/>
            <a:ext cx="958272" cy="958273"/>
          </a:xfrm>
          <a:prstGeom prst="ellipse">
            <a:avLst/>
          </a:prstGeom>
          <a:solidFill>
            <a:srgbClr val="3366FF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4338782"/>
            <a:ext cx="8229600" cy="113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也可以通过一些技巧实现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联合类型</a:t>
            </a:r>
            <a:r>
              <a:rPr kumimoji="1" lang="en-US" altLang="zh-CN" dirty="0" smtClean="0"/>
              <a:t>”(union type), 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 A or B</a:t>
            </a:r>
            <a:r>
              <a:rPr kumimoji="1" lang="zh-CN" altLang="en-US" dirty="0" smtClean="0"/>
              <a:t>，满足两种类型之一即可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363" y="6165258"/>
            <a:ext cx="59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hongjiang.info</a:t>
            </a:r>
            <a:r>
              <a:rPr lang="en-US" altLang="zh-CN" dirty="0"/>
              <a:t>/</a:t>
            </a:r>
            <a:r>
              <a:rPr lang="en-US" altLang="zh-CN" dirty="0" err="1"/>
              <a:t>scala</a:t>
            </a:r>
            <a:r>
              <a:rPr lang="en-US" altLang="zh-CN" dirty="0"/>
              <a:t>-intersection-type-and-union-type/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4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类型的多态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子类型多态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参数化多态</a:t>
            </a:r>
            <a:r>
              <a:rPr kumimoji="1" lang="en-US" altLang="zh-CN" dirty="0"/>
              <a:t>(Parametric </a:t>
            </a:r>
            <a:r>
              <a:rPr kumimoji="1" lang="en-US" altLang="zh-CN" dirty="0" smtClean="0"/>
              <a:t>polymorphism)</a:t>
            </a:r>
          </a:p>
          <a:p>
            <a:pPr lvl="1"/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01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类型的多态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子类型多态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继承，和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混入</a:t>
            </a:r>
            <a:r>
              <a:rPr kumimoji="1" lang="en-US" altLang="zh-CN" dirty="0" smtClean="0"/>
              <a:t>”(mix-in)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菱形问题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线性化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99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6599" y="2725749"/>
            <a:ext cx="150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List[T]</a:t>
            </a:r>
            <a:endParaRPr kumimoji="1" lang="zh-CN" altLang="en-US" sz="4000" dirty="0"/>
          </a:p>
        </p:txBody>
      </p:sp>
      <p:cxnSp>
        <p:nvCxnSpPr>
          <p:cNvPr id="8" name="肘形连接符 7"/>
          <p:cNvCxnSpPr/>
          <p:nvPr/>
        </p:nvCxnSpPr>
        <p:spPr>
          <a:xfrm>
            <a:off x="4497265" y="3433635"/>
            <a:ext cx="1047750" cy="556282"/>
          </a:xfrm>
          <a:prstGeom prst="bentConnector3">
            <a:avLst>
              <a:gd name="adj1" fmla="val 5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35515" y="3805251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ype parameter</a:t>
            </a:r>
            <a:endParaRPr kumimoji="1" lang="zh-CN" altLang="en-US" dirty="0"/>
          </a:p>
        </p:txBody>
      </p:sp>
      <p:cxnSp>
        <p:nvCxnSpPr>
          <p:cNvPr id="13" name="肘形连接符 12"/>
          <p:cNvCxnSpPr/>
          <p:nvPr/>
        </p:nvCxnSpPr>
        <p:spPr>
          <a:xfrm>
            <a:off x="3703516" y="3433635"/>
            <a:ext cx="1841499" cy="1404147"/>
          </a:xfrm>
          <a:prstGeom prst="bentConnector3">
            <a:avLst>
              <a:gd name="adj1" fmla="val -5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35515" y="4653116"/>
            <a:ext cx="17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ype constructor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9667" y="1695913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 :  class List&lt;T&gt; {}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:  class List[T] 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类型的多态：</a:t>
            </a:r>
            <a:r>
              <a:rPr kumimoji="1" lang="zh-CN" altLang="en-US" dirty="0" smtClean="0"/>
              <a:t>泛型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9289" y="2804525"/>
            <a:ext cx="246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List2[C[_]]</a:t>
            </a:r>
            <a:endParaRPr kumimoji="1" lang="zh-CN" altLang="en-US" sz="4000" dirty="0"/>
          </a:p>
        </p:txBody>
      </p:sp>
      <p:cxnSp>
        <p:nvCxnSpPr>
          <p:cNvPr id="8" name="肘形连接符 7"/>
          <p:cNvCxnSpPr/>
          <p:nvPr/>
        </p:nvCxnSpPr>
        <p:spPr>
          <a:xfrm>
            <a:off x="4429123" y="3971341"/>
            <a:ext cx="1047750" cy="556282"/>
          </a:xfrm>
          <a:prstGeom prst="bentConnector3">
            <a:avLst>
              <a:gd name="adj1" fmla="val 5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61540" y="434295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类型参</a:t>
            </a:r>
            <a:r>
              <a:rPr kumimoji="1" lang="en-US" altLang="en-US" dirty="0" smtClean="0"/>
              <a:t>数也是一个类型构造器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750" y="645583"/>
            <a:ext cx="359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 :  class List2&lt;C&lt;T&gt;&gt; {}  //</a:t>
            </a:r>
            <a:r>
              <a:rPr kumimoji="1" lang="zh-CN" altLang="en-US" dirty="0" smtClean="0"/>
              <a:t>不支持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:  class List2[C[T]]  </a:t>
            </a:r>
            <a:r>
              <a:rPr kumimoji="1" lang="zh-CN" altLang="en-US" dirty="0" smtClean="0"/>
              <a:t>或</a:t>
            </a:r>
            <a:endParaRPr kumimoji="1" lang="en-US" altLang="zh-CN" dirty="0" smtClean="0"/>
          </a:p>
          <a:p>
            <a:r>
              <a:rPr kumimoji="1" lang="en-US" altLang="zh-CN" dirty="0" smtClean="0"/>
              <a:t>	    class List2[C[_]]</a:t>
            </a:r>
            <a:endParaRPr kumimoji="1" lang="zh-CN" altLang="en-US" dirty="0"/>
          </a:p>
        </p:txBody>
      </p:sp>
      <p:sp>
        <p:nvSpPr>
          <p:cNvPr id="9" name="左大括号 8"/>
          <p:cNvSpPr/>
          <p:nvPr/>
        </p:nvSpPr>
        <p:spPr>
          <a:xfrm rot="16200000">
            <a:off x="4259789" y="3284869"/>
            <a:ext cx="338667" cy="7937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42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6666" y="2677524"/>
            <a:ext cx="6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err="1"/>
              <a:t>s</a:t>
            </a:r>
            <a:r>
              <a:rPr kumimoji="1" lang="en-US" altLang="zh-CN" sz="4000" dirty="0" err="1" smtClean="0"/>
              <a:t>cala</a:t>
            </a:r>
            <a:r>
              <a:rPr kumimoji="1" lang="en-US" altLang="zh-CN" sz="4000" dirty="0" smtClean="0"/>
              <a:t>&gt; new List2[List]</a:t>
            </a:r>
            <a:endParaRPr kumimoji="1" lang="zh-CN" altLang="en-US" sz="4000" dirty="0"/>
          </a:p>
        </p:txBody>
      </p:sp>
      <p:cxnSp>
        <p:nvCxnSpPr>
          <p:cNvPr id="5" name="肘形连接符 4"/>
          <p:cNvCxnSpPr/>
          <p:nvPr/>
        </p:nvCxnSpPr>
        <p:spPr>
          <a:xfrm>
            <a:off x="4794248" y="3503083"/>
            <a:ext cx="1047750" cy="746399"/>
          </a:xfrm>
          <a:prstGeom prst="bentConnector3">
            <a:avLst>
              <a:gd name="adj1" fmla="val 5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i="1" dirty="0" err="1" smtClean="0"/>
              <a:t>Scala</a:t>
            </a:r>
            <a:r>
              <a:rPr lang="en-US" altLang="zh-CN" i="1" dirty="0" smtClean="0"/>
              <a:t>: generic </a:t>
            </a:r>
            <a:r>
              <a:rPr lang="en-US" altLang="zh-CN" i="1" dirty="0"/>
              <a:t>type</a:t>
            </a:r>
            <a:r>
              <a:rPr lang="en-US" altLang="zh-CN" dirty="0"/>
              <a:t>s as </a:t>
            </a:r>
            <a:r>
              <a:rPr lang="en-US" altLang="zh-CN" i="1" dirty="0"/>
              <a:t>first-class type</a:t>
            </a:r>
            <a:r>
              <a:rPr lang="en-US" altLang="zh-CN" dirty="0"/>
              <a:t>s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21373" y="4064816"/>
            <a:ext cx="267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泛型也可以被当作类型参数传递，与普通类型没有区别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22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6695" y="2032000"/>
            <a:ext cx="1113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type</a:t>
            </a:r>
            <a:endParaRPr kumimoji="1" lang="zh-CN" altLang="en-US" sz="40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3922253" y="706767"/>
            <a:ext cx="620223" cy="46864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6551" y="3704167"/>
            <a:ext cx="2906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Proper type(</a:t>
            </a:r>
            <a:r>
              <a:rPr kumimoji="1" lang="en-US" altLang="en-US" dirty="0" smtClean="0"/>
              <a:t>特定/具体</a:t>
            </a:r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,  String,  </a:t>
            </a:r>
          </a:p>
          <a:p>
            <a:r>
              <a:rPr kumimoji="1" lang="en-US" altLang="zh-CN" dirty="0" smtClean="0"/>
              <a:t>List[String]</a:t>
            </a:r>
          </a:p>
          <a:p>
            <a:r>
              <a:rPr kumimoji="1" lang="en-US" altLang="zh-CN" dirty="0" smtClean="0"/>
              <a:t>List2[List] </a:t>
            </a:r>
          </a:p>
          <a:p>
            <a:r>
              <a:rPr kumimoji="1" lang="en-US" altLang="zh-CN" dirty="0" smtClean="0"/>
              <a:t>String=&gt;Long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00101" y="3672417"/>
            <a:ext cx="29448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first-</a:t>
            </a:r>
            <a:r>
              <a:rPr lang="en-US" altLang="zh-CN" dirty="0" smtClean="0"/>
              <a:t>order/higher-order </a:t>
            </a:r>
            <a:r>
              <a:rPr kumimoji="1" lang="en-US" altLang="zh-CN" dirty="0" smtClean="0"/>
              <a:t> type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en-US" dirty="0" smtClean="0"/>
              <a:t>一阶/高阶</a:t>
            </a:r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泛型类型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也叫类型构造器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List (</a:t>
            </a:r>
            <a:r>
              <a:rPr kumimoji="1" lang="zh-CN" altLang="en-US" dirty="0" smtClean="0"/>
              <a:t>一阶</a:t>
            </a:r>
            <a:r>
              <a:rPr kumimoji="1" lang="en-US" altLang="zh-CN" dirty="0" smtClean="0"/>
              <a:t>),    </a:t>
            </a:r>
          </a:p>
          <a:p>
            <a:r>
              <a:rPr kumimoji="1" lang="en-US" altLang="zh-CN" dirty="0" smtClean="0"/>
              <a:t>List2 (</a:t>
            </a:r>
            <a:r>
              <a:rPr kumimoji="1" lang="zh-CN" altLang="en-US" dirty="0" smtClean="0"/>
              <a:t>高阶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归纳：从类型抽象的程度来看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0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泛型与类型的变型(variance)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不变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invariance)</a:t>
            </a:r>
          </a:p>
          <a:p>
            <a:endParaRPr kumimoji="1" lang="en-US" altLang="zh-CN" dirty="0" smtClean="0"/>
          </a:p>
          <a:p>
            <a:r>
              <a:rPr kumimoji="1" lang="en-US" altLang="en-US" dirty="0" smtClean="0"/>
              <a:t>协</a:t>
            </a:r>
            <a:r>
              <a:rPr kumimoji="1" lang="en-US" altLang="en-US" dirty="0"/>
              <a:t>变 </a:t>
            </a:r>
            <a:r>
              <a:rPr kumimoji="1" lang="en-US" altLang="en-US" dirty="0" smtClean="0"/>
              <a:t>(covariance)</a:t>
            </a:r>
          </a:p>
          <a:p>
            <a:endParaRPr kumimoji="1" lang="en-US" altLang="en-US" dirty="0" smtClean="0"/>
          </a:p>
          <a:p>
            <a:r>
              <a:rPr kumimoji="1" lang="en-US" altLang="en-US" dirty="0" smtClean="0"/>
              <a:t>逆变 (</a:t>
            </a:r>
            <a:r>
              <a:rPr kumimoji="1" lang="en-US" altLang="en-US" dirty="0" err="1" smtClean="0"/>
              <a:t>contravariance</a:t>
            </a:r>
            <a:r>
              <a:rPr kumimoji="1" lang="en-US" altLang="en-US" dirty="0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943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协变</a:t>
            </a:r>
            <a:r>
              <a:rPr kumimoji="1" lang="en-US" altLang="zh-CN" dirty="0" smtClean="0"/>
              <a:t>(covariance)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908" y="2482275"/>
            <a:ext cx="623455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908" y="3987801"/>
            <a:ext cx="67541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0"/>
            <a:endCxn id="4" idx="2"/>
          </p:cNvCxnSpPr>
          <p:nvPr/>
        </p:nvCxnSpPr>
        <p:spPr>
          <a:xfrm flipH="1" flipV="1">
            <a:off x="1050636" y="2944093"/>
            <a:ext cx="25977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39853" y="2461493"/>
            <a:ext cx="99521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List&lt;A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39854" y="3967019"/>
            <a:ext cx="1047173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List&lt;B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9" idx="0"/>
            <a:endCxn id="8" idx="2"/>
          </p:cNvCxnSpPr>
          <p:nvPr/>
        </p:nvCxnSpPr>
        <p:spPr>
          <a:xfrm flipH="1" flipV="1">
            <a:off x="5337463" y="2923311"/>
            <a:ext cx="25978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61490" y="2482275"/>
            <a:ext cx="99521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A[]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461491" y="3987801"/>
            <a:ext cx="1047173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en-US" altLang="zh-CN" dirty="0" smtClean="0"/>
              <a:t>[]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7" idx="0"/>
            <a:endCxn id="26" idx="2"/>
          </p:cNvCxnSpPr>
          <p:nvPr/>
        </p:nvCxnSpPr>
        <p:spPr>
          <a:xfrm flipH="1" flipV="1">
            <a:off x="2959100" y="2944093"/>
            <a:ext cx="25978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00248" y="1974334"/>
            <a:ext cx="162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数组支持协变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87833" y="3086602"/>
            <a:ext cx="42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rgbClr val="008000"/>
                </a:solidFill>
              </a:rPr>
              <a:t>√</a:t>
            </a:r>
            <a:endParaRPr kumimoji="1" lang="zh-CN" altLang="en-US" sz="4000" b="1" dirty="0">
              <a:solidFill>
                <a:srgbClr val="008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27047" y="3081985"/>
            <a:ext cx="42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000" dirty="0" smtClean="0">
                <a:solidFill>
                  <a:srgbClr val="FF0000"/>
                </a:solidFill>
              </a:rPr>
              <a:t>×</a:t>
            </a:r>
            <a:endParaRPr kumimoji="1"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6636" y="1417638"/>
            <a:ext cx="24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中对协变的支持：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131828" y="19765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泛型在类型声明时不能</a:t>
            </a:r>
            <a:r>
              <a:rPr kumimoji="1" lang="zh-CN" altLang="en-US" dirty="0" smtClean="0"/>
              <a:t>支持协变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6636" y="5103152"/>
            <a:ext cx="6051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支持使用点变型</a:t>
            </a:r>
            <a:r>
              <a:rPr lang="en-US" altLang="zh-TW" dirty="0"/>
              <a:t>(use-site variance</a:t>
            </a:r>
            <a:r>
              <a:rPr lang="en-US" altLang="zh-TW" dirty="0" smtClean="0"/>
              <a:t>),</a:t>
            </a:r>
            <a:r>
              <a:rPr lang="zh-CN" altLang="en-US" dirty="0"/>
              <a:t>也就是</a:t>
            </a:r>
            <a:r>
              <a:rPr lang="zh-CN" altLang="en-US" dirty="0" smtClean="0"/>
              <a:t>在声明变量时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List</a:t>
            </a:r>
            <a:r>
              <a:rPr lang="en-US" altLang="zh-CN" dirty="0"/>
              <a:t>&lt;? extends Object&gt;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03092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什么是类型？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82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协变</a:t>
            </a:r>
            <a:r>
              <a:rPr kumimoji="1" lang="en-US" altLang="zh-CN" dirty="0" smtClean="0"/>
              <a:t>(covariance)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908" y="2482275"/>
            <a:ext cx="623455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908" y="3987801"/>
            <a:ext cx="67541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0"/>
            <a:endCxn id="4" idx="2"/>
          </p:cNvCxnSpPr>
          <p:nvPr/>
        </p:nvCxnSpPr>
        <p:spPr>
          <a:xfrm flipH="1" flipV="1">
            <a:off x="1050636" y="2944093"/>
            <a:ext cx="25977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05762" y="2482275"/>
            <a:ext cx="99521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</a:t>
            </a:r>
            <a:r>
              <a:rPr kumimoji="1" lang="en-US" altLang="zh-CN" dirty="0"/>
              <a:t>[</a:t>
            </a:r>
            <a:r>
              <a:rPr kumimoji="1" lang="en-US" altLang="zh-CN" dirty="0" smtClean="0"/>
              <a:t>A]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05763" y="3987801"/>
            <a:ext cx="1047173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</a:t>
            </a:r>
            <a:r>
              <a:rPr kumimoji="1" lang="en-US" altLang="zh-CN" dirty="0"/>
              <a:t>[</a:t>
            </a:r>
            <a:r>
              <a:rPr kumimoji="1" lang="en-US" altLang="zh-CN" dirty="0" smtClean="0"/>
              <a:t>B]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9" idx="0"/>
            <a:endCxn id="8" idx="2"/>
          </p:cNvCxnSpPr>
          <p:nvPr/>
        </p:nvCxnSpPr>
        <p:spPr>
          <a:xfrm flipH="1" flipV="1">
            <a:off x="6203372" y="2944093"/>
            <a:ext cx="25978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61490" y="2482275"/>
            <a:ext cx="99521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Array[A]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461491" y="3987801"/>
            <a:ext cx="1047173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Array[B]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7" idx="0"/>
            <a:endCxn id="26" idx="2"/>
          </p:cNvCxnSpPr>
          <p:nvPr/>
        </p:nvCxnSpPr>
        <p:spPr>
          <a:xfrm flipH="1" flipV="1">
            <a:off x="2959100" y="2944093"/>
            <a:ext cx="25978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11977" y="19996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数组也是泛型，但不支持协变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332105" y="3102767"/>
            <a:ext cx="42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rgbClr val="008000"/>
                </a:solidFill>
              </a:rPr>
              <a:t>√</a:t>
            </a:r>
            <a:endParaRPr kumimoji="1" lang="zh-CN" altLang="en-US" sz="4000" b="1" dirty="0">
              <a:solidFill>
                <a:srgbClr val="008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6636" y="1417638"/>
            <a:ext cx="250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中对协变的支持：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195600" y="1997037"/>
            <a:ext cx="36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支持协变，需要特别声明：</a:t>
            </a:r>
            <a:r>
              <a:rPr kumimoji="1" lang="en-US" altLang="zh-CN" dirty="0" smtClean="0"/>
              <a:t>List[+T]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6636" y="5103152"/>
            <a:ext cx="64529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Scala</a:t>
            </a:r>
            <a:r>
              <a:rPr lang="zh-TW" altLang="en-US" dirty="0" smtClean="0"/>
              <a:t>兼容</a:t>
            </a:r>
            <a:r>
              <a:rPr lang="en-US" altLang="zh-TW" dirty="0" err="1" smtClean="0"/>
              <a:t>Java</a:t>
            </a:r>
            <a:r>
              <a:rPr lang="en-US" altLang="en-US" dirty="0" err="1" smtClean="0"/>
              <a:t>里的</a:t>
            </a:r>
            <a:r>
              <a:rPr lang="zh-TW" altLang="en-US" dirty="0" smtClean="0"/>
              <a:t>使用点变型</a:t>
            </a:r>
            <a:r>
              <a:rPr lang="en-US" altLang="zh-TW" dirty="0"/>
              <a:t>(use-site variance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，通配符方式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a1:Array[_ &lt;: Any</a:t>
            </a:r>
            <a:r>
              <a:rPr lang="en-US" altLang="zh-CN" dirty="0" smtClean="0"/>
              <a:t>] = …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val</a:t>
            </a:r>
            <a:r>
              <a:rPr lang="en-US" altLang="zh-CN" dirty="0"/>
              <a:t> a : List[_ &lt;: Any] </a:t>
            </a:r>
            <a:r>
              <a:rPr lang="en-US" altLang="zh-CN" dirty="0" smtClean="0"/>
              <a:t>= …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8684" y="3065822"/>
            <a:ext cx="420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000" dirty="0" smtClean="0">
                <a:solidFill>
                  <a:srgbClr val="FF0000"/>
                </a:solidFill>
              </a:rPr>
              <a:t>×</a:t>
            </a:r>
            <a:endParaRPr kumimoji="1"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0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逆</a:t>
            </a:r>
            <a:r>
              <a:rPr kumimoji="1" lang="zh-CN" altLang="en-US" dirty="0" smtClean="0"/>
              <a:t>变</a:t>
            </a:r>
            <a:r>
              <a:rPr kumimoji="1" lang="en-US" altLang="zh-CN" dirty="0" smtClean="0"/>
              <a:t>(</a:t>
            </a:r>
            <a:r>
              <a:rPr lang="en-US" altLang="zh-CN" b="1" dirty="0" err="1"/>
              <a:t>contravariance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9726" y="2461493"/>
            <a:ext cx="623455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9726" y="3987801"/>
            <a:ext cx="67541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0"/>
            <a:endCxn id="4" idx="2"/>
          </p:cNvCxnSpPr>
          <p:nvPr/>
        </p:nvCxnSpPr>
        <p:spPr>
          <a:xfrm flipH="1" flipV="1">
            <a:off x="2401454" y="2923311"/>
            <a:ext cx="25977" cy="10644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39853" y="2461493"/>
            <a:ext cx="99521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List[B]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39854" y="3967019"/>
            <a:ext cx="1047173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List[A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9" idx="0"/>
            <a:endCxn id="8" idx="2"/>
          </p:cNvCxnSpPr>
          <p:nvPr/>
        </p:nvCxnSpPr>
        <p:spPr>
          <a:xfrm flipH="1" flipV="1">
            <a:off x="5337463" y="2923311"/>
            <a:ext cx="25978" cy="10437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73191" y="1449699"/>
            <a:ext cx="266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中不支持声明点逆变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573191" y="1976582"/>
            <a:ext cx="407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可以支持，需要特别声明：</a:t>
            </a:r>
            <a:r>
              <a:rPr kumimoji="1" lang="en-US" altLang="zh-CN" dirty="0" smtClean="0"/>
              <a:t>List[-T]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6636" y="5103152"/>
            <a:ext cx="66608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支持使用点变型</a:t>
            </a:r>
            <a:r>
              <a:rPr lang="en-US" altLang="zh-TW" dirty="0"/>
              <a:t>(use-site </a:t>
            </a:r>
            <a:r>
              <a:rPr lang="en-US" altLang="zh-TW" dirty="0" err="1" smtClean="0"/>
              <a:t>contravariance</a:t>
            </a:r>
            <a:r>
              <a:rPr lang="en-US" altLang="zh-TW" dirty="0" smtClean="0"/>
              <a:t>),</a:t>
            </a:r>
            <a:r>
              <a:rPr lang="zh-CN" altLang="en-US" dirty="0"/>
              <a:t>也就是</a:t>
            </a:r>
            <a:r>
              <a:rPr lang="zh-CN" altLang="en-US" dirty="0" smtClean="0"/>
              <a:t>在声明变量时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List</a:t>
            </a:r>
            <a:r>
              <a:rPr lang="en-US" altLang="zh-CN" dirty="0"/>
              <a:t>&lt;? </a:t>
            </a:r>
            <a:r>
              <a:rPr lang="en-US" altLang="zh-CN" dirty="0" smtClean="0"/>
              <a:t>Super Book&gt; </a:t>
            </a:r>
            <a:r>
              <a:rPr lang="en-US" altLang="zh-CN" dirty="0"/>
              <a:t>list 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Scala</a:t>
            </a:r>
            <a:r>
              <a:rPr lang="en-US" altLang="en-US" dirty="0" err="1" smtClean="0"/>
              <a:t>同样</a:t>
            </a:r>
            <a:r>
              <a:rPr lang="zh-CN" altLang="en-US" dirty="0" smtClean="0"/>
              <a:t>也支持</a:t>
            </a:r>
            <a:r>
              <a:rPr lang="en-US" altLang="zh-CN" dirty="0" smtClean="0"/>
              <a:t> : List [ _ &gt;: Book 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77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函数类型的协变与逆变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42963"/>
          </a:xfrm>
        </p:spPr>
        <p:txBody>
          <a:bodyPr/>
          <a:lstStyle/>
          <a:p>
            <a:r>
              <a:rPr kumimoji="1" lang="zh-CN" altLang="en-US" dirty="0" smtClean="0"/>
              <a:t>函数类型也遵循里氏替换</a:t>
            </a:r>
            <a:r>
              <a:rPr kumimoji="1" lang="en-US" altLang="zh-CN" dirty="0" smtClean="0"/>
              <a:t>: </a:t>
            </a:r>
            <a:r>
              <a:rPr lang="en-US" altLang="zh-CN" sz="2400" dirty="0" smtClean="0"/>
              <a:t>Function1</a:t>
            </a:r>
            <a:r>
              <a:rPr lang="en-US" altLang="zh-CN" sz="2400" dirty="0"/>
              <a:t>[-T1, +R]</a:t>
            </a:r>
            <a:endParaRPr kumimoji="1" lang="zh-CN" altLang="en-US" sz="2400" dirty="0"/>
          </a:p>
        </p:txBody>
      </p:sp>
      <p:pic>
        <p:nvPicPr>
          <p:cNvPr id="4" name="图片 3" descr="f1f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82" y="2443163"/>
            <a:ext cx="50546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6357011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hongjiang.info</a:t>
            </a:r>
            <a:r>
              <a:rPr lang="en-US" altLang="zh-CN" dirty="0"/>
              <a:t>/</a:t>
            </a:r>
            <a:r>
              <a:rPr lang="en-US" altLang="zh-CN" dirty="0" err="1"/>
              <a:t>scala</a:t>
            </a:r>
            <a:r>
              <a:rPr lang="en-US" altLang="zh-CN" dirty="0"/>
              <a:t>-function-type/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722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35804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Higher-</a:t>
            </a:r>
            <a:r>
              <a:rPr kumimoji="1" lang="en-US" altLang="zh-CN" dirty="0" err="1" smtClean="0"/>
              <a:t>kinded</a:t>
            </a:r>
            <a:r>
              <a:rPr kumimoji="1" lang="en-US" altLang="zh-CN" dirty="0" smtClean="0"/>
              <a:t> 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42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Kind:  </a:t>
            </a:r>
            <a:r>
              <a:rPr kumimoji="1" lang="zh-CN" altLang="en-US" dirty="0" smtClean="0"/>
              <a:t>类别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分类，</a:t>
            </a:r>
            <a:r>
              <a:rPr kumimoji="1" lang="en-US" altLang="en-US" dirty="0"/>
              <a:t>对类型的抽象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910417" y="3661833"/>
            <a:ext cx="3227917" cy="857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Types</a:t>
            </a:r>
          </a:p>
        </p:txBody>
      </p:sp>
      <p:sp>
        <p:nvSpPr>
          <p:cNvPr id="5" name="矩形 4"/>
          <p:cNvSpPr/>
          <p:nvPr/>
        </p:nvSpPr>
        <p:spPr>
          <a:xfrm>
            <a:off x="2142066" y="4914900"/>
            <a:ext cx="5086350" cy="857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Values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0168" y="2296583"/>
            <a:ext cx="2211916" cy="823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Kinds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1199" y="6305085"/>
            <a:ext cx="439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kumimoji="1" lang="zh-CN" altLang="en-US" dirty="0" smtClean="0"/>
              <a:t>注：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类别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这个翻译不确定是不是标准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7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7113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所有的</a:t>
            </a:r>
            <a:r>
              <a:rPr kumimoji="1" lang="en-US" altLang="zh-CN" sz="2400" dirty="0" smtClean="0"/>
              <a:t>proper type </a:t>
            </a:r>
            <a:r>
              <a:rPr kumimoji="1" lang="zh-CN" altLang="en-US" sz="2400" dirty="0" smtClean="0"/>
              <a:t>被抽象为同一种</a:t>
            </a:r>
            <a:r>
              <a:rPr kumimoji="1" lang="en-US" altLang="zh-CN" sz="2400" dirty="0" smtClean="0"/>
              <a:t> kind</a:t>
            </a:r>
            <a:r>
              <a:rPr kumimoji="1" lang="zh-CN" altLang="en-US" sz="2400" dirty="0" smtClean="0"/>
              <a:t>，用</a:t>
            </a:r>
            <a:r>
              <a:rPr kumimoji="1" lang="en-US" altLang="zh-CN" sz="2400" dirty="0" smtClean="0"/>
              <a:t> * </a:t>
            </a:r>
            <a:r>
              <a:rPr kumimoji="1" lang="zh-CN" altLang="en-US" sz="2400" dirty="0" smtClean="0"/>
              <a:t>表示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409361" y="4809583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30797" y="4809583"/>
            <a:ext cx="90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List[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891492" y="3730083"/>
            <a:ext cx="656166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 flipV="1">
            <a:off x="4843992" y="3730083"/>
            <a:ext cx="84666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30797" y="3360751"/>
            <a:ext cx="4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5057186" y="3730083"/>
            <a:ext cx="1310806" cy="1079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38308" y="4809583"/>
            <a:ext cx="126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Pair[</a:t>
            </a:r>
            <a:r>
              <a:rPr kumimoji="1" lang="en-US" altLang="zh-CN" dirty="0" err="1" smtClean="0"/>
              <a:t>Int,Int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182408" y="4724916"/>
            <a:ext cx="4159250" cy="603250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09361" y="3360751"/>
            <a:ext cx="6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Kind: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08594" y="4809583"/>
            <a:ext cx="13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Proper type: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01831" y="3249082"/>
            <a:ext cx="1000419" cy="413293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90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99" y="1557866"/>
            <a:ext cx="4114800" cy="770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对一阶类型的抽象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86327" y="48132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H="1" flipV="1">
            <a:off x="4843993" y="3730083"/>
            <a:ext cx="193674" cy="107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21783" y="3249082"/>
            <a:ext cx="8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* → *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996645" y="3756949"/>
            <a:ext cx="0" cy="107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22678" y="4836451"/>
            <a:ext cx="5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Pair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0584" y="4782583"/>
            <a:ext cx="4275666" cy="545583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94861" y="3249082"/>
            <a:ext cx="11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一阶</a:t>
            </a:r>
            <a:r>
              <a:rPr kumimoji="1" lang="en-US" altLang="zh-CN" dirty="0" smtClean="0"/>
              <a:t>Kind: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62229" y="4841200"/>
            <a:ext cx="24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一阶类型</a:t>
            </a:r>
            <a:r>
              <a:rPr kumimoji="1" lang="en-US" altLang="zh-CN" dirty="0" smtClean="0"/>
              <a:t>/ </a:t>
            </a:r>
            <a:r>
              <a:rPr kumimoji="1" lang="zh-CN" altLang="en-US" dirty="0" smtClean="0"/>
              <a:t>类型构造器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0584" y="3069167"/>
            <a:ext cx="4275666" cy="68778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>
            <a:stCxn id="21" idx="0"/>
          </p:cNvCxnSpPr>
          <p:nvPr/>
        </p:nvCxnSpPr>
        <p:spPr>
          <a:xfrm flipV="1">
            <a:off x="4507899" y="3730085"/>
            <a:ext cx="212268" cy="109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66449" y="4828583"/>
            <a:ext cx="4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29957" y="3275950"/>
            <a:ext cx="148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* → *</a:t>
            </a:r>
            <a:r>
              <a:rPr kumimoji="1" lang="en-US" altLang="zh-CN" dirty="0"/>
              <a:t> → *</a:t>
            </a:r>
            <a:endParaRPr kumimoji="1" lang="zh-CN" altLang="en-US" dirty="0"/>
          </a:p>
        </p:txBody>
      </p:sp>
      <p:sp>
        <p:nvSpPr>
          <p:cNvPr id="25" name="线形标注 3 (带边框和强调线) 24"/>
          <p:cNvSpPr/>
          <p:nvPr/>
        </p:nvSpPr>
        <p:spPr>
          <a:xfrm>
            <a:off x="7876261" y="1756833"/>
            <a:ext cx="1122889" cy="698499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1212"/>
              <a:gd name="adj6" fmla="val -83160"/>
              <a:gd name="adj7" fmla="val 209932"/>
              <a:gd name="adj8" fmla="val -846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Currying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3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99" y="1557866"/>
            <a:ext cx="4114800" cy="7704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en-US" dirty="0" smtClean="0"/>
              <a:t>对高</a:t>
            </a:r>
            <a:r>
              <a:rPr kumimoji="1" lang="zh-CN" altLang="en-US" dirty="0" smtClean="0"/>
              <a:t>阶类型的抽象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86327" y="4813250"/>
            <a:ext cx="61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List2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5037667" y="3756949"/>
            <a:ext cx="0" cy="1052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21783" y="3249082"/>
            <a:ext cx="16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( * → *)   →   *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0584" y="4782583"/>
            <a:ext cx="2529416" cy="545583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94861" y="3249082"/>
            <a:ext cx="13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Higher-Kind: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62229" y="4841200"/>
            <a:ext cx="24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高</a:t>
            </a:r>
            <a:r>
              <a:rPr kumimoji="1" lang="zh-CN" altLang="en-US" dirty="0" smtClean="0"/>
              <a:t>阶类型</a:t>
            </a:r>
            <a:r>
              <a:rPr kumimoji="1" lang="en-US" altLang="zh-CN" dirty="0" smtClean="0"/>
              <a:t>/ </a:t>
            </a:r>
            <a:r>
              <a:rPr kumimoji="1" lang="zh-CN" altLang="en-US" dirty="0" smtClean="0"/>
              <a:t>类型构造器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0584" y="3069167"/>
            <a:ext cx="2455333" cy="68778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7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3-07-12 上午6.3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642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101" y="6260584"/>
            <a:ext cx="754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/>
              <a:t>图上少了higher</a:t>
            </a:r>
            <a:r>
              <a:rPr lang="en-US" altLang="en-US" dirty="0" smtClean="0"/>
              <a:t>-kind , 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adriaanm.github.io</a:t>
            </a:r>
            <a:r>
              <a:rPr lang="en-US" altLang="zh-CN" dirty="0"/>
              <a:t>/files/</a:t>
            </a:r>
            <a:r>
              <a:rPr lang="en-US" altLang="zh-CN" dirty="0" err="1" smtClean="0"/>
              <a:t>higher.pdf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2700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以</a:t>
            </a:r>
            <a:r>
              <a:rPr kumimoji="1" lang="zh-CN" altLang="en-US" dirty="0" smtClean="0"/>
              <a:t>函数的视角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c</a:t>
            </a:r>
            <a:r>
              <a:rPr kumimoji="1" lang="en-US" altLang="zh-CN" dirty="0" smtClean="0"/>
              <a:t>lass List[T]  		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List</a:t>
            </a:r>
            <a:r>
              <a:rPr kumimoji="1" lang="zh-CN" altLang="en-US" sz="1600" dirty="0" smtClean="0"/>
              <a:t>是一个类型构造器，</a:t>
            </a:r>
            <a:r>
              <a:rPr kumimoji="1" lang="en-US" altLang="en-US" sz="1600" dirty="0" smtClean="0"/>
              <a:t>类似</a:t>
            </a:r>
            <a:r>
              <a:rPr kumimoji="1" lang="zh-CN" altLang="en-US" sz="1600" dirty="0" smtClean="0"/>
              <a:t>一个一阶函数，接受一个</a:t>
            </a:r>
            <a:r>
              <a:rPr kumimoji="1" lang="en-US" altLang="zh-CN" sz="1600" dirty="0" smtClean="0"/>
              <a:t>proper type</a:t>
            </a:r>
            <a:r>
              <a:rPr kumimoji="1" lang="zh-CN" altLang="en-US" sz="1600" dirty="0" smtClean="0"/>
              <a:t>参数，并生成一个</a:t>
            </a:r>
            <a:r>
              <a:rPr kumimoji="1" lang="en-US" altLang="zh-CN" sz="1600" dirty="0" smtClean="0"/>
              <a:t>proper type.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List 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    (T) =&gt; List[T]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		     *  </a:t>
            </a:r>
            <a:r>
              <a:rPr kumimoji="1" lang="en-US" altLang="en-US" dirty="0" smtClean="0"/>
              <a:t>→ *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class List2[C[_]]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List2</a:t>
            </a:r>
            <a:r>
              <a:rPr kumimoji="1" lang="zh-CN" altLang="en-US" sz="1600" dirty="0" smtClean="0"/>
              <a:t>类似高阶函数，接受一个类型构造器，生成一个</a:t>
            </a:r>
            <a:r>
              <a:rPr kumimoji="1" lang="en-US" altLang="zh-CN" sz="1600" dirty="0" smtClean="0"/>
              <a:t>proper type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List2:   (T=&gt;C[T]) =&gt; List2[C]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		    (*  </a:t>
            </a:r>
            <a:r>
              <a:rPr kumimoji="1" lang="en-US" altLang="en-US" dirty="0"/>
              <a:t>→ </a:t>
            </a:r>
            <a:r>
              <a:rPr kumimoji="1" lang="en-US" altLang="en-US" dirty="0" smtClean="0"/>
              <a:t>*)</a:t>
            </a:r>
            <a:r>
              <a:rPr kumimoji="1" lang="en-US" altLang="zh-CN" dirty="0" smtClean="0"/>
              <a:t>  </a:t>
            </a:r>
            <a:r>
              <a:rPr kumimoji="1" lang="en-US" altLang="en-US" dirty="0"/>
              <a:t>→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08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类型的指称观点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denotational</a:t>
            </a:r>
            <a:r>
              <a:rPr kumimoji="1" lang="en-US" altLang="zh-CN" dirty="0" smtClean="0"/>
              <a:t> view of types)</a:t>
            </a:r>
          </a:p>
          <a:p>
            <a:pPr lvl="1"/>
            <a:r>
              <a:rPr kumimoji="1" lang="zh-CN" altLang="en-US" dirty="0" smtClean="0"/>
              <a:t>类型是值的集合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2 </a:t>
            </a:r>
            <a:r>
              <a:rPr kumimoji="1" lang="zh-CN" altLang="en-US" dirty="0" smtClean="0"/>
              <a:t>类型的构造观点</a:t>
            </a:r>
            <a:r>
              <a:rPr kumimoji="1" lang="en-US" altLang="zh-CN" dirty="0" smtClean="0"/>
              <a:t>(constructive view of types)</a:t>
            </a:r>
          </a:p>
          <a:p>
            <a:pPr lvl="1"/>
            <a:r>
              <a:rPr kumimoji="1" lang="zh-CN" altLang="en-US" dirty="0" smtClean="0"/>
              <a:t>基本类型或复合类型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3 </a:t>
            </a:r>
            <a:r>
              <a:rPr kumimoji="1" lang="zh-CN" altLang="en-US" dirty="0" smtClean="0"/>
              <a:t>类型的抽象观点</a:t>
            </a:r>
            <a:r>
              <a:rPr kumimoji="1" lang="en-US" altLang="zh-CN" dirty="0" smtClean="0"/>
              <a:t>(abstraction-based view of types)</a:t>
            </a:r>
          </a:p>
          <a:p>
            <a:pPr lvl="1"/>
            <a:r>
              <a:rPr kumimoji="1" lang="en-US" altLang="en-US" dirty="0" smtClean="0"/>
              <a:t>界面</a:t>
            </a:r>
            <a:r>
              <a:rPr kumimoji="1" lang="en-US" altLang="zh-CN" dirty="0" smtClean="0"/>
              <a:t>(interface)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ype lambda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9750"/>
            <a:ext cx="8229600" cy="170391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supports a limited version of type lambda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272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lambda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93333"/>
            <a:ext cx="8229600" cy="443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err="1"/>
              <a:t>scala</a:t>
            </a:r>
            <a:r>
              <a:rPr kumimoji="1" lang="en-US" altLang="zh-CN" sz="2000" dirty="0"/>
              <a:t>&gt; </a:t>
            </a:r>
            <a:r>
              <a:rPr kumimoji="1" lang="en-US" altLang="zh-CN" sz="2000" dirty="0" err="1"/>
              <a:t>def</a:t>
            </a:r>
            <a:r>
              <a:rPr kumimoji="1" lang="en-US" altLang="zh-CN" sz="2000" dirty="0"/>
              <a:t> foo[M[_]] (f : M[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]) = </a:t>
            </a:r>
            <a:r>
              <a:rPr kumimoji="1" lang="en-US" altLang="zh-CN" sz="2000" dirty="0" smtClean="0"/>
              <a:t>f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scala</a:t>
            </a:r>
            <a:r>
              <a:rPr kumimoji="1" lang="en-US" altLang="zh-CN" sz="2000" dirty="0"/>
              <a:t>&gt; </a:t>
            </a:r>
            <a:r>
              <a:rPr kumimoji="1" lang="nl-NL" altLang="zh-CN" sz="2000" dirty="0" err="1" smtClean="0"/>
              <a:t>foo</a:t>
            </a:r>
            <a:r>
              <a:rPr kumimoji="1" lang="nl-NL" altLang="zh-CN" sz="2000" dirty="0"/>
              <a:t>[List] ( List(1,2,3) )</a:t>
            </a:r>
          </a:p>
          <a:p>
            <a:pPr marL="0" indent="0">
              <a:buNone/>
            </a:pPr>
            <a:r>
              <a:rPr kumimoji="1" lang="nl-NL" altLang="zh-CN" sz="2000" dirty="0"/>
              <a:t>res9: List[Int] = List(1, 2, 3</a:t>
            </a:r>
            <a:r>
              <a:rPr kumimoji="1" lang="nl-NL" altLang="zh-CN" sz="2000" dirty="0" smtClean="0"/>
              <a:t>)</a:t>
            </a:r>
          </a:p>
          <a:p>
            <a:pPr marL="0" indent="0">
              <a:buNone/>
            </a:pPr>
            <a:endParaRPr kumimoji="1" lang="nl-NL" altLang="zh-CN" sz="2000" dirty="0"/>
          </a:p>
          <a:p>
            <a:pPr marL="0" indent="0">
              <a:buNone/>
            </a:pPr>
            <a:r>
              <a:rPr kumimoji="1" lang="nl-NL" altLang="zh-CN" sz="2000" dirty="0"/>
              <a:t>scala&gt; </a:t>
            </a:r>
            <a:r>
              <a:rPr kumimoji="1" lang="nl-NL" altLang="zh-CN" sz="2000" dirty="0" err="1" smtClean="0"/>
              <a:t>foo</a:t>
            </a:r>
            <a:r>
              <a:rPr kumimoji="1" lang="nl-NL" altLang="zh-CN" sz="2000" dirty="0"/>
              <a:t> </a:t>
            </a:r>
            <a:r>
              <a:rPr kumimoji="1" lang="nl-NL" altLang="zh-CN" sz="2000" dirty="0" smtClean="0"/>
              <a:t>( </a:t>
            </a:r>
            <a:r>
              <a:rPr kumimoji="1" lang="nl-NL" altLang="zh-CN" sz="2000" dirty="0"/>
              <a:t>List(1,2,3) </a:t>
            </a:r>
            <a:r>
              <a:rPr kumimoji="1" lang="nl-NL" altLang="zh-CN" sz="2000" dirty="0" smtClean="0"/>
              <a:t>)		// </a:t>
            </a:r>
            <a:r>
              <a:rPr kumimoji="1" lang="zh-CN" altLang="nl-NL" sz="2000" dirty="0" smtClean="0"/>
              <a:t>类型</a:t>
            </a:r>
            <a:r>
              <a:rPr kumimoji="1" lang="zh-CN" altLang="en-US" sz="2000" dirty="0" smtClean="0"/>
              <a:t>参数可以省略，编译器会推断</a:t>
            </a:r>
            <a:endParaRPr kumimoji="1" lang="nl-NL" altLang="zh-CN" sz="2000" dirty="0"/>
          </a:p>
          <a:p>
            <a:pPr marL="0" indent="0">
              <a:buNone/>
            </a:pPr>
            <a:r>
              <a:rPr kumimoji="1" lang="nl-NL" altLang="zh-CN" sz="2000" dirty="0"/>
              <a:t>res9: List[Int] = List(1, 2, 3</a:t>
            </a:r>
            <a:r>
              <a:rPr kumimoji="1" lang="nl-NL" altLang="zh-CN" sz="2000" dirty="0" smtClean="0"/>
              <a:t>)</a:t>
            </a:r>
          </a:p>
          <a:p>
            <a:pPr marL="0" indent="0">
              <a:buNone/>
            </a:pPr>
            <a:endParaRPr kumimoji="1" lang="nl-NL" altLang="zh-CN" sz="2000" dirty="0"/>
          </a:p>
          <a:p>
            <a:pPr marL="0" indent="0">
              <a:buNone/>
            </a:pPr>
            <a:r>
              <a:rPr kumimoji="1" lang="nl-NL" altLang="zh-CN" sz="2000" dirty="0"/>
              <a:t>scala&gt; </a:t>
            </a:r>
            <a:r>
              <a:rPr kumimoji="1" lang="nl-NL" altLang="zh-CN" sz="2000" dirty="0" err="1"/>
              <a:t>foo</a:t>
            </a:r>
            <a:r>
              <a:rPr kumimoji="1" lang="nl-NL" altLang="zh-CN" sz="2000" dirty="0"/>
              <a:t>( (</a:t>
            </a:r>
            <a:r>
              <a:rPr kumimoji="1" lang="nl-NL" altLang="zh-CN" sz="2000" dirty="0" err="1"/>
              <a:t>x:Int</a:t>
            </a:r>
            <a:r>
              <a:rPr kumimoji="1" lang="nl-NL" altLang="zh-CN" sz="2000" dirty="0"/>
              <a:t>) =&gt; </a:t>
            </a:r>
            <a:r>
              <a:rPr kumimoji="1" lang="nl-NL" altLang="zh-CN" sz="2000" dirty="0" err="1"/>
              <a:t>println</a:t>
            </a:r>
            <a:r>
              <a:rPr kumimoji="1" lang="nl-NL" altLang="zh-CN" sz="2000" dirty="0"/>
              <a:t>(x) </a:t>
            </a:r>
            <a:r>
              <a:rPr kumimoji="1" lang="nl-NL" altLang="zh-CN" sz="2000" dirty="0" smtClean="0"/>
              <a:t>)  // </a:t>
            </a:r>
            <a:r>
              <a:rPr kumimoji="1" lang="zh-CN" altLang="nl-NL" sz="2000" dirty="0" smtClean="0"/>
              <a:t>如何</a:t>
            </a:r>
            <a:r>
              <a:rPr kumimoji="1" lang="zh-CN" altLang="en-US" sz="2000" dirty="0" smtClean="0"/>
              <a:t>让这句能编译通过？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1959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lambda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93333"/>
            <a:ext cx="8229600" cy="4432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nl-NL" altLang="zh-CN" sz="2000" dirty="0"/>
              <a:t>(</a:t>
            </a:r>
            <a:r>
              <a:rPr kumimoji="1" lang="nl-NL" altLang="zh-CN" sz="2000" dirty="0" err="1"/>
              <a:t>x:Int</a:t>
            </a:r>
            <a:r>
              <a:rPr kumimoji="1" lang="nl-NL" altLang="zh-CN" sz="2000" dirty="0"/>
              <a:t>) =&gt; </a:t>
            </a:r>
            <a:r>
              <a:rPr kumimoji="1" lang="nl-NL" altLang="zh-CN" sz="2000" dirty="0" err="1"/>
              <a:t>println</a:t>
            </a:r>
            <a:r>
              <a:rPr kumimoji="1" lang="nl-NL" altLang="zh-CN" sz="2000" dirty="0"/>
              <a:t>(x</a:t>
            </a:r>
            <a:r>
              <a:rPr kumimoji="1" lang="nl-NL" altLang="zh-CN" sz="2000" dirty="0" smtClean="0"/>
              <a:t>)  </a:t>
            </a:r>
            <a:r>
              <a:rPr kumimoji="1" lang="zh-CN" altLang="nl-NL" sz="2000" dirty="0" smtClean="0"/>
              <a:t>背后是</a:t>
            </a:r>
            <a:r>
              <a:rPr kumimoji="1" lang="nl-NL" altLang="zh-CN" sz="2000" dirty="0" smtClean="0"/>
              <a:t> Function1[Int, Unit]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scala</a:t>
            </a:r>
            <a:r>
              <a:rPr kumimoji="1" lang="en-US" altLang="zh-CN" sz="2000" dirty="0"/>
              <a:t>&gt; foo[ </a:t>
            </a:r>
            <a:r>
              <a:rPr kumimoji="1" lang="en-US" altLang="zh-CN" sz="2000" dirty="0">
                <a:solidFill>
                  <a:srgbClr val="FF0000"/>
                </a:solidFill>
              </a:rPr>
              <a:t>({type X[Y] = Function1[Y, Unit]})#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000" dirty="0" smtClean="0"/>
              <a:t>] </a:t>
            </a:r>
            <a:r>
              <a:rPr kumimoji="1" lang="en-US" altLang="zh-CN" sz="2000" dirty="0"/>
              <a:t>( (</a:t>
            </a:r>
            <a:r>
              <a:rPr kumimoji="1" lang="en-US" altLang="zh-CN" sz="2000" dirty="0" err="1"/>
              <a:t>x:Int</a:t>
            </a:r>
            <a:r>
              <a:rPr kumimoji="1" lang="en-US" altLang="zh-CN" sz="2000" dirty="0"/>
              <a:t>)=&gt;print(x) )</a:t>
            </a:r>
          </a:p>
          <a:p>
            <a:pPr marL="0" indent="0">
              <a:buNone/>
            </a:pPr>
            <a:r>
              <a:rPr kumimoji="1" lang="en-US" altLang="zh-CN" sz="2000" dirty="0"/>
              <a:t>res5: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=&gt; Unit = &lt;function1&gt;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96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73867"/>
            <a:ext cx="8229600" cy="150071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的类型系统是图灵完备的，即利用类型系统本身就可以解决一些问题。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5837251"/>
            <a:ext cx="749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的类型系统解决汉诺塔：</a:t>
            </a:r>
            <a:r>
              <a:rPr lang="en-US" altLang="zh-CN" dirty="0" smtClean="0"/>
              <a:t> https</a:t>
            </a:r>
            <a:r>
              <a:rPr lang="en-US" altLang="zh-CN" dirty="0"/>
              <a:t>://</a:t>
            </a:r>
            <a:r>
              <a:rPr lang="en-US" altLang="zh-CN" dirty="0" err="1"/>
              <a:t>gist.github.com</a:t>
            </a:r>
            <a:r>
              <a:rPr lang="en-US" altLang="zh-CN" dirty="0"/>
              <a:t>/</a:t>
            </a:r>
            <a:r>
              <a:rPr lang="en-US" altLang="zh-CN" dirty="0" err="1"/>
              <a:t>jrudolph</a:t>
            </a:r>
            <a:r>
              <a:rPr lang="en-US" altLang="zh-CN" dirty="0"/>
              <a:t>/66925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30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我们在招人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87083"/>
            <a:ext cx="8229600" cy="3639080"/>
          </a:xfrm>
        </p:spPr>
        <p:txBody>
          <a:bodyPr/>
          <a:lstStyle/>
          <a:p>
            <a:r>
              <a:rPr kumimoji="1" lang="zh-CN" altLang="en-US" dirty="0" smtClean="0"/>
              <a:t>不限内部或外部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联系：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hongjiang.wanghj@alibaba-inc.com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18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88721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66002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什么是类型系统？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9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类型系统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一种定义类型，并将它们与特定的语言结构相关联的机制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 </a:t>
            </a:r>
            <a:r>
              <a:rPr kumimoji="1" lang="zh-CN" altLang="en-US" dirty="0" smtClean="0"/>
              <a:t>一集有关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类型等价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类型相容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，和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类型推理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的规则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32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中的类型概述</a:t>
            </a:r>
            <a:endParaRPr kumimoji="1" lang="en-US" altLang="zh-CN" dirty="0"/>
          </a:p>
          <a:p>
            <a:r>
              <a:rPr kumimoji="1" lang="zh-CN" altLang="en-US" dirty="0" smtClean="0"/>
              <a:t>类型的多态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 </a:t>
            </a:r>
            <a:r>
              <a:rPr kumimoji="1" lang="en-US" altLang="zh-CN" dirty="0" smtClean="0"/>
              <a:t>lambda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3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中的类型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289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里的基础类型与对象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引用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类型，是两个阵营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里对此做了修正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5000" y="3833091"/>
            <a:ext cx="1270000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6582" y="5200072"/>
            <a:ext cx="137390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AnyRef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5091" y="5200072"/>
            <a:ext cx="137390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AnyVal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0"/>
            <a:endCxn id="4" idx="2"/>
          </p:cNvCxnSpPr>
          <p:nvPr/>
        </p:nvCxnSpPr>
        <p:spPr>
          <a:xfrm flipH="1" flipV="1">
            <a:off x="3810000" y="4294909"/>
            <a:ext cx="1393537" cy="9051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0"/>
            <a:endCxn id="4" idx="2"/>
          </p:cNvCxnSpPr>
          <p:nvPr/>
        </p:nvCxnSpPr>
        <p:spPr>
          <a:xfrm flipV="1">
            <a:off x="2742046" y="4294909"/>
            <a:ext cx="1067954" cy="9051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i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074"/>
            <a:ext cx="9144000" cy="6126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4272" y="4560457"/>
            <a:ext cx="2355273" cy="197427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endParaRPr kumimoji="1" lang="en-US" altLang="zh-CN" dirty="0" smtClean="0">
              <a:solidFill>
                <a:srgbClr val="FF0000"/>
              </a:solidFill>
            </a:endParaRPr>
          </a:p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5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1155</Words>
  <Application>Microsoft Macintosh PowerPoint</Application>
  <PresentationFormat>全屏显示(4:3)</PresentationFormat>
  <Paragraphs>307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Scala类型系统</vt:lpstr>
      <vt:lpstr>关于我</vt:lpstr>
      <vt:lpstr>什么是类型？</vt:lpstr>
      <vt:lpstr>三种观点</vt:lpstr>
      <vt:lpstr>什么是类型系统？</vt:lpstr>
      <vt:lpstr>类型系统</vt:lpstr>
      <vt:lpstr>提纲</vt:lpstr>
      <vt:lpstr>Scala中的类型</vt:lpstr>
      <vt:lpstr>PowerPoint 演示文稿</vt:lpstr>
      <vt:lpstr>类型推导(type inference)</vt:lpstr>
      <vt:lpstr>类型推导(type inference)</vt:lpstr>
      <vt:lpstr>类型推导(type inference)</vt:lpstr>
      <vt:lpstr>类型推导(type inference)</vt:lpstr>
      <vt:lpstr>Scala中类型的创建</vt:lpstr>
      <vt:lpstr>几种特殊的类型</vt:lpstr>
      <vt:lpstr>单例类型</vt:lpstr>
      <vt:lpstr>结构类型(structural type)</vt:lpstr>
      <vt:lpstr>结构类型(structural type)</vt:lpstr>
      <vt:lpstr>复合类型(compound type)</vt:lpstr>
      <vt:lpstr>复合类型(compound type)</vt:lpstr>
      <vt:lpstr>复合类型(compound type)</vt:lpstr>
      <vt:lpstr>类型的多态</vt:lpstr>
      <vt:lpstr>类型的多态：子类型多态</vt:lpstr>
      <vt:lpstr>类型的多态：泛型</vt:lpstr>
      <vt:lpstr>PowerPoint 演示文稿</vt:lpstr>
      <vt:lpstr>Scala: generic types as first-class types </vt:lpstr>
      <vt:lpstr>归纳：从类型抽象的程度来看</vt:lpstr>
      <vt:lpstr>泛型与类型的变型(variance)</vt:lpstr>
      <vt:lpstr>协变(covariance)</vt:lpstr>
      <vt:lpstr>协变(covariance)</vt:lpstr>
      <vt:lpstr>逆变(contravariance)</vt:lpstr>
      <vt:lpstr>函数类型的协变与逆变</vt:lpstr>
      <vt:lpstr>Higher-kinded type</vt:lpstr>
      <vt:lpstr>Kind:  类别/分类，对类型的抽象</vt:lpstr>
      <vt:lpstr>PowerPoint 演示文稿</vt:lpstr>
      <vt:lpstr>PowerPoint 演示文稿</vt:lpstr>
      <vt:lpstr>PowerPoint 演示文稿</vt:lpstr>
      <vt:lpstr>PowerPoint 演示文稿</vt:lpstr>
      <vt:lpstr>以函数的视角</vt:lpstr>
      <vt:lpstr>type lambda</vt:lpstr>
      <vt:lpstr>type lambda</vt:lpstr>
      <vt:lpstr>type lambda</vt:lpstr>
      <vt:lpstr>PowerPoint 演示文稿</vt:lpstr>
      <vt:lpstr>我们在招人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84</cp:revision>
  <dcterms:created xsi:type="dcterms:W3CDTF">2013-10-15T07:09:27Z</dcterms:created>
  <dcterms:modified xsi:type="dcterms:W3CDTF">2013-10-18T03:44:18Z</dcterms:modified>
</cp:coreProperties>
</file>