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9" r:id="rId2"/>
    <p:sldId id="344" r:id="rId3"/>
    <p:sldId id="328" r:id="rId4"/>
    <p:sldId id="335" r:id="rId5"/>
    <p:sldId id="336" r:id="rId6"/>
    <p:sldId id="337" r:id="rId7"/>
    <p:sldId id="331" r:id="rId8"/>
    <p:sldId id="339" r:id="rId9"/>
    <p:sldId id="341" r:id="rId10"/>
    <p:sldId id="285" r:id="rId11"/>
    <p:sldId id="345" r:id="rId12"/>
    <p:sldId id="350" r:id="rId13"/>
    <p:sldId id="346" r:id="rId14"/>
    <p:sldId id="355" r:id="rId15"/>
    <p:sldId id="353" r:id="rId16"/>
    <p:sldId id="347" r:id="rId17"/>
    <p:sldId id="348" r:id="rId18"/>
    <p:sldId id="349" r:id="rId19"/>
    <p:sldId id="286" r:id="rId20"/>
    <p:sldId id="300" r:id="rId21"/>
    <p:sldId id="30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503A"/>
    <a:srgbClr val="FF543C"/>
    <a:srgbClr val="929292"/>
    <a:srgbClr val="FF3E3C"/>
    <a:srgbClr val="EC5346"/>
    <a:srgbClr val="EC5640"/>
    <a:srgbClr val="FF2603"/>
    <a:srgbClr val="EB9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16"/>
    <p:restoredTop sz="50000"/>
  </p:normalViewPr>
  <p:slideViewPr>
    <p:cSldViewPr snapToGrid="0" snapToObjects="1">
      <p:cViewPr varScale="1">
        <p:scale>
          <a:sx n="47" d="100"/>
          <a:sy n="47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87925-47F5-7E45-89C2-366A7C735C03}" type="datetimeFigureOut">
              <a:rPr kumimoji="1" lang="zh-CN" altLang="en-US" smtClean="0"/>
              <a:t>15/12/28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37C26-6A6E-084A-B51C-6A543B8CBC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3480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06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47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zh-CN" dirty="0" err="1" smtClean="0">
                <a:latin typeface="Arial" charset="0"/>
              </a:rPr>
              <a:t>pr</a:t>
            </a:r>
            <a:r>
              <a:rPr lang="zh-CN" altLang="en-US" dirty="0" smtClean="0">
                <a:latin typeface="Arial" charset="0"/>
              </a:rPr>
              <a:t>计算的初始值是</a:t>
            </a:r>
            <a:r>
              <a:rPr lang="en-US" altLang="zh-CN" dirty="0" smtClean="0">
                <a:latin typeface="Arial" charset="0"/>
              </a:rPr>
              <a:t>0.85</a:t>
            </a:r>
            <a:endParaRPr lang="zh-CN" altLang="en-US" dirty="0" smtClean="0">
              <a:latin typeface="Arial" charset="0"/>
            </a:endParaRPr>
          </a:p>
          <a:p>
            <a:r>
              <a:rPr lang="zh-CN" altLang="en-US" dirty="0" smtClean="0">
                <a:latin typeface="Arial" charset="0"/>
              </a:rPr>
              <a:t>迭代</a:t>
            </a:r>
            <a:r>
              <a:rPr lang="en-US" altLang="zh-CN" dirty="0" smtClean="0">
                <a:latin typeface="Arial" charset="0"/>
              </a:rPr>
              <a:t>30</a:t>
            </a:r>
            <a:r>
              <a:rPr lang="zh-CN" altLang="en-US" smtClean="0">
                <a:latin typeface="Arial" charset="0"/>
              </a:rPr>
              <a:t>轮</a:t>
            </a:r>
            <a:endParaRPr lang="zh-CN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954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251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dirty="0" smtClean="0">
                <a:latin typeface="Arial" charset="0"/>
              </a:rPr>
              <a:t>马太效应 ，老的模型＋新的模型</a:t>
            </a:r>
            <a:endParaRPr lang="zh-CN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036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574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293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buFont typeface="Wingdings" charset="2"/>
              <a:buNone/>
            </a:pPr>
            <a:endParaRPr lang="zh-CN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520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dirty="0" smtClean="0">
                <a:latin typeface="Arial" charset="0"/>
              </a:rPr>
              <a:t>存储到内存中，</a:t>
            </a:r>
            <a:endParaRPr lang="zh-CN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035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dirty="0" smtClean="0">
                <a:latin typeface="Arial" charset="0"/>
              </a:rPr>
              <a:t>第三部分会一笔带过后面将要进行的一些规划</a:t>
            </a:r>
            <a:endParaRPr lang="zh-CN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836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 smtClean="0"/>
              <a:t>关于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、全国最大的图片社交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；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、上线由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年半的时间，图片社交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，在去年的这个时候，也就是去年的</a:t>
            </a:r>
            <a:r>
              <a:rPr kumimoji="1" lang="en-US" altLang="zh-CN" dirty="0" smtClean="0"/>
              <a:t>12</a:t>
            </a:r>
            <a:r>
              <a:rPr kumimoji="1" lang="zh-CN" altLang="en-US" dirty="0" smtClean="0"/>
              <a:t>月份，突破</a:t>
            </a:r>
            <a:r>
              <a:rPr kumimoji="1" lang="en-US" altLang="zh-CN" dirty="0" smtClean="0"/>
              <a:t>1000w</a:t>
            </a:r>
            <a:r>
              <a:rPr kumimoji="1" lang="zh-CN" altLang="en-US" dirty="0" smtClean="0"/>
              <a:t>用户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、男生用男生版，有女生版。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31377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zh-CN" dirty="0" smtClean="0">
                <a:latin typeface="Arial" charset="0"/>
              </a:rPr>
              <a:t>1</a:t>
            </a:r>
            <a:r>
              <a:rPr lang="zh-CN" altLang="en-US" dirty="0" smtClean="0">
                <a:latin typeface="Arial" charset="0"/>
              </a:rPr>
              <a:t>、在图上，基于一些推荐的理论，进行推荐的改进</a:t>
            </a:r>
            <a:endParaRPr lang="zh-CN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3523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19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dirty="0" smtClean="0">
                <a:latin typeface="Arial" charset="0"/>
              </a:rPr>
              <a:t>目的是：对想要用图计算的童鞋一点启蒙和启发，对正在用图计算的童鞋一点参考</a:t>
            </a:r>
            <a:endParaRPr lang="zh-CN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790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dirty="0" smtClean="0">
                <a:latin typeface="Arial" charset="0"/>
              </a:rPr>
              <a:t>第一大部分，分为两个小部分。</a:t>
            </a:r>
            <a:endParaRPr lang="zh-CN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732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dirty="0" smtClean="0">
                <a:latin typeface="Arial" charset="0"/>
              </a:rPr>
              <a:t>，</a:t>
            </a:r>
            <a:endParaRPr lang="zh-CN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676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 dirty="0" smtClean="0">
              <a:latin typeface="Arial" charset="0"/>
            </a:endParaRPr>
          </a:p>
          <a:p>
            <a:endParaRPr lang="zh-CN" altLang="en-US" dirty="0" smtClean="0">
              <a:latin typeface="Arial" charset="0"/>
            </a:endParaRPr>
          </a:p>
          <a:p>
            <a:endParaRPr lang="zh-CN" altLang="en-US" dirty="0" smtClean="0">
              <a:latin typeface="Arial" charset="0"/>
            </a:endParaRPr>
          </a:p>
          <a:p>
            <a:endParaRPr lang="zh-CN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3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 dirty="0" smtClean="0">
              <a:latin typeface="Arial" charset="0"/>
            </a:endParaRPr>
          </a:p>
          <a:p>
            <a:r>
              <a:rPr lang="zh-CN" altLang="en-US" dirty="0" smtClean="0">
                <a:latin typeface="Arial" charset="0"/>
              </a:rPr>
              <a:t>特点，原因</a:t>
            </a:r>
          </a:p>
        </p:txBody>
      </p:sp>
    </p:spTree>
    <p:extLst>
      <p:ext uri="{BB962C8B-B14F-4D97-AF65-F5344CB8AC3E}">
        <p14:creationId xmlns:p14="http://schemas.microsoft.com/office/powerpoint/2010/main" val="573120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 sz="1200" dirty="0">
              <a:solidFill>
                <a:srgbClr val="D9D9D9"/>
              </a:solidFill>
              <a:latin typeface="FZLanTingHei-R-GB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206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643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550" y="476250"/>
            <a:ext cx="105029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2975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12/28/15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12/28/15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12/28/15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3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16.jpe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17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2.jpe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2.jpe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3.png"/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3.jp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6870" y="-781844"/>
            <a:ext cx="12890501" cy="763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hape 45"/>
          <p:cNvSpPr>
            <a:spLocks noChangeArrowheads="1"/>
          </p:cNvSpPr>
          <p:nvPr/>
        </p:nvSpPr>
        <p:spPr bwMode="auto">
          <a:xfrm>
            <a:off x="6294625" y="4460362"/>
            <a:ext cx="3528219" cy="559127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</p:spPr>
        <p:txBody>
          <a:bodyPr lIns="25400" tIns="25400" rIns="25400" bIns="25400" anchor="ctr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zh-CN" altLang="en-US" sz="33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ZLanTingHei-R-GBK" charset="0"/>
                <a:ea typeface="宋体" pitchFamily="2" charset="-122"/>
                <a:sym typeface="FZLanTingHei-R-GBK" charset="0"/>
              </a:rPr>
              <a:t>                      </a:t>
            </a:r>
            <a:r>
              <a:rPr lang="zh-CN" altLang="en-US" sz="3000" dirty="0">
                <a:solidFill>
                  <a:srgbClr val="D9D9D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ZLanTingHei-R-GBK" charset="0"/>
                <a:ea typeface="宋体" pitchFamily="2" charset="-122"/>
                <a:sym typeface="FZLanTingHei-R-GBK" charset="0"/>
              </a:rPr>
              <a:t>小明</a:t>
            </a:r>
            <a:endParaRPr lang="zh-CN" altLang="en-US" sz="4800" dirty="0">
              <a:solidFill>
                <a:srgbClr val="D9D9D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FZLanTingHei-R-GBK" charset="0"/>
              <a:ea typeface="宋体" pitchFamily="2" charset="-122"/>
              <a:sym typeface="FZLanTingHei-R-GBK" charset="0"/>
            </a:endParaRPr>
          </a:p>
        </p:txBody>
      </p:sp>
      <p:sp>
        <p:nvSpPr>
          <p:cNvPr id="2054" name="Shape 45"/>
          <p:cNvSpPr>
            <a:spLocks noChangeArrowheads="1"/>
          </p:cNvSpPr>
          <p:nvPr/>
        </p:nvSpPr>
        <p:spPr bwMode="auto">
          <a:xfrm>
            <a:off x="3086099" y="2391019"/>
            <a:ext cx="7416800" cy="789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l"/>
            <a:r>
              <a:rPr lang="zh-CN" altLang="en-US" sz="4800" dirty="0">
                <a:solidFill>
                  <a:srgbClr val="FF0000"/>
                </a:solidFill>
                <a:latin typeface="FZLanTingHei-R-GBK" charset="0"/>
                <a:sym typeface="FZLanTingHei-R-GBK" charset="0"/>
              </a:rPr>
              <a:t>图计算在</a:t>
            </a:r>
            <a:r>
              <a:rPr lang="en-US" altLang="zh-CN" sz="4800" dirty="0">
                <a:solidFill>
                  <a:srgbClr val="FF0000"/>
                </a:solidFill>
                <a:latin typeface="FZLanTingHei-R-GBK" charset="0"/>
                <a:sym typeface="FZLanTingHei-R-GBK" charset="0"/>
              </a:rPr>
              <a:t>in</a:t>
            </a:r>
            <a:r>
              <a:rPr lang="zh-CN" altLang="en-US" sz="4800" dirty="0">
                <a:solidFill>
                  <a:srgbClr val="FF0000"/>
                </a:solidFill>
                <a:latin typeface="FZLanTingHei-R-GBK" charset="0"/>
                <a:sym typeface="FZLanTingHei-R-GBK" charset="0"/>
              </a:rPr>
              <a:t>的实践</a:t>
            </a:r>
          </a:p>
        </p:txBody>
      </p:sp>
      <p:sp>
        <p:nvSpPr>
          <p:cNvPr id="15" name="Shape 45"/>
          <p:cNvSpPr>
            <a:spLocks noChangeArrowheads="1"/>
          </p:cNvSpPr>
          <p:nvPr/>
        </p:nvSpPr>
        <p:spPr bwMode="auto">
          <a:xfrm>
            <a:off x="6158380" y="3758308"/>
            <a:ext cx="4174939" cy="605294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</p:spPr>
        <p:txBody>
          <a:bodyPr wrap="square" lIns="25400" tIns="25400" rIns="25400" bIns="25400" anchor="ctr">
            <a:spAutoFit/>
          </a:bodyPr>
          <a:lstStyle>
            <a:lvl1pPr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3600" dirty="0">
                <a:solidFill>
                  <a:srgbClr val="D9D9D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TFangsong" charset="-122"/>
                <a:ea typeface="STFangsong" charset="-122"/>
                <a:cs typeface="STFangsong" charset="-122"/>
                <a:sym typeface="FZLanTingHei-R-GBK" charset="0"/>
              </a:rPr>
              <a:t>——</a:t>
            </a:r>
            <a:r>
              <a:rPr lang="zh-CN" altLang="en-US" sz="3600" dirty="0" smtClean="0">
                <a:solidFill>
                  <a:srgbClr val="D9D9D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TFangsong" charset="-122"/>
                <a:ea typeface="STFangsong" charset="-122"/>
                <a:cs typeface="STFangsong" charset="-122"/>
                <a:sym typeface="FZLanTingHei-R-GBK" charset="0"/>
              </a:rPr>
              <a:t>大数据组</a:t>
            </a:r>
            <a:r>
              <a:rPr lang="en-US" altLang="zh-CN" sz="3600" dirty="0" smtClean="0">
                <a:solidFill>
                  <a:srgbClr val="D9D9D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TFangsong" charset="-122"/>
                <a:ea typeface="STFangsong" charset="-122"/>
                <a:cs typeface="STFangsong" charset="-122"/>
                <a:sym typeface="FZLanTingHei-R-GBK" charset="0"/>
              </a:rPr>
              <a:t>@in</a:t>
            </a:r>
            <a:endParaRPr lang="zh-CN" altLang="en-US" sz="44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TFangsong" charset="-122"/>
              <a:ea typeface="STFangsong" charset="-122"/>
              <a:cs typeface="STFangsong" charset="-122"/>
              <a:sym typeface="FZLanTingHei-R-GB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1407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3.jp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457" y="-423069"/>
            <a:ext cx="12890501" cy="763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27049" y="1975814"/>
            <a:ext cx="586819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3000" dirty="0" err="1" smtClean="0">
                <a:solidFill>
                  <a:srgbClr val="00B050"/>
                </a:solidFill>
                <a:latin typeface="微软雅黑" charset="0"/>
                <a:ea typeface="微软雅黑" charset="0"/>
                <a:sym typeface="FZLanTingHei-R-GBK" charset="0"/>
              </a:rPr>
              <a:t>GraphX</a:t>
            </a:r>
            <a:r>
              <a:rPr lang="zh-CN" altLang="en-US" sz="3000" dirty="0">
                <a:solidFill>
                  <a:srgbClr val="00B050"/>
                </a:solidFill>
                <a:latin typeface="微软雅黑" charset="0"/>
                <a:ea typeface="微软雅黑" charset="0"/>
                <a:sym typeface="FZLanTingHei-R-GBK" charset="0"/>
              </a:rPr>
              <a:t>在</a:t>
            </a:r>
            <a:r>
              <a:rPr lang="en-US" altLang="zh-CN" sz="3000" dirty="0">
                <a:solidFill>
                  <a:srgbClr val="00B050"/>
                </a:solidFill>
                <a:latin typeface="微软雅黑" charset="0"/>
                <a:ea typeface="微软雅黑" charset="0"/>
                <a:sym typeface="FZLanTingHei-R-GBK" charset="0"/>
              </a:rPr>
              <a:t>in</a:t>
            </a:r>
            <a:r>
              <a:rPr lang="zh-CN" altLang="en-US" sz="3000" dirty="0">
                <a:solidFill>
                  <a:srgbClr val="00B050"/>
                </a:solidFill>
                <a:latin typeface="微软雅黑" charset="0"/>
                <a:ea typeface="微软雅黑" charset="0"/>
                <a:sym typeface="FZLanTingHei-R-GBK" charset="0"/>
              </a:rPr>
              <a:t>的两个应用介绍</a:t>
            </a:r>
            <a:endParaRPr lang="zh-CN" altLang="en-US" sz="3000" dirty="0">
              <a:solidFill>
                <a:srgbClr val="00B05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080" name="Shape 41"/>
          <p:cNvSpPr>
            <a:spLocks noChangeArrowheads="1"/>
          </p:cNvSpPr>
          <p:nvPr/>
        </p:nvSpPr>
        <p:spPr bwMode="auto">
          <a:xfrm>
            <a:off x="-348457" y="1427957"/>
            <a:ext cx="12925425" cy="72231"/>
          </a:xfrm>
          <a:prstGeom prst="rect">
            <a:avLst/>
          </a:prstGeom>
          <a:solidFill>
            <a:srgbClr val="EC5D57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buFont typeface="Wingdings" charset="2"/>
              <a:buChar char="l"/>
            </a:pPr>
            <a:endParaRPr lang="zh-CN" altLang="zh-CN" sz="2500">
              <a:solidFill>
                <a:srgbClr val="000000"/>
              </a:solidFill>
            </a:endParaRP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1427049" y="2846726"/>
            <a:ext cx="8717432" cy="88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72000" bIns="72000" anchor="ctr">
            <a:spAutoFit/>
          </a:bodyPr>
          <a:lstStyle>
            <a:lvl1pPr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buFont typeface="Wingdings" charset="2"/>
              <a:buChar char="l"/>
            </a:pP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   用户影响力的计算</a:t>
            </a:r>
          </a:p>
          <a:p>
            <a:pPr>
              <a:buFont typeface="Wingdings" charset="2"/>
              <a:buChar char="l"/>
            </a:pP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 </a:t>
            </a:r>
            <a:r>
              <a:rPr lang="en-US" altLang="zh-CN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  </a:t>
            </a: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二度关系的计算</a:t>
            </a:r>
            <a:endParaRPr lang="en-US" altLang="zh-CN" sz="2400" dirty="0">
              <a:solidFill>
                <a:srgbClr val="D9D9D9"/>
              </a:solidFill>
              <a:latin typeface="FZLanTingHei-R-GBK" charset="0"/>
              <a:sym typeface="FZLanTingHei-R-GBK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21" y="571281"/>
            <a:ext cx="801001" cy="84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4492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3.jp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457" y="-423069"/>
            <a:ext cx="12890501" cy="763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27049" y="1975814"/>
            <a:ext cx="586819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3000" dirty="0" smtClean="0">
                <a:solidFill>
                  <a:srgbClr val="00B050"/>
                </a:solidFill>
                <a:latin typeface="微软雅黑" charset="0"/>
                <a:ea typeface="微软雅黑" charset="0"/>
              </a:rPr>
              <a:t>用户影响力</a:t>
            </a:r>
            <a:endParaRPr lang="zh-CN" altLang="en-US" sz="3000" dirty="0">
              <a:solidFill>
                <a:srgbClr val="00B05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080" name="Shape 41"/>
          <p:cNvSpPr>
            <a:spLocks noChangeArrowheads="1"/>
          </p:cNvSpPr>
          <p:nvPr/>
        </p:nvSpPr>
        <p:spPr bwMode="auto">
          <a:xfrm>
            <a:off x="-348457" y="1413053"/>
            <a:ext cx="12925425" cy="72231"/>
          </a:xfrm>
          <a:prstGeom prst="rect">
            <a:avLst/>
          </a:prstGeom>
          <a:solidFill>
            <a:srgbClr val="EC5D57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buFont typeface="Wingdings" charset="2"/>
              <a:buChar char="l"/>
            </a:pPr>
            <a:endParaRPr lang="zh-CN" altLang="zh-CN" sz="2500">
              <a:solidFill>
                <a:srgbClr val="000000"/>
              </a:solidFill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1427049" y="3376401"/>
            <a:ext cx="586819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3000" dirty="0" smtClean="0">
                <a:solidFill>
                  <a:srgbClr val="00B050"/>
                </a:solidFill>
                <a:latin typeface="微软雅黑" charset="0"/>
                <a:ea typeface="微软雅黑" charset="0"/>
              </a:rPr>
              <a:t>意义</a:t>
            </a:r>
            <a:endParaRPr lang="zh-CN" altLang="en-US" sz="3000" dirty="0">
              <a:solidFill>
                <a:srgbClr val="00B05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427049" y="3885833"/>
            <a:ext cx="6172631" cy="1622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72000" bIns="72000" anchor="ctr">
            <a:spAutoFit/>
          </a:bodyPr>
          <a:lstStyle>
            <a:lvl1pPr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buFont typeface="Wingdings" charset="2"/>
              <a:buChar char="l"/>
            </a:pP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发现潜在的影响力大的用户</a:t>
            </a:r>
            <a:endParaRPr lang="zh-CN" altLang="en-US" sz="2400" dirty="0">
              <a:solidFill>
                <a:srgbClr val="D9D9D9"/>
              </a:solidFill>
              <a:latin typeface="FZLanTingHei-R-GBK" charset="0"/>
              <a:sym typeface="FZLanTingHei-R-GBK" charset="0"/>
            </a:endParaRPr>
          </a:p>
          <a:p>
            <a:pPr>
              <a:buFont typeface="Wingdings" charset="2"/>
              <a:buChar char="l"/>
            </a:pP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根据用户影响力的变化，估计用户的生长趋势和成长阶段</a:t>
            </a:r>
          </a:p>
          <a:p>
            <a:pPr>
              <a:buFont typeface="Wingdings" charset="2"/>
              <a:buChar char="l"/>
            </a:pP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为业务活动提供参考</a:t>
            </a:r>
            <a:endParaRPr lang="en-US" altLang="zh-CN" sz="2400" dirty="0">
              <a:solidFill>
                <a:srgbClr val="D9D9D9"/>
              </a:solidFill>
              <a:latin typeface="FZLanTingHei-R-GBK" charset="0"/>
              <a:sym typeface="FZLanTingHei-R-GBK" charset="0"/>
            </a:endParaRP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1427049" y="2624210"/>
            <a:ext cx="8717432" cy="5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72000" bIns="72000" anchor="ctr">
            <a:spAutoFit/>
          </a:bodyPr>
          <a:lstStyle>
            <a:lvl1pPr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buFont typeface="Wingdings" charset="2"/>
              <a:buChar char="l"/>
            </a:pP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   在社交网络中衡量一个用户受欢迎程度</a:t>
            </a:r>
          </a:p>
        </p:txBody>
      </p:sp>
      <p:pic>
        <p:nvPicPr>
          <p:cNvPr id="11" name="图片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474" y="1978081"/>
            <a:ext cx="4770231" cy="3812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21" y="571281"/>
            <a:ext cx="801001" cy="84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362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3.jp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457" y="-423069"/>
            <a:ext cx="12890501" cy="763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27049" y="1975814"/>
            <a:ext cx="586819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3000" dirty="0" smtClean="0">
                <a:solidFill>
                  <a:srgbClr val="00B050"/>
                </a:solidFill>
                <a:latin typeface="微软雅黑" charset="0"/>
                <a:ea typeface="微软雅黑" charset="0"/>
              </a:rPr>
              <a:t>算法的选择</a:t>
            </a:r>
            <a:endParaRPr lang="zh-CN" altLang="en-US" sz="3000" dirty="0">
              <a:solidFill>
                <a:srgbClr val="00B05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080" name="Shape 41"/>
          <p:cNvSpPr>
            <a:spLocks noChangeArrowheads="1"/>
          </p:cNvSpPr>
          <p:nvPr/>
        </p:nvSpPr>
        <p:spPr bwMode="auto">
          <a:xfrm>
            <a:off x="-383381" y="1397784"/>
            <a:ext cx="12925425" cy="72231"/>
          </a:xfrm>
          <a:prstGeom prst="rect">
            <a:avLst/>
          </a:prstGeom>
          <a:solidFill>
            <a:srgbClr val="EC5D57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buFont typeface="Wingdings" charset="2"/>
              <a:buChar char="l"/>
            </a:pPr>
            <a:endParaRPr lang="zh-CN" altLang="zh-CN" sz="2500">
              <a:solidFill>
                <a:srgbClr val="000000"/>
              </a:solidFill>
            </a:endParaRP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1427049" y="2646764"/>
            <a:ext cx="8717432" cy="5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72000" bIns="72000" anchor="ctr">
            <a:spAutoFit/>
          </a:bodyPr>
          <a:lstStyle>
            <a:lvl1pPr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buFont typeface="Wingdings" charset="2"/>
              <a:buChar char="l"/>
            </a:pP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   </a:t>
            </a:r>
            <a:r>
              <a:rPr lang="en-US" altLang="zh-CN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PageRank</a:t>
            </a: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（借鉴网页排名）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1401519" y="3343759"/>
            <a:ext cx="586819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3000" smtClean="0">
                <a:solidFill>
                  <a:srgbClr val="00B050"/>
                </a:solidFill>
                <a:latin typeface="微软雅黑" charset="0"/>
                <a:ea typeface="微软雅黑" charset="0"/>
              </a:rPr>
              <a:t>算法的改进</a:t>
            </a:r>
            <a:endParaRPr lang="zh-CN" altLang="en-US" sz="3000" dirty="0">
              <a:solidFill>
                <a:srgbClr val="00B05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1427049" y="3833021"/>
            <a:ext cx="8717432" cy="88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72000" bIns="72000" anchor="ctr">
            <a:spAutoFit/>
          </a:bodyPr>
          <a:lstStyle>
            <a:lvl1pPr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buFont typeface="Wingdings" charset="2"/>
              <a:buChar char="l"/>
            </a:pP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使用适合</a:t>
            </a:r>
            <a:r>
              <a:rPr lang="en-US" altLang="zh-CN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in</a:t>
            </a: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场社交景的初始图（左图是原</a:t>
            </a:r>
            <a:r>
              <a:rPr lang="en-US" altLang="zh-CN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PR</a:t>
            </a: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值传播，右图是修改后的传播）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606" y="4761113"/>
            <a:ext cx="1985011" cy="1860948"/>
          </a:xfrm>
          <a:prstGeom prst="rect">
            <a:avLst/>
          </a:prstGeom>
        </p:spPr>
      </p:pic>
      <p:pic>
        <p:nvPicPr>
          <p:cNvPr id="16" name="图片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584" y="4776966"/>
            <a:ext cx="2018286" cy="1939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21" y="571281"/>
            <a:ext cx="801001" cy="84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845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3.jp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457" y="-423069"/>
            <a:ext cx="12890501" cy="763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27049" y="1975814"/>
            <a:ext cx="586819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3000" dirty="0" smtClean="0">
                <a:solidFill>
                  <a:srgbClr val="00B050"/>
                </a:solidFill>
                <a:latin typeface="微软雅黑" charset="0"/>
                <a:ea typeface="微软雅黑" charset="0"/>
                <a:sym typeface="FZLanTingHei-R-GBK" charset="0"/>
              </a:rPr>
              <a:t>计算的过程</a:t>
            </a:r>
            <a:endParaRPr lang="zh-CN" altLang="en-US" sz="3000" dirty="0">
              <a:solidFill>
                <a:srgbClr val="00B05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080" name="Shape 41"/>
          <p:cNvSpPr>
            <a:spLocks noChangeArrowheads="1"/>
          </p:cNvSpPr>
          <p:nvPr/>
        </p:nvSpPr>
        <p:spPr bwMode="auto">
          <a:xfrm>
            <a:off x="-348457" y="1378886"/>
            <a:ext cx="12925425" cy="72231"/>
          </a:xfrm>
          <a:prstGeom prst="rect">
            <a:avLst/>
          </a:prstGeom>
          <a:solidFill>
            <a:srgbClr val="EC5D57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buFont typeface="Wingdings" charset="2"/>
              <a:buChar char="l"/>
            </a:pPr>
            <a:endParaRPr lang="zh-CN" altLang="zh-CN" sz="2500">
              <a:solidFill>
                <a:srgbClr val="000000"/>
              </a:solidFill>
            </a:endParaRP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1683308" y="5321101"/>
            <a:ext cx="8717432" cy="88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72000" bIns="72000" anchor="ctr">
            <a:spAutoFit/>
          </a:bodyPr>
          <a:lstStyle>
            <a:lvl1pPr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indent="-342900">
              <a:buFont typeface="Wingdings" charset="2"/>
              <a:buChar char="l"/>
            </a:pPr>
            <a:r>
              <a:rPr lang="zh-CN" altLang="en-US" sz="2400" dirty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 </a:t>
            </a: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</a:rPr>
              <a:t>及时</a:t>
            </a:r>
            <a:r>
              <a:rPr lang="zh-CN" altLang="en-US" sz="2400" dirty="0">
                <a:solidFill>
                  <a:srgbClr val="D9D9D9"/>
                </a:solidFill>
                <a:latin typeface="FZLanTingHei-R-GBK" charset="0"/>
              </a:rPr>
              <a:t>做checkpoint，可以提高运行速度</a:t>
            </a:r>
            <a:endParaRPr lang="zh-CN" altLang="en-US" sz="2400" dirty="0">
              <a:solidFill>
                <a:srgbClr val="D9D9D9"/>
              </a:solidFill>
              <a:latin typeface="FZLanTingHei-R-GBK" charset="0"/>
              <a:sym typeface="FZLanTingHei-R-GBK" charset="0"/>
            </a:endParaRPr>
          </a:p>
          <a:p>
            <a:pPr indent="-342900">
              <a:buFont typeface="Wingdings" charset="2"/>
              <a:buChar char="l"/>
            </a:pP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</a:rPr>
              <a:t> 每次</a:t>
            </a:r>
            <a:r>
              <a:rPr lang="zh-CN" altLang="en-US" sz="2400" dirty="0">
                <a:solidFill>
                  <a:srgbClr val="D9D9D9"/>
                </a:solidFill>
                <a:latin typeface="FZLanTingHei-R-GBK" charset="0"/>
              </a:rPr>
              <a:t>迭代结束时都要释放本步临时cache的</a:t>
            </a: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</a:rPr>
              <a:t>RDD</a:t>
            </a:r>
            <a:endParaRPr lang="en-US" altLang="zh-CN" sz="2400" dirty="0">
              <a:solidFill>
                <a:srgbClr val="D9D9D9"/>
              </a:solidFill>
              <a:latin typeface="FZLanTingHei-R-GBK" charset="0"/>
            </a:endParaRPr>
          </a:p>
        </p:txBody>
      </p:sp>
      <p:grpSp>
        <p:nvGrpSpPr>
          <p:cNvPr id="8" name="组合 28"/>
          <p:cNvGrpSpPr>
            <a:grpSpLocks/>
          </p:cNvGrpSpPr>
          <p:nvPr/>
        </p:nvGrpSpPr>
        <p:grpSpPr bwMode="auto">
          <a:xfrm>
            <a:off x="1828800" y="2649539"/>
            <a:ext cx="6070600" cy="2264061"/>
            <a:chOff x="500034" y="3000372"/>
            <a:chExt cx="7500990" cy="3286148"/>
          </a:xfrm>
        </p:grpSpPr>
        <p:grpSp>
          <p:nvGrpSpPr>
            <p:cNvPr id="9" name="组合 21"/>
            <p:cNvGrpSpPr>
              <a:grpSpLocks/>
            </p:cNvGrpSpPr>
            <p:nvPr/>
          </p:nvGrpSpPr>
          <p:grpSpPr bwMode="auto">
            <a:xfrm>
              <a:off x="1428728" y="3000372"/>
              <a:ext cx="6572296" cy="3286148"/>
              <a:chOff x="1000100" y="3357562"/>
              <a:chExt cx="6572296" cy="3286148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1000100" y="3357562"/>
                <a:ext cx="1428760" cy="571504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/>
                <a:r>
                  <a:rPr lang="zh-CN" altLang="en-US">
                    <a:solidFill>
                      <a:srgbClr val="FFFFFF"/>
                    </a:solidFill>
                  </a:rPr>
                  <a:t>准备图</a:t>
                </a: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右箭头 14"/>
              <p:cNvSpPr/>
              <p:nvPr/>
            </p:nvSpPr>
            <p:spPr>
              <a:xfrm>
                <a:off x="2500299" y="3571874"/>
                <a:ext cx="928693" cy="142875"/>
              </a:xfrm>
              <a:prstGeom prst="right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3500431" y="3357562"/>
                <a:ext cx="1500197" cy="571504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/>
                <a:r>
                  <a:rPr lang="en-US" altLang="zh-CN">
                    <a:solidFill>
                      <a:srgbClr val="FFFFFF"/>
                    </a:solidFill>
                  </a:rPr>
                  <a:t>src</a:t>
                </a:r>
                <a:r>
                  <a:rPr lang="zh-CN" altLang="en-US" dirty="0">
                    <a:solidFill>
                      <a:srgbClr val="FFFFFF"/>
                    </a:solidFill>
                  </a:rPr>
                  <a:t>发送消息</a:t>
                </a:r>
                <a:endParaRPr lang="en-US" altLang="zh-CN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右箭头 16"/>
              <p:cNvSpPr/>
              <p:nvPr/>
            </p:nvSpPr>
            <p:spPr>
              <a:xfrm>
                <a:off x="5000628" y="3571875"/>
                <a:ext cx="928695" cy="142876"/>
              </a:xfrm>
              <a:prstGeom prst="right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8" name="圆角矩形 17"/>
              <p:cNvSpPr/>
              <p:nvPr/>
            </p:nvSpPr>
            <p:spPr>
              <a:xfrm>
                <a:off x="6000760" y="3357562"/>
                <a:ext cx="1500199" cy="571504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 typeface="Arial" pitchFamily="34" charset="0"/>
                  <a:buNone/>
                  <a:defRPr/>
                </a:pPr>
                <a:r>
                  <a:rPr lang="en-US" altLang="zh-CN" dirty="0" err="1"/>
                  <a:t>dst</a:t>
                </a:r>
                <a:r>
                  <a:rPr lang="zh-CN" altLang="en-US" dirty="0"/>
                  <a:t>聚合消息</a:t>
                </a:r>
                <a:endParaRPr lang="en-US" altLang="zh-CN" dirty="0"/>
              </a:p>
            </p:txBody>
          </p:sp>
          <p:sp>
            <p:nvSpPr>
              <p:cNvPr id="19" name="右箭头 18"/>
              <p:cNvSpPr/>
              <p:nvPr/>
            </p:nvSpPr>
            <p:spPr>
              <a:xfrm rot="5400000">
                <a:off x="6554008" y="4233074"/>
                <a:ext cx="571504" cy="106363"/>
              </a:xfrm>
              <a:prstGeom prst="right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>
                <a:off x="6072199" y="6072206"/>
                <a:ext cx="1500197" cy="571504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/>
                <a:r>
                  <a:rPr lang="zh-CN" altLang="en-US" dirty="0">
                    <a:solidFill>
                      <a:srgbClr val="FFFFFF"/>
                    </a:solidFill>
                  </a:rPr>
                  <a:t>输出图</a:t>
                </a:r>
                <a:endParaRPr lang="en-US" altLang="zh-CN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右箭头 20"/>
              <p:cNvSpPr/>
              <p:nvPr/>
            </p:nvSpPr>
            <p:spPr>
              <a:xfrm rot="16200000">
                <a:off x="3893339" y="4536288"/>
                <a:ext cx="928695" cy="142876"/>
              </a:xfrm>
              <a:prstGeom prst="right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22" name="菱形 21"/>
              <p:cNvSpPr/>
              <p:nvPr/>
            </p:nvSpPr>
            <p:spPr>
              <a:xfrm>
                <a:off x="6357951" y="4572007"/>
                <a:ext cx="914406" cy="914406"/>
              </a:xfrm>
              <a:prstGeom prst="diamond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/>
                <a:r>
                  <a:rPr lang="zh-CN" altLang="en-US">
                    <a:solidFill>
                      <a:srgbClr val="FFFFFF"/>
                    </a:solidFill>
                  </a:rPr>
                  <a:t>收敛</a:t>
                </a: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4357687" y="5000635"/>
                <a:ext cx="2000264" cy="7143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24" name="右箭头 23"/>
              <p:cNvSpPr/>
              <p:nvPr/>
            </p:nvSpPr>
            <p:spPr>
              <a:xfrm rot="5400000">
                <a:off x="6554008" y="5733273"/>
                <a:ext cx="571504" cy="106363"/>
              </a:xfrm>
              <a:prstGeom prst="right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25" name="TextBox 19"/>
              <p:cNvSpPr txBox="1">
                <a:spLocks noChangeArrowheads="1"/>
              </p:cNvSpPr>
              <p:nvPr/>
            </p:nvSpPr>
            <p:spPr bwMode="auto">
              <a:xfrm>
                <a:off x="7000892" y="5572140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是</a:t>
                </a:r>
              </a:p>
            </p:txBody>
          </p:sp>
          <p:sp>
            <p:nvSpPr>
              <p:cNvPr id="26" name="TextBox 20"/>
              <p:cNvSpPr txBox="1">
                <a:spLocks noChangeArrowheads="1"/>
              </p:cNvSpPr>
              <p:nvPr/>
            </p:nvSpPr>
            <p:spPr bwMode="auto">
              <a:xfrm>
                <a:off x="5214942" y="4572008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/>
                  <a:t>否</a:t>
                </a:r>
              </a:p>
            </p:txBody>
          </p:sp>
        </p:grpSp>
        <p:sp>
          <p:nvSpPr>
            <p:cNvPr id="10" name="圆角矩形 9"/>
            <p:cNvSpPr/>
            <p:nvPr/>
          </p:nvSpPr>
          <p:spPr>
            <a:xfrm>
              <a:off x="500034" y="4500569"/>
              <a:ext cx="1428760" cy="57150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zh-CN" altLang="en-US" dirty="0">
                  <a:solidFill>
                    <a:srgbClr val="FFFFFF"/>
                  </a:solidFill>
                </a:rPr>
                <a:t>构建图</a:t>
              </a:r>
              <a:endParaRPr lang="zh-CN" altLang="zh-CN" dirty="0">
                <a:solidFill>
                  <a:srgbClr val="FFFFFF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357422" y="4500569"/>
              <a:ext cx="1428760" cy="57150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zh-CN" altLang="en-US" dirty="0">
                  <a:solidFill>
                    <a:srgbClr val="FFFFFF"/>
                  </a:solidFill>
                </a:rPr>
                <a:t>计算边的</a:t>
              </a:r>
              <a:endParaRPr lang="en-US" altLang="zh-CN" dirty="0">
                <a:solidFill>
                  <a:srgbClr val="FFFFFF"/>
                </a:solidFill>
              </a:endParaRPr>
            </a:p>
            <a:p>
              <a:pPr algn="ctr"/>
              <a:r>
                <a:rPr lang="zh-CN" altLang="en-US" dirty="0">
                  <a:solidFill>
                    <a:srgbClr val="FFFFFF"/>
                  </a:solidFill>
                </a:rPr>
                <a:t>权重</a:t>
              </a:r>
              <a:endParaRPr lang="zh-CN" altLang="zh-CN" dirty="0">
                <a:solidFill>
                  <a:srgbClr val="FFFFFF"/>
                </a:solidFill>
              </a:endParaRPr>
            </a:p>
          </p:txBody>
        </p:sp>
        <p:sp>
          <p:nvSpPr>
            <p:cNvPr id="12" name="右箭头 11"/>
            <p:cNvSpPr/>
            <p:nvPr/>
          </p:nvSpPr>
          <p:spPr>
            <a:xfrm rot="17979142">
              <a:off x="1188220" y="3963197"/>
              <a:ext cx="928695" cy="142876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右箭头 12"/>
            <p:cNvSpPr/>
            <p:nvPr/>
          </p:nvSpPr>
          <p:spPr>
            <a:xfrm rot="14603635">
              <a:off x="2310591" y="3982247"/>
              <a:ext cx="928695" cy="142876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27" name="TextBox 4"/>
          <p:cNvSpPr txBox="1"/>
          <p:nvPr/>
        </p:nvSpPr>
        <p:spPr>
          <a:xfrm>
            <a:off x="1449871" y="4609923"/>
            <a:ext cx="586819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3000" dirty="0" smtClean="0">
                <a:solidFill>
                  <a:srgbClr val="00B050"/>
                </a:solidFill>
                <a:latin typeface="微软雅黑" charset="0"/>
                <a:ea typeface="微软雅黑" charset="0"/>
              </a:rPr>
              <a:t>性能优化</a:t>
            </a:r>
            <a:endParaRPr lang="zh-CN" altLang="en-US" sz="3000" dirty="0">
              <a:solidFill>
                <a:srgbClr val="00B050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21" y="571281"/>
            <a:ext cx="801001" cy="84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178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3.jp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457" y="-423069"/>
            <a:ext cx="12890501" cy="763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Shape 41"/>
          <p:cNvSpPr>
            <a:spLocks noChangeArrowheads="1"/>
          </p:cNvSpPr>
          <p:nvPr/>
        </p:nvSpPr>
        <p:spPr bwMode="auto">
          <a:xfrm>
            <a:off x="-383381" y="1378886"/>
            <a:ext cx="12925425" cy="72231"/>
          </a:xfrm>
          <a:prstGeom prst="rect">
            <a:avLst/>
          </a:prstGeom>
          <a:solidFill>
            <a:srgbClr val="EC5D57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buFont typeface="Wingdings" charset="2"/>
              <a:buChar char="l"/>
            </a:pPr>
            <a:endParaRPr lang="zh-CN" altLang="zh-CN" sz="2500">
              <a:solidFill>
                <a:srgbClr val="000000"/>
              </a:solidFill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1156055" y="2811035"/>
            <a:ext cx="8717432" cy="1622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72000" bIns="72000" anchor="ctr">
            <a:spAutoFit/>
          </a:bodyPr>
          <a:lstStyle>
            <a:lvl1pPr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indent="-342900">
              <a:buFont typeface="Wingdings" charset="2"/>
              <a:buChar char="l"/>
            </a:pP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</a:rPr>
              <a:t>关系强弱区分</a:t>
            </a:r>
          </a:p>
          <a:p>
            <a:pPr indent="-342900">
              <a:buFont typeface="Wingdings" charset="2"/>
              <a:buChar char="l"/>
            </a:pP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</a:rPr>
              <a:t>时间衰减</a:t>
            </a:r>
          </a:p>
          <a:p>
            <a:pPr indent="-342900">
              <a:buFont typeface="Wingdings" charset="2"/>
              <a:buChar char="l"/>
            </a:pP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</a:rPr>
              <a:t>排除垃圾用户</a:t>
            </a:r>
          </a:p>
          <a:p>
            <a:pPr indent="-342900">
              <a:buFont typeface="Wingdings" charset="2"/>
              <a:buChar char="l"/>
            </a:pP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</a:rPr>
              <a:t>削减马太效应</a:t>
            </a:r>
            <a:endParaRPr lang="en-US" altLang="zh-CN" sz="2400" dirty="0">
              <a:solidFill>
                <a:srgbClr val="D9D9D9"/>
              </a:solidFill>
              <a:latin typeface="FZLanTingHei-R-GBK" charset="0"/>
            </a:endParaRPr>
          </a:p>
        </p:txBody>
      </p:sp>
      <p:sp>
        <p:nvSpPr>
          <p:cNvPr id="29" name="TextBox 4"/>
          <p:cNvSpPr txBox="1"/>
          <p:nvPr/>
        </p:nvSpPr>
        <p:spPr>
          <a:xfrm>
            <a:off x="1183669" y="2229729"/>
            <a:ext cx="586819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3000" dirty="0" smtClean="0">
                <a:solidFill>
                  <a:srgbClr val="00B050"/>
                </a:solidFill>
                <a:latin typeface="微软雅黑" charset="0"/>
                <a:ea typeface="微软雅黑" charset="0"/>
              </a:rPr>
              <a:t>模型需要考虑点</a:t>
            </a:r>
            <a:endParaRPr lang="zh-CN" altLang="en-US" sz="3000" dirty="0">
              <a:solidFill>
                <a:srgbClr val="00B050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21" y="571281"/>
            <a:ext cx="801001" cy="843721"/>
          </a:xfrm>
          <a:prstGeom prst="rect">
            <a:avLst/>
          </a:prstGeom>
        </p:spPr>
      </p:pic>
      <p:pic>
        <p:nvPicPr>
          <p:cNvPr id="7" name="图片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591" y="2292151"/>
            <a:ext cx="5779219" cy="428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9151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3.jp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457" y="-423069"/>
            <a:ext cx="12890501" cy="763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27049" y="1975814"/>
            <a:ext cx="586819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3000" dirty="0" smtClean="0">
                <a:solidFill>
                  <a:srgbClr val="00B050"/>
                </a:solidFill>
                <a:latin typeface="微软雅黑" charset="0"/>
                <a:ea typeface="微软雅黑" charset="0"/>
                <a:sym typeface="FZLanTingHei-R-GBK" charset="0"/>
              </a:rPr>
              <a:t>计算结果</a:t>
            </a:r>
            <a:endParaRPr lang="zh-CN" altLang="en-US" sz="3000" dirty="0">
              <a:solidFill>
                <a:srgbClr val="00B05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080" name="Shape 41"/>
          <p:cNvSpPr>
            <a:spLocks noChangeArrowheads="1"/>
          </p:cNvSpPr>
          <p:nvPr/>
        </p:nvSpPr>
        <p:spPr bwMode="auto">
          <a:xfrm>
            <a:off x="-348457" y="1393552"/>
            <a:ext cx="12925425" cy="72231"/>
          </a:xfrm>
          <a:prstGeom prst="rect">
            <a:avLst/>
          </a:prstGeom>
          <a:solidFill>
            <a:srgbClr val="EC5D57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buFont typeface="Wingdings" charset="2"/>
              <a:buChar char="l"/>
            </a:pPr>
            <a:endParaRPr lang="zh-CN" altLang="zh-CN" sz="2500">
              <a:solidFill>
                <a:srgbClr val="000000"/>
              </a:solidFill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1454663" y="2549422"/>
            <a:ext cx="8717432" cy="1253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72000" bIns="72000" anchor="ctr">
            <a:spAutoFit/>
          </a:bodyPr>
          <a:lstStyle>
            <a:lvl1pPr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indent="-342900">
              <a:buFont typeface="Wingdings" charset="2"/>
              <a:buChar char="l"/>
            </a:pP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</a:rPr>
              <a:t>结果是金字塔模型</a:t>
            </a:r>
          </a:p>
          <a:p>
            <a:pPr indent="-342900">
              <a:buFont typeface="Wingdings" charset="2"/>
              <a:buChar char="l"/>
            </a:pP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</a:rPr>
              <a:t>能发现部分潜在用户</a:t>
            </a:r>
          </a:p>
          <a:p>
            <a:pPr indent="-342900">
              <a:buFont typeface="Wingdings" charset="2"/>
              <a:buChar char="l"/>
            </a:pP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</a:rPr>
              <a:t> 为运营活动提供参考</a:t>
            </a:r>
            <a:endParaRPr lang="en-US" altLang="zh-CN" sz="2400" dirty="0">
              <a:solidFill>
                <a:srgbClr val="D9D9D9"/>
              </a:solidFill>
              <a:latin typeface="FZLanTingHei-R-GBK" charset="0"/>
            </a:endParaRPr>
          </a:p>
        </p:txBody>
      </p:sp>
      <p:pic>
        <p:nvPicPr>
          <p:cNvPr id="29" name="内容占位符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07779" y="1781879"/>
            <a:ext cx="4608924" cy="275011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7779" y="4686936"/>
            <a:ext cx="4608924" cy="23749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21" y="571281"/>
            <a:ext cx="801001" cy="84372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22" y="4686936"/>
            <a:ext cx="4216400" cy="118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513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3.jp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457" y="-423069"/>
            <a:ext cx="12890501" cy="763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27049" y="1975814"/>
            <a:ext cx="586819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3000" dirty="0" smtClean="0">
                <a:solidFill>
                  <a:srgbClr val="00B050"/>
                </a:solidFill>
                <a:latin typeface="微软雅黑" charset="0"/>
                <a:ea typeface="微软雅黑" charset="0"/>
                <a:sym typeface="FZLanTingHei-R-GBK" charset="0"/>
              </a:rPr>
              <a:t>二度关系计算</a:t>
            </a:r>
            <a:endParaRPr lang="zh-CN" altLang="en-US" sz="3000" dirty="0">
              <a:solidFill>
                <a:srgbClr val="00B05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080" name="Shape 41"/>
          <p:cNvSpPr>
            <a:spLocks noChangeArrowheads="1"/>
          </p:cNvSpPr>
          <p:nvPr/>
        </p:nvSpPr>
        <p:spPr bwMode="auto">
          <a:xfrm>
            <a:off x="-348457" y="1401604"/>
            <a:ext cx="12925425" cy="72231"/>
          </a:xfrm>
          <a:prstGeom prst="rect">
            <a:avLst/>
          </a:prstGeom>
          <a:solidFill>
            <a:srgbClr val="EC5D57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buFont typeface="Wingdings" charset="2"/>
              <a:buChar char="l"/>
            </a:pPr>
            <a:endParaRPr lang="zh-CN" altLang="zh-CN" sz="2500">
              <a:solidFill>
                <a:srgbClr val="000000"/>
              </a:solidFill>
            </a:endParaRP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1427049" y="2649539"/>
            <a:ext cx="8717432" cy="5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72000" bIns="72000" anchor="ctr">
            <a:spAutoFit/>
          </a:bodyPr>
          <a:lstStyle>
            <a:lvl1pPr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buFont typeface="Wingdings" charset="2"/>
              <a:buChar char="l"/>
            </a:pP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二度关系是六度关系中的二级关系，即朋友的朋友</a:t>
            </a:r>
            <a:endParaRPr lang="en-US" altLang="zh-CN" sz="2400" dirty="0">
              <a:solidFill>
                <a:srgbClr val="D9D9D9"/>
              </a:solidFill>
              <a:latin typeface="FZLanTingHei-R-GBK" charset="0"/>
              <a:sym typeface="FZLanTingHei-R-GBK" charset="0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1427049" y="3397860"/>
            <a:ext cx="586819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3000" dirty="0" smtClean="0">
                <a:solidFill>
                  <a:srgbClr val="00B050"/>
                </a:solidFill>
                <a:latin typeface="微软雅黑" charset="0"/>
                <a:ea typeface="微软雅黑" charset="0"/>
                <a:sym typeface="FZLanTingHei-R-GBK" charset="0"/>
              </a:rPr>
              <a:t>意义</a:t>
            </a:r>
            <a:endParaRPr lang="zh-CN" altLang="en-US" sz="3000" dirty="0">
              <a:solidFill>
                <a:srgbClr val="00B05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427049" y="4067859"/>
            <a:ext cx="3917111" cy="88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72000" bIns="72000" anchor="ctr">
            <a:spAutoFit/>
          </a:bodyPr>
          <a:lstStyle>
            <a:lvl1pPr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buFont typeface="Wingdings" charset="2"/>
              <a:buChar char="l"/>
            </a:pP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寻找兴趣相同的人</a:t>
            </a:r>
          </a:p>
          <a:p>
            <a:pPr>
              <a:buFont typeface="Wingdings" charset="2"/>
              <a:buChar char="l"/>
            </a:pP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寻找可能的熟人</a:t>
            </a:r>
            <a:endParaRPr lang="en-US" altLang="zh-CN" sz="2400" dirty="0">
              <a:solidFill>
                <a:srgbClr val="D9D9D9"/>
              </a:solidFill>
              <a:latin typeface="FZLanTingHei-R-GBK" charset="0"/>
              <a:sym typeface="FZLanTingHei-R-GBK" charset="0"/>
            </a:endParaRPr>
          </a:p>
        </p:txBody>
      </p:sp>
      <p:pic>
        <p:nvPicPr>
          <p:cNvPr id="10" name="Picture 8" descr="http://pic.baike.soso.com/p/20140514/20140514131259-125725442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590" y="3213404"/>
            <a:ext cx="4733767" cy="355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21" y="571281"/>
            <a:ext cx="801001" cy="84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047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3.jp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457" y="-423069"/>
            <a:ext cx="12890501" cy="763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73801" y="1956895"/>
            <a:ext cx="586819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3000" dirty="0" smtClean="0">
                <a:solidFill>
                  <a:srgbClr val="00B050"/>
                </a:solidFill>
                <a:latin typeface="微软雅黑" charset="0"/>
                <a:ea typeface="微软雅黑" charset="0"/>
              </a:rPr>
              <a:t>使用的计算方式</a:t>
            </a:r>
            <a:endParaRPr lang="zh-CN" altLang="en-US" sz="3000" dirty="0">
              <a:solidFill>
                <a:srgbClr val="00B05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080" name="Shape 41"/>
          <p:cNvSpPr>
            <a:spLocks noChangeArrowheads="1"/>
          </p:cNvSpPr>
          <p:nvPr/>
        </p:nvSpPr>
        <p:spPr bwMode="auto">
          <a:xfrm>
            <a:off x="-348457" y="1393090"/>
            <a:ext cx="12925425" cy="72231"/>
          </a:xfrm>
          <a:prstGeom prst="rect">
            <a:avLst/>
          </a:prstGeom>
          <a:solidFill>
            <a:srgbClr val="EC5D57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buFont typeface="Wingdings" charset="2"/>
              <a:buChar char="l"/>
            </a:pPr>
            <a:endParaRPr lang="zh-CN" altLang="zh-CN" sz="2500">
              <a:solidFill>
                <a:srgbClr val="000000"/>
              </a:solidFill>
            </a:endParaRP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1173801" y="2723633"/>
            <a:ext cx="8717432" cy="5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72000" bIns="72000" anchor="ctr">
            <a:spAutoFit/>
          </a:bodyPr>
          <a:lstStyle>
            <a:lvl1pPr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buFont typeface="Wingdings" charset="2"/>
              <a:buChar char="l"/>
            </a:pP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 基于</a:t>
            </a:r>
            <a:r>
              <a:rPr lang="en-US" altLang="zh-CN" sz="2400" dirty="0" err="1" smtClean="0">
                <a:solidFill>
                  <a:srgbClr val="D9D9D9"/>
                </a:solidFill>
                <a:latin typeface="FZLanTingHei-R-GBK" charset="0"/>
              </a:rPr>
              <a:t>aggregateMessages</a:t>
            </a: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</a:rPr>
              <a:t>消息发送操作</a:t>
            </a:r>
            <a:endParaRPr lang="zh-CN" altLang="en-US" sz="2400" dirty="0" smtClean="0">
              <a:solidFill>
                <a:srgbClr val="D9D9D9"/>
              </a:solidFill>
              <a:latin typeface="FZLanTingHei-R-GBK" charset="0"/>
              <a:sym typeface="FZLanTingHei-R-GBK" charset="0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1173801" y="3320309"/>
            <a:ext cx="586819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3000" dirty="0" smtClean="0">
                <a:solidFill>
                  <a:srgbClr val="00B050"/>
                </a:solidFill>
                <a:latin typeface="微软雅黑" charset="0"/>
                <a:ea typeface="微软雅黑" charset="0"/>
              </a:rPr>
              <a:t>计算的过程</a:t>
            </a:r>
            <a:endParaRPr lang="zh-CN" altLang="en-US" sz="3000" dirty="0">
              <a:solidFill>
                <a:srgbClr val="00B05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173801" y="3872277"/>
            <a:ext cx="8717432" cy="88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72000" bIns="72000" anchor="ctr">
            <a:spAutoFit/>
          </a:bodyPr>
          <a:lstStyle>
            <a:lvl1pPr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buFont typeface="Wingdings" charset="2"/>
              <a:buChar char="l"/>
            </a:pP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</a:rPr>
              <a:t>每个</a:t>
            </a:r>
            <a:r>
              <a:rPr lang="zh-CN" altLang="en-US" sz="2400" dirty="0">
                <a:solidFill>
                  <a:srgbClr val="D9D9D9"/>
                </a:solidFill>
                <a:latin typeface="FZLanTingHei-R-GBK" charset="0"/>
              </a:rPr>
              <a:t>点都将自己</a:t>
            </a:r>
            <a:r>
              <a:rPr lang="en-US" altLang="zh-CN" sz="2400" dirty="0">
                <a:solidFill>
                  <a:srgbClr val="D9D9D9"/>
                </a:solidFill>
                <a:latin typeface="FZLanTingHei-R-GBK" charset="0"/>
              </a:rPr>
              <a:t>id</a:t>
            </a:r>
            <a:r>
              <a:rPr lang="zh-CN" altLang="en-US" sz="2400" dirty="0">
                <a:solidFill>
                  <a:srgbClr val="D9D9D9"/>
                </a:solidFill>
                <a:latin typeface="FZLanTingHei-R-GBK" charset="0"/>
              </a:rPr>
              <a:t>传给终点</a:t>
            </a:r>
          </a:p>
          <a:p>
            <a:pPr>
              <a:buFont typeface="Wingdings" charset="2"/>
              <a:buChar char="l"/>
            </a:pPr>
            <a:r>
              <a:rPr lang="zh-CN" altLang="en-US" sz="2400" dirty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每个</a:t>
            </a:r>
            <a:r>
              <a:rPr lang="zh-CN" altLang="en-US" sz="2400" dirty="0">
                <a:solidFill>
                  <a:srgbClr val="D9D9D9"/>
                </a:solidFill>
                <a:latin typeface="FZLanTingHei-R-GBK" charset="0"/>
              </a:rPr>
              <a:t>点将第一步收到的点传给终点</a:t>
            </a:r>
            <a:endParaRPr lang="zh-CN" altLang="en-US" sz="2400" dirty="0">
              <a:solidFill>
                <a:srgbClr val="D9D9D9"/>
              </a:solidFill>
              <a:latin typeface="FZLanTingHei-R-GBK" charset="0"/>
              <a:sym typeface="FZLanTingHei-R-GBK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5243" y="2581389"/>
            <a:ext cx="3906107" cy="94552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21" y="571281"/>
            <a:ext cx="801001" cy="843721"/>
          </a:xfrm>
          <a:prstGeom prst="rect">
            <a:avLst/>
          </a:prstGeom>
        </p:spPr>
      </p:pic>
      <p:grpSp>
        <p:nvGrpSpPr>
          <p:cNvPr id="10" name="组合 23"/>
          <p:cNvGrpSpPr>
            <a:grpSpLocks/>
          </p:cNvGrpSpPr>
          <p:nvPr/>
        </p:nvGrpSpPr>
        <p:grpSpPr bwMode="auto">
          <a:xfrm>
            <a:off x="1462987" y="4881591"/>
            <a:ext cx="6429375" cy="1928812"/>
            <a:chOff x="1571604" y="3071810"/>
            <a:chExt cx="6429420" cy="1928826"/>
          </a:xfrm>
        </p:grpSpPr>
        <p:grpSp>
          <p:nvGrpSpPr>
            <p:cNvPr id="11" name="组合 21"/>
            <p:cNvGrpSpPr>
              <a:grpSpLocks/>
            </p:cNvGrpSpPr>
            <p:nvPr/>
          </p:nvGrpSpPr>
          <p:grpSpPr bwMode="auto">
            <a:xfrm>
              <a:off x="1571604" y="3071810"/>
              <a:ext cx="6429420" cy="1928826"/>
              <a:chOff x="1142976" y="3357562"/>
              <a:chExt cx="6429420" cy="1928826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1142976" y="3357562"/>
                <a:ext cx="1428760" cy="571504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/>
                <a:r>
                  <a:rPr lang="zh-CN" altLang="en-US" dirty="0">
                    <a:solidFill>
                      <a:srgbClr val="FFFFFF"/>
                    </a:solidFill>
                  </a:rPr>
                  <a:t>构建图</a:t>
                </a:r>
                <a:endParaRPr lang="zh-CN" altLang="zh-CN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右箭头 14"/>
              <p:cNvSpPr/>
              <p:nvPr/>
            </p:nvSpPr>
            <p:spPr>
              <a:xfrm>
                <a:off x="2571736" y="3571876"/>
                <a:ext cx="928695" cy="142876"/>
              </a:xfrm>
              <a:prstGeom prst="right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3500431" y="3357562"/>
                <a:ext cx="1500197" cy="571504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/>
                <a:r>
                  <a:rPr lang="en-US" altLang="zh-CN" dirty="0" err="1">
                    <a:solidFill>
                      <a:srgbClr val="FFFFFF"/>
                    </a:solidFill>
                  </a:rPr>
                  <a:t>src</a:t>
                </a:r>
                <a:r>
                  <a:rPr lang="zh-CN" altLang="en-US" dirty="0">
                    <a:solidFill>
                      <a:srgbClr val="FFFFFF"/>
                    </a:solidFill>
                  </a:rPr>
                  <a:t>发送自己</a:t>
                </a:r>
                <a:r>
                  <a:rPr lang="en-US" altLang="zh-CN" dirty="0">
                    <a:solidFill>
                      <a:srgbClr val="FFFFFF"/>
                    </a:solidFill>
                  </a:rPr>
                  <a:t>id</a:t>
                </a:r>
                <a:endParaRPr lang="zh-CN" altLang="zh-CN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右箭头 16"/>
              <p:cNvSpPr/>
              <p:nvPr/>
            </p:nvSpPr>
            <p:spPr>
              <a:xfrm>
                <a:off x="5000628" y="3571876"/>
                <a:ext cx="928695" cy="142876"/>
              </a:xfrm>
              <a:prstGeom prst="right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8" name="圆角矩形 17"/>
              <p:cNvSpPr/>
              <p:nvPr/>
            </p:nvSpPr>
            <p:spPr>
              <a:xfrm>
                <a:off x="6000760" y="3357562"/>
                <a:ext cx="1500199" cy="571504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 typeface="Arial" pitchFamily="34" charset="0"/>
                  <a:buNone/>
                  <a:defRPr/>
                </a:pPr>
                <a:r>
                  <a:rPr lang="en-US" altLang="zh-CN" dirty="0" err="1"/>
                  <a:t>dst</a:t>
                </a:r>
                <a:r>
                  <a:rPr lang="zh-CN" altLang="en-US" dirty="0"/>
                  <a:t>聚合消息</a:t>
                </a:r>
                <a:endParaRPr lang="en-US" altLang="zh-CN" dirty="0"/>
              </a:p>
            </p:txBody>
          </p:sp>
          <p:sp>
            <p:nvSpPr>
              <p:cNvPr id="19" name="右箭头 18"/>
              <p:cNvSpPr/>
              <p:nvPr/>
            </p:nvSpPr>
            <p:spPr>
              <a:xfrm rot="5400000">
                <a:off x="6554008" y="4233074"/>
                <a:ext cx="571504" cy="106363"/>
              </a:xfrm>
              <a:prstGeom prst="right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>
                <a:off x="6072199" y="4714884"/>
                <a:ext cx="1500197" cy="571504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/>
                <a:r>
                  <a:rPr lang="zh-CN" altLang="en-US">
                    <a:solidFill>
                      <a:srgbClr val="FFFFFF"/>
                    </a:solidFill>
                  </a:rPr>
                  <a:t>发送收到的消息</a:t>
                </a:r>
                <a:endParaRPr lang="en-US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右箭头 20"/>
              <p:cNvSpPr/>
              <p:nvPr/>
            </p:nvSpPr>
            <p:spPr>
              <a:xfrm rot="10800000">
                <a:off x="5143504" y="4929198"/>
                <a:ext cx="928695" cy="142876"/>
              </a:xfrm>
              <a:prstGeom prst="right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22" name="TextBox 21"/>
              <p:cNvSpPr txBox="1">
                <a:spLocks noChangeArrowheads="1"/>
              </p:cNvSpPr>
              <p:nvPr/>
            </p:nvSpPr>
            <p:spPr bwMode="auto">
              <a:xfrm>
                <a:off x="5214942" y="4572008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" name="圆角矩形 12"/>
            <p:cNvSpPr/>
            <p:nvPr/>
          </p:nvSpPr>
          <p:spPr>
            <a:xfrm>
              <a:off x="4071935" y="4429132"/>
              <a:ext cx="1500197" cy="57150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dirty="0"/>
                <a:t>聚合消息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6544937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3.jp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457" y="-423069"/>
            <a:ext cx="12890501" cy="763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27049" y="2072417"/>
            <a:ext cx="100261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3000" dirty="0" smtClean="0">
                <a:solidFill>
                  <a:srgbClr val="00B050"/>
                </a:solidFill>
                <a:latin typeface="微软雅黑" charset="0"/>
                <a:ea typeface="微软雅黑" charset="0"/>
                <a:sym typeface="FZLanTingHei-R-GBK" charset="0"/>
              </a:rPr>
              <a:t>二度计算的实时图计算尝试（</a:t>
            </a:r>
            <a:r>
              <a:rPr lang="en-US" altLang="zh-CN" sz="3000" dirty="0" smtClean="0">
                <a:solidFill>
                  <a:srgbClr val="00B050"/>
                </a:solidFill>
                <a:latin typeface="微软雅黑" charset="0"/>
                <a:ea typeface="微软雅黑" charset="0"/>
                <a:sym typeface="FZLanTingHei-R-GBK" charset="0"/>
              </a:rPr>
              <a:t>Streaming</a:t>
            </a:r>
            <a:r>
              <a:rPr lang="zh-CN" altLang="en-US" sz="3000" dirty="0" smtClean="0">
                <a:solidFill>
                  <a:srgbClr val="00B050"/>
                </a:solidFill>
                <a:latin typeface="微软雅黑" charset="0"/>
                <a:ea typeface="微软雅黑" charset="0"/>
                <a:sym typeface="FZLanTingHei-R-GBK" charset="0"/>
              </a:rPr>
              <a:t>＋</a:t>
            </a:r>
            <a:r>
              <a:rPr lang="en-US" altLang="zh-CN" sz="3000" dirty="0" err="1" smtClean="0">
                <a:solidFill>
                  <a:srgbClr val="00B050"/>
                </a:solidFill>
                <a:latin typeface="微软雅黑" charset="0"/>
                <a:ea typeface="微软雅黑" charset="0"/>
                <a:sym typeface="FZLanTingHei-R-GBK" charset="0"/>
              </a:rPr>
              <a:t>GraphX</a:t>
            </a:r>
            <a:r>
              <a:rPr lang="zh-CN" altLang="en-US" sz="3000" dirty="0" smtClean="0">
                <a:solidFill>
                  <a:srgbClr val="00B050"/>
                </a:solidFill>
                <a:latin typeface="微软雅黑" charset="0"/>
                <a:ea typeface="微软雅黑" charset="0"/>
                <a:sym typeface="FZLanTingHei-R-GBK" charset="0"/>
              </a:rPr>
              <a:t>）</a:t>
            </a:r>
            <a:endParaRPr lang="zh-CN" altLang="en-US" sz="3000" dirty="0">
              <a:solidFill>
                <a:srgbClr val="00B05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080" name="Shape 41"/>
          <p:cNvSpPr>
            <a:spLocks noChangeArrowheads="1"/>
          </p:cNvSpPr>
          <p:nvPr/>
        </p:nvSpPr>
        <p:spPr bwMode="auto">
          <a:xfrm>
            <a:off x="-348457" y="1407546"/>
            <a:ext cx="12925425" cy="72231"/>
          </a:xfrm>
          <a:prstGeom prst="rect">
            <a:avLst/>
          </a:prstGeom>
          <a:solidFill>
            <a:srgbClr val="EC5D57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buFont typeface="Wingdings" charset="2"/>
              <a:buChar char="l"/>
            </a:pPr>
            <a:endParaRPr lang="zh-CN" altLang="zh-CN" sz="2500">
              <a:solidFill>
                <a:srgbClr val="000000"/>
              </a:solidFill>
            </a:endParaRP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1427049" y="2949580"/>
            <a:ext cx="9191188" cy="5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72000" bIns="72000" anchor="ctr">
            <a:spAutoFit/>
          </a:bodyPr>
          <a:lstStyle>
            <a:lvl1pPr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buFont typeface="Wingdings" charset="2"/>
              <a:buChar char="l"/>
            </a:pP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 初始化图</a:t>
            </a:r>
            <a:r>
              <a:rPr lang="en-US" altLang="zh-CN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-&gt;</a:t>
            </a: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获取数据</a:t>
            </a:r>
            <a:r>
              <a:rPr lang="en-US" altLang="zh-CN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-&gt;</a:t>
            </a: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构件子图</a:t>
            </a:r>
            <a:r>
              <a:rPr lang="en-US" altLang="zh-CN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-&gt;</a:t>
            </a: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合并图</a:t>
            </a:r>
            <a:r>
              <a:rPr lang="en-US" altLang="zh-CN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-&gt;</a:t>
            </a: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二度计算</a:t>
            </a:r>
            <a:r>
              <a:rPr lang="en-US" altLang="zh-CN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-&gt;</a:t>
            </a: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输出结果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21" y="571281"/>
            <a:ext cx="801001" cy="843721"/>
          </a:xfrm>
          <a:prstGeom prst="rect">
            <a:avLst/>
          </a:prstGeom>
        </p:spPr>
      </p:pic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1427049" y="3865470"/>
            <a:ext cx="8717432" cy="5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72000" bIns="72000" anchor="ctr">
            <a:spAutoFit/>
          </a:bodyPr>
          <a:lstStyle>
            <a:lvl1pPr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buFont typeface="Wingdings" charset="2"/>
              <a:buChar char="l"/>
            </a:pP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   存储的代价太大</a:t>
            </a:r>
          </a:p>
        </p:txBody>
      </p:sp>
    </p:spTree>
    <p:extLst>
      <p:ext uri="{BB962C8B-B14F-4D97-AF65-F5344CB8AC3E}">
        <p14:creationId xmlns:p14="http://schemas.microsoft.com/office/powerpoint/2010/main" val="1824146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3.jp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457" y="-423069"/>
            <a:ext cx="12890501" cy="763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01542" y="1916397"/>
            <a:ext cx="5868194" cy="55399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 sz="3000" dirty="0" smtClean="0">
                <a:solidFill>
                  <a:srgbClr val="00B050"/>
                </a:solidFill>
                <a:latin typeface="微软雅黑" charset="0"/>
                <a:ea typeface="微软雅黑" charset="0"/>
                <a:sym typeface="FZLanTingHei-R-GBK" charset="0"/>
              </a:rPr>
              <a:t>基于</a:t>
            </a:r>
            <a:r>
              <a:rPr lang="en-US" altLang="zh-CN" sz="3000" dirty="0" err="1" smtClean="0">
                <a:solidFill>
                  <a:srgbClr val="00B050"/>
                </a:solidFill>
                <a:latin typeface="微软雅黑" charset="0"/>
                <a:ea typeface="微软雅黑" charset="0"/>
                <a:sym typeface="FZLanTingHei-R-GBK" charset="0"/>
              </a:rPr>
              <a:t>GraphX</a:t>
            </a:r>
            <a:r>
              <a:rPr lang="zh-CN" altLang="en-US" sz="3000" dirty="0" smtClean="0">
                <a:solidFill>
                  <a:srgbClr val="00B050"/>
                </a:solidFill>
                <a:latin typeface="微软雅黑" charset="0"/>
                <a:ea typeface="微软雅黑" charset="0"/>
                <a:sym typeface="FZLanTingHei-R-GBK" charset="0"/>
              </a:rPr>
              <a:t>的业务展望</a:t>
            </a:r>
            <a:endParaRPr lang="zh-CN" altLang="en-US" sz="3000" dirty="0">
              <a:solidFill>
                <a:srgbClr val="00B050"/>
              </a:solidFill>
              <a:latin typeface="微软雅黑" charset="0"/>
              <a:ea typeface="微软雅黑" charset="0"/>
              <a:sym typeface="FZLanTingHei-R-GBK" charset="0"/>
            </a:endParaRPr>
          </a:p>
        </p:txBody>
      </p:sp>
      <p:sp>
        <p:nvSpPr>
          <p:cNvPr id="3080" name="Shape 41"/>
          <p:cNvSpPr>
            <a:spLocks noChangeArrowheads="1"/>
          </p:cNvSpPr>
          <p:nvPr/>
        </p:nvSpPr>
        <p:spPr bwMode="auto">
          <a:xfrm>
            <a:off x="-365920" y="1419144"/>
            <a:ext cx="12925425" cy="72231"/>
          </a:xfrm>
          <a:prstGeom prst="rect">
            <a:avLst/>
          </a:prstGeom>
          <a:solidFill>
            <a:srgbClr val="EC5D57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buFont typeface="Wingdings" charset="2"/>
              <a:buChar char="l"/>
            </a:pPr>
            <a:endParaRPr lang="zh-CN" altLang="zh-CN" sz="2500">
              <a:solidFill>
                <a:srgbClr val="000000"/>
              </a:solidFill>
            </a:endParaRP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1301542" y="3405819"/>
            <a:ext cx="7903135" cy="5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72000" bIns="72000" anchor="ctr">
            <a:spAutoFit/>
          </a:bodyPr>
          <a:lstStyle>
            <a:lvl1pPr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l">
              <a:buFont typeface="Wingdings" charset="2"/>
              <a:buChar char="l"/>
            </a:pPr>
            <a:r>
              <a:rPr lang="en-US" altLang="zh-CN" sz="2400" dirty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   </a:t>
            </a: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社区网络探测</a:t>
            </a:r>
            <a:endParaRPr lang="zh-CN" altLang="en-US" sz="2400" dirty="0">
              <a:solidFill>
                <a:srgbClr val="D9D9D9"/>
              </a:solidFill>
              <a:latin typeface="FZLanTingHei-R-GBK" charset="0"/>
              <a:sym typeface="FZLanTingHei-R-GBK" charset="0"/>
            </a:endParaRPr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1301542" y="2714306"/>
            <a:ext cx="6948488" cy="5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72000" bIns="72000" anchor="ctr">
            <a:spAutoFit/>
          </a:bodyPr>
          <a:lstStyle>
            <a:lvl1pPr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l">
              <a:buFont typeface="Wingdings" charset="2"/>
              <a:buChar char="l"/>
            </a:pP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 </a:t>
            </a:r>
            <a:r>
              <a:rPr lang="en-US" altLang="zh-CN" sz="2400" dirty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  </a:t>
            </a: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推荐系统的改进</a:t>
            </a:r>
            <a:endParaRPr lang="en-US" altLang="zh-CN" sz="2400" dirty="0">
              <a:solidFill>
                <a:srgbClr val="D9D9D9"/>
              </a:solidFill>
              <a:latin typeface="FZLanTingHei-R-GBK" charset="0"/>
              <a:sym typeface="FZLanTingHei-R-GBK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21" y="571281"/>
            <a:ext cx="801001" cy="84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772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3.jp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6870" y="-781844"/>
            <a:ext cx="12890501" cy="763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Shape 45"/>
          <p:cNvSpPr>
            <a:spLocks noChangeArrowheads="1"/>
          </p:cNvSpPr>
          <p:nvPr/>
        </p:nvSpPr>
        <p:spPr bwMode="auto">
          <a:xfrm>
            <a:off x="1968499" y="923239"/>
            <a:ext cx="7416800" cy="789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 sz="4800" dirty="0">
                <a:solidFill>
                  <a:srgbClr val="FF0000"/>
                </a:solidFill>
                <a:latin typeface="FZLanTingHei-R-GBK" charset="0"/>
                <a:sym typeface="FZLanTingHei-R-GBK" charset="0"/>
              </a:rPr>
              <a:t>关于</a:t>
            </a:r>
            <a:r>
              <a:rPr lang="en-US" altLang="zh-CN" sz="4800" dirty="0">
                <a:solidFill>
                  <a:srgbClr val="FF0000"/>
                </a:solidFill>
                <a:latin typeface="FZLanTingHei-R-GBK" charset="0"/>
                <a:sym typeface="FZLanTingHei-R-GBK" charset="0"/>
              </a:rPr>
              <a:t>in</a:t>
            </a:r>
            <a:endParaRPr lang="zh-CN" altLang="en-US" sz="4800" dirty="0">
              <a:solidFill>
                <a:srgbClr val="FF0000"/>
              </a:solidFill>
              <a:latin typeface="FZLanTingHei-R-GBK" charset="0"/>
              <a:sym typeface="FZLanTingHei-R-GBK" charset="0"/>
            </a:endParaRP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2348304" y="1898678"/>
            <a:ext cx="8717432" cy="1253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72000" bIns="72000" anchor="ctr">
            <a:spAutoFit/>
          </a:bodyPr>
          <a:lstStyle>
            <a:lvl1pPr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buFont typeface="Wingdings" charset="2"/>
              <a:buChar char="l"/>
            </a:pP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   图片社交</a:t>
            </a:r>
            <a:r>
              <a:rPr lang="en-US" altLang="zh-CN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App</a:t>
            </a:r>
            <a:endParaRPr lang="zh-CN" altLang="en-US" sz="2400" dirty="0" smtClean="0">
              <a:solidFill>
                <a:srgbClr val="D9D9D9"/>
              </a:solidFill>
              <a:latin typeface="FZLanTingHei-R-GBK" charset="0"/>
              <a:sym typeface="FZLanTingHei-R-GBK" charset="0"/>
            </a:endParaRPr>
          </a:p>
          <a:p>
            <a:pPr>
              <a:buFont typeface="Wingdings" charset="2"/>
              <a:buChar char="l"/>
            </a:pP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   用户数量超过</a:t>
            </a:r>
            <a:r>
              <a:rPr lang="en-US" altLang="zh-CN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6000w</a:t>
            </a: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，</a:t>
            </a:r>
            <a:r>
              <a:rPr lang="en-US" altLang="zh-CN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90%</a:t>
            </a: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是妹纸</a:t>
            </a:r>
          </a:p>
          <a:p>
            <a:pPr>
              <a:buFont typeface="Wingdings" charset="2"/>
              <a:buChar char="l"/>
            </a:pPr>
            <a:r>
              <a:rPr lang="zh-CN" altLang="en-US" sz="2400" dirty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 </a:t>
            </a: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  版本上男女有别</a:t>
            </a:r>
            <a:endParaRPr lang="en-US" altLang="zh-CN" sz="2400" dirty="0">
              <a:solidFill>
                <a:srgbClr val="D9D9D9"/>
              </a:solidFill>
              <a:latin typeface="FZLanTingHei-R-GBK" charset="0"/>
              <a:sym typeface="FZLanTingHei-R-GBK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709" y="3865938"/>
            <a:ext cx="1648185" cy="173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099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3.jp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457" y="-423069"/>
            <a:ext cx="12890501" cy="763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69029" y="2030868"/>
            <a:ext cx="586819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3000" dirty="0" smtClean="0">
                <a:solidFill>
                  <a:srgbClr val="00B050"/>
                </a:solidFill>
                <a:latin typeface="微软雅黑" charset="0"/>
                <a:ea typeface="微软雅黑" charset="0"/>
                <a:sym typeface="FZLanTingHei-R-GBK" charset="0"/>
              </a:rPr>
              <a:t>基于图的推荐改进</a:t>
            </a:r>
            <a:endParaRPr lang="zh-CN" altLang="en-US" sz="3000" dirty="0">
              <a:solidFill>
                <a:srgbClr val="D9D9D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3076" name="TextBox 5"/>
          <p:cNvSpPr txBox="1">
            <a:spLocks noChangeArrowheads="1"/>
          </p:cNvSpPr>
          <p:nvPr/>
        </p:nvSpPr>
        <p:spPr bwMode="auto">
          <a:xfrm>
            <a:off x="1469029" y="3303738"/>
            <a:ext cx="7903135" cy="5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72000" bIns="72000" anchor="ctr">
            <a:spAutoFit/>
          </a:bodyPr>
          <a:lstStyle>
            <a:lvl1pPr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l">
              <a:buFont typeface="Wingdings" charset="2"/>
              <a:buChar char="l"/>
            </a:pPr>
            <a:r>
              <a:rPr lang="en-US" altLang="zh-CN" sz="2400" dirty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   </a:t>
            </a: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人的推荐改进</a:t>
            </a:r>
            <a:endParaRPr lang="zh-CN" altLang="en-US" sz="2400" dirty="0">
              <a:solidFill>
                <a:srgbClr val="D9D9D9"/>
              </a:solidFill>
              <a:latin typeface="FZLanTingHei-R-GBK" charset="0"/>
              <a:sym typeface="FZLanTingHei-R-GBK" charset="0"/>
            </a:endParaRPr>
          </a:p>
        </p:txBody>
      </p:sp>
      <p:sp>
        <p:nvSpPr>
          <p:cNvPr id="3077" name="TextBox 8"/>
          <p:cNvSpPr txBox="1">
            <a:spLocks noChangeArrowheads="1"/>
          </p:cNvSpPr>
          <p:nvPr/>
        </p:nvSpPr>
        <p:spPr bwMode="auto">
          <a:xfrm>
            <a:off x="1469029" y="2721180"/>
            <a:ext cx="6948488" cy="5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72000" bIns="72000" anchor="ctr">
            <a:spAutoFit/>
          </a:bodyPr>
          <a:lstStyle>
            <a:lvl1pPr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l">
              <a:buFont typeface="Wingdings" charset="2"/>
              <a:buChar char="l"/>
            </a:pP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 </a:t>
            </a:r>
            <a:r>
              <a:rPr lang="en-US" altLang="zh-CN" sz="2400" dirty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  </a:t>
            </a: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照片的推荐改进</a:t>
            </a:r>
            <a:endParaRPr lang="en-US" altLang="zh-CN" sz="2400" dirty="0">
              <a:solidFill>
                <a:srgbClr val="D9D9D9"/>
              </a:solidFill>
              <a:latin typeface="FZLanTingHei-R-GBK" charset="0"/>
              <a:sym typeface="FZLanTingHei-R-GBK" charset="0"/>
            </a:endParaRPr>
          </a:p>
        </p:txBody>
      </p:sp>
      <p:sp>
        <p:nvSpPr>
          <p:cNvPr id="3080" name="Shape 41"/>
          <p:cNvSpPr>
            <a:spLocks noChangeArrowheads="1"/>
          </p:cNvSpPr>
          <p:nvPr/>
        </p:nvSpPr>
        <p:spPr bwMode="auto">
          <a:xfrm>
            <a:off x="-348457" y="1418180"/>
            <a:ext cx="12925425" cy="72231"/>
          </a:xfrm>
          <a:prstGeom prst="rect">
            <a:avLst/>
          </a:prstGeom>
          <a:solidFill>
            <a:srgbClr val="EC5D57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buFont typeface="Wingdings" charset="2"/>
              <a:buChar char="l"/>
            </a:pPr>
            <a:endParaRPr lang="zh-CN" altLang="zh-CN" sz="2500">
              <a:solidFill>
                <a:srgbClr val="000000"/>
              </a:solidFill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1469029" y="4113451"/>
            <a:ext cx="586819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3000" dirty="0">
                <a:solidFill>
                  <a:srgbClr val="00B050"/>
                </a:solidFill>
                <a:latin typeface="微软雅黑" charset="0"/>
                <a:ea typeface="微软雅黑" charset="0"/>
              </a:rPr>
              <a:t>社区</a:t>
            </a:r>
            <a:r>
              <a:rPr lang="zh-CN" altLang="en-US" sz="3000" dirty="0" smtClean="0">
                <a:solidFill>
                  <a:srgbClr val="00B050"/>
                </a:solidFill>
                <a:latin typeface="微软雅黑" charset="0"/>
                <a:ea typeface="微软雅黑" charset="0"/>
              </a:rPr>
              <a:t>发现</a:t>
            </a:r>
            <a:endParaRPr lang="zh-CN" altLang="en-US" sz="3000" dirty="0">
              <a:solidFill>
                <a:srgbClr val="00B05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1469029" y="4911790"/>
            <a:ext cx="6948488" cy="5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72000" bIns="72000" anchor="ctr">
            <a:spAutoFit/>
          </a:bodyPr>
          <a:lstStyle>
            <a:defPPr>
              <a:defRPr lang="en-US"/>
            </a:defPPr>
            <a:lvl1pPr>
              <a:buFont typeface="Wingdings" charset="2"/>
              <a:buChar char="l"/>
              <a:defRPr sz="2400">
                <a:solidFill>
                  <a:srgbClr val="D9D9D9"/>
                </a:solidFill>
                <a:latin typeface="FZLanTingHei-R-GBK" charset="0"/>
                <a:ea typeface="宋体" charset="0"/>
              </a:defRPr>
            </a:lvl1pPr>
            <a:lvl2pPr marL="742950" indent="-285750">
              <a:defRPr sz="5000">
                <a:latin typeface="Arial" charset="0"/>
                <a:ea typeface="宋体" charset="0"/>
              </a:defRPr>
            </a:lvl2pPr>
            <a:lvl3pPr marL="1143000" indent="-228600">
              <a:defRPr sz="5000">
                <a:latin typeface="Arial" charset="0"/>
                <a:ea typeface="宋体" charset="0"/>
              </a:defRPr>
            </a:lvl3pPr>
            <a:lvl4pPr marL="1600200" indent="-228600">
              <a:defRPr sz="5000">
                <a:latin typeface="Arial" charset="0"/>
                <a:ea typeface="宋体" charset="0"/>
              </a:defRPr>
            </a:lvl4pPr>
            <a:lvl5pPr marL="2057400" indent="-228600">
              <a:defRPr sz="5000"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latin typeface="Arial" charset="0"/>
                <a:ea typeface="宋体" charset="0"/>
              </a:defRPr>
            </a:lvl9pPr>
          </a:lstStyle>
          <a:p>
            <a:r>
              <a:rPr lang="zh-CN" altLang="en-US" dirty="0">
                <a:sym typeface="FZLanTingHei-R-GBK" charset="0"/>
              </a:rPr>
              <a:t> </a:t>
            </a:r>
            <a:r>
              <a:rPr lang="en-US" altLang="zh-CN" dirty="0">
                <a:sym typeface="FZLanTingHei-R-GBK" charset="0"/>
              </a:rPr>
              <a:t>  </a:t>
            </a:r>
            <a:r>
              <a:rPr lang="zh-CN" altLang="en-US" dirty="0">
                <a:sym typeface="FZLanTingHei-R-GBK" charset="0"/>
              </a:rPr>
              <a:t>使用图计算实现社区发现算法（</a:t>
            </a:r>
            <a:r>
              <a:rPr lang="en-US" altLang="zh-CN" dirty="0"/>
              <a:t>Louvain</a:t>
            </a:r>
            <a:r>
              <a:rPr lang="zh-CN" altLang="en-US" dirty="0"/>
              <a:t>算法</a:t>
            </a:r>
            <a:r>
              <a:rPr lang="zh-CN" altLang="en-US" dirty="0">
                <a:sym typeface="FZLanTingHei-R-GBK" charset="0"/>
              </a:rPr>
              <a:t>）</a:t>
            </a:r>
            <a:endParaRPr lang="en-US" altLang="zh-CN" dirty="0">
              <a:sym typeface="FZLanTingHei-R-GBK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21" y="571281"/>
            <a:ext cx="801001" cy="84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945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3.jp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457" y="-423069"/>
            <a:ext cx="12890501" cy="763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33391" y="1700973"/>
            <a:ext cx="586819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3000" dirty="0" smtClean="0">
                <a:solidFill>
                  <a:srgbClr val="00B050"/>
                </a:solidFill>
                <a:latin typeface="微软雅黑" charset="0"/>
                <a:ea typeface="微软雅黑" charset="0"/>
              </a:rPr>
              <a:t>加入我们</a:t>
            </a:r>
            <a:endParaRPr lang="zh-CN" altLang="en-US" sz="3000" dirty="0">
              <a:solidFill>
                <a:srgbClr val="00B05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076" name="TextBox 5"/>
          <p:cNvSpPr txBox="1">
            <a:spLocks noChangeArrowheads="1"/>
          </p:cNvSpPr>
          <p:nvPr/>
        </p:nvSpPr>
        <p:spPr bwMode="auto">
          <a:xfrm>
            <a:off x="1233391" y="3498077"/>
            <a:ext cx="8968443" cy="5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72000" bIns="72000" anchor="ctr">
            <a:spAutoFit/>
          </a:bodyPr>
          <a:lstStyle>
            <a:lvl1pPr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 sz="2400" dirty="0" smtClean="0">
                <a:solidFill>
                  <a:srgbClr val="EB9E17"/>
                </a:solidFill>
                <a:latin typeface="FZLanTingHei-R-GBK" charset="0"/>
                <a:sym typeface="FZLanTingHei-R-GBK" charset="0"/>
              </a:rPr>
              <a:t> </a:t>
            </a:r>
            <a:endParaRPr lang="zh-CN" altLang="en-US" sz="2400" dirty="0">
              <a:solidFill>
                <a:srgbClr val="D9D9D9"/>
              </a:solidFill>
              <a:latin typeface="FZLanTingHei-R-GBK" charset="0"/>
              <a:sym typeface="FZLanTingHei-R-GBK" charset="0"/>
            </a:endParaRPr>
          </a:p>
        </p:txBody>
      </p:sp>
      <p:sp>
        <p:nvSpPr>
          <p:cNvPr id="3080" name="Shape 41"/>
          <p:cNvSpPr>
            <a:spLocks noChangeArrowheads="1"/>
          </p:cNvSpPr>
          <p:nvPr/>
        </p:nvSpPr>
        <p:spPr bwMode="auto">
          <a:xfrm>
            <a:off x="-348457" y="1342771"/>
            <a:ext cx="12925425" cy="72231"/>
          </a:xfrm>
          <a:prstGeom prst="rect">
            <a:avLst/>
          </a:prstGeom>
          <a:solidFill>
            <a:srgbClr val="EC5D57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buFont typeface="Wingdings" charset="2"/>
              <a:buChar char="l"/>
            </a:pPr>
            <a:endParaRPr lang="zh-CN" altLang="zh-CN" sz="2500">
              <a:solidFill>
                <a:srgbClr val="000000"/>
              </a:solidFill>
            </a:endParaRP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1233390" y="2407911"/>
            <a:ext cx="8968443" cy="88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72000" bIns="72000" anchor="ctr">
            <a:spAutoFit/>
          </a:bodyPr>
          <a:lstStyle>
            <a:lvl1pPr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buFont typeface="Wingdings" charset="2"/>
              <a:buChar char="l"/>
            </a:pPr>
            <a:r>
              <a:rPr lang="zh-CN" altLang="en-US" sz="2400" dirty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推荐系统</a:t>
            </a: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攻城师</a:t>
            </a:r>
          </a:p>
          <a:p>
            <a:pPr>
              <a:buFont typeface="Wingdings" charset="2"/>
              <a:buChar char="l"/>
            </a:pP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复杂</a:t>
            </a:r>
            <a:r>
              <a:rPr lang="zh-CN" altLang="en-US" sz="2400" dirty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网络挖掘</a:t>
            </a: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攻城师</a:t>
            </a:r>
            <a:endParaRPr lang="zh-CN" altLang="en-US" sz="2400" dirty="0">
              <a:solidFill>
                <a:srgbClr val="D9D9D9"/>
              </a:solidFill>
              <a:latin typeface="FZLanTingHei-R-GBK" charset="0"/>
              <a:sym typeface="FZLanTingHei-R-GBK" charset="0"/>
            </a:endParaRPr>
          </a:p>
        </p:txBody>
      </p:sp>
      <p:sp>
        <p:nvSpPr>
          <p:cNvPr id="12" name="TextBox 4"/>
          <p:cNvSpPr txBox="1"/>
          <p:nvPr/>
        </p:nvSpPr>
        <p:spPr>
          <a:xfrm>
            <a:off x="1198467" y="3504984"/>
            <a:ext cx="586819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3000" dirty="0" smtClean="0">
                <a:solidFill>
                  <a:srgbClr val="00B050"/>
                </a:solidFill>
                <a:latin typeface="微软雅黑" charset="0"/>
                <a:ea typeface="微软雅黑" charset="0"/>
              </a:rPr>
              <a:t>联系方式</a:t>
            </a:r>
            <a:endParaRPr lang="zh-CN" altLang="en-US" sz="3000" dirty="0">
              <a:solidFill>
                <a:srgbClr val="00B05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1233390" y="3928385"/>
            <a:ext cx="8968443" cy="1622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72000" bIns="72000" anchor="ctr">
            <a:spAutoFit/>
          </a:bodyPr>
          <a:lstStyle>
            <a:lvl1pPr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buFont typeface="Wingdings" charset="2"/>
              <a:buChar char="l"/>
            </a:pPr>
            <a:r>
              <a:rPr lang="en-US" altLang="zh-CN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HR</a:t>
            </a: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微信：         ➡️</a:t>
            </a:r>
          </a:p>
          <a:p>
            <a:pPr>
              <a:buFont typeface="Wingdings" charset="2"/>
              <a:buChar char="l"/>
            </a:pPr>
            <a:r>
              <a:rPr lang="zh-CN" altLang="en-US" sz="2400" dirty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邮箱：</a:t>
            </a:r>
            <a:r>
              <a:rPr lang="en-US" altLang="zh-CN" sz="2400" dirty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hr@in66.com</a:t>
            </a:r>
            <a:r>
              <a:rPr lang="zh-CN" altLang="en-US" sz="2400" dirty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   </a:t>
            </a:r>
          </a:p>
          <a:p>
            <a:pPr>
              <a:buFont typeface="Wingdings" charset="2"/>
              <a:buChar char="l"/>
            </a:pPr>
            <a:endParaRPr lang="zh-CN" altLang="en-US" sz="2400" dirty="0" smtClean="0">
              <a:solidFill>
                <a:srgbClr val="D9D9D9"/>
              </a:solidFill>
              <a:latin typeface="FZLanTingHei-R-GBK" charset="0"/>
              <a:sym typeface="FZLanTingHei-R-GBK" charset="0"/>
            </a:endParaRPr>
          </a:p>
          <a:p>
            <a:pPr algn="l"/>
            <a:endParaRPr lang="zh-CN" altLang="en-US" sz="2400" dirty="0">
              <a:solidFill>
                <a:srgbClr val="D9D9D9"/>
              </a:solidFill>
              <a:latin typeface="FZLanTingHei-R-GBK" charset="0"/>
              <a:sym typeface="FZLanTingHei-R-GBK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21" y="571281"/>
            <a:ext cx="801001" cy="84372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632" y="3490889"/>
            <a:ext cx="2425958" cy="239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03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3.jp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457" y="-423069"/>
            <a:ext cx="12890501" cy="763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Shape 41"/>
          <p:cNvSpPr>
            <a:spLocks noChangeArrowheads="1"/>
          </p:cNvSpPr>
          <p:nvPr/>
        </p:nvSpPr>
        <p:spPr bwMode="auto">
          <a:xfrm>
            <a:off x="-383381" y="1415002"/>
            <a:ext cx="12925425" cy="72231"/>
          </a:xfrm>
          <a:prstGeom prst="rect">
            <a:avLst/>
          </a:prstGeom>
          <a:solidFill>
            <a:srgbClr val="F2503A">
              <a:alpha val="81175"/>
            </a:srgbClr>
          </a:solidFill>
          <a:ln>
            <a:noFill/>
          </a:ln>
        </p:spPr>
        <p:txBody>
          <a:bodyPr lIns="0" tIns="0" rIns="0" bIns="0" anchor="ctr"/>
          <a:lstStyle>
            <a:lvl1pPr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buFont typeface="Wingdings" charset="2"/>
              <a:buChar char="l"/>
            </a:pPr>
            <a:endParaRPr lang="zh-CN" altLang="zh-CN" sz="2500">
              <a:solidFill>
                <a:srgbClr val="000000"/>
              </a:solidFill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1316594" y="1762184"/>
            <a:ext cx="586819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l">
              <a:lnSpc>
                <a:spcPct val="90000"/>
              </a:lnSpc>
            </a:pPr>
            <a:r>
              <a:rPr lang="zh-CN" altLang="en-US" sz="3000" dirty="0">
                <a:solidFill>
                  <a:srgbClr val="00B050"/>
                </a:solidFill>
                <a:latin typeface="微软雅黑" charset="0"/>
                <a:ea typeface="微软雅黑" charset="0"/>
              </a:rPr>
              <a:t>大纲</a:t>
            </a:r>
            <a:endParaRPr lang="zh-CN" altLang="en-US" sz="3000" dirty="0">
              <a:solidFill>
                <a:srgbClr val="D9D9D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1469029" y="3142360"/>
            <a:ext cx="6948488" cy="5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72000" bIns="72000" anchor="ctr">
            <a:spAutoFit/>
          </a:bodyPr>
          <a:lstStyle>
            <a:lvl1pPr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l">
              <a:buFont typeface="Wingdings" charset="2"/>
              <a:buChar char="l"/>
            </a:pPr>
            <a:r>
              <a:rPr lang="en-US" altLang="zh-CN" sz="2400" dirty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   </a:t>
            </a:r>
            <a:r>
              <a:rPr lang="en-US" altLang="zh-CN" sz="2400" dirty="0" err="1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GraphX</a:t>
            </a: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在</a:t>
            </a:r>
            <a:r>
              <a:rPr lang="en-US" altLang="zh-CN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in</a:t>
            </a: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的两个应用介绍</a:t>
            </a:r>
            <a:endParaRPr lang="zh-CN" altLang="en-US" sz="2400" dirty="0">
              <a:solidFill>
                <a:srgbClr val="D9D9D9"/>
              </a:solidFill>
              <a:latin typeface="FZLanTingHei-R-GBK" charset="0"/>
              <a:sym typeface="FZLanTingHei-R-GBK" charset="0"/>
            </a:endParaRPr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1469029" y="2541594"/>
            <a:ext cx="6948488" cy="5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72000" bIns="72000" anchor="ctr">
            <a:spAutoFit/>
          </a:bodyPr>
          <a:lstStyle>
            <a:lvl1pPr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l">
              <a:buFont typeface="Wingdings" charset="2"/>
              <a:buChar char="l"/>
            </a:pPr>
            <a:r>
              <a:rPr lang="zh-CN" altLang="en-US" sz="2400" dirty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  </a:t>
            </a: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 图计算以及</a:t>
            </a:r>
            <a:r>
              <a:rPr lang="en-US" altLang="zh-CN" sz="2400" dirty="0" err="1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GraphX</a:t>
            </a: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介绍</a:t>
            </a:r>
            <a:endParaRPr lang="en-US" altLang="zh-CN" sz="2400" dirty="0">
              <a:solidFill>
                <a:srgbClr val="D9D9D9"/>
              </a:solidFill>
              <a:latin typeface="FZLanTingHei-R-GBK" charset="0"/>
              <a:sym typeface="FZLanTingHei-R-GBK" charset="0"/>
            </a:endParaRPr>
          </a:p>
        </p:txBody>
      </p:sp>
      <p:sp>
        <p:nvSpPr>
          <p:cNvPr id="13" name="TextBox 13"/>
          <p:cNvSpPr txBox="1">
            <a:spLocks noChangeArrowheads="1"/>
          </p:cNvSpPr>
          <p:nvPr/>
        </p:nvSpPr>
        <p:spPr bwMode="auto">
          <a:xfrm>
            <a:off x="1469029" y="3809819"/>
            <a:ext cx="6948488" cy="5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72000" bIns="72000" anchor="ctr">
            <a:spAutoFit/>
          </a:bodyPr>
          <a:lstStyle>
            <a:lvl1pPr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l">
              <a:buFont typeface="Wingdings" charset="2"/>
              <a:buChar char="l"/>
            </a:pPr>
            <a:r>
              <a:rPr lang="zh-CN" altLang="en-US" sz="2400" dirty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   </a:t>
            </a: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基于</a:t>
            </a:r>
            <a:r>
              <a:rPr lang="en-US" altLang="zh-CN" sz="2400" dirty="0" err="1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GraphX</a:t>
            </a: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的展望</a:t>
            </a:r>
            <a:endParaRPr lang="zh-CN" altLang="en-US" sz="2400" dirty="0">
              <a:solidFill>
                <a:srgbClr val="D9D9D9"/>
              </a:solidFill>
              <a:latin typeface="FZLanTingHei-R-GBK" charset="0"/>
              <a:sym typeface="FZLanTingHei-R-GBK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21" y="571281"/>
            <a:ext cx="801001" cy="84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847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3.jp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457" y="-423069"/>
            <a:ext cx="12890501" cy="763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Shape 41"/>
          <p:cNvSpPr>
            <a:spLocks noChangeArrowheads="1"/>
          </p:cNvSpPr>
          <p:nvPr/>
        </p:nvSpPr>
        <p:spPr bwMode="auto">
          <a:xfrm>
            <a:off x="-383381" y="1484310"/>
            <a:ext cx="12925425" cy="72231"/>
          </a:xfrm>
          <a:prstGeom prst="rect">
            <a:avLst/>
          </a:prstGeom>
          <a:solidFill>
            <a:srgbClr val="EC5D57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buFont typeface="Wingdings" charset="2"/>
              <a:buChar char="l"/>
            </a:pPr>
            <a:endParaRPr lang="zh-CN" altLang="zh-CN" sz="2500">
              <a:solidFill>
                <a:srgbClr val="FF0000"/>
              </a:solidFill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1233392" y="1946246"/>
            <a:ext cx="5868194" cy="92333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l">
              <a:lnSpc>
                <a:spcPct val="90000"/>
              </a:lnSpc>
            </a:pPr>
            <a:r>
              <a:rPr lang="zh-CN" altLang="en-US" sz="3000" dirty="0" smtClean="0">
                <a:solidFill>
                  <a:srgbClr val="00B050"/>
                </a:solidFill>
                <a:latin typeface="微软雅黑" charset="0"/>
                <a:ea typeface="微软雅黑" charset="0"/>
              </a:rPr>
              <a:t>图计算和</a:t>
            </a:r>
            <a:r>
              <a:rPr lang="en-US" altLang="zh-CN" sz="3000" dirty="0" err="1" smtClean="0">
                <a:solidFill>
                  <a:srgbClr val="00B050"/>
                </a:solidFill>
                <a:latin typeface="微软雅黑" charset="0"/>
                <a:ea typeface="微软雅黑" charset="0"/>
              </a:rPr>
              <a:t>GraphX</a:t>
            </a:r>
            <a:r>
              <a:rPr lang="zh-CN" altLang="en-US" sz="3000" dirty="0" smtClean="0">
                <a:solidFill>
                  <a:srgbClr val="00B050"/>
                </a:solidFill>
                <a:latin typeface="微软雅黑" charset="0"/>
                <a:ea typeface="微软雅黑" charset="0"/>
              </a:rPr>
              <a:t>的介绍</a:t>
            </a:r>
            <a:endParaRPr lang="en-US" altLang="zh-CN" sz="3000" dirty="0" smtClean="0">
              <a:solidFill>
                <a:srgbClr val="00B050"/>
              </a:solidFill>
              <a:latin typeface="微软雅黑" charset="0"/>
              <a:ea typeface="微软雅黑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30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charset="0"/>
                <a:ea typeface="微软雅黑" charset="0"/>
              </a:rPr>
              <a:t> </a:t>
            </a:r>
            <a:r>
              <a:rPr lang="en-US" altLang="zh-CN" sz="3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charset="0"/>
                <a:ea typeface="微软雅黑" charset="0"/>
              </a:rPr>
              <a:t> </a:t>
            </a:r>
            <a:endParaRPr lang="zh-CN" altLang="en-US" sz="3000" dirty="0">
              <a:solidFill>
                <a:srgbClr val="D9D9D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1233392" y="2725656"/>
            <a:ext cx="8717432" cy="88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72000" bIns="72000" anchor="ctr">
            <a:spAutoFit/>
          </a:bodyPr>
          <a:lstStyle>
            <a:lvl1pPr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buFont typeface="Wingdings" charset="2"/>
              <a:buChar char="l"/>
            </a:pP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   图计算的相关介绍</a:t>
            </a:r>
          </a:p>
          <a:p>
            <a:pPr>
              <a:buFont typeface="Wingdings" charset="2"/>
              <a:buChar char="l"/>
            </a:pP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 </a:t>
            </a:r>
            <a:r>
              <a:rPr lang="en-US" altLang="zh-CN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  </a:t>
            </a:r>
            <a:r>
              <a:rPr lang="en-US" altLang="zh-CN" sz="2400" dirty="0" err="1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GraphX</a:t>
            </a: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的介绍</a:t>
            </a:r>
            <a:endParaRPr lang="en-US" altLang="zh-CN" sz="2400" dirty="0">
              <a:solidFill>
                <a:srgbClr val="D9D9D9"/>
              </a:solidFill>
              <a:latin typeface="FZLanTingHei-R-GBK" charset="0"/>
              <a:sym typeface="FZLanTingHei-R-GBK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21" y="640589"/>
            <a:ext cx="801001" cy="84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645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3.jpg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4169" y="-423069"/>
            <a:ext cx="12890501" cy="763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98468" y="1825820"/>
            <a:ext cx="586819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l">
              <a:lnSpc>
                <a:spcPct val="90000"/>
              </a:lnSpc>
            </a:pPr>
            <a:r>
              <a:rPr lang="zh-CN" altLang="en-US" sz="3000" dirty="0" smtClean="0">
                <a:solidFill>
                  <a:srgbClr val="00B050"/>
                </a:solidFill>
                <a:latin typeface="微软雅黑" charset="0"/>
                <a:ea typeface="微软雅黑" charset="0"/>
              </a:rPr>
              <a:t>图</a:t>
            </a:r>
            <a:endParaRPr lang="zh-CN" altLang="en-US" sz="3000" dirty="0">
              <a:solidFill>
                <a:srgbClr val="D9D9D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3077" name="TextBox 8"/>
          <p:cNvSpPr txBox="1">
            <a:spLocks noChangeArrowheads="1"/>
          </p:cNvSpPr>
          <p:nvPr/>
        </p:nvSpPr>
        <p:spPr bwMode="auto">
          <a:xfrm>
            <a:off x="1120304" y="2408186"/>
            <a:ext cx="8717432" cy="88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72000" bIns="72000" anchor="ctr">
            <a:spAutoFit/>
          </a:bodyPr>
          <a:lstStyle>
            <a:lvl1pPr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buFont typeface="Wingdings" charset="2"/>
              <a:buChar char="l"/>
            </a:pP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   对网络的抽象，表示一组物体之间关系</a:t>
            </a:r>
          </a:p>
          <a:p>
            <a:pPr>
              <a:buFont typeface="Wingdings" charset="2"/>
              <a:buChar char="l"/>
            </a:pPr>
            <a:endParaRPr lang="en-US" altLang="zh-CN" sz="2400" dirty="0">
              <a:solidFill>
                <a:srgbClr val="D9D9D9"/>
              </a:solidFill>
              <a:latin typeface="FZLanTingHei-R-GBK" charset="0"/>
              <a:sym typeface="FZLanTingHei-R-GBK" charset="0"/>
            </a:endParaRPr>
          </a:p>
        </p:txBody>
      </p:sp>
      <p:sp>
        <p:nvSpPr>
          <p:cNvPr id="3080" name="Shape 41"/>
          <p:cNvSpPr>
            <a:spLocks noChangeArrowheads="1"/>
          </p:cNvSpPr>
          <p:nvPr/>
        </p:nvSpPr>
        <p:spPr bwMode="auto">
          <a:xfrm>
            <a:off x="-369093" y="1355427"/>
            <a:ext cx="12925425" cy="72231"/>
          </a:xfrm>
          <a:prstGeom prst="rect">
            <a:avLst/>
          </a:prstGeom>
          <a:solidFill>
            <a:srgbClr val="EC5D57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buFont typeface="Wingdings" charset="2"/>
              <a:buChar char="l"/>
            </a:pPr>
            <a:endParaRPr lang="zh-CN" altLang="zh-CN" sz="2500">
              <a:solidFill>
                <a:srgbClr val="000000"/>
              </a:solidFill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1120304" y="3076934"/>
            <a:ext cx="586819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l">
              <a:lnSpc>
                <a:spcPct val="90000"/>
              </a:lnSpc>
            </a:pPr>
            <a:r>
              <a:rPr lang="zh-CN" altLang="en-US" sz="3000" dirty="0" smtClean="0">
                <a:solidFill>
                  <a:srgbClr val="00B050"/>
                </a:solidFill>
                <a:latin typeface="微软雅黑" charset="0"/>
                <a:ea typeface="微软雅黑" charset="0"/>
              </a:rPr>
              <a:t>图的结构</a:t>
            </a:r>
            <a:endParaRPr lang="zh-CN" altLang="en-US" sz="3000" dirty="0">
              <a:solidFill>
                <a:srgbClr val="00B05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1198468" y="3530725"/>
            <a:ext cx="6769570" cy="1253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72000" bIns="72000" anchor="ctr">
            <a:spAutoFit/>
          </a:bodyPr>
          <a:lstStyle>
            <a:lvl1pPr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buFont typeface="Wingdings" charset="2"/>
              <a:buChar char="l"/>
            </a:pPr>
            <a:r>
              <a:rPr lang="zh-CN" altLang="en-US" sz="2400" dirty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   </a:t>
            </a: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顶点、边、方向、度、关节、半径、子图、树、森林等</a:t>
            </a:r>
          </a:p>
          <a:p>
            <a:pPr>
              <a:buFont typeface="Wingdings" charset="2"/>
              <a:buChar char="l"/>
            </a:pPr>
            <a:endParaRPr lang="en-US" altLang="zh-CN" sz="2400" dirty="0">
              <a:solidFill>
                <a:srgbClr val="D9D9D9"/>
              </a:solidFill>
              <a:latin typeface="FZLanTingHei-R-GBK" charset="0"/>
              <a:sym typeface="FZLanTingHei-R-GBK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4501" y="2333651"/>
            <a:ext cx="3924300" cy="3340100"/>
          </a:xfrm>
          <a:prstGeom prst="rect">
            <a:avLst/>
          </a:prstGeom>
        </p:spPr>
      </p:pic>
      <p:sp>
        <p:nvSpPr>
          <p:cNvPr id="14" name="TextBox 4"/>
          <p:cNvSpPr txBox="1"/>
          <p:nvPr/>
        </p:nvSpPr>
        <p:spPr>
          <a:xfrm>
            <a:off x="1120304" y="4570142"/>
            <a:ext cx="586819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l">
              <a:lnSpc>
                <a:spcPct val="90000"/>
              </a:lnSpc>
            </a:pPr>
            <a:r>
              <a:rPr lang="zh-CN" altLang="en-US" sz="3000" dirty="0" smtClean="0">
                <a:solidFill>
                  <a:srgbClr val="00B050"/>
                </a:solidFill>
                <a:latin typeface="微软雅黑" charset="0"/>
                <a:ea typeface="微软雅黑" charset="0"/>
              </a:rPr>
              <a:t>图算法</a:t>
            </a:r>
            <a:endParaRPr lang="zh-CN" altLang="en-US" sz="3000" dirty="0">
              <a:solidFill>
                <a:srgbClr val="D9D9D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1198468" y="5154124"/>
            <a:ext cx="9171384" cy="5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72000" bIns="72000" anchor="ctr">
            <a:spAutoFit/>
          </a:bodyPr>
          <a:lstStyle>
            <a:lvl1pPr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buFont typeface="Wingdings" charset="2"/>
              <a:buChar char="l"/>
            </a:pPr>
            <a:r>
              <a:rPr lang="zh-CN" altLang="en-US" sz="2400" dirty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   </a:t>
            </a: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检索、求最短路径、</a:t>
            </a:r>
            <a:r>
              <a:rPr lang="en-US" altLang="zh-CN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PageRank</a:t>
            </a: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、连通分量等</a:t>
            </a:r>
            <a:endParaRPr lang="en-US" altLang="zh-CN" sz="2400" dirty="0">
              <a:solidFill>
                <a:srgbClr val="D9D9D9"/>
              </a:solidFill>
              <a:latin typeface="FZLanTingHei-R-GBK" charset="0"/>
              <a:sym typeface="FZLanTingHei-R-GBK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21" y="571281"/>
            <a:ext cx="801001" cy="84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77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3.jp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457" y="-423069"/>
            <a:ext cx="12890501" cy="763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5"/>
          <p:cNvSpPr txBox="1">
            <a:spLocks noChangeArrowheads="1"/>
          </p:cNvSpPr>
          <p:nvPr/>
        </p:nvSpPr>
        <p:spPr bwMode="auto">
          <a:xfrm>
            <a:off x="1066091" y="5513236"/>
            <a:ext cx="7903135" cy="1253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72000" bIns="72000" anchor="ctr">
            <a:spAutoFit/>
          </a:bodyPr>
          <a:lstStyle>
            <a:lvl1pPr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buFont typeface="Wingdings" charset="2"/>
              <a:buChar char="l"/>
            </a:pPr>
            <a:r>
              <a:rPr lang="en-US" altLang="zh-CN" sz="2400" dirty="0" err="1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Pregel</a:t>
            </a: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：出自</a:t>
            </a:r>
            <a:r>
              <a:rPr lang="en-US" altLang="zh-CN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Google</a:t>
            </a: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，边分割</a:t>
            </a:r>
            <a:endParaRPr lang="zh-CN" altLang="en-US" sz="2400" dirty="0">
              <a:solidFill>
                <a:srgbClr val="D9D9D9"/>
              </a:solidFill>
              <a:latin typeface="FZLanTingHei-R-GBK" charset="0"/>
              <a:sym typeface="FZLanTingHei-R-GBK" charset="0"/>
            </a:endParaRPr>
          </a:p>
          <a:p>
            <a:pPr>
              <a:buFont typeface="Wingdings" charset="2"/>
              <a:buChar char="l"/>
            </a:pPr>
            <a:r>
              <a:rPr lang="en-US" altLang="zh-CN" sz="2400" dirty="0" err="1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GraphLab</a:t>
            </a:r>
            <a:r>
              <a:rPr lang="zh-CN" altLang="en-US" sz="2400" dirty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：</a:t>
            </a:r>
            <a:r>
              <a:rPr lang="zh-CN" altLang="en-US" sz="2400" dirty="0">
                <a:solidFill>
                  <a:srgbClr val="D9D9D9"/>
                </a:solidFill>
                <a:latin typeface="FZLanTingHei-R-GBK" charset="0"/>
              </a:rPr>
              <a:t>卡内基梅隆大学，</a:t>
            </a:r>
            <a:r>
              <a:rPr lang="zh-CN" altLang="en-US" sz="2400" dirty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较</a:t>
            </a: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早的开源框架，点分割</a:t>
            </a:r>
          </a:p>
          <a:p>
            <a:pPr>
              <a:buFont typeface="Wingdings" charset="2"/>
              <a:buChar char="l"/>
            </a:pPr>
            <a:r>
              <a:rPr lang="en-US" altLang="zh-CN" sz="2400" dirty="0" err="1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GraphX</a:t>
            </a: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：伯克利大学，点分割</a:t>
            </a:r>
          </a:p>
        </p:txBody>
      </p:sp>
      <p:sp>
        <p:nvSpPr>
          <p:cNvPr id="3080" name="Shape 41"/>
          <p:cNvSpPr>
            <a:spLocks noChangeArrowheads="1"/>
          </p:cNvSpPr>
          <p:nvPr/>
        </p:nvSpPr>
        <p:spPr bwMode="auto">
          <a:xfrm>
            <a:off x="-383381" y="1410489"/>
            <a:ext cx="12925425" cy="72231"/>
          </a:xfrm>
          <a:prstGeom prst="rect">
            <a:avLst/>
          </a:prstGeom>
          <a:solidFill>
            <a:srgbClr val="EC5D57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buFont typeface="Wingdings" charset="2"/>
              <a:buChar char="l"/>
            </a:pPr>
            <a:endParaRPr lang="zh-CN" altLang="zh-CN" sz="2500">
              <a:solidFill>
                <a:srgbClr val="000000"/>
              </a:solidFill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1066092" y="4910447"/>
            <a:ext cx="586819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l">
              <a:lnSpc>
                <a:spcPct val="90000"/>
              </a:lnSpc>
            </a:pPr>
            <a:r>
              <a:rPr lang="zh-CN" altLang="en-US" sz="3000" dirty="0" smtClean="0">
                <a:solidFill>
                  <a:srgbClr val="00B050"/>
                </a:solidFill>
                <a:latin typeface="微软雅黑" charset="0"/>
                <a:ea typeface="微软雅黑" charset="0"/>
              </a:rPr>
              <a:t>典型的分布式图计算框架</a:t>
            </a:r>
            <a:endParaRPr lang="zh-CN" altLang="en-US" sz="3000" dirty="0">
              <a:solidFill>
                <a:srgbClr val="D9D9D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1104322" y="2740729"/>
            <a:ext cx="586819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l">
              <a:lnSpc>
                <a:spcPct val="90000"/>
              </a:lnSpc>
            </a:pPr>
            <a:r>
              <a:rPr lang="zh-CN" altLang="en-US" sz="3000" dirty="0" smtClean="0">
                <a:solidFill>
                  <a:srgbClr val="00B050"/>
                </a:solidFill>
                <a:latin typeface="微软雅黑" charset="0"/>
                <a:ea typeface="微软雅黑" charset="0"/>
              </a:rPr>
              <a:t>图</a:t>
            </a:r>
            <a:r>
              <a:rPr lang="zh-CN" altLang="en-US" sz="3000" smtClean="0">
                <a:solidFill>
                  <a:srgbClr val="00B050"/>
                </a:solidFill>
                <a:latin typeface="微软雅黑" charset="0"/>
                <a:ea typeface="微软雅黑" charset="0"/>
              </a:rPr>
              <a:t>计算的作用</a:t>
            </a:r>
            <a:endParaRPr lang="zh-CN" altLang="en-US" sz="3000" dirty="0">
              <a:solidFill>
                <a:srgbClr val="D9D9D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1066092" y="3265678"/>
            <a:ext cx="7903135" cy="1622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72000" bIns="72000" anchor="ctr">
            <a:spAutoFit/>
          </a:bodyPr>
          <a:lstStyle>
            <a:lvl1pPr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buFont typeface="Wingdings" charset="2"/>
              <a:buChar char="l"/>
            </a:pP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社交网络：派系检测、三角形计算等</a:t>
            </a:r>
            <a:endParaRPr lang="zh-CN" altLang="en-US" sz="2400" dirty="0">
              <a:solidFill>
                <a:srgbClr val="D9D9D9"/>
              </a:solidFill>
              <a:latin typeface="FZLanTingHei-R-GBK" charset="0"/>
              <a:sym typeface="FZLanTingHei-R-GBK" charset="0"/>
            </a:endParaRPr>
          </a:p>
          <a:p>
            <a:pPr>
              <a:buFont typeface="Wingdings" charset="2"/>
              <a:buChar char="l"/>
            </a:pPr>
            <a:r>
              <a:rPr lang="zh-CN" altLang="en-US" sz="2400" dirty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推荐系统：随机游走、</a:t>
            </a:r>
            <a:r>
              <a:rPr lang="en-US" altLang="zh-CN" sz="2400" dirty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SVD</a:t>
            </a:r>
            <a:r>
              <a:rPr lang="en-US" altLang="zh-CN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++</a:t>
            </a:r>
            <a:endParaRPr lang="zh-CN" altLang="en-US" sz="2400" dirty="0" smtClean="0">
              <a:solidFill>
                <a:srgbClr val="D9D9D9"/>
              </a:solidFill>
              <a:latin typeface="FZLanTingHei-R-GBK" charset="0"/>
              <a:sym typeface="FZLanTingHei-R-GBK" charset="0"/>
            </a:endParaRPr>
          </a:p>
          <a:p>
            <a:pPr>
              <a:buFont typeface="Wingdings" charset="2"/>
              <a:buChar char="l"/>
            </a:pPr>
            <a:r>
              <a:rPr lang="zh-CN" altLang="en-US" sz="2400" dirty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文本分析</a:t>
            </a:r>
          </a:p>
          <a:p>
            <a:pPr>
              <a:buFont typeface="Wingdings" charset="2"/>
              <a:buChar char="l"/>
            </a:pPr>
            <a:r>
              <a:rPr lang="zh-CN" altLang="en-US" sz="2400" dirty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概率</a:t>
            </a: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分析</a:t>
            </a:r>
            <a:endParaRPr lang="zh-CN" altLang="en-US" sz="2400" dirty="0">
              <a:solidFill>
                <a:srgbClr val="D9D9D9"/>
              </a:solidFill>
              <a:latin typeface="FZLanTingHei-R-GBK" charset="0"/>
              <a:sym typeface="FZLanTingHei-R-GBK" charset="0"/>
            </a:endParaRPr>
          </a:p>
        </p:txBody>
      </p:sp>
      <p:pic>
        <p:nvPicPr>
          <p:cNvPr id="16" name="图片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295" y="1618472"/>
            <a:ext cx="3086584" cy="2413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21" y="571281"/>
            <a:ext cx="801001" cy="843721"/>
          </a:xfrm>
          <a:prstGeom prst="rect">
            <a:avLst/>
          </a:prstGeom>
        </p:spPr>
      </p:pic>
      <p:pic>
        <p:nvPicPr>
          <p:cNvPr id="18" name="图片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295" y="4058478"/>
            <a:ext cx="3234916" cy="1380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4"/>
          <p:cNvSpPr txBox="1"/>
          <p:nvPr/>
        </p:nvSpPr>
        <p:spPr>
          <a:xfrm>
            <a:off x="1104322" y="1607740"/>
            <a:ext cx="586819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l">
              <a:lnSpc>
                <a:spcPct val="90000"/>
              </a:lnSpc>
            </a:pPr>
            <a:r>
              <a:rPr lang="zh-CN" altLang="en-US" sz="3000" dirty="0" smtClean="0">
                <a:solidFill>
                  <a:srgbClr val="00B050"/>
                </a:solidFill>
                <a:latin typeface="微软雅黑" charset="0"/>
                <a:ea typeface="微软雅黑" charset="0"/>
              </a:rPr>
              <a:t>图计算</a:t>
            </a:r>
            <a:endParaRPr lang="zh-CN" altLang="en-US" sz="3000" dirty="0">
              <a:solidFill>
                <a:srgbClr val="D9D9D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20" name="TextBox 5"/>
          <p:cNvSpPr txBox="1">
            <a:spLocks noChangeArrowheads="1"/>
          </p:cNvSpPr>
          <p:nvPr/>
        </p:nvSpPr>
        <p:spPr bwMode="auto">
          <a:xfrm>
            <a:off x="1129550" y="2126116"/>
            <a:ext cx="7036255" cy="5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72000" bIns="72000" anchor="ctr">
            <a:spAutoFit/>
          </a:bodyPr>
          <a:lstStyle>
            <a:lvl1pPr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buFont typeface="Wingdings" charset="2"/>
              <a:buChar char="l"/>
            </a:pP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对现实世界问题进行图结构的抽象化并进行计算</a:t>
            </a:r>
            <a:endParaRPr lang="zh-CN" altLang="en-US" sz="2400" dirty="0">
              <a:solidFill>
                <a:srgbClr val="D9D9D9"/>
              </a:solidFill>
              <a:latin typeface="FZLanTingHei-R-GBK" charset="0"/>
              <a:sym typeface="FZLanTingHei-R-GB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7863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3.jpg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457" y="-423069"/>
            <a:ext cx="12890501" cy="763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04322" y="2004466"/>
            <a:ext cx="586819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altLang="zh-CN" sz="3000" dirty="0" err="1" smtClean="0">
                <a:solidFill>
                  <a:srgbClr val="00B050"/>
                </a:solidFill>
                <a:latin typeface="微软雅黑" charset="0"/>
                <a:ea typeface="微软雅黑" charset="0"/>
              </a:rPr>
              <a:t>GraphX</a:t>
            </a:r>
            <a:endParaRPr lang="zh-CN" altLang="en-US" sz="3000" dirty="0">
              <a:solidFill>
                <a:srgbClr val="D9D9D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3077" name="TextBox 8"/>
          <p:cNvSpPr txBox="1">
            <a:spLocks noChangeArrowheads="1"/>
          </p:cNvSpPr>
          <p:nvPr/>
        </p:nvSpPr>
        <p:spPr bwMode="auto">
          <a:xfrm>
            <a:off x="1131860" y="2696963"/>
            <a:ext cx="6948488" cy="1622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72000" bIns="72000" anchor="ctr">
            <a:spAutoFit/>
          </a:bodyPr>
          <a:lstStyle>
            <a:lvl1pPr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buFont typeface="Wingdings" charset="2"/>
              <a:buChar char="l"/>
            </a:pP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基于</a:t>
            </a:r>
            <a:r>
              <a:rPr lang="en-US" altLang="zh-CN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Spark</a:t>
            </a: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 </a:t>
            </a:r>
            <a:r>
              <a:rPr lang="en-US" altLang="zh-CN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RDD</a:t>
            </a: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进行存储和计算</a:t>
            </a:r>
          </a:p>
          <a:p>
            <a:pPr>
              <a:buFont typeface="Wingdings" charset="2"/>
              <a:buChar char="l"/>
            </a:pP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基于</a:t>
            </a:r>
            <a:r>
              <a:rPr lang="en-US" altLang="zh-CN" sz="2400" dirty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BSP</a:t>
            </a:r>
            <a:r>
              <a:rPr lang="zh-CN" altLang="en-US" sz="2400" dirty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计算模型（</a:t>
            </a:r>
            <a:r>
              <a:rPr lang="en-US" altLang="zh-CN" sz="2400" dirty="0">
                <a:solidFill>
                  <a:srgbClr val="D9D9D9"/>
                </a:solidFill>
                <a:latin typeface="FZLanTingHei-R-GBK" charset="0"/>
              </a:rPr>
              <a:t>Bulk Synchronous Parallel</a:t>
            </a:r>
            <a:r>
              <a:rPr lang="zh-CN" altLang="en-US" sz="2400" dirty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）</a:t>
            </a:r>
          </a:p>
          <a:p>
            <a:pPr>
              <a:buFont typeface="Wingdings" charset="2"/>
              <a:buChar char="l"/>
            </a:pP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接口扩展方便</a:t>
            </a:r>
          </a:p>
          <a:p>
            <a:pPr>
              <a:buFont typeface="Wingdings" charset="2"/>
              <a:buChar char="l"/>
            </a:pP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  <a:sym typeface="FZLanTingHei-R-GBK" charset="0"/>
              </a:rPr>
              <a:t>社区环境活跃</a:t>
            </a:r>
            <a:endParaRPr lang="en-US" altLang="zh-CN" sz="2400" dirty="0">
              <a:solidFill>
                <a:srgbClr val="D9D9D9"/>
              </a:solidFill>
              <a:latin typeface="FZLanTingHei-R-GBK" charset="0"/>
              <a:sym typeface="FZLanTingHei-R-GBK" charset="0"/>
            </a:endParaRPr>
          </a:p>
        </p:txBody>
      </p:sp>
      <p:sp>
        <p:nvSpPr>
          <p:cNvPr id="3080" name="Shape 41"/>
          <p:cNvSpPr>
            <a:spLocks noChangeArrowheads="1"/>
          </p:cNvSpPr>
          <p:nvPr/>
        </p:nvSpPr>
        <p:spPr bwMode="auto">
          <a:xfrm>
            <a:off x="-383381" y="1350388"/>
            <a:ext cx="12925425" cy="72231"/>
          </a:xfrm>
          <a:prstGeom prst="rect">
            <a:avLst/>
          </a:prstGeom>
          <a:solidFill>
            <a:srgbClr val="EC5D57">
              <a:alpha val="8117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buFont typeface="Wingdings" charset="2"/>
              <a:buChar char="l"/>
            </a:pPr>
            <a:endParaRPr lang="zh-CN" altLang="zh-CN" sz="2500">
              <a:solidFill>
                <a:srgbClr val="00000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21" y="571281"/>
            <a:ext cx="801001" cy="84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805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3.jpg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457" y="-423069"/>
            <a:ext cx="12890501" cy="763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4163" y="1815474"/>
            <a:ext cx="586819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altLang="zh-CN" sz="3000" dirty="0" err="1" smtClean="0">
                <a:solidFill>
                  <a:srgbClr val="00B050"/>
                </a:solidFill>
                <a:latin typeface="微软雅黑" charset="0"/>
                <a:ea typeface="微软雅黑" charset="0"/>
              </a:rPr>
              <a:t>GraphX</a:t>
            </a:r>
            <a:r>
              <a:rPr lang="zh-CN" altLang="en-US" sz="3000" dirty="0" smtClean="0">
                <a:solidFill>
                  <a:srgbClr val="00B050"/>
                </a:solidFill>
                <a:latin typeface="微软雅黑" charset="0"/>
                <a:ea typeface="微软雅黑" charset="0"/>
              </a:rPr>
              <a:t>的概念</a:t>
            </a:r>
            <a:endParaRPr lang="zh-CN" altLang="en-US" sz="3000" dirty="0">
              <a:solidFill>
                <a:srgbClr val="D9D9D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3076" name="TextBox 5"/>
          <p:cNvSpPr txBox="1">
            <a:spLocks noChangeArrowheads="1"/>
          </p:cNvSpPr>
          <p:nvPr/>
        </p:nvSpPr>
        <p:spPr bwMode="auto">
          <a:xfrm>
            <a:off x="432409" y="2478582"/>
            <a:ext cx="7903135" cy="1253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72000" bIns="72000" anchor="ctr">
            <a:spAutoFit/>
          </a:bodyPr>
          <a:lstStyle>
            <a:lvl1pPr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indent="-342900">
              <a:buFont typeface="Wingdings" charset="2"/>
              <a:buChar char="l"/>
            </a:pP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</a:rPr>
              <a:t>边</a:t>
            </a:r>
          </a:p>
          <a:p>
            <a:pPr indent="-342900">
              <a:buFont typeface="Wingdings" charset="2"/>
              <a:buChar char="l"/>
            </a:pP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</a:rPr>
              <a:t>点：</a:t>
            </a:r>
            <a:r>
              <a:rPr lang="en-US" altLang="zh-CN" sz="2400" dirty="0" err="1" smtClean="0">
                <a:solidFill>
                  <a:srgbClr val="D9D9D9"/>
                </a:solidFill>
                <a:latin typeface="FZLanTingHei-R-GBK" charset="0"/>
              </a:rPr>
              <a:t>src</a:t>
            </a: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</a:rPr>
              <a:t>，</a:t>
            </a:r>
            <a:r>
              <a:rPr lang="en-US" altLang="zh-CN" sz="2400" dirty="0" err="1" smtClean="0">
                <a:solidFill>
                  <a:srgbClr val="D9D9D9"/>
                </a:solidFill>
                <a:latin typeface="FZLanTingHei-R-GBK" charset="0"/>
              </a:rPr>
              <a:t>dst</a:t>
            </a:r>
            <a:endParaRPr lang="zh-CN" altLang="en-US" sz="2400" dirty="0" smtClean="0">
              <a:solidFill>
                <a:srgbClr val="D9D9D9"/>
              </a:solidFill>
              <a:latin typeface="FZLanTingHei-R-GBK" charset="0"/>
            </a:endParaRPr>
          </a:p>
          <a:p>
            <a:pPr indent="-342900">
              <a:buFont typeface="Wingdings" charset="2"/>
              <a:buChar char="l"/>
            </a:pPr>
            <a:r>
              <a:rPr lang="en-US" altLang="zh-CN" sz="2400" dirty="0" smtClean="0">
                <a:solidFill>
                  <a:srgbClr val="D9D9D9"/>
                </a:solidFill>
                <a:latin typeface="FZLanTingHei-R-GBK" charset="0"/>
              </a:rPr>
              <a:t>Triplet</a:t>
            </a:r>
            <a:endParaRPr lang="zh-CN" altLang="en-US" sz="2400" dirty="0" smtClean="0">
              <a:solidFill>
                <a:srgbClr val="D9D9D9"/>
              </a:solidFill>
              <a:latin typeface="FZLanTingHei-R-GBK" charset="0"/>
            </a:endParaRPr>
          </a:p>
        </p:txBody>
      </p:sp>
      <p:sp>
        <p:nvSpPr>
          <p:cNvPr id="3080" name="Shape 41"/>
          <p:cNvSpPr>
            <a:spLocks noChangeArrowheads="1"/>
          </p:cNvSpPr>
          <p:nvPr/>
        </p:nvSpPr>
        <p:spPr bwMode="auto">
          <a:xfrm>
            <a:off x="-383381" y="1378886"/>
            <a:ext cx="12925425" cy="72231"/>
          </a:xfrm>
          <a:prstGeom prst="rect">
            <a:avLst/>
          </a:prstGeom>
          <a:solidFill>
            <a:srgbClr val="F2503A">
              <a:alpha val="80000"/>
            </a:srgbClr>
          </a:solidFill>
          <a:ln>
            <a:noFill/>
          </a:ln>
        </p:spPr>
        <p:txBody>
          <a:bodyPr lIns="0" tIns="0" rIns="0" bIns="0" anchor="ctr"/>
          <a:lstStyle/>
          <a:p>
            <a:endParaRPr lang="zh-CN" altLang="zh-CN" sz="2500">
              <a:solidFill>
                <a:srgbClr val="FF2603"/>
              </a:solidFill>
              <a:latin typeface="Arial" charset="0"/>
              <a:ea typeface="宋体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793" y="3604795"/>
            <a:ext cx="5285805" cy="331535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5557" y="2258722"/>
            <a:ext cx="6331498" cy="9028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21" y="571281"/>
            <a:ext cx="801001" cy="843721"/>
          </a:xfrm>
          <a:prstGeom prst="rect">
            <a:avLst/>
          </a:prstGeom>
        </p:spPr>
      </p:pic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384163" y="4483926"/>
            <a:ext cx="5649414" cy="1622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72000" bIns="72000" anchor="ctr">
            <a:spAutoFit/>
          </a:bodyPr>
          <a:lstStyle>
            <a:lvl1pPr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indent="-342900">
              <a:buFont typeface="Wingdings" charset="2"/>
              <a:buChar char="l"/>
            </a:pPr>
            <a:r>
              <a:rPr lang="en-US" altLang="zh-CN" sz="2400" dirty="0">
                <a:solidFill>
                  <a:srgbClr val="D9D9D9"/>
                </a:solidFill>
                <a:latin typeface="FZLanTingHei-R-GBK" charset="0"/>
              </a:rPr>
              <a:t>Edge</a:t>
            </a:r>
            <a:r>
              <a:rPr lang="zh-CN" altLang="en-US" sz="2400" dirty="0">
                <a:solidFill>
                  <a:srgbClr val="D9D9D9"/>
                </a:solidFill>
                <a:latin typeface="FZLanTingHei-R-GBK" charset="0"/>
              </a:rPr>
              <a:t> </a:t>
            </a:r>
            <a:r>
              <a:rPr lang="en-US" altLang="zh-CN" sz="2400" dirty="0" smtClean="0">
                <a:solidFill>
                  <a:srgbClr val="D9D9D9"/>
                </a:solidFill>
                <a:latin typeface="FZLanTingHei-R-GBK" charset="0"/>
              </a:rPr>
              <a:t>RDD-&gt; </a:t>
            </a:r>
            <a:r>
              <a:rPr lang="en-US" altLang="zh-CN" sz="2400" dirty="0">
                <a:solidFill>
                  <a:srgbClr val="D9D9D9"/>
                </a:solidFill>
                <a:latin typeface="FZLanTingHei-R-GBK" charset="0"/>
              </a:rPr>
              <a:t>routing</a:t>
            </a:r>
            <a:r>
              <a:rPr lang="zh-CN" altLang="en-US" sz="2400" dirty="0">
                <a:solidFill>
                  <a:srgbClr val="D9D9D9"/>
                </a:solidFill>
                <a:latin typeface="FZLanTingHei-R-GBK" charset="0"/>
              </a:rPr>
              <a:t> </a:t>
            </a:r>
            <a:r>
              <a:rPr lang="en-US" altLang="zh-CN" sz="2400" dirty="0" smtClean="0">
                <a:solidFill>
                  <a:srgbClr val="D9D9D9"/>
                </a:solidFill>
                <a:latin typeface="FZLanTingHei-R-GBK" charset="0"/>
              </a:rPr>
              <a:t>RDD-&gt;Vertex</a:t>
            </a: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</a:rPr>
              <a:t> </a:t>
            </a:r>
            <a:r>
              <a:rPr lang="en-US" altLang="zh-CN" sz="2400" dirty="0" smtClean="0">
                <a:solidFill>
                  <a:srgbClr val="D9D9D9"/>
                </a:solidFill>
                <a:latin typeface="FZLanTingHei-R-GBK" charset="0"/>
              </a:rPr>
              <a:t>RDD</a:t>
            </a:r>
          </a:p>
          <a:p>
            <a:pPr indent="-342900">
              <a:buFont typeface="Wingdings" charset="2"/>
              <a:buChar char="l"/>
            </a:pPr>
            <a:r>
              <a:rPr lang="en-US" altLang="zh-CN" sz="2400" dirty="0" smtClean="0">
                <a:solidFill>
                  <a:srgbClr val="D9D9D9"/>
                </a:solidFill>
                <a:latin typeface="FZLanTingHei-R-GBK" charset="0"/>
              </a:rPr>
              <a:t>Vertex table</a:t>
            </a: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</a:rPr>
              <a:t>（</a:t>
            </a:r>
            <a:r>
              <a:rPr lang="en-US" altLang="zh-CN" sz="2400" dirty="0" smtClean="0">
                <a:solidFill>
                  <a:srgbClr val="D9D9D9"/>
                </a:solidFill>
                <a:latin typeface="FZLanTingHei-R-GBK" charset="0"/>
              </a:rPr>
              <a:t>Vertex</a:t>
            </a: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</a:rPr>
              <a:t> </a:t>
            </a:r>
            <a:r>
              <a:rPr lang="en-US" altLang="zh-CN" sz="2400" dirty="0" err="1" smtClean="0">
                <a:solidFill>
                  <a:srgbClr val="D9D9D9"/>
                </a:solidFill>
                <a:latin typeface="FZLanTingHei-R-GBK" charset="0"/>
              </a:rPr>
              <a:t>RDD,routing</a:t>
            </a: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</a:rPr>
              <a:t> </a:t>
            </a:r>
            <a:r>
              <a:rPr lang="en-US" altLang="zh-CN" sz="2400" dirty="0" smtClean="0">
                <a:solidFill>
                  <a:srgbClr val="D9D9D9"/>
                </a:solidFill>
                <a:latin typeface="FZLanTingHei-R-GBK" charset="0"/>
              </a:rPr>
              <a:t>RDD</a:t>
            </a: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</a:rPr>
              <a:t>），</a:t>
            </a:r>
            <a:r>
              <a:rPr lang="en-US" altLang="zh-CN" sz="2400" dirty="0" smtClean="0">
                <a:solidFill>
                  <a:srgbClr val="D9D9D9"/>
                </a:solidFill>
                <a:latin typeface="FZLanTingHei-R-GBK" charset="0"/>
              </a:rPr>
              <a:t>Edge</a:t>
            </a: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</a:rPr>
              <a:t> </a:t>
            </a:r>
            <a:r>
              <a:rPr lang="en-US" altLang="zh-CN" sz="2400" dirty="0" smtClean="0">
                <a:solidFill>
                  <a:srgbClr val="D9D9D9"/>
                </a:solidFill>
                <a:latin typeface="FZLanTingHei-R-GBK" charset="0"/>
              </a:rPr>
              <a:t>table</a:t>
            </a:r>
            <a:r>
              <a:rPr lang="zh-CN" altLang="en-US" sz="2400" dirty="0">
                <a:solidFill>
                  <a:srgbClr val="D9D9D9"/>
                </a:solidFill>
                <a:latin typeface="FZLanTingHei-R-GBK" charset="0"/>
              </a:rPr>
              <a:t> </a:t>
            </a:r>
            <a:r>
              <a:rPr lang="en-US" altLang="zh-CN" sz="2400" dirty="0" smtClean="0">
                <a:solidFill>
                  <a:srgbClr val="D9D9D9"/>
                </a:solidFill>
                <a:latin typeface="FZLanTingHei-R-GBK" charset="0"/>
              </a:rPr>
              <a:t>.</a:t>
            </a:r>
            <a:endParaRPr lang="en-US" altLang="zh-CN" sz="2400" dirty="0">
              <a:solidFill>
                <a:srgbClr val="D9D9D9"/>
              </a:solidFill>
              <a:latin typeface="FZLanTingHei-R-GBK" charset="0"/>
            </a:endParaRPr>
          </a:p>
        </p:txBody>
      </p:sp>
      <p:sp>
        <p:nvSpPr>
          <p:cNvPr id="17" name="TextBox 4"/>
          <p:cNvSpPr txBox="1"/>
          <p:nvPr/>
        </p:nvSpPr>
        <p:spPr>
          <a:xfrm>
            <a:off x="384163" y="3789999"/>
            <a:ext cx="586819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altLang="zh-CN" sz="3000" dirty="0" err="1" smtClean="0">
                <a:solidFill>
                  <a:srgbClr val="00B050"/>
                </a:solidFill>
                <a:latin typeface="微软雅黑" charset="0"/>
                <a:ea typeface="微软雅黑" charset="0"/>
              </a:rPr>
              <a:t>GraphX</a:t>
            </a:r>
            <a:r>
              <a:rPr lang="zh-CN" altLang="en-US" sz="3000" dirty="0" smtClean="0">
                <a:solidFill>
                  <a:srgbClr val="00B050"/>
                </a:solidFill>
                <a:latin typeface="微软雅黑" charset="0"/>
                <a:ea typeface="微软雅黑" charset="0"/>
              </a:rPr>
              <a:t>的</a:t>
            </a:r>
            <a:r>
              <a:rPr lang="en-US" altLang="zh-CN" sz="3000" dirty="0">
                <a:solidFill>
                  <a:srgbClr val="00B050"/>
                </a:solidFill>
                <a:latin typeface="微软雅黑" charset="0"/>
                <a:ea typeface="微软雅黑" charset="0"/>
              </a:rPr>
              <a:t> </a:t>
            </a:r>
            <a:r>
              <a:rPr lang="zh-CN" altLang="en-US" sz="3000" dirty="0" smtClean="0">
                <a:solidFill>
                  <a:srgbClr val="00B050"/>
                </a:solidFill>
                <a:latin typeface="微软雅黑" charset="0"/>
                <a:ea typeface="微软雅黑" charset="0"/>
              </a:rPr>
              <a:t>模型</a:t>
            </a:r>
            <a:endParaRPr lang="zh-CN" altLang="en-US" sz="3000" dirty="0">
              <a:solidFill>
                <a:srgbClr val="D9D9D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34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3.jp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457" y="-423069"/>
            <a:ext cx="12890501" cy="763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33392" y="1815455"/>
            <a:ext cx="5868194" cy="5078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altLang="zh-CN" sz="3000" dirty="0" smtClean="0">
                <a:solidFill>
                  <a:srgbClr val="00B050"/>
                </a:solidFill>
                <a:latin typeface="微软雅黑" charset="0"/>
                <a:ea typeface="微软雅黑" charset="0"/>
              </a:rPr>
              <a:t>Spark </a:t>
            </a:r>
            <a:r>
              <a:rPr lang="en-US" altLang="zh-CN" sz="3000" dirty="0" err="1" smtClean="0">
                <a:solidFill>
                  <a:srgbClr val="00B050"/>
                </a:solidFill>
                <a:latin typeface="微软雅黑" charset="0"/>
                <a:ea typeface="微软雅黑" charset="0"/>
              </a:rPr>
              <a:t>GraphX</a:t>
            </a:r>
            <a:r>
              <a:rPr lang="zh-CN" altLang="en-US" sz="3000" dirty="0" smtClean="0">
                <a:solidFill>
                  <a:srgbClr val="00B050"/>
                </a:solidFill>
                <a:latin typeface="微软雅黑" charset="0"/>
                <a:ea typeface="微软雅黑" charset="0"/>
              </a:rPr>
              <a:t>之图算法</a:t>
            </a:r>
            <a:endParaRPr lang="zh-CN" altLang="en-US" sz="3000" dirty="0">
              <a:solidFill>
                <a:srgbClr val="D9D9D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3076" name="TextBox 5"/>
          <p:cNvSpPr txBox="1">
            <a:spLocks noChangeArrowheads="1"/>
          </p:cNvSpPr>
          <p:nvPr/>
        </p:nvSpPr>
        <p:spPr bwMode="auto">
          <a:xfrm>
            <a:off x="1233392" y="2653435"/>
            <a:ext cx="7903135" cy="1992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72000" bIns="72000" anchor="ctr">
            <a:spAutoFit/>
          </a:bodyPr>
          <a:lstStyle>
            <a:lvl1pPr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indent="-342900">
              <a:buFont typeface="Wingdings" charset="2"/>
              <a:buChar char="l"/>
            </a:pPr>
            <a:r>
              <a:rPr lang="en-US" altLang="zh-CN" sz="2400" dirty="0" smtClean="0">
                <a:solidFill>
                  <a:srgbClr val="D9D9D9"/>
                </a:solidFill>
                <a:latin typeface="FZLanTingHei-R-GBK" charset="0"/>
              </a:rPr>
              <a:t>PageRank</a:t>
            </a:r>
            <a:endParaRPr lang="en-US" altLang="zh-CN" sz="2400" dirty="0">
              <a:solidFill>
                <a:srgbClr val="D9D9D9"/>
              </a:solidFill>
              <a:latin typeface="FZLanTingHei-R-GBK" charset="0"/>
            </a:endParaRPr>
          </a:p>
          <a:p>
            <a:pPr indent="-342900">
              <a:buFont typeface="Wingdings" charset="2"/>
              <a:buChar char="l"/>
            </a:pPr>
            <a:r>
              <a:rPr lang="en-US" altLang="zh-CN" sz="2400" dirty="0" err="1">
                <a:solidFill>
                  <a:srgbClr val="D9D9D9"/>
                </a:solidFill>
                <a:latin typeface="FZLanTingHei-R-GBK" charset="0"/>
              </a:rPr>
              <a:t>connectedComponents</a:t>
            </a:r>
            <a:endParaRPr lang="zh-CN" altLang="en-US" sz="2400" dirty="0">
              <a:solidFill>
                <a:srgbClr val="D9D9D9"/>
              </a:solidFill>
              <a:latin typeface="FZLanTingHei-R-GBK" charset="0"/>
            </a:endParaRPr>
          </a:p>
          <a:p>
            <a:pPr indent="-342900">
              <a:buFont typeface="Wingdings" charset="2"/>
              <a:buChar char="l"/>
            </a:pPr>
            <a:r>
              <a:rPr lang="zh-CN" altLang="en-US" sz="2400" dirty="0">
                <a:solidFill>
                  <a:srgbClr val="D9D9D9"/>
                </a:solidFill>
                <a:latin typeface="FZLanTingHei-R-GBK" charset="0"/>
              </a:rPr>
              <a:t>triangleCount</a:t>
            </a:r>
          </a:p>
          <a:p>
            <a:pPr indent="-342900">
              <a:buFont typeface="Wingdings" charset="2"/>
              <a:buChar char="l"/>
            </a:pPr>
            <a:r>
              <a:rPr lang="zh-CN" altLang="en-US" sz="2400" dirty="0" smtClean="0">
                <a:solidFill>
                  <a:srgbClr val="D9D9D9"/>
                </a:solidFill>
                <a:latin typeface="FZLanTingHei-R-GBK" charset="0"/>
              </a:rPr>
              <a:t>ShortestPaths</a:t>
            </a:r>
            <a:endParaRPr lang="zh-CN" altLang="en-US" sz="2400" dirty="0">
              <a:solidFill>
                <a:srgbClr val="D9D9D9"/>
              </a:solidFill>
              <a:latin typeface="FZLanTingHei-R-GBK" charset="0"/>
            </a:endParaRPr>
          </a:p>
          <a:p>
            <a:pPr indent="-342900">
              <a:buFont typeface="Wingdings" charset="2"/>
              <a:buChar char="l"/>
            </a:pPr>
            <a:r>
              <a:rPr lang="en-US" altLang="zh-CN" sz="2400" dirty="0">
                <a:solidFill>
                  <a:srgbClr val="D9D9D9"/>
                </a:solidFill>
                <a:latin typeface="FZLanTingHei-R-GBK" charset="0"/>
              </a:rPr>
              <a:t>SVD</a:t>
            </a:r>
            <a:r>
              <a:rPr lang="en-US" altLang="zh-CN" sz="2400" dirty="0" smtClean="0">
                <a:solidFill>
                  <a:srgbClr val="D9D9D9"/>
                </a:solidFill>
                <a:latin typeface="FZLanTingHei-R-GBK" charset="0"/>
              </a:rPr>
              <a:t>++</a:t>
            </a:r>
            <a:endParaRPr lang="zh-CN" altLang="en-US" sz="2400" dirty="0">
              <a:solidFill>
                <a:srgbClr val="D9D9D9"/>
              </a:solidFill>
              <a:latin typeface="FZLanTingHei-R-GBK" charset="0"/>
              <a:sym typeface="FZLanTingHei-R-GBK" charset="0"/>
            </a:endParaRPr>
          </a:p>
        </p:txBody>
      </p:sp>
      <p:sp>
        <p:nvSpPr>
          <p:cNvPr id="3080" name="Shape 41"/>
          <p:cNvSpPr>
            <a:spLocks noChangeArrowheads="1"/>
          </p:cNvSpPr>
          <p:nvPr/>
        </p:nvSpPr>
        <p:spPr bwMode="auto">
          <a:xfrm>
            <a:off x="-383381" y="1415002"/>
            <a:ext cx="12925425" cy="72231"/>
          </a:xfrm>
          <a:prstGeom prst="rect">
            <a:avLst/>
          </a:prstGeom>
          <a:solidFill>
            <a:srgbClr val="F2503A">
              <a:alpha val="81175"/>
            </a:srgbClr>
          </a:solidFill>
          <a:ln>
            <a:noFill/>
          </a:ln>
        </p:spPr>
        <p:txBody>
          <a:bodyPr lIns="0" tIns="0" rIns="0" bIns="0" anchor="ctr"/>
          <a:lstStyle>
            <a:lvl1pPr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5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buFont typeface="Wingdings" charset="2"/>
              <a:buChar char="l"/>
            </a:pPr>
            <a:endParaRPr lang="zh-CN" altLang="zh-CN" sz="2500">
              <a:solidFill>
                <a:srgbClr val="00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21" y="571281"/>
            <a:ext cx="801001" cy="84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468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怀旧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3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3944</TotalTime>
  <Words>726</Words>
  <Application>Microsoft Macintosh PowerPoint</Application>
  <PresentationFormat>宽屏</PresentationFormat>
  <Paragraphs>134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FZLanTingHei-R-GBK</vt:lpstr>
      <vt:lpstr>STFangsong</vt:lpstr>
      <vt:lpstr>Wingdings</vt:lpstr>
      <vt:lpstr>宋体</vt:lpstr>
      <vt:lpstr>微软雅黑</vt:lpstr>
      <vt:lpstr>怀旧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300</cp:revision>
  <dcterms:created xsi:type="dcterms:W3CDTF">2015-12-23T11:03:52Z</dcterms:created>
  <dcterms:modified xsi:type="dcterms:W3CDTF">2015-12-28T06:14:18Z</dcterms:modified>
</cp:coreProperties>
</file>