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9" r:id="rId3"/>
    <p:sldId id="272" r:id="rId4"/>
    <p:sldId id="270" r:id="rId5"/>
    <p:sldId id="269" r:id="rId6"/>
    <p:sldId id="275" r:id="rId7"/>
    <p:sldId id="276" r:id="rId8"/>
    <p:sldId id="277" r:id="rId9"/>
    <p:sldId id="278" r:id="rId10"/>
    <p:sldId id="279" r:id="rId11"/>
    <p:sldId id="280" r:id="rId12"/>
    <p:sldId id="273" r:id="rId13"/>
    <p:sldId id="274" r:id="rId14"/>
    <p:sldId id="281" r:id="rId15"/>
    <p:sldId id="257" r:id="rId16"/>
    <p:sldId id="264" r:id="rId17"/>
    <p:sldId id="258" r:id="rId18"/>
    <p:sldId id="260" r:id="rId19"/>
    <p:sldId id="261" r:id="rId20"/>
    <p:sldId id="282" r:id="rId21"/>
    <p:sldId id="292" r:id="rId22"/>
    <p:sldId id="286" r:id="rId23"/>
    <p:sldId id="287" r:id="rId24"/>
    <p:sldId id="288" r:id="rId25"/>
    <p:sldId id="290" r:id="rId26"/>
    <p:sldId id="293" r:id="rId27"/>
    <p:sldId id="291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06" autoAdjust="0"/>
  </p:normalViewPr>
  <p:slideViewPr>
    <p:cSldViewPr>
      <p:cViewPr varScale="1">
        <p:scale>
          <a:sx n="59" d="100"/>
          <a:sy n="59" d="100"/>
        </p:scale>
        <p:origin x="-83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FF4E3-1676-48F0-BDAF-EA968FF48FC5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B4262-1A8A-45CF-BD01-F5004DF23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1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It is my belief that we need a higher abstraction, so that we can solve the problem in a simple and clean way.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B4262-1A8A-45CF-BD01-F5004DF237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4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the API looks like?</a:t>
            </a:r>
          </a:p>
          <a:p>
            <a:r>
              <a:rPr lang="en-US" altLang="zh-CN" dirty="0" err="1" smtClean="0"/>
              <a:t>Wordcount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split the words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Split Message handle -&gt; split lines into</a:t>
            </a:r>
            <a:r>
              <a:rPr lang="en-US" altLang="zh-CN" baseline="0" dirty="0" smtClean="0"/>
              <a:t> words.</a:t>
            </a:r>
          </a:p>
          <a:p>
            <a:r>
              <a:rPr lang="en-US" altLang="zh-CN" dirty="0" smtClean="0"/>
              <a:t>Sum, 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</a:t>
            </a:r>
            <a:r>
              <a:rPr lang="en-US" altLang="zh-CN" dirty="0" smtClean="0"/>
              <a:t>DSL API</a:t>
            </a:r>
            <a:r>
              <a:rPr lang="zh-CN" altLang="en-US" dirty="0" smtClean="0"/>
              <a:t>怎么实现的呢？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4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Express the same problem in 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-stream API, </a:t>
            </a:r>
          </a:p>
          <a:p>
            <a:r>
              <a:rPr lang="en-US" altLang="zh-CN" dirty="0" smtClean="0"/>
              <a:t>Gearpump</a:t>
            </a:r>
            <a:r>
              <a:rPr lang="en-US" altLang="zh-CN" baseline="0" dirty="0" smtClean="0"/>
              <a:t> has defined a </a:t>
            </a:r>
            <a:r>
              <a:rPr lang="en-US" altLang="zh-CN" dirty="0" smtClean="0"/>
              <a:t>materializer, by using this, the app will be </a:t>
            </a:r>
            <a:r>
              <a:rPr lang="en-US" altLang="zh-CN" dirty="0" err="1" smtClean="0"/>
              <a:t>submited</a:t>
            </a:r>
            <a:r>
              <a:rPr lang="en-US" altLang="zh-CN" dirty="0" smtClean="0"/>
              <a:t> to remote</a:t>
            </a:r>
            <a:r>
              <a:rPr lang="en-US" altLang="zh-CN" baseline="0" dirty="0" smtClean="0"/>
              <a:t> Gearpump cluster.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4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central parts, there</a:t>
            </a:r>
            <a:r>
              <a:rPr lang="en-US" altLang="zh-CN" baseline="0" dirty="0" smtClean="0"/>
              <a:t> is the DAG </a:t>
            </a:r>
            <a:r>
              <a:rPr lang="en-US" altLang="zh-CN" baseline="0" dirty="0" err="1" smtClean="0"/>
              <a:t>visualiton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Size, means throughput.</a:t>
            </a:r>
          </a:p>
          <a:p>
            <a:r>
              <a:rPr lang="en-US" altLang="zh-CN" baseline="0" dirty="0" smtClean="0"/>
              <a:t>Color: healthy status.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Clock ticking: track mean clock of all messages,</a:t>
            </a:r>
            <a:r>
              <a:rPr lang="en-US" altLang="zh-CN" baseline="0" dirty="0" smtClean="0"/>
              <a:t> on the right, overall metrics.</a:t>
            </a:r>
            <a:endParaRPr lang="en-US" altLang="zh-CN" dirty="0" smtClean="0"/>
          </a:p>
          <a:p>
            <a:r>
              <a:rPr lang="en-US" altLang="zh-CN" dirty="0" smtClean="0"/>
              <a:t>Each processor</a:t>
            </a:r>
            <a:r>
              <a:rPr lang="en-US" altLang="zh-CN" baseline="0" dirty="0" smtClean="0"/>
              <a:t>, has lots of distributed tasks(Actors), </a:t>
            </a:r>
          </a:p>
          <a:p>
            <a:r>
              <a:rPr lang="en-US" altLang="zh-CN" baseline="0" dirty="0" smtClean="0"/>
              <a:t>Click through, we can see details of tasks. 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8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Bar chat, show the data skew.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On the right, there are detail metrics show the status of a task, like throughput, transfer latency. User process time,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8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for collection and </a:t>
            </a:r>
            <a:r>
              <a:rPr lang="en-US" altLang="zh-CN" dirty="0" err="1" smtClean="0"/>
              <a:t>monoad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B4262-1A8A-45CF-BD01-F5004DF237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7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Akka,</a:t>
            </a:r>
            <a:r>
              <a:rPr lang="en-US" altLang="zh-CN" baseline="0" dirty="0" smtClean="0"/>
              <a:t> addressing overhead.</a:t>
            </a:r>
          </a:p>
          <a:p>
            <a:r>
              <a:rPr lang="en-US" altLang="zh-CN" baseline="0" dirty="0" smtClean="0"/>
              <a:t>Each message, it has a </a:t>
            </a:r>
            <a:r>
              <a:rPr lang="en-US" altLang="zh-CN" baseline="0" dirty="0" err="1" smtClean="0"/>
              <a:t>envlope</a:t>
            </a:r>
            <a:r>
              <a:rPr lang="en-US" altLang="zh-CN" baseline="0" dirty="0" smtClean="0"/>
              <a:t>, has a sender address, and receiver address, 400 bytes.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Address translation, 400 -&gt; 20 bytes.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8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看这张图，是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的大小和网络带宽利用率的关系。</a:t>
            </a:r>
            <a:endParaRPr lang="en-US" altLang="zh-CN" dirty="0" smtClean="0"/>
          </a:p>
          <a:p>
            <a:r>
              <a:rPr lang="zh-CN" altLang="en-US" dirty="0" smtClean="0"/>
              <a:t>对小消息尤其有用。</a:t>
            </a:r>
            <a:endParaRPr lang="en-US" altLang="zh-CN" dirty="0" smtClean="0"/>
          </a:p>
          <a:p>
            <a:r>
              <a:rPr lang="en-US" altLang="zh-CN" dirty="0" smtClean="0"/>
              <a:t>Do small</a:t>
            </a:r>
            <a:r>
              <a:rPr lang="en-US" altLang="zh-CN" baseline="0" dirty="0" smtClean="0"/>
              <a:t> batching</a:t>
            </a:r>
            <a:r>
              <a:rPr lang="en-US" altLang="zh-CN" dirty="0" smtClean="0"/>
              <a:t>, (</a:t>
            </a:r>
            <a:r>
              <a:rPr lang="en-US" altLang="zh-CN" baseline="0" dirty="0" smtClean="0"/>
              <a:t>considering the latency)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56A-64A5-4B85-9597-DB7188475A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3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6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4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7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4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6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9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D9EA-04F7-4A43-B3E5-6AA77DE17C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C16B-552C-41E0-9705-09D30BA6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clockfly" TargetMode="External"/><Relationship Id="rId2" Type="http://schemas.openxmlformats.org/officeDocument/2006/relationships/hyperlink" Target="mailto:Xiang.zhong@inte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earpump.io/" TargetMode="External"/><Relationship Id="rId2" Type="http://schemas.openxmlformats.org/officeDocument/2006/relationships/hyperlink" Target="http://github.com/gearpum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earpump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arpump/gearpump/tree/akkastre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Effective Akka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Akka practice in building a real time streaming engine Gearpump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72200" y="4723808"/>
            <a:ext cx="2512368" cy="438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</a:rPr>
              <a:t>Scala Hangzhou Meetup 2015/12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4844" y="892771"/>
            <a:ext cx="8221612" cy="4728716"/>
            <a:chOff x="454844" y="1083394"/>
            <a:chExt cx="8221612" cy="4728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54844" y="1373014"/>
              <a:ext cx="8221612" cy="4439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6638" y="1083394"/>
              <a:ext cx="8060183" cy="4546600"/>
              <a:chOff x="456638" y="1084982"/>
              <a:chExt cx="8060183" cy="4546600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80" r="1855"/>
              <a:stretch/>
            </p:blipFill>
            <p:spPr bwMode="auto">
              <a:xfrm>
                <a:off x="539552" y="1397000"/>
                <a:ext cx="7977269" cy="4234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56638" y="1084982"/>
                <a:ext cx="1160636" cy="2880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ysClr val="windowText" lastClr="000000"/>
                    </a:solidFill>
                  </a:rPr>
                  <a:t>DAG Page</a:t>
                </a:r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Portal - DAG Visualization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923678"/>
            <a:ext cx="1512168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738" y="1827423"/>
            <a:ext cx="2083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Track global min-Clock </a:t>
            </a:r>
            <a:br>
              <a:rPr lang="en-US" altLang="zh-CN" sz="1600" dirty="0" smtClean="0"/>
            </a:br>
            <a:r>
              <a:rPr lang="en-US" altLang="zh-CN" sz="1600" dirty="0" smtClean="0"/>
              <a:t>of all message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067697"/>
            <a:ext cx="3384068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u="sng" dirty="0" smtClean="0"/>
              <a:t>DAG: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Node size reflect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Edge width represents flow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Red node means something goes wrong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9992" y="2571751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FD5DDEE-F999-4958-950C-CA81313FA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4844" y="1182391"/>
            <a:ext cx="8221612" cy="4439096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Portal </a:t>
            </a:r>
            <a:r>
              <a:rPr lang="en-US" altLang="zh-CN" dirty="0" smtClean="0"/>
              <a:t>– Processor Detail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44708" y="890971"/>
            <a:ext cx="16294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Processor Page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869848"/>
            <a:ext cx="122935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203921"/>
            <a:ext cx="80010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39752" y="1851671"/>
            <a:ext cx="2232248" cy="11521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5" y="1491630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skew distribution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4008" y="1851672"/>
            <a:ext cx="3888432" cy="33843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34716" y="1491630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 throughput and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7"/>
          <a:stretch/>
        </p:blipFill>
        <p:spPr bwMode="auto">
          <a:xfrm>
            <a:off x="1043608" y="1718940"/>
            <a:ext cx="6912768" cy="3589114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Architecture - Actor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Hierarchy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504" y="2355727"/>
            <a:ext cx="1080120" cy="6564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6" idx="4"/>
            <a:endCxn id="9" idx="2"/>
          </p:cNvCxnSpPr>
          <p:nvPr/>
        </p:nvCxnSpPr>
        <p:spPr>
          <a:xfrm rot="16200000" flipH="1">
            <a:off x="471739" y="3188010"/>
            <a:ext cx="1827820" cy="1476164"/>
          </a:xfrm>
          <a:prstGeom prst="curved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148" y="3003798"/>
            <a:ext cx="24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Hook in and query state</a:t>
            </a:r>
            <a:endParaRPr lang="zh-CN" altLang="en-US" dirty="0"/>
          </a:p>
        </p:txBody>
      </p:sp>
      <p:sp>
        <p:nvSpPr>
          <p:cNvPr id="9" name="Oval 8"/>
          <p:cNvSpPr/>
          <p:nvPr/>
        </p:nvSpPr>
        <p:spPr>
          <a:xfrm>
            <a:off x="2123728" y="4804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10038" y="4362657"/>
            <a:ext cx="18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As general service</a:t>
            </a:r>
            <a:endParaRPr lang="zh-CN" altLang="en-US" dirty="0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292080" y="1419623"/>
            <a:ext cx="122413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7371" y="1275606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876657"/>
            <a:ext cx="845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Each App has one </a:t>
            </a:r>
            <a:r>
              <a:rPr lang="en-US" altLang="zh-CN" sz="2400" b="1" dirty="0" smtClean="0"/>
              <a:t>isolated</a:t>
            </a:r>
            <a:r>
              <a:rPr lang="en-US" altLang="zh-CN" sz="2400" dirty="0" smtClean="0"/>
              <a:t> AppMaster</a:t>
            </a:r>
            <a:r>
              <a:rPr lang="en-US" altLang="zh-CN" sz="2400" b="1" dirty="0" smtClean="0"/>
              <a:t>,  </a:t>
            </a:r>
            <a:r>
              <a:rPr lang="en-US" altLang="zh-CN" sz="2400" dirty="0" smtClean="0"/>
              <a:t>and use </a:t>
            </a:r>
            <a:r>
              <a:rPr lang="en-US" altLang="zh-CN" sz="2400" b="1" dirty="0" smtClean="0"/>
              <a:t>Actor Supervision</a:t>
            </a:r>
            <a:r>
              <a:rPr lang="en-US" altLang="zh-CN" sz="2400" dirty="0" smtClean="0"/>
              <a:t> tree for error handling.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7172672" y="2004072"/>
            <a:ext cx="2304256" cy="1063228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 Cluster</a:t>
            </a:r>
          </a:p>
          <a:p>
            <a:pPr algn="ctr"/>
            <a:r>
              <a:rPr lang="en-US" altLang="zh-CN" dirty="0" smtClean="0"/>
              <a:t>HA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3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Akka cool feature is used?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Akka supervision for fault-tolerance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0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Akka-clustering for HA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1733998"/>
            <a:ext cx="4445042" cy="2800257"/>
            <a:chOff x="-396552" y="1792425"/>
            <a:chExt cx="4902255" cy="3088289"/>
          </a:xfrm>
        </p:grpSpPr>
        <p:grpSp>
          <p:nvGrpSpPr>
            <p:cNvPr id="5" name="Group 4"/>
            <p:cNvGrpSpPr/>
            <p:nvPr/>
          </p:nvGrpSpPr>
          <p:grpSpPr>
            <a:xfrm>
              <a:off x="-396552" y="2944382"/>
              <a:ext cx="1405209" cy="796845"/>
              <a:chOff x="594792" y="3412232"/>
              <a:chExt cx="1817724" cy="103076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56332" y="3650912"/>
                <a:ext cx="1656184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Worker</a:t>
                </a:r>
                <a:endParaRPr lang="zh-CN" alt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1072" y="3520552"/>
                <a:ext cx="1656184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Worker</a:t>
                </a:r>
                <a:endParaRPr lang="zh-CN" alt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94792" y="3412232"/>
                <a:ext cx="1656184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Worker</a:t>
                </a:r>
                <a:endParaRPr lang="zh-CN" alt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99592" y="1792425"/>
              <a:ext cx="3606111" cy="3088289"/>
              <a:chOff x="3359439" y="2133027"/>
              <a:chExt cx="3606111" cy="3088289"/>
            </a:xfrm>
          </p:grpSpPr>
          <p:sp>
            <p:nvSpPr>
              <p:cNvPr id="7" name="Freeform 6"/>
              <p:cNvSpPr/>
              <p:nvPr/>
            </p:nvSpPr>
            <p:spPr>
              <a:xfrm rot="10443405">
                <a:off x="3717256" y="2133027"/>
                <a:ext cx="3248294" cy="3088289"/>
              </a:xfrm>
              <a:custGeom>
                <a:avLst/>
                <a:gdLst>
                  <a:gd name="connsiteX0" fmla="*/ 3743214 w 4243103"/>
                  <a:gd name="connsiteY0" fmla="*/ 386584 h 4034098"/>
                  <a:gd name="connsiteX1" fmla="*/ 54617 w 4243103"/>
                  <a:gd name="connsiteY1" fmla="*/ 340089 h 4034098"/>
                  <a:gd name="connsiteX2" fmla="*/ 1712936 w 4243103"/>
                  <a:gd name="connsiteY2" fmla="*/ 4028686 h 4034098"/>
                  <a:gd name="connsiteX3" fmla="*/ 4130671 w 4243103"/>
                  <a:gd name="connsiteY3" fmla="*/ 1146001 h 4034098"/>
                  <a:gd name="connsiteX4" fmla="*/ 3619227 w 4243103"/>
                  <a:gd name="connsiteY4" fmla="*/ 355588 h 403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3103" h="4034098">
                    <a:moveTo>
                      <a:pt x="3743214" y="386584"/>
                    </a:moveTo>
                    <a:cubicBezTo>
                      <a:pt x="2068105" y="59828"/>
                      <a:pt x="392997" y="-266928"/>
                      <a:pt x="54617" y="340089"/>
                    </a:cubicBezTo>
                    <a:cubicBezTo>
                      <a:pt x="-283763" y="947106"/>
                      <a:pt x="1033594" y="3894367"/>
                      <a:pt x="1712936" y="4028686"/>
                    </a:cubicBezTo>
                    <a:cubicBezTo>
                      <a:pt x="2392278" y="4163005"/>
                      <a:pt x="3812956" y="1758184"/>
                      <a:pt x="4130671" y="1146001"/>
                    </a:cubicBezTo>
                    <a:cubicBezTo>
                      <a:pt x="4448386" y="533818"/>
                      <a:pt x="4033806" y="444703"/>
                      <a:pt x="3619227" y="355588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3402955" y="3682959"/>
                <a:ext cx="100811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 rot="214929">
                <a:off x="4858473" y="4812101"/>
                <a:ext cx="1200111" cy="33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Akka</a:t>
                </a:r>
                <a:r>
                  <a:rPr lang="en-US" altLang="zh-CN" sz="1400" dirty="0" smtClean="0"/>
                  <a:t> Cluster</a:t>
                </a:r>
                <a:endParaRPr lang="zh-CN" altLang="en-US" sz="1400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128874" y="2996952"/>
                <a:ext cx="2747383" cy="1801749"/>
                <a:chOff x="2051720" y="2276872"/>
                <a:chExt cx="4464498" cy="292784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541848" y="2276872"/>
                  <a:ext cx="1242139" cy="79208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00" dirty="0" smtClean="0"/>
                    <a:t>Master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051720" y="4293096"/>
                  <a:ext cx="1190301" cy="79208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standby</a:t>
                  </a:r>
                  <a:br>
                    <a:rPr lang="en-US" altLang="zh-CN" sz="1100" dirty="0" smtClean="0"/>
                  </a:br>
                  <a:r>
                    <a:rPr lang="en-US" altLang="zh-CN" sz="1100" dirty="0" smtClean="0"/>
                    <a:t>Master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348616" y="4293096"/>
                  <a:ext cx="1167602" cy="79208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Standby</a:t>
                  </a:r>
                  <a:br>
                    <a:rPr lang="en-US" altLang="zh-CN" sz="1100" dirty="0" smtClean="0"/>
                  </a:br>
                  <a:r>
                    <a:rPr lang="en-US" altLang="zh-CN" sz="1100" dirty="0" smtClean="0"/>
                    <a:t>Master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75856" y="3573016"/>
                  <a:ext cx="1800200" cy="72008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State</a:t>
                  </a:r>
                  <a:endParaRPr lang="zh-CN" altLang="en-US" sz="1400" dirty="0"/>
                </a:p>
              </p:txBody>
            </p:sp>
            <p:cxnSp>
              <p:nvCxnSpPr>
                <p:cNvPr id="17" name="Straight Arrow Connector 16"/>
                <p:cNvCxnSpPr>
                  <a:stCxn id="14" idx="0"/>
                  <a:endCxn id="13" idx="1"/>
                </p:cNvCxnSpPr>
                <p:nvPr/>
              </p:nvCxnSpPr>
              <p:spPr>
                <a:xfrm flipV="1">
                  <a:off x="2646871" y="2672917"/>
                  <a:ext cx="894977" cy="1620179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5" idx="0"/>
                  <a:endCxn id="13" idx="3"/>
                </p:cNvCxnSpPr>
                <p:nvPr/>
              </p:nvCxnSpPr>
              <p:spPr>
                <a:xfrm flipH="1" flipV="1">
                  <a:off x="4783987" y="2672917"/>
                  <a:ext cx="1148430" cy="1620179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1"/>
                  <a:endCxn id="14" idx="3"/>
                </p:cNvCxnSpPr>
                <p:nvPr/>
              </p:nvCxnSpPr>
              <p:spPr>
                <a:xfrm flipH="1">
                  <a:off x="3242021" y="4689141"/>
                  <a:ext cx="2106595" cy="0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 rot="18063052">
                  <a:off x="2481032" y="2923934"/>
                  <a:ext cx="1259633" cy="551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Gossip</a:t>
                  </a:r>
                  <a:endParaRPr lang="zh-CN" altLang="en-US" sz="14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rot="2967841">
                  <a:off x="4883563" y="3076336"/>
                  <a:ext cx="1259633" cy="551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Gossip</a:t>
                  </a:r>
                  <a:endParaRPr lang="zh-CN" altLang="en-US" sz="14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699778" y="4653134"/>
                  <a:ext cx="1259632" cy="551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Gossip</a:t>
                  </a:r>
                  <a:endParaRPr lang="zh-CN" altLang="en-US" sz="1400" dirty="0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2987824" y="4077072"/>
                  <a:ext cx="360040" cy="216024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5076056" y="4077072"/>
                  <a:ext cx="432048" cy="216024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6" idx="0"/>
                  <a:endCxn id="13" idx="2"/>
                </p:cNvCxnSpPr>
                <p:nvPr/>
              </p:nvCxnSpPr>
              <p:spPr>
                <a:xfrm flipH="1" flipV="1">
                  <a:off x="4162918" y="3068961"/>
                  <a:ext cx="13037" cy="504056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431447" y="3754314"/>
                <a:ext cx="100811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359439" y="3583939"/>
                <a:ext cx="100811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511596" y="1055089"/>
            <a:ext cx="751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Akka </a:t>
            </a:r>
            <a:r>
              <a:rPr lang="en-US" altLang="zh-CN" sz="2400" b="1" dirty="0"/>
              <a:t>Cluster for a centerless HA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Conflict </a:t>
            </a:r>
            <a:r>
              <a:rPr lang="en-US" altLang="zh-CN" sz="2400" b="1" dirty="0"/>
              <a:t>free data </a:t>
            </a:r>
            <a:r>
              <a:rPr lang="en-US" altLang="zh-CN" sz="2400" b="1" dirty="0" smtClean="0"/>
              <a:t>types</a:t>
            </a:r>
            <a:r>
              <a:rPr lang="en-US" altLang="zh-CN" sz="2400" dirty="0" smtClean="0"/>
              <a:t>(CRDT) for consistency</a:t>
            </a:r>
            <a:endParaRPr lang="en-US" altLang="zh-CN" sz="2400" dirty="0"/>
          </a:p>
        </p:txBody>
      </p:sp>
      <p:sp>
        <p:nvSpPr>
          <p:cNvPr id="33" name="Rectangle 32"/>
          <p:cNvSpPr/>
          <p:nvPr/>
        </p:nvSpPr>
        <p:spPr>
          <a:xfrm>
            <a:off x="3070942" y="2237109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Akka-Http for Web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intuitive web framework we ever used.</a:t>
            </a:r>
          </a:p>
          <a:p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0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Akka Stream for local data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tries to solve 99% problem of Akka usage.</a:t>
            </a:r>
          </a:p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1043608" y="2067694"/>
            <a:ext cx="79208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2771800" y="2067694"/>
            <a:ext cx="79208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4499992" y="2067694"/>
            <a:ext cx="79208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835696" y="239173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63888" y="242773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9592" y="3003798"/>
            <a:ext cx="2356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pass data in a safe way.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Flow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Error handling..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03798"/>
            <a:ext cx="4248472" cy="171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6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Akka data replication for shared consistent data</a:t>
            </a:r>
            <a:endParaRPr lang="zh-CN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5646"/>
            <a:ext cx="6847346" cy="26008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65141" y="1284130"/>
            <a:ext cx="4393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CRDT Data </a:t>
            </a:r>
            <a:r>
              <a:rPr lang="en-US" altLang="zh-CN" dirty="0" smtClean="0"/>
              <a:t>type example: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00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tools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Upickle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serialization</a:t>
            </a:r>
          </a:p>
          <a:p>
            <a:r>
              <a:rPr lang="en-US" altLang="zh-CN" dirty="0" err="1" smtClean="0"/>
              <a:t>Sbt</a:t>
            </a:r>
            <a:r>
              <a:rPr lang="en-US" altLang="zh-CN" dirty="0" smtClean="0"/>
              <a:t>-pack for distribution and packaging.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5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钟翔</a:t>
            </a:r>
            <a:r>
              <a:rPr lang="en-US" altLang="zh-CN" dirty="0" smtClean="0"/>
              <a:t>@Intel. Focus on stream processing. Storm committer.</a:t>
            </a:r>
          </a:p>
          <a:p>
            <a:r>
              <a:rPr lang="en-US" altLang="zh-CN" dirty="0" smtClean="0">
                <a:hlinkClick r:id="rId2"/>
              </a:rPr>
              <a:t>Xiang.zhong@intel.com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weibo.com/clockfly</a:t>
            </a:r>
            <a:endParaRPr lang="en-US" altLang="zh-CN" dirty="0" smtClean="0"/>
          </a:p>
          <a:p>
            <a:r>
              <a:rPr lang="en-US" altLang="zh-CN" dirty="0" smtClean="0"/>
              <a:t>Previous working on Intel Hadoop distribution, MapReduce </a:t>
            </a:r>
            <a:r>
              <a:rPr lang="en-US" altLang="zh-CN" dirty="0" err="1" smtClean="0"/>
              <a:t>nativetask</a:t>
            </a:r>
            <a:r>
              <a:rPr lang="en-US" altLang="zh-CN" dirty="0" smtClean="0"/>
              <a:t>, HBase media object storage...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1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 learned?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Akka remoting performance challenges…</a:t>
            </a:r>
          </a:p>
          <a:p>
            <a:r>
              <a:rPr lang="en-US" altLang="zh-CN" dirty="0" smtClean="0"/>
              <a:t>Configure Akka dispatcher pool carefully</a:t>
            </a:r>
          </a:p>
          <a:p>
            <a:r>
              <a:rPr lang="en-US" altLang="zh-CN" dirty="0" smtClean="0"/>
              <a:t>Implicit for caution</a:t>
            </a:r>
          </a:p>
          <a:p>
            <a:r>
              <a:rPr lang="en-US" altLang="zh-CN" dirty="0" smtClean="0"/>
              <a:t>How to maintain API compatibility</a:t>
            </a:r>
          </a:p>
          <a:p>
            <a:r>
              <a:rPr lang="en-US" altLang="zh-CN" dirty="0" smtClean="0"/>
              <a:t>Know your collection performance characteristics.  </a:t>
            </a:r>
          </a:p>
          <a:p>
            <a:r>
              <a:rPr lang="en-US" altLang="zh-CN" dirty="0" smtClean="0"/>
              <a:t>Read-ability is more important, should leverage embedded method, and variable definition for documentation purpose.</a:t>
            </a:r>
          </a:p>
          <a:p>
            <a:r>
              <a:rPr lang="en-US" altLang="zh-CN" dirty="0" smtClean="0"/>
              <a:t>While loop over for-each/map, when requiring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71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Demo for good/bad coding practice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6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73741"/>
            <a:ext cx="6768752" cy="294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8891"/>
            <a:ext cx="7510934" cy="35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High performance Messaging Layer</a:t>
            </a:r>
            <a:endParaRPr lang="zh-CN" altLang="en-US" sz="3600" dirty="0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107504" y="699543"/>
            <a:ext cx="8892480" cy="5760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 smtClean="0"/>
              <a:t>Akka remote message has a big overhead, (sender + receiver address)</a:t>
            </a:r>
          </a:p>
          <a:p>
            <a:pPr>
              <a:spcBef>
                <a:spcPts val="0"/>
              </a:spcBef>
            </a:pPr>
            <a:r>
              <a:rPr lang="en-US" altLang="zh-CN" sz="2200" dirty="0" smtClean="0"/>
              <a:t>Reduce </a:t>
            </a:r>
            <a:r>
              <a:rPr lang="en-US" altLang="zh-CN" sz="2200" b="1" dirty="0" smtClean="0"/>
              <a:t>95%</a:t>
            </a:r>
            <a:r>
              <a:rPr lang="en-US" altLang="zh-CN" sz="2200" dirty="0" smtClean="0"/>
              <a:t> overhead (400 bytes to ~20 bytes)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41616" y="1364506"/>
            <a:ext cx="3011636" cy="3511500"/>
            <a:chOff x="6541616" y="1364506"/>
            <a:chExt cx="3011636" cy="3511500"/>
          </a:xfrm>
        </p:grpSpPr>
        <p:sp>
          <p:nvSpPr>
            <p:cNvPr id="23557" name="Bent Arrow 23556"/>
            <p:cNvSpPr/>
            <p:nvPr/>
          </p:nvSpPr>
          <p:spPr>
            <a:xfrm>
              <a:off x="6541616" y="1919486"/>
              <a:ext cx="779388" cy="2956520"/>
            </a:xfrm>
            <a:prstGeom prst="ben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58" name="Striped Right Arrow 23557"/>
            <p:cNvSpPr/>
            <p:nvPr/>
          </p:nvSpPr>
          <p:spPr>
            <a:xfrm>
              <a:off x="7367613" y="1364506"/>
              <a:ext cx="2185639" cy="1507976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Effective </a:t>
              </a:r>
              <a:r>
                <a:rPr lang="en-US" altLang="zh-CN" dirty="0" smtClean="0"/>
                <a:t>batching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63688" y="2571752"/>
            <a:ext cx="143486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convert from short address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0440" y="2283718"/>
            <a:ext cx="224979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convert to short address</a:t>
            </a:r>
            <a:endParaRPr lang="zh-CN" altLang="en-US" sz="1600" dirty="0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3923928" y="1635648"/>
            <a:ext cx="1008112" cy="28803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00724" y="1474737"/>
            <a:ext cx="260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Sync with other executors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1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233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Effective batching</a:t>
            </a:r>
            <a:endParaRPr lang="zh-CN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915567"/>
            <a:ext cx="864096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Network </a:t>
            </a:r>
            <a:r>
              <a:rPr lang="en-US" altLang="zh-CN" sz="2400" b="1" dirty="0" smtClean="0"/>
              <a:t>Idle</a:t>
            </a:r>
            <a:r>
              <a:rPr lang="en-US" altLang="zh-CN" sz="2400" dirty="0" smtClean="0"/>
              <a:t>: Flush </a:t>
            </a:r>
            <a:r>
              <a:rPr lang="en-US" altLang="zh-CN" sz="2400" b="1" dirty="0" smtClean="0"/>
              <a:t>as fast as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we can</a:t>
            </a:r>
          </a:p>
          <a:p>
            <a:pPr marL="0" indent="0">
              <a:buNone/>
            </a:pPr>
            <a:r>
              <a:rPr lang="en-US" altLang="zh-CN" sz="2400" dirty="0" smtClean="0"/>
              <a:t>Network </a:t>
            </a:r>
            <a:r>
              <a:rPr lang="en-US" altLang="zh-CN" sz="2400" b="1" dirty="0" smtClean="0"/>
              <a:t>Busy</a:t>
            </a:r>
            <a:r>
              <a:rPr lang="en-US" altLang="zh-CN" sz="2400" dirty="0" smtClean="0"/>
              <a:t>: </a:t>
            </a:r>
            <a:r>
              <a:rPr lang="en-US" altLang="zh-CN" sz="2400" b="1" dirty="0" smtClean="0"/>
              <a:t>Smart batching</a:t>
            </a:r>
            <a:r>
              <a:rPr lang="en-US" altLang="zh-CN" sz="2400" dirty="0" smtClean="0"/>
              <a:t> until the network is open again. </a:t>
            </a:r>
          </a:p>
        </p:txBody>
      </p:sp>
      <p:pic>
        <p:nvPicPr>
          <p:cNvPr id="1026" name="Picture 2" descr="http://www.gearpump.io/site/img/through_vs_message_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14" y="1995687"/>
            <a:ext cx="348961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4299942"/>
            <a:ext cx="4897238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This feature is ported from Storm-297</a:t>
            </a:r>
            <a:endParaRPr lang="zh-CN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20072" y="2499742"/>
            <a:ext cx="3456384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Network</a:t>
            </a:r>
            <a:r>
              <a:rPr lang="en-US" altLang="zh-CN" sz="2800" dirty="0" smtClean="0"/>
              <a:t> Bandwidth</a:t>
            </a:r>
          </a:p>
          <a:p>
            <a:pPr algn="ctr"/>
            <a:r>
              <a:rPr lang="en-US" altLang="zh-CN" sz="2800" b="1" dirty="0" smtClean="0"/>
              <a:t>Doubled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90790" y="3651870"/>
            <a:ext cx="25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100 byte per message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2088" y="4803998"/>
            <a:ext cx="241176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Test environment: Same as storm-297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43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Akka Design Patterns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&lt;&lt;</a:t>
            </a:r>
            <a:r>
              <a:rPr lang="zh-CN" altLang="en-US" dirty="0" smtClean="0"/>
              <a:t>大数据的</a:t>
            </a:r>
            <a:r>
              <a:rPr lang="en-US" altLang="zh-CN" dirty="0" smtClean="0"/>
              <a:t>Reactive</a:t>
            </a:r>
            <a:r>
              <a:rPr lang="zh-CN" altLang="en-US" dirty="0" smtClean="0"/>
              <a:t>设计范式和</a:t>
            </a:r>
            <a:r>
              <a:rPr lang="en-US" altLang="zh-CN" dirty="0" smtClean="0"/>
              <a:t>Akka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6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Recruit committers for Gearpump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Welcome contribution!</a:t>
            </a:r>
          </a:p>
          <a:p>
            <a:r>
              <a:rPr lang="en-US" altLang="zh-CN" dirty="0" smtClean="0"/>
              <a:t>Source code: </a:t>
            </a:r>
            <a:r>
              <a:rPr lang="en-US" altLang="zh-CN" dirty="0" smtClean="0">
                <a:hlinkClick r:id="rId2"/>
              </a:rPr>
              <a:t>http://github.com/gearpump</a:t>
            </a:r>
            <a:endParaRPr lang="en-US" altLang="zh-CN" dirty="0" smtClean="0"/>
          </a:p>
          <a:p>
            <a:r>
              <a:rPr lang="en-US" altLang="zh-CN" dirty="0" smtClean="0"/>
              <a:t>Document site: </a:t>
            </a:r>
            <a:r>
              <a:rPr lang="en-US" altLang="zh-CN" dirty="0" smtClean="0">
                <a:hlinkClick r:id="rId3"/>
              </a:rPr>
              <a:t>http://gearpump.io</a:t>
            </a:r>
            <a:endParaRPr lang="en-US" altLang="zh-CN" dirty="0" smtClean="0"/>
          </a:p>
          <a:p>
            <a:r>
              <a:rPr lang="en-US" altLang="zh-CN" dirty="0" smtClean="0"/>
              <a:t>Apache licensed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7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Why Gearpump?</a:t>
            </a:r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www.gearpump.io/releases/latest/features.html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Gearpump site:</a:t>
            </a:r>
          </a:p>
          <a:p>
            <a:pPr marL="0" indent="0">
              <a:buNone/>
            </a:pPr>
            <a:r>
              <a:rPr lang="en-US" altLang="zh-CN" dirty="0"/>
              <a:t>http://gearpump.io</a:t>
            </a:r>
          </a:p>
          <a:p>
            <a:pPr marL="0" indent="0">
              <a:buNone/>
            </a:pPr>
            <a:r>
              <a:rPr lang="en-US" altLang="zh-CN" dirty="0"/>
              <a:t>Preparing for Apache incubation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Gearpump source code:</a:t>
            </a:r>
          </a:p>
          <a:p>
            <a:pPr marL="0" indent="0">
              <a:buNone/>
            </a:pPr>
            <a:r>
              <a:rPr lang="en-US" altLang="zh-CN" dirty="0"/>
              <a:t>http://</a:t>
            </a:r>
            <a:r>
              <a:rPr lang="en-US" altLang="zh-CN" dirty="0" smtClean="0"/>
              <a:t>github.com/gearpump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Scala get started:</a:t>
            </a:r>
          </a:p>
          <a:p>
            <a:pPr marL="0" indent="0">
              <a:buNone/>
            </a:pPr>
            <a:r>
              <a:rPr lang="en-US" altLang="zh-CN" dirty="0"/>
              <a:t>http://www.scala-tour.com/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127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Akka?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Lock</a:t>
            </a:r>
          </a:p>
          <a:p>
            <a:r>
              <a:rPr lang="en-US" altLang="zh-CN" dirty="0" smtClean="0"/>
              <a:t>Scalability </a:t>
            </a:r>
          </a:p>
          <a:p>
            <a:r>
              <a:rPr lang="en-US" altLang="zh-CN" dirty="0" smtClean="0"/>
              <a:t>Fault-tolerance 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8144" y="1347614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8144" y="2355726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8144" y="3363838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516216" y="192367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6516216" y="29317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96136" y="987574"/>
            <a:ext cx="267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Traditional Sequential Call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96336" y="1347614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32440" y="2355726"/>
            <a:ext cx="36004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96336" y="3363838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>
            <a:off x="8244408" y="1923678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8244408" y="2931790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28384" y="2355726"/>
            <a:ext cx="36004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524328" y="2355726"/>
            <a:ext cx="36004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>
            <a:off x="7704348" y="2931790"/>
            <a:ext cx="5400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15" idx="0"/>
          </p:cNvCxnSpPr>
          <p:nvPr/>
        </p:nvCxnSpPr>
        <p:spPr>
          <a:xfrm>
            <a:off x="8208404" y="2931790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20" idx="0"/>
          </p:cNvCxnSpPr>
          <p:nvPr/>
        </p:nvCxnSpPr>
        <p:spPr>
          <a:xfrm flipH="1">
            <a:off x="8208404" y="192367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21" idx="0"/>
          </p:cNvCxnSpPr>
          <p:nvPr/>
        </p:nvCxnSpPr>
        <p:spPr>
          <a:xfrm flipH="1">
            <a:off x="7704348" y="1923678"/>
            <a:ext cx="5400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6"/>
          <a:stretch/>
        </p:blipFill>
        <p:spPr bwMode="auto">
          <a:xfrm>
            <a:off x="539552" y="1347614"/>
            <a:ext cx="6120680" cy="293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What is Akka?</a:t>
            </a:r>
            <a:br>
              <a:rPr lang="en-US" altLang="zh-CN" dirty="0" smtClean="0"/>
            </a:br>
            <a:r>
              <a:rPr lang="en-US" altLang="zh-CN" dirty="0" smtClean="0"/>
              <a:t>Micro-service oriented</a:t>
            </a:r>
            <a:endParaRPr lang="zh-CN" alt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6816" y="977479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Micro-service(Actor) oriented.</a:t>
            </a:r>
            <a:endParaRPr lang="zh-CN" altLang="en-US" dirty="0"/>
          </a:p>
        </p:txBody>
      </p:sp>
      <p:sp>
        <p:nvSpPr>
          <p:cNvPr id="35" name="AutoShape 2" descr="http://berb.github.io/diploma-thesis/original/resources/actor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156176" y="1749028"/>
            <a:ext cx="2816696" cy="1326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Message </a:t>
            </a:r>
            <a:r>
              <a:rPr lang="en-US" altLang="zh-CN" sz="2000" b="1" dirty="0" smtClean="0"/>
              <a:t>Driven</a:t>
            </a:r>
            <a:endParaRPr lang="en-US" altLang="zh-CN" sz="2000" dirty="0" smtClean="0"/>
          </a:p>
          <a:p>
            <a:r>
              <a:rPr lang="en-US" altLang="zh-CN" sz="2000" b="1" dirty="0" smtClean="0"/>
              <a:t>Lock-free</a:t>
            </a:r>
          </a:p>
          <a:p>
            <a:r>
              <a:rPr lang="en-US" altLang="zh-CN" sz="2000" b="1" dirty="0" smtClean="0"/>
              <a:t>Location-transparent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9057" y="4155926"/>
            <a:ext cx="691330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smtClean="0"/>
              <a:t>It is like our human society, driven by message</a:t>
            </a:r>
          </a:p>
          <a:p>
            <a:r>
              <a:rPr lang="en-US" altLang="zh-CN" sz="2800" dirty="0" smtClean="0"/>
              <a:t>Which can </a:t>
            </a:r>
            <a:r>
              <a:rPr lang="en-US" altLang="zh-CN" sz="2800" b="1" dirty="0" smtClean="0"/>
              <a:t>scale</a:t>
            </a:r>
            <a:r>
              <a:rPr lang="en-US" altLang="zh-CN" sz="2800" dirty="0" smtClean="0"/>
              <a:t> to </a:t>
            </a:r>
            <a:r>
              <a:rPr lang="en-US" altLang="zh-CN" sz="2800" b="1" dirty="0" smtClean="0"/>
              <a:t>7 billion</a:t>
            </a:r>
            <a:r>
              <a:rPr lang="en-US" altLang="zh-CN" sz="2800" dirty="0" smtClean="0"/>
              <a:t> population!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2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build with Akka?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real time streaming engine…</a:t>
            </a:r>
          </a:p>
          <a:p>
            <a:pPr lvl="1"/>
            <a:r>
              <a:rPr lang="en-US" altLang="zh-CN" dirty="0" smtClean="0"/>
              <a:t>Milli-second latency, </a:t>
            </a:r>
          </a:p>
          <a:p>
            <a:pPr lvl="1"/>
            <a:r>
              <a:rPr lang="en-US" altLang="zh-CN" dirty="0" smtClean="0"/>
              <a:t>Exactly-once</a:t>
            </a:r>
          </a:p>
          <a:p>
            <a:pPr lvl="1"/>
            <a:r>
              <a:rPr lang="en-US" altLang="zh-CN" dirty="0" smtClean="0"/>
              <a:t>High throughput</a:t>
            </a:r>
          </a:p>
          <a:p>
            <a:pPr lvl="1"/>
            <a:r>
              <a:rPr lang="en-US" altLang="zh-CN" dirty="0" smtClean="0"/>
              <a:t>Can scale to more than 10K tasks on my laptop</a:t>
            </a:r>
          </a:p>
          <a:p>
            <a:pPr lvl="1"/>
            <a:r>
              <a:rPr lang="en-US" altLang="zh-CN" dirty="0" smtClean="0"/>
              <a:t>Fault-tolerance</a:t>
            </a:r>
          </a:p>
          <a:p>
            <a:pPr lvl="1"/>
            <a:r>
              <a:rPr lang="en-US" altLang="zh-CN" dirty="0" smtClean="0"/>
              <a:t>Akka-stream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steps to use 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Download binary from </a:t>
            </a:r>
            <a:r>
              <a:rPr lang="en-US" altLang="zh-CN" dirty="0" smtClean="0">
                <a:hlinkClick r:id="rId2"/>
              </a:rPr>
              <a:t>http://gearpump.io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Submit jar by UI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Monitor Status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7654"/>
            <a:ext cx="4680520" cy="183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" b="6885"/>
          <a:stretch/>
        </p:blipFill>
        <p:spPr bwMode="auto">
          <a:xfrm>
            <a:off x="0" y="3291830"/>
            <a:ext cx="468052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07904" y="2139702"/>
            <a:ext cx="28803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1760" y="2931790"/>
            <a:ext cx="0" cy="37804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3850612"/>
            <a:ext cx="7560840" cy="109740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67544" y="2731264"/>
            <a:ext cx="7560840" cy="8813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057928" y="1620148"/>
            <a:ext cx="1666200" cy="4320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Low level Graph API - WordCount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652"/>
            <a:ext cx="8229600" cy="3943349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err="1">
                <a:solidFill>
                  <a:srgbClr val="A71D5D"/>
                </a:solidFill>
              </a:rPr>
              <a:t>val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context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new </a:t>
            </a:r>
            <a:r>
              <a:rPr lang="en-US" altLang="zh-CN" sz="1600" dirty="0" err="1" smtClean="0">
                <a:solidFill>
                  <a:srgbClr val="795DA3"/>
                </a:solidFill>
              </a:rPr>
              <a:t>ClientContext</a:t>
            </a:r>
            <a:r>
              <a:rPr lang="en-US" altLang="zh-CN" sz="1600" dirty="0"/>
              <a:t>()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err="1" smtClean="0">
                <a:solidFill>
                  <a:srgbClr val="A71D5D"/>
                </a:solidFill>
              </a:rPr>
              <a:t>val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split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Processor</a:t>
            </a:r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795DA3"/>
                </a:solidFill>
              </a:rPr>
              <a:t>Split</a:t>
            </a:r>
            <a:r>
              <a:rPr lang="en-US" altLang="zh-CN" sz="1600" dirty="0"/>
              <a:t>](</a:t>
            </a:r>
            <a:r>
              <a:rPr lang="en-US" altLang="zh-CN" sz="1600" dirty="0" err="1" smtClean="0"/>
              <a:t>splitParallism</a:t>
            </a:r>
            <a:r>
              <a:rPr lang="en-US" altLang="zh-CN" sz="1600" dirty="0" smtClean="0"/>
              <a:t>) 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err="1">
                <a:solidFill>
                  <a:srgbClr val="A71D5D"/>
                </a:solidFill>
              </a:rPr>
              <a:t>val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sum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Processor</a:t>
            </a:r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795DA3"/>
                </a:solidFill>
              </a:rPr>
              <a:t>Sum</a:t>
            </a:r>
            <a:r>
              <a:rPr lang="en-US" altLang="zh-CN" sz="1600" dirty="0"/>
              <a:t>](</a:t>
            </a:r>
            <a:r>
              <a:rPr lang="en-US" altLang="zh-CN" sz="1600" dirty="0" err="1" smtClean="0"/>
              <a:t>sumParallism</a:t>
            </a:r>
            <a:r>
              <a:rPr lang="en-US" altLang="zh-CN" sz="1600" dirty="0"/>
              <a:t>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err="1">
                <a:solidFill>
                  <a:srgbClr val="A71D5D"/>
                </a:solidFill>
              </a:rPr>
              <a:t>val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app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795DA3"/>
                </a:solidFill>
              </a:rPr>
              <a:t>StreamApplication</a:t>
            </a:r>
            <a:r>
              <a:rPr lang="en-US" altLang="zh-CN" sz="1600" dirty="0"/>
              <a:t>(</a:t>
            </a:r>
            <a:r>
              <a:rPr lang="en-US" altLang="zh-CN" sz="1600" u="sng" dirty="0">
                <a:solidFill>
                  <a:srgbClr val="DF5000"/>
                </a:solidFill>
              </a:rPr>
              <a:t>"</a:t>
            </a:r>
            <a:r>
              <a:rPr lang="en-US" altLang="zh-CN" sz="1600" u="sng" dirty="0" err="1">
                <a:solidFill>
                  <a:srgbClr val="DF5000"/>
                </a:solidFill>
              </a:rPr>
              <a:t>wordCount</a:t>
            </a:r>
            <a:r>
              <a:rPr lang="en-US" altLang="zh-CN" sz="1600" u="sng" dirty="0">
                <a:solidFill>
                  <a:srgbClr val="DF5000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795DA3"/>
                </a:solidFill>
              </a:rPr>
              <a:t>Graph</a:t>
            </a:r>
            <a:r>
              <a:rPr lang="en-US" altLang="zh-CN" sz="1600" dirty="0"/>
              <a:t>(</a:t>
            </a:r>
            <a:r>
              <a:rPr lang="en-US" altLang="zh-CN" sz="1600" u="sng" dirty="0"/>
              <a:t>split </a:t>
            </a:r>
            <a:r>
              <a:rPr lang="en-US" altLang="zh-CN" sz="1600" u="sng" dirty="0" smtClean="0">
                <a:solidFill>
                  <a:srgbClr val="A71D5D"/>
                </a:solidFill>
                <a:latin typeface="Consolas" panose="020B0609020204030204" pitchFamily="49" charset="0"/>
                <a:ea typeface="Arial Unicode MS" panose="020B0604020202020204" pitchFamily="34" charset="-122"/>
                <a:cs typeface="Consolas" panose="020B0609020204030204" pitchFamily="49" charset="0"/>
              </a:rPr>
              <a:t>~</a:t>
            </a:r>
            <a:r>
              <a:rPr lang="en-US" altLang="zh-CN" sz="1600" u="sng" dirty="0" smtClean="0">
                <a:solidFill>
                  <a:srgbClr val="A71D5D"/>
                </a:solidFill>
              </a:rPr>
              <a:t>&gt;</a:t>
            </a:r>
            <a:r>
              <a:rPr lang="en-US" altLang="zh-CN" sz="1600" u="sng" dirty="0" smtClean="0"/>
              <a:t> </a:t>
            </a:r>
            <a:r>
              <a:rPr lang="en-US" altLang="zh-CN" sz="1600" u="sng" dirty="0"/>
              <a:t>sum</a:t>
            </a:r>
            <a:r>
              <a:rPr lang="en-US" altLang="zh-CN" sz="1600" dirty="0"/>
              <a:t>), </a:t>
            </a:r>
            <a:r>
              <a:rPr lang="en-US" altLang="zh-CN" sz="1600" u="sng" dirty="0" err="1">
                <a:solidFill>
                  <a:srgbClr val="795DA3"/>
                </a:solidFill>
              </a:rPr>
              <a:t>UserConfig</a:t>
            </a:r>
            <a:r>
              <a:rPr lang="en-US" altLang="zh-CN" sz="1600" u="sng" dirty="0" err="1"/>
              <a:t>.empty</a:t>
            </a:r>
            <a:r>
              <a:rPr lang="en-US" altLang="zh-CN" sz="1600" dirty="0"/>
              <a:t>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err="1" smtClean="0">
                <a:solidFill>
                  <a:srgbClr val="A71D5D"/>
                </a:solidFill>
              </a:rPr>
              <a:t>val</a:t>
            </a:r>
            <a:r>
              <a:rPr lang="en-US" altLang="zh-CN" sz="1600" dirty="0" smtClean="0"/>
              <a:t> </a:t>
            </a:r>
            <a:r>
              <a:rPr lang="en-US" altLang="zh-CN" sz="1600" dirty="0" err="1">
                <a:solidFill>
                  <a:srgbClr val="795DA3"/>
                </a:solidFill>
              </a:rPr>
              <a:t>appId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context.submit</a:t>
            </a:r>
            <a:r>
              <a:rPr lang="en-US" altLang="zh-CN" sz="1600" dirty="0"/>
              <a:t>(app)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err="1" smtClean="0"/>
              <a:t>context.close</a:t>
            </a:r>
            <a:r>
              <a:rPr lang="en-US" altLang="zh-CN" sz="1600" dirty="0" smtClean="0"/>
              <a:t>()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 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>
                <a:solidFill>
                  <a:srgbClr val="A71D5D"/>
                </a:solidFill>
              </a:rPr>
              <a:t>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Split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1D3E81"/>
                </a:solidFill>
              </a:rPr>
              <a:t>taskContext</a:t>
            </a:r>
            <a:r>
              <a:rPr lang="en-US" altLang="zh-CN" sz="1600" dirty="0"/>
              <a:t> : </a:t>
            </a:r>
            <a:r>
              <a:rPr lang="en-US" altLang="zh-CN" sz="1600" dirty="0" err="1">
                <a:solidFill>
                  <a:srgbClr val="795DA3"/>
                </a:solidFill>
              </a:rPr>
              <a:t>TaskContext</a:t>
            </a:r>
            <a:r>
              <a:rPr lang="en-US" altLang="zh-CN" sz="1600" dirty="0"/>
              <a:t>, </a:t>
            </a:r>
            <a:r>
              <a:rPr lang="en-US" altLang="zh-CN" sz="1600" u="sng" dirty="0" err="1">
                <a:solidFill>
                  <a:srgbClr val="1D3E81"/>
                </a:solidFill>
              </a:rPr>
              <a:t>conf</a:t>
            </a:r>
            <a:r>
              <a:rPr lang="en-US" altLang="zh-CN" sz="1600" u="sng" dirty="0"/>
              <a:t>: </a:t>
            </a:r>
            <a:r>
              <a:rPr lang="en-US" altLang="zh-CN" sz="1600" u="sng" dirty="0" err="1">
                <a:solidFill>
                  <a:srgbClr val="795DA3"/>
                </a:solidFill>
              </a:rPr>
              <a:t>UserConfig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A71D5D"/>
                </a:solidFill>
              </a:rPr>
              <a:t>extends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Task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taskContext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)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>
                <a:solidFill>
                  <a:srgbClr val="A71D5D"/>
                </a:solidFill>
              </a:rPr>
              <a:t>    override</a:t>
            </a:r>
            <a:r>
              <a:rPr lang="en-US" altLang="zh-CN" sz="1600" dirty="0" smtClean="0"/>
              <a:t> </a:t>
            </a:r>
            <a:r>
              <a:rPr lang="en-US" altLang="zh-CN" sz="1600" dirty="0" err="1">
                <a:solidFill>
                  <a:srgbClr val="A71D5D"/>
                </a:solidFill>
              </a:rPr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795DA3"/>
                </a:solidFill>
              </a:rPr>
              <a:t>onNext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1D3E81"/>
                </a:solidFill>
              </a:rPr>
              <a:t>msg</a:t>
            </a:r>
            <a:r>
              <a:rPr lang="en-US" altLang="zh-CN" sz="1600" dirty="0"/>
              <a:t> : </a:t>
            </a:r>
            <a:r>
              <a:rPr lang="en-US" altLang="zh-CN" sz="1600" dirty="0">
                <a:solidFill>
                  <a:srgbClr val="795DA3"/>
                </a:solidFill>
              </a:rPr>
              <a:t>Message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A71D5D"/>
                </a:solidFill>
              </a:rPr>
              <a:t>: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Unit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{ </a:t>
            </a:r>
            <a:r>
              <a:rPr lang="en-US" altLang="zh-CN" sz="1600" dirty="0">
                <a:solidFill>
                  <a:srgbClr val="FF0000"/>
                </a:solidFill>
              </a:rPr>
              <a:t>/* split the line */ </a:t>
            </a:r>
            <a:r>
              <a:rPr lang="en-US" altLang="zh-CN" sz="1600" dirty="0"/>
              <a:t>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 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>
                <a:solidFill>
                  <a:srgbClr val="A71D5D"/>
                </a:solidFill>
              </a:rPr>
              <a:t>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Sum</a:t>
            </a:r>
            <a:r>
              <a:rPr lang="en-US" altLang="zh-CN" sz="1600" dirty="0"/>
              <a:t> (</a:t>
            </a:r>
            <a:r>
              <a:rPr lang="en-US" altLang="zh-CN" sz="1600" dirty="0" err="1">
                <a:solidFill>
                  <a:srgbClr val="1D3E81"/>
                </a:solidFill>
              </a:rPr>
              <a:t>taskContext</a:t>
            </a:r>
            <a:r>
              <a:rPr lang="en-US" altLang="zh-CN" sz="1600" dirty="0"/>
              <a:t> : </a:t>
            </a:r>
            <a:r>
              <a:rPr lang="en-US" altLang="zh-CN" sz="1600" dirty="0" err="1">
                <a:solidFill>
                  <a:srgbClr val="795DA3"/>
                </a:solidFill>
              </a:rPr>
              <a:t>TaskContext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1D3E81"/>
                </a:solidFill>
              </a:rPr>
              <a:t>conf</a:t>
            </a:r>
            <a:r>
              <a:rPr lang="en-US" altLang="zh-CN" sz="1600" dirty="0"/>
              <a:t>: </a:t>
            </a:r>
            <a:r>
              <a:rPr lang="en-US" altLang="zh-CN" sz="1600" dirty="0" err="1">
                <a:solidFill>
                  <a:srgbClr val="795DA3"/>
                </a:solidFill>
              </a:rPr>
              <a:t>UserConfig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A71D5D"/>
                </a:solidFill>
              </a:rPr>
              <a:t>extends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95DA3"/>
                </a:solidFill>
              </a:rPr>
              <a:t>Task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taskContext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)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>
                <a:solidFill>
                  <a:srgbClr val="A71D5D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A71D5D"/>
                </a:solidFill>
              </a:rPr>
              <a:t>val</a:t>
            </a:r>
            <a:r>
              <a:rPr lang="en-US" altLang="zh-CN" sz="1600" dirty="0" smtClean="0">
                <a:solidFill>
                  <a:srgbClr val="A71D5D"/>
                </a:solidFill>
              </a:rPr>
              <a:t> count = </a:t>
            </a:r>
            <a:r>
              <a:rPr lang="en-US" altLang="zh-CN" sz="1600" dirty="0" smtClean="0">
                <a:solidFill>
                  <a:srgbClr val="FF0000"/>
                </a:solidFill>
              </a:rPr>
              <a:t>/**count of words **/</a:t>
            </a:r>
            <a:r>
              <a:rPr lang="en-US" altLang="zh-CN" sz="1600" dirty="0" smtClean="0">
                <a:solidFill>
                  <a:srgbClr val="A71D5D"/>
                </a:solidFill>
              </a:rPr>
              <a:t/>
            </a:r>
            <a:br>
              <a:rPr lang="en-US" altLang="zh-CN" sz="1600" dirty="0" smtClean="0">
                <a:solidFill>
                  <a:srgbClr val="A71D5D"/>
                </a:solidFill>
              </a:rPr>
            </a:br>
            <a:r>
              <a:rPr lang="en-US" altLang="zh-CN" sz="1600" dirty="0" smtClean="0">
                <a:solidFill>
                  <a:srgbClr val="A71D5D"/>
                </a:solidFill>
              </a:rPr>
              <a:t>    override</a:t>
            </a:r>
            <a:r>
              <a:rPr lang="en-US" altLang="zh-CN" sz="1600" dirty="0" smtClean="0"/>
              <a:t> </a:t>
            </a:r>
            <a:r>
              <a:rPr lang="en-US" altLang="zh-CN" sz="1600" dirty="0" err="1">
                <a:solidFill>
                  <a:srgbClr val="A71D5D"/>
                </a:solidFill>
              </a:rPr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795DA3"/>
                </a:solidFill>
              </a:rPr>
              <a:t>onNext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1D3E81"/>
                </a:solidFill>
              </a:rPr>
              <a:t>msg</a:t>
            </a:r>
            <a:r>
              <a:rPr lang="en-US" altLang="zh-CN" sz="1600" dirty="0"/>
              <a:t> : </a:t>
            </a:r>
            <a:r>
              <a:rPr lang="en-US" altLang="zh-CN" sz="1600" dirty="0">
                <a:solidFill>
                  <a:srgbClr val="795DA3"/>
                </a:solidFill>
              </a:rPr>
              <a:t>Message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A71D5D"/>
                </a:solidFill>
              </a:rPr>
              <a:t>: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Unit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A71D5D"/>
                </a:solidFill>
              </a:rPr>
              <a:t>=</a:t>
            </a:r>
            <a:r>
              <a:rPr lang="en-US" altLang="zh-CN" sz="1600" dirty="0"/>
              <a:t> {</a:t>
            </a:r>
            <a:r>
              <a:rPr lang="en-US" altLang="zh-CN" sz="1600" dirty="0">
                <a:solidFill>
                  <a:srgbClr val="FF0000"/>
                </a:solidFill>
              </a:rPr>
              <a:t>/* do aggregation on word*/</a:t>
            </a:r>
            <a:r>
              <a:rPr lang="en-US" altLang="zh-CN" sz="1600" dirty="0"/>
              <a:t>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}</a:t>
            </a:r>
            <a:endParaRPr lang="zh-CN" alt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7648270" y="1059582"/>
            <a:ext cx="6604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Scala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8316416" y="1059582"/>
            <a:ext cx="5765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8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2715766"/>
            <a:ext cx="7344816" cy="1080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High Level DSL API - WordCount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A71D5D"/>
                </a:solidFill>
              </a:rPr>
              <a:t>val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795DA3"/>
                </a:solidFill>
              </a:rPr>
              <a:t>context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A71D5D"/>
                </a:solidFill>
              </a:rPr>
              <a:t>=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795DA3"/>
                </a:solidFill>
              </a:rPr>
              <a:t>ClientContext</a:t>
            </a:r>
            <a:r>
              <a:rPr lang="en-US" altLang="zh-CN" sz="1800" dirty="0"/>
              <a:t>()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A71D5D"/>
                </a:solidFill>
              </a:rPr>
              <a:t>val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795DA3"/>
                </a:solidFill>
              </a:rPr>
              <a:t>app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A71D5D"/>
                </a:solidFill>
              </a:rPr>
              <a:t>=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A71D5D"/>
                </a:solidFill>
              </a:rPr>
              <a:t>new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795DA3"/>
                </a:solidFill>
              </a:rPr>
              <a:t>StreamApp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DF5000"/>
                </a:solidFill>
              </a:rPr>
              <a:t>"</a:t>
            </a:r>
            <a:r>
              <a:rPr lang="en-US" altLang="zh-CN" sz="1800" dirty="0" err="1">
                <a:solidFill>
                  <a:srgbClr val="DF5000"/>
                </a:solidFill>
              </a:rPr>
              <a:t>dsl</a:t>
            </a:r>
            <a:r>
              <a:rPr lang="en-US" altLang="zh-CN" sz="1800" dirty="0">
                <a:solidFill>
                  <a:srgbClr val="DF5000"/>
                </a:solidFill>
              </a:rPr>
              <a:t>"</a:t>
            </a:r>
            <a:r>
              <a:rPr lang="en-US" altLang="zh-CN" sz="1800" dirty="0"/>
              <a:t>, context</a:t>
            </a:r>
            <a:r>
              <a:rPr lang="en-US" altLang="zh-CN" sz="1800" dirty="0" smtClean="0"/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 smtClean="0">
                <a:solidFill>
                  <a:srgbClr val="A71D5D"/>
                </a:solidFill>
              </a:rPr>
              <a:t>val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795DA3"/>
                </a:solidFill>
              </a:rPr>
              <a:t>data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A71D5D"/>
                </a:solidFill>
              </a:rPr>
              <a:t>=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DF5000"/>
                </a:solidFill>
              </a:rPr>
              <a:t>"This is a good start, bingo!! bingo!!"</a:t>
            </a:r>
            <a:r>
              <a:rPr lang="en-US" altLang="zh-CN" sz="1800" dirty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 smtClean="0"/>
              <a:t>app.fromCollection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data.lines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>
                <a:solidFill>
                  <a:srgbClr val="969896"/>
                </a:solidFill>
              </a:rPr>
              <a:t>   // </a:t>
            </a:r>
            <a:r>
              <a:rPr lang="en-US" altLang="zh-CN" sz="1800" dirty="0">
                <a:solidFill>
                  <a:srgbClr val="969896"/>
                </a:solidFill>
              </a:rPr>
              <a:t>word =&gt; (word, </a:t>
            </a:r>
            <a:r>
              <a:rPr lang="en-US" altLang="zh-CN" sz="1800" dirty="0" smtClean="0">
                <a:solidFill>
                  <a:srgbClr val="969896"/>
                </a:solidFill>
              </a:rPr>
              <a:t>count = 1)</a:t>
            </a:r>
            <a:r>
              <a:rPr lang="en-US" altLang="zh-CN" sz="1800" dirty="0" smtClean="0"/>
              <a:t> 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.</a:t>
            </a:r>
            <a:r>
              <a:rPr lang="en-US" altLang="zh-CN" sz="1800" dirty="0" err="1" smtClean="0"/>
              <a:t>flatMap</a:t>
            </a:r>
            <a:r>
              <a:rPr lang="en-US" altLang="zh-CN" sz="1800" dirty="0" smtClean="0"/>
              <a:t>(line </a:t>
            </a:r>
            <a:r>
              <a:rPr lang="en-US" altLang="zh-CN" sz="1800" dirty="0">
                <a:solidFill>
                  <a:srgbClr val="A71D5D"/>
                </a:solidFill>
              </a:rPr>
              <a:t>=&gt;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line.split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DF5000"/>
                </a:solidFill>
              </a:rPr>
              <a:t>"[\\s]+"</a:t>
            </a:r>
            <a:r>
              <a:rPr lang="en-US" altLang="zh-CN" sz="1800" dirty="0"/>
              <a:t>)).map((_, </a:t>
            </a:r>
            <a:r>
              <a:rPr lang="en-US" altLang="zh-CN" sz="1800" dirty="0">
                <a:solidFill>
                  <a:srgbClr val="0086B3"/>
                </a:solidFill>
              </a:rPr>
              <a:t>1</a:t>
            </a:r>
            <a:r>
              <a:rPr lang="en-US" altLang="zh-CN" sz="1800" dirty="0" smtClean="0"/>
              <a:t>))</a:t>
            </a:r>
            <a:endParaRPr lang="en-US" altLang="zh-CN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>
                <a:solidFill>
                  <a:srgbClr val="969896"/>
                </a:solidFill>
              </a:rPr>
              <a:t>   // </a:t>
            </a:r>
            <a:r>
              <a:rPr lang="en-US" altLang="zh-CN" sz="1800" dirty="0">
                <a:solidFill>
                  <a:srgbClr val="969896"/>
                </a:solidFill>
              </a:rPr>
              <a:t>(word, count1), (word, count2) =&gt; (word, count1 + count2)</a:t>
            </a:r>
            <a:r>
              <a:rPr lang="en-US" altLang="zh-CN" sz="1800" dirty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.</a:t>
            </a:r>
            <a:r>
              <a:rPr lang="en-US" altLang="zh-CN" sz="1800" dirty="0" err="1" smtClean="0"/>
              <a:t>groupByKey</a:t>
            </a:r>
            <a:r>
              <a:rPr lang="en-US" altLang="zh-CN" sz="1800" dirty="0" smtClean="0"/>
              <a:t>().sum.log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CN" sz="18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 smtClean="0">
                <a:solidFill>
                  <a:srgbClr val="A71D5D"/>
                </a:solidFill>
              </a:rPr>
              <a:t>val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>
                <a:solidFill>
                  <a:srgbClr val="795DA3"/>
                </a:solidFill>
              </a:rPr>
              <a:t>appId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A71D5D"/>
                </a:solidFill>
              </a:rPr>
              <a:t>=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context.submit</a:t>
            </a:r>
            <a:r>
              <a:rPr lang="en-US" altLang="zh-CN" sz="1800" dirty="0" smtClean="0"/>
              <a:t>(app)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/>
              <a:t>context.close</a:t>
            </a:r>
            <a:r>
              <a:rPr lang="en-US" altLang="zh-CN" sz="1800" dirty="0"/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01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1535063"/>
            <a:ext cx="7344816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67544" y="2624708"/>
            <a:ext cx="7344816" cy="15121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Akka-stream API – WordCount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00" b="1" dirty="0">
                <a:solidFill>
                  <a:srgbClr val="000080"/>
                </a:solidFill>
              </a:rPr>
              <a:t>implicit </a:t>
            </a:r>
            <a:r>
              <a:rPr lang="en-US" altLang="zh-CN" sz="1800" b="1" dirty="0" err="1">
                <a:solidFill>
                  <a:srgbClr val="000080"/>
                </a:solidFill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</a:rPr>
              <a:t> </a:t>
            </a:r>
            <a:r>
              <a:rPr lang="en-US" altLang="zh-CN" sz="1800" dirty="0"/>
              <a:t>system = </a:t>
            </a:r>
            <a:r>
              <a:rPr lang="en-US" altLang="zh-CN" sz="1800" i="1" dirty="0" err="1"/>
              <a:t>ActorSystem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</a:rPr>
              <a:t>akka</a:t>
            </a:r>
            <a:r>
              <a:rPr lang="en-US" altLang="zh-CN" sz="1800" b="1" dirty="0">
                <a:solidFill>
                  <a:srgbClr val="008000"/>
                </a:solidFill>
              </a:rPr>
              <a:t>-test"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implicit </a:t>
            </a:r>
            <a:r>
              <a:rPr lang="en-US" altLang="zh-CN" sz="1800" b="1" dirty="0" err="1">
                <a:solidFill>
                  <a:srgbClr val="000080"/>
                </a:solidFill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</a:rPr>
              <a:t> </a:t>
            </a:r>
            <a:r>
              <a:rPr lang="en-US" altLang="zh-CN" sz="1800" dirty="0"/>
              <a:t>materializer = </a:t>
            </a:r>
            <a:r>
              <a:rPr lang="en-US" altLang="zh-CN" sz="1800" b="1" dirty="0">
                <a:solidFill>
                  <a:srgbClr val="000080"/>
                </a:solidFill>
              </a:rPr>
              <a:t>new </a:t>
            </a:r>
            <a:r>
              <a:rPr lang="en-US" altLang="zh-CN" sz="1800" dirty="0" err="1"/>
              <a:t>GearpumpMaterializer</a:t>
            </a:r>
            <a:r>
              <a:rPr lang="en-US" altLang="zh-CN" sz="1800" dirty="0"/>
              <a:t>(system)</a:t>
            </a:r>
            <a:br>
              <a:rPr lang="en-US" altLang="zh-CN" sz="1800" dirty="0"/>
            </a:br>
            <a:r>
              <a:rPr lang="en-US" altLang="zh-CN" sz="1800" b="1" dirty="0" err="1" smtClean="0">
                <a:solidFill>
                  <a:srgbClr val="000080"/>
                </a:solidFill>
              </a:rPr>
              <a:t>val</a:t>
            </a:r>
            <a:r>
              <a:rPr lang="en-US" altLang="zh-CN" sz="1800" b="1" dirty="0" smtClean="0">
                <a:solidFill>
                  <a:srgbClr val="000080"/>
                </a:solidFill>
              </a:rPr>
              <a:t> </a:t>
            </a:r>
            <a:r>
              <a:rPr lang="en-US" altLang="zh-CN" sz="1800" dirty="0"/>
              <a:t>echo = </a:t>
            </a:r>
            <a:r>
              <a:rPr lang="en-US" altLang="zh-CN" sz="1800" dirty="0" err="1"/>
              <a:t>system.actorOf</a:t>
            </a:r>
            <a:r>
              <a:rPr lang="en-US" altLang="zh-CN" sz="1800" dirty="0"/>
              <a:t>(</a:t>
            </a:r>
            <a:r>
              <a:rPr lang="en-US" altLang="zh-CN" sz="1800" i="1" dirty="0"/>
              <a:t>Props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0080"/>
                </a:solidFill>
              </a:rPr>
              <a:t>new </a:t>
            </a:r>
            <a:r>
              <a:rPr lang="en-US" altLang="zh-CN" sz="1800" dirty="0"/>
              <a:t>Echo()))</a:t>
            </a:r>
            <a:br>
              <a:rPr lang="en-US" altLang="zh-CN" sz="1800" dirty="0"/>
            </a:br>
            <a:r>
              <a:rPr lang="en-US" altLang="zh-CN" sz="1800" b="1" dirty="0" err="1">
                <a:solidFill>
                  <a:srgbClr val="000080"/>
                </a:solidFill>
              </a:rPr>
              <a:t>val</a:t>
            </a:r>
            <a:r>
              <a:rPr lang="en-US" altLang="zh-CN" sz="1800" b="1" dirty="0">
                <a:solidFill>
                  <a:srgbClr val="000080"/>
                </a:solidFill>
              </a:rPr>
              <a:t> </a:t>
            </a:r>
            <a:r>
              <a:rPr lang="en-US" altLang="zh-CN" sz="1800" dirty="0"/>
              <a:t>sink = </a:t>
            </a:r>
            <a:r>
              <a:rPr lang="en-US" altLang="zh-CN" sz="1800" dirty="0" err="1"/>
              <a:t>Sink.</a:t>
            </a:r>
            <a:r>
              <a:rPr lang="en-US" altLang="zh-CN" sz="1800" i="1" dirty="0" err="1"/>
              <a:t>actorRef</a:t>
            </a:r>
            <a:r>
              <a:rPr lang="en-US" altLang="zh-CN" sz="1800" dirty="0"/>
              <a:t>(echo, </a:t>
            </a:r>
            <a:r>
              <a:rPr lang="en-US" altLang="zh-CN" sz="1800" b="1" dirty="0">
                <a:solidFill>
                  <a:srgbClr val="008000"/>
                </a:solidFill>
              </a:rPr>
              <a:t>"COMPLETE"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b="1" dirty="0" err="1" smtClean="0">
                <a:solidFill>
                  <a:srgbClr val="000080"/>
                </a:solidFill>
              </a:rPr>
              <a:t>val</a:t>
            </a:r>
            <a:r>
              <a:rPr lang="en-US" altLang="zh-CN" sz="1800" b="1" dirty="0" smtClean="0">
                <a:solidFill>
                  <a:srgbClr val="000080"/>
                </a:solidFill>
              </a:rPr>
              <a:t> </a:t>
            </a:r>
            <a:r>
              <a:rPr lang="en-US" altLang="zh-CN" sz="1800" dirty="0"/>
              <a:t>source = </a:t>
            </a:r>
            <a:r>
              <a:rPr lang="en-US" altLang="zh-CN" sz="1800" dirty="0" err="1"/>
              <a:t>GearSource.</a:t>
            </a:r>
            <a:r>
              <a:rPr lang="en-US" altLang="zh-CN" sz="1800" i="1" dirty="0" err="1"/>
              <a:t>from</a:t>
            </a:r>
            <a:r>
              <a:rPr lang="en-US" altLang="zh-CN" sz="1800" dirty="0"/>
              <a:t>[</a:t>
            </a:r>
            <a:r>
              <a:rPr lang="en-US" altLang="zh-CN" sz="1800" dirty="0">
                <a:solidFill>
                  <a:srgbClr val="20999D"/>
                </a:solidFill>
              </a:rPr>
              <a:t>String</a:t>
            </a:r>
            <a:r>
              <a:rPr lang="en-US" altLang="zh-CN" sz="1800" dirty="0" smtClean="0"/>
              <a:t>](</a:t>
            </a:r>
            <a:r>
              <a:rPr lang="en-US" altLang="zh-CN" sz="1800" b="1" dirty="0">
                <a:solidFill>
                  <a:srgbClr val="000080"/>
                </a:solidFill>
              </a:rPr>
              <a:t>new </a:t>
            </a:r>
            <a:r>
              <a:rPr lang="en-US" altLang="zh-CN" sz="1800" dirty="0" err="1"/>
              <a:t>CollectionDataSource</a:t>
            </a:r>
            <a:r>
              <a:rPr lang="en-US" altLang="zh-CN" sz="1800" dirty="0"/>
              <a:t>(lines)</a:t>
            </a:r>
            <a:r>
              <a:rPr lang="en-US" altLang="zh-CN" sz="1800" dirty="0" smtClean="0"/>
              <a:t>)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err="1"/>
              <a:t>source.mapConcat</a:t>
            </a:r>
            <a:r>
              <a:rPr lang="en-US" altLang="zh-CN" sz="1800" dirty="0"/>
              <a:t>{line </a:t>
            </a:r>
            <a:r>
              <a:rPr lang="en-US" altLang="zh-CN" sz="1800" dirty="0" smtClean="0"/>
              <a:t>=&gt; </a:t>
            </a:r>
            <a:r>
              <a:rPr lang="en-US" altLang="zh-CN" sz="1800" dirty="0" err="1"/>
              <a:t>line.split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</a:rPr>
              <a:t>" "</a:t>
            </a:r>
            <a:r>
              <a:rPr lang="en-US" altLang="zh-CN" sz="1800" dirty="0"/>
              <a:t>).</a:t>
            </a:r>
            <a:r>
              <a:rPr lang="en-US" altLang="zh-CN" sz="1800" dirty="0" err="1" smtClean="0"/>
              <a:t>toList</a:t>
            </a:r>
            <a:r>
              <a:rPr lang="en-US" altLang="zh-CN" sz="1800" dirty="0" smtClean="0"/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.</a:t>
            </a:r>
            <a:r>
              <a:rPr lang="en-US" altLang="zh-CN" sz="1800" dirty="0"/>
              <a:t>groupBy2(x=&gt;x</a:t>
            </a:r>
            <a:r>
              <a:rPr lang="en-US" altLang="zh-CN" sz="1800" dirty="0" smtClean="0"/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.map(word </a:t>
            </a:r>
            <a:r>
              <a:rPr lang="en-US" altLang="zh-CN" sz="1800" dirty="0"/>
              <a:t>=&gt; (word, </a:t>
            </a:r>
            <a:r>
              <a:rPr lang="en-US" altLang="zh-CN" sz="1800" dirty="0">
                <a:solidFill>
                  <a:srgbClr val="0000FF"/>
                </a:solidFill>
              </a:rPr>
              <a:t>1</a:t>
            </a:r>
            <a:r>
              <a:rPr lang="en-US" altLang="zh-CN" sz="1800" dirty="0" smtClean="0"/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.reduce {(</a:t>
            </a:r>
            <a:r>
              <a:rPr lang="en-US" altLang="zh-CN" sz="1800" dirty="0"/>
              <a:t>a, b) </a:t>
            </a:r>
            <a:r>
              <a:rPr lang="en-US" altLang="zh-CN" sz="1800" dirty="0" smtClean="0"/>
              <a:t>=&gt; (</a:t>
            </a:r>
            <a:r>
              <a:rPr lang="en-US" altLang="zh-CN" sz="1800" dirty="0"/>
              <a:t>a._1, a._2 + b._2</a:t>
            </a:r>
            <a:r>
              <a:rPr lang="en-US" altLang="zh-CN" sz="1800" dirty="0" smtClean="0"/>
              <a:t>)}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.</a:t>
            </a:r>
            <a:r>
              <a:rPr lang="en-US" altLang="zh-CN" sz="1800" dirty="0"/>
              <a:t>log(</a:t>
            </a:r>
            <a:r>
              <a:rPr lang="en-US" altLang="zh-CN" sz="1800" b="1" dirty="0">
                <a:solidFill>
                  <a:srgbClr val="008000"/>
                </a:solidFill>
              </a:rPr>
              <a:t>"word-count"</a:t>
            </a:r>
            <a:r>
              <a:rPr lang="en-US" altLang="zh-CN" sz="1800" dirty="0"/>
              <a:t>).</a:t>
            </a:r>
            <a:r>
              <a:rPr lang="en-US" altLang="zh-CN" sz="1800" dirty="0" err="1"/>
              <a:t>runWith</a:t>
            </a:r>
            <a:r>
              <a:rPr lang="en-US" altLang="zh-CN" sz="1800" dirty="0"/>
              <a:t>(sink)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48" y="4515966"/>
            <a:ext cx="802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Available at </a:t>
            </a:r>
            <a:r>
              <a:rPr lang="en-US" altLang="zh-CN" sz="1200" dirty="0"/>
              <a:t>branch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github.com/gearpump/gearpump/tree/akkastream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561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988</Words>
  <Application>Microsoft Office PowerPoint</Application>
  <PresentationFormat>On-screen Show (16:9)</PresentationFormat>
  <Paragraphs>208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Effective Akka</vt:lpstr>
      <vt:lpstr>About me</vt:lpstr>
      <vt:lpstr>Why Akka?</vt:lpstr>
      <vt:lpstr>What is Akka? Micro-service oriented</vt:lpstr>
      <vt:lpstr>What is build with Akka?</vt:lpstr>
      <vt:lpstr>Three steps to use it</vt:lpstr>
      <vt:lpstr>Low level Graph API - WordCount</vt:lpstr>
      <vt:lpstr>High Level DSL API - WordCount</vt:lpstr>
      <vt:lpstr>Akka-stream API – WordCount</vt:lpstr>
      <vt:lpstr>UI Portal - DAG Visualization</vt:lpstr>
      <vt:lpstr>UI Portal – Processor Detail</vt:lpstr>
      <vt:lpstr>Architecture - Actor Hierarchy</vt:lpstr>
      <vt:lpstr>What Akka cool feature is used?</vt:lpstr>
      <vt:lpstr>Akka supervision for fault-tolerance</vt:lpstr>
      <vt:lpstr>Akka-clustering for HA</vt:lpstr>
      <vt:lpstr>Akka-Http for Web</vt:lpstr>
      <vt:lpstr>Akka Stream for local data flow</vt:lpstr>
      <vt:lpstr>Akka data replication for shared consistent data</vt:lpstr>
      <vt:lpstr>Other tools</vt:lpstr>
      <vt:lpstr>Lesson learned?</vt:lpstr>
      <vt:lpstr>Demo for good/bad coding practice</vt:lpstr>
      <vt:lpstr>High performance Messaging Layer</vt:lpstr>
      <vt:lpstr>Effective batching</vt:lpstr>
      <vt:lpstr>Akka Design Patterns</vt:lpstr>
      <vt:lpstr>Recruit committers for Gearpump</vt:lpstr>
      <vt:lpstr>Resources</vt:lpstr>
      <vt:lpstr>Thank you!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Scala&amp;Akka</dc:title>
  <dc:creator>Zhong, Xiang</dc:creator>
  <cp:keywords>CTPClassification=CTP_NWR:VisualMarkings=</cp:keywords>
  <cp:lastModifiedBy>Zhong, Xiang</cp:lastModifiedBy>
  <cp:revision>70</cp:revision>
  <dcterms:created xsi:type="dcterms:W3CDTF">2015-12-26T00:20:20Z</dcterms:created>
  <dcterms:modified xsi:type="dcterms:W3CDTF">2015-12-27T12:35:53Z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89cf5b56-cb55-412e-bed0-d4f1b36c4559</vt:lpwstr>
  </property>
  <property fmtid="{D5CDD505-2E9C-101B-9397-08002B2CF9AE}" pid="3" name="CTP_TimeStamp">
    <vt:lpwstr>2015-12-27 12:35:52Z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