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93" r:id="rId23"/>
    <p:sldId id="294" r:id="rId24"/>
    <p:sldId id="288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8E12FE-3E8C-FE46-8368-98FAA0DAE353}">
          <p14:sldIdLst>
            <p14:sldId id="256"/>
            <p14:sldId id="258"/>
            <p14:sldId id="259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  <p14:sldId id="293"/>
            <p14:sldId id="294"/>
            <p14:sldId id="288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19DF-446C-C547-B2D3-647A8757AB1E}" type="datetimeFigureOut">
              <a:rPr kumimoji="1" lang="zh-CN" altLang="en-US" smtClean="0"/>
              <a:t>2013/9/1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5A1-CEF3-1749-85AE-1DB1474186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7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5A1-CEF3-1749-85AE-1DB14741864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7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Development</a:t>
            </a:r>
            <a:br>
              <a:rPr kumimoji="1" lang="en-US" altLang="zh-CN" dirty="0" smtClean="0"/>
            </a:br>
            <a:r>
              <a:rPr kumimoji="1" lang="en-US" altLang="zh-CN" dirty="0" smtClean="0">
                <a:solidFill>
                  <a:schemeClr val="accent6"/>
                </a:solidFill>
              </a:rPr>
              <a:t>Without Java</a:t>
            </a:r>
            <a:endParaRPr kumimoji="1"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Object Oriented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Statically Typed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Scalable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Language</a:t>
            </a:r>
            <a:br>
              <a:rPr kumimoji="1" lang="en-US" altLang="zh-CN" sz="4000" dirty="0" smtClean="0"/>
            </a:br>
            <a:r>
              <a:rPr kumimoji="1" lang="en-US" altLang="zh-CN" sz="4000" dirty="0"/>
              <a:t/>
            </a:r>
            <a:br>
              <a:rPr kumimoji="1" lang="en-US" altLang="zh-CN" sz="4000" dirty="0"/>
            </a:br>
            <a:r>
              <a:rPr kumimoji="1" lang="en-US" altLang="zh-CN" sz="4000" dirty="0" smtClean="0"/>
              <a:t>Running on </a:t>
            </a:r>
            <a:r>
              <a:rPr kumimoji="1" lang="en-US" altLang="zh-CN" sz="4000" dirty="0" smtClean="0">
                <a:solidFill>
                  <a:schemeClr val="accent2"/>
                </a:solidFill>
              </a:rPr>
              <a:t>JVM</a:t>
            </a:r>
            <a:endParaRPr kumimoji="1"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Object Oriented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Statically Typed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Scalable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Language</a:t>
            </a:r>
            <a:br>
              <a:rPr kumimoji="1" lang="en-US" altLang="zh-CN" sz="4000" dirty="0" smtClean="0"/>
            </a:br>
            <a:r>
              <a:rPr kumimoji="1" lang="en-US" altLang="zh-CN" sz="4000" dirty="0"/>
              <a:t/>
            </a:r>
            <a:br>
              <a:rPr kumimoji="1" lang="en-US" altLang="zh-CN" sz="4000" dirty="0"/>
            </a:br>
            <a:r>
              <a:rPr kumimoji="1" lang="en-US" altLang="zh-CN" sz="4000" dirty="0" smtClean="0"/>
              <a:t>Running on </a:t>
            </a:r>
            <a:r>
              <a:rPr kumimoji="1" lang="en-US" altLang="zh-CN" sz="4000" dirty="0" smtClean="0">
                <a:solidFill>
                  <a:srgbClr val="C0504D"/>
                </a:solidFill>
              </a:rPr>
              <a:t>JVM</a:t>
            </a:r>
            <a:r>
              <a:rPr kumimoji="1" lang="en-US" altLang="zh-CN" sz="4000" dirty="0" smtClean="0"/>
              <a:t> and </a:t>
            </a:r>
            <a:r>
              <a:rPr kumimoji="1" lang="en-US" altLang="zh-CN" sz="4000" dirty="0" err="1" smtClean="0">
                <a:solidFill>
                  <a:srgbClr val="9BBB59"/>
                </a:solidFill>
              </a:rPr>
              <a:t>DalvikVM</a:t>
            </a:r>
            <a:endParaRPr kumimoji="1" lang="zh-CN" altLang="en-US" sz="40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6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3630"/>
            <a:ext cx="7772400" cy="5933622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Why </a:t>
            </a:r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49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0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 smtClean="0">
                <a:solidFill>
                  <a:schemeClr val="accent1"/>
                </a:solidFill>
                <a:latin typeface="Consolas"/>
                <a:cs typeface="Consolas"/>
              </a:rPr>
              <a:t>public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b="1" dirty="0">
                <a:solidFill>
                  <a:srgbClr val="4F81BD"/>
                </a:solidFill>
                <a:latin typeface="Consolas"/>
                <a:cs typeface="Consolas"/>
              </a:rPr>
              <a:t>class</a:t>
            </a:r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MyActivity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b="1" dirty="0">
                <a:solidFill>
                  <a:srgbClr val="4F81BD"/>
                </a:solidFill>
                <a:latin typeface="Consolas"/>
                <a:cs typeface="Consolas"/>
              </a:rPr>
              <a:t>extends</a:t>
            </a:r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Activity </a:t>
            </a:r>
            <a:r>
              <a:rPr lang="en-US" altLang="zh-CN" sz="1600" b="1" dirty="0">
                <a:latin typeface="Consolas"/>
                <a:cs typeface="Consolas"/>
              </a:rPr>
              <a:t>{ </a:t>
            </a: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ListView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comments</a:t>
            </a:r>
            <a:r>
              <a:rPr lang="en-US" altLang="zh-CN" sz="1600" b="1" dirty="0">
                <a:latin typeface="Consolas"/>
                <a:cs typeface="Consolas"/>
              </a:rPr>
              <a:t>; </a:t>
            </a:r>
            <a:endParaRPr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Button </a:t>
            </a:r>
            <a:r>
              <a:rPr lang="en-US" altLang="zh-CN" sz="1600" dirty="0" err="1">
                <a:latin typeface="Consolas"/>
                <a:cs typeface="Consolas"/>
              </a:rPr>
              <a:t>newComment</a:t>
            </a:r>
            <a:r>
              <a:rPr lang="en-US" altLang="zh-CN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altLang="zh-C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Consolas"/>
                <a:cs typeface="Consolas"/>
              </a:rPr>
              <a:t>  </a:t>
            </a:r>
            <a:r>
              <a:rPr lang="en-US" altLang="zh-CN" sz="1600" b="1" dirty="0" smtClean="0">
                <a:solidFill>
                  <a:schemeClr val="accent4"/>
                </a:solidFill>
                <a:latin typeface="Consolas"/>
                <a:cs typeface="Consolas"/>
              </a:rPr>
              <a:t>@Override </a:t>
            </a:r>
            <a:endParaRPr lang="en-US" altLang="zh-CN" sz="1600" dirty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Consolas"/>
                <a:cs typeface="Consolas"/>
              </a:rPr>
              <a:t> 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nsolas"/>
                <a:cs typeface="Consolas"/>
              </a:rPr>
              <a:t>void </a:t>
            </a:r>
            <a:r>
              <a:rPr lang="en-US" altLang="zh-CN" sz="1600" dirty="0" err="1">
                <a:latin typeface="Consolas"/>
                <a:cs typeface="Consolas"/>
              </a:rPr>
              <a:t>onCreate</a:t>
            </a:r>
            <a:r>
              <a:rPr lang="en-US" altLang="zh-CN" sz="1600" b="1" dirty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Bundle bundle</a:t>
            </a:r>
            <a:r>
              <a:rPr lang="en-US" altLang="zh-CN" sz="1600" b="1" dirty="0">
                <a:latin typeface="Consolas"/>
                <a:cs typeface="Consolas"/>
              </a:rPr>
              <a:t>) {</a:t>
            </a:r>
            <a:br>
              <a:rPr lang="en-US" altLang="zh-CN" sz="1600" b="1" dirty="0">
                <a:latin typeface="Consolas"/>
                <a:cs typeface="Consolas"/>
              </a:rPr>
            </a:br>
            <a:r>
              <a:rPr lang="en-US" altLang="zh-CN" sz="1600" b="1" dirty="0" smtClean="0">
                <a:latin typeface="Consolas"/>
                <a:cs typeface="Consolas"/>
              </a:rPr>
              <a:t>    </a:t>
            </a:r>
            <a:r>
              <a:rPr lang="en-US" altLang="zh-CN" sz="1600" b="1" dirty="0" err="1" smtClean="0">
                <a:solidFill>
                  <a:srgbClr val="4F81BD"/>
                </a:solidFill>
                <a:latin typeface="Consolas"/>
                <a:cs typeface="Consolas"/>
              </a:rPr>
              <a:t>super</a:t>
            </a:r>
            <a:r>
              <a:rPr lang="en-US" altLang="zh-CN" sz="1600" b="1" dirty="0" err="1" smtClean="0">
                <a:latin typeface="Consolas"/>
                <a:cs typeface="Consolas"/>
              </a:rPr>
              <a:t>.</a:t>
            </a:r>
            <a:r>
              <a:rPr lang="en-US" altLang="zh-CN" sz="1600" dirty="0" err="1" smtClean="0">
                <a:solidFill>
                  <a:schemeClr val="accent6"/>
                </a:solidFill>
                <a:latin typeface="Consolas"/>
                <a:cs typeface="Consolas"/>
              </a:rPr>
              <a:t>onCreate</a:t>
            </a:r>
            <a:r>
              <a:rPr lang="en-US" altLang="zh-CN" sz="1600" b="1" dirty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bundle</a:t>
            </a:r>
            <a:r>
              <a:rPr lang="en-US" altLang="zh-CN" sz="1600" b="1" dirty="0">
                <a:latin typeface="Consolas"/>
                <a:cs typeface="Consolas"/>
              </a:rPr>
              <a:t>);</a:t>
            </a:r>
            <a:br>
              <a:rPr lang="en-US" altLang="zh-CN" sz="1600" b="1" dirty="0">
                <a:latin typeface="Consolas"/>
                <a:cs typeface="Consolas"/>
              </a:rPr>
            </a:br>
            <a:r>
              <a:rPr lang="en-US" altLang="zh-CN" sz="1600" b="1" dirty="0" smtClean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comments </a:t>
            </a:r>
            <a:r>
              <a:rPr lang="en-US" altLang="zh-CN" sz="1600" b="1" dirty="0">
                <a:latin typeface="Consolas"/>
                <a:cs typeface="Consolas"/>
              </a:rPr>
              <a:t>= (</a:t>
            </a:r>
            <a:r>
              <a:rPr lang="en-US" altLang="zh-CN" sz="1600" dirty="0" err="1">
                <a:latin typeface="Consolas"/>
                <a:cs typeface="Consolas"/>
              </a:rPr>
              <a:t>ListView</a:t>
            </a:r>
            <a:r>
              <a:rPr lang="en-US" altLang="zh-CN" sz="1600" b="1" dirty="0">
                <a:latin typeface="Consolas"/>
                <a:cs typeface="Consolas"/>
              </a:rPr>
              <a:t>) </a:t>
            </a:r>
            <a:r>
              <a:rPr lang="en-US" altLang="zh-CN" sz="1600" dirty="0" err="1">
                <a:latin typeface="Consolas"/>
                <a:cs typeface="Consolas"/>
              </a:rPr>
              <a:t>findViewById</a:t>
            </a:r>
            <a:r>
              <a:rPr lang="en-US" altLang="zh-CN" sz="1600" b="1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R</a:t>
            </a:r>
            <a:r>
              <a:rPr lang="en-US" altLang="zh-CN" sz="1600" b="1" dirty="0" err="1">
                <a:latin typeface="Consolas"/>
                <a:cs typeface="Consolas"/>
              </a:rPr>
              <a:t>.</a:t>
            </a:r>
            <a:r>
              <a:rPr lang="en-US" altLang="zh-CN" sz="1600" dirty="0" err="1">
                <a:solidFill>
                  <a:srgbClr val="F79646"/>
                </a:solidFill>
                <a:latin typeface="Consolas"/>
                <a:cs typeface="Consolas"/>
              </a:rPr>
              <a:t>id</a:t>
            </a:r>
            <a:r>
              <a:rPr lang="en-US" altLang="zh-CN" sz="1600" b="1" dirty="0" err="1">
                <a:solidFill>
                  <a:srgbClr val="F79646"/>
                </a:solidFill>
                <a:latin typeface="Consolas"/>
                <a:cs typeface="Consolas"/>
              </a:rPr>
              <a:t>.</a:t>
            </a:r>
            <a:r>
              <a:rPr lang="en-US" altLang="zh-CN" sz="1600" dirty="0" err="1">
                <a:solidFill>
                  <a:srgbClr val="F79646"/>
                </a:solidFill>
                <a:latin typeface="Consolas"/>
                <a:cs typeface="Consolas"/>
              </a:rPr>
              <a:t>comments</a:t>
            </a:r>
            <a:r>
              <a:rPr lang="en-US" altLang="zh-CN" sz="1600" b="1" dirty="0">
                <a:latin typeface="Consolas"/>
                <a:cs typeface="Consolas"/>
              </a:rPr>
              <a:t>)</a:t>
            </a:r>
            <a:r>
              <a:rPr lang="en-US" altLang="zh-CN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latin typeface="Consolas"/>
                <a:cs typeface="Consolas"/>
              </a:rPr>
              <a:t>newComment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b="1" dirty="0">
                <a:latin typeface="Consolas"/>
                <a:cs typeface="Consolas"/>
              </a:rPr>
              <a:t>= (</a:t>
            </a:r>
            <a:r>
              <a:rPr lang="en-US" altLang="zh-CN" sz="1600" dirty="0">
                <a:latin typeface="Consolas"/>
                <a:cs typeface="Consolas"/>
              </a:rPr>
              <a:t>Button</a:t>
            </a:r>
            <a:r>
              <a:rPr lang="en-US" altLang="zh-CN" sz="1600" b="1" dirty="0">
                <a:latin typeface="Consolas"/>
                <a:cs typeface="Consolas"/>
              </a:rPr>
              <a:t>) </a:t>
            </a:r>
            <a:r>
              <a:rPr lang="en-US" altLang="zh-CN" sz="1600" dirty="0" err="1">
                <a:latin typeface="Consolas"/>
                <a:cs typeface="Consolas"/>
              </a:rPr>
              <a:t>findViewById</a:t>
            </a:r>
            <a:r>
              <a:rPr lang="en-US" altLang="zh-CN" sz="1600" b="1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R</a:t>
            </a:r>
            <a:r>
              <a:rPr lang="en-US" altLang="zh-CN" sz="1600" b="1" dirty="0" err="1">
                <a:latin typeface="Consolas"/>
                <a:cs typeface="Consolas"/>
              </a:rPr>
              <a:t>.</a:t>
            </a:r>
            <a:r>
              <a:rPr lang="en-US" altLang="zh-CN" sz="1600" dirty="0" err="1">
                <a:solidFill>
                  <a:srgbClr val="F79646"/>
                </a:solidFill>
                <a:latin typeface="Consolas"/>
                <a:cs typeface="Consolas"/>
              </a:rPr>
              <a:t>id</a:t>
            </a:r>
            <a:r>
              <a:rPr lang="en-US" altLang="zh-CN" sz="1600" b="1" dirty="0" err="1">
                <a:solidFill>
                  <a:srgbClr val="F79646"/>
                </a:solidFill>
                <a:latin typeface="Consolas"/>
                <a:cs typeface="Consolas"/>
              </a:rPr>
              <a:t>.</a:t>
            </a:r>
            <a:r>
              <a:rPr lang="en-US" altLang="zh-CN" sz="1600" dirty="0" err="1">
                <a:solidFill>
                  <a:srgbClr val="F79646"/>
                </a:solidFill>
                <a:latin typeface="Consolas"/>
                <a:cs typeface="Consolas"/>
              </a:rPr>
              <a:t>new_comment</a:t>
            </a:r>
            <a:r>
              <a:rPr lang="en-US" altLang="zh-CN" sz="1600" b="1" dirty="0">
                <a:latin typeface="Consolas"/>
                <a:cs typeface="Consolas"/>
              </a:rPr>
              <a:t>)</a:t>
            </a:r>
            <a:r>
              <a:rPr lang="en-US" altLang="zh-CN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altLang="zh-CN" sz="1600" b="1" i="1" dirty="0">
                <a:latin typeface="Consolas"/>
                <a:cs typeface="Consolas"/>
              </a:rPr>
              <a:t> </a:t>
            </a:r>
            <a:r>
              <a:rPr lang="en-US" altLang="zh-CN" sz="1600" b="1" i="1" dirty="0" smtClean="0">
                <a:latin typeface="Consolas"/>
                <a:cs typeface="Consolas"/>
              </a:rPr>
              <a:t>   </a:t>
            </a:r>
            <a:r>
              <a:rPr lang="en-US" altLang="zh-CN" sz="1600" b="1" dirty="0" smtClean="0">
                <a:latin typeface="Consolas"/>
                <a:cs typeface="Consolas"/>
              </a:rPr>
              <a:t>//...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Consolas"/>
                <a:cs typeface="Consolas"/>
              </a:rPr>
              <a:t>public </a:t>
            </a:r>
            <a:r>
              <a:rPr lang="en-US" altLang="zh-CN" sz="1600" dirty="0">
                <a:latin typeface="Consolas"/>
                <a:cs typeface="Consolas"/>
              </a:rPr>
              <a:t>void </a:t>
            </a:r>
            <a:r>
              <a:rPr lang="en-US" altLang="zh-CN" sz="1600" dirty="0" err="1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err="1">
                <a:latin typeface="Consolas"/>
                <a:cs typeface="Consolas"/>
              </a:rPr>
              <a:t>Toast.</a:t>
            </a:r>
            <a:r>
              <a:rPr lang="en-US" altLang="zh-CN" sz="1600" dirty="0" err="1">
                <a:solidFill>
                  <a:schemeClr val="accent6"/>
                </a:solidFill>
                <a:latin typeface="Consolas"/>
                <a:cs typeface="Consolas"/>
              </a:rPr>
              <a:t>makeText</a:t>
            </a:r>
            <a:r>
              <a:rPr lang="en-US" altLang="zh-CN" sz="1600" dirty="0">
                <a:latin typeface="Consolas"/>
                <a:cs typeface="Consolas"/>
              </a:rPr>
              <a:t>(this, </a:t>
            </a:r>
            <a:r>
              <a:rPr lang="en-US" altLang="zh-CN" sz="1600" dirty="0" smtClean="0">
                <a:solidFill>
                  <a:srgbClr val="9BBB59"/>
                </a:solidFill>
                <a:latin typeface="Consolas"/>
                <a:cs typeface="Consolas"/>
              </a:rPr>
              <a:t>“Hello”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>
                <a:latin typeface="Consolas"/>
                <a:cs typeface="Consolas"/>
              </a:rPr>
              <a:t>Toast.LENGTH_LONG</a:t>
            </a:r>
            <a:r>
              <a:rPr lang="en-US" altLang="zh-CN" sz="1600" dirty="0">
                <a:latin typeface="Consolas"/>
                <a:cs typeface="Consolas"/>
              </a:rPr>
              <a:t>).</a:t>
            </a:r>
            <a:r>
              <a:rPr lang="en-US" altLang="zh-CN" sz="1600" dirty="0">
                <a:solidFill>
                  <a:srgbClr val="F79646"/>
                </a:solidFill>
                <a:latin typeface="Consolas"/>
                <a:cs typeface="Consolas"/>
              </a:rPr>
              <a:t>show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  <a:endParaRPr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altLang="zh-CN" sz="1600" b="1" dirty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4578153" y="2697423"/>
            <a:ext cx="2874883" cy="414221"/>
          </a:xfrm>
          <a:prstGeom prst="wedgeRoundRectCallout">
            <a:avLst>
              <a:gd name="adj1" fmla="val -37598"/>
              <a:gd name="adj2" fmla="val 98833"/>
              <a:gd name="adj3" fmla="val 16667"/>
            </a:avLst>
          </a:prstGeom>
          <a:ln w="12700" cmpd="sng">
            <a:solidFill>
              <a:srgbClr val="BFBFB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BFBFBF"/>
                </a:solidFill>
              </a:rPr>
              <a:t>Initialize context and views </a:t>
            </a:r>
            <a:endParaRPr kumimoji="1" lang="zh-CN" alt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4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 with </a:t>
            </a:r>
            <a:r>
              <a:rPr kumimoji="1" lang="en-US" altLang="zh-CN" dirty="0" err="1" smtClean="0"/>
              <a:t>RoboGuice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 smtClean="0">
                <a:solidFill>
                  <a:schemeClr val="accent1"/>
                </a:solidFill>
                <a:latin typeface="Consolas"/>
                <a:cs typeface="Consolas"/>
              </a:rPr>
              <a:t>public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class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MyActivity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extends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RoboActivity</a:t>
            </a:r>
            <a:r>
              <a:rPr lang="en-US" altLang="zh-CN" sz="1600" dirty="0"/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b="1" dirty="0">
                <a:solidFill>
                  <a:srgbClr val="4F81BD"/>
                </a:solidFill>
                <a:latin typeface="Consolas"/>
                <a:cs typeface="Consolas"/>
              </a:rPr>
              <a:t>@Inject </a:t>
            </a:r>
            <a:r>
              <a:rPr lang="en-US" altLang="zh-CN" sz="1600" dirty="0">
                <a:latin typeface="Consolas"/>
                <a:cs typeface="Consolas"/>
              </a:rPr>
              <a:t>Application context</a:t>
            </a:r>
            <a:r>
              <a:rPr lang="en-US" altLang="zh-CN" sz="1600" b="1" dirty="0">
                <a:latin typeface="Consolas"/>
                <a:cs typeface="Consolas"/>
              </a:rPr>
              <a:t>; </a:t>
            </a: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@</a:t>
            </a:r>
            <a:r>
              <a:rPr lang="en-US" altLang="zh-CN" sz="1600" b="1" dirty="0">
                <a:solidFill>
                  <a:srgbClr val="4F81BD"/>
                </a:solidFill>
                <a:latin typeface="Consolas"/>
                <a:cs typeface="Consolas"/>
              </a:rPr>
              <a:t>Inject </a:t>
            </a:r>
            <a:r>
              <a:rPr lang="en-US" altLang="zh-CN" sz="1600" dirty="0" err="1">
                <a:latin typeface="Consolas"/>
                <a:cs typeface="Consolas"/>
              </a:rPr>
              <a:t>SessionManager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sessionManager</a:t>
            </a:r>
            <a:r>
              <a:rPr lang="en-US" altLang="zh-CN" sz="1600" b="1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solidFill>
                  <a:srgbClr val="4F81BD"/>
                </a:solidFill>
                <a:latin typeface="Consolas"/>
                <a:cs typeface="Consolas"/>
              </a:rPr>
              <a:t>@Inject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R.</a:t>
            </a:r>
            <a:r>
              <a:rPr lang="en-US" altLang="zh-CN" sz="1600" dirty="0" err="1" smtClean="0">
                <a:solidFill>
                  <a:schemeClr val="accent6"/>
                </a:solidFill>
                <a:latin typeface="Consolas"/>
                <a:cs typeface="Consolas"/>
              </a:rPr>
              <a:t>id.comments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 err="1" smtClean="0">
                <a:latin typeface="Consolas"/>
                <a:cs typeface="Consolas"/>
              </a:rPr>
              <a:t>ListView</a:t>
            </a:r>
            <a:r>
              <a:rPr lang="en-US" altLang="zh-CN" sz="1600" dirty="0" smtClean="0">
                <a:latin typeface="Consolas"/>
                <a:cs typeface="Consolas"/>
              </a:rPr>
              <a:t> comments</a:t>
            </a:r>
            <a:r>
              <a:rPr lang="en-US" altLang="zh-CN" sz="1600" b="1" dirty="0" smtClean="0">
                <a:latin typeface="Consolas"/>
                <a:cs typeface="Consolas"/>
              </a:rPr>
              <a:t>; 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solidFill>
                  <a:srgbClr val="4F81BD"/>
                </a:solidFill>
                <a:latin typeface="Consolas"/>
                <a:cs typeface="Consolas"/>
              </a:rPr>
              <a:t>@Inject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R.</a:t>
            </a:r>
            <a:r>
              <a:rPr lang="en-US" altLang="zh-CN" sz="1600" dirty="0" err="1" smtClean="0">
                <a:solidFill>
                  <a:srgbClr val="F79646"/>
                </a:solidFill>
                <a:latin typeface="Consolas"/>
                <a:cs typeface="Consolas"/>
              </a:rPr>
              <a:t>id.new_comment</a:t>
            </a:r>
            <a:r>
              <a:rPr lang="en-US" altLang="zh-CN" sz="1600" dirty="0" smtClean="0">
                <a:latin typeface="Consolas"/>
                <a:cs typeface="Consolas"/>
              </a:rPr>
              <a:t>) Button </a:t>
            </a:r>
            <a:r>
              <a:rPr lang="en-US" altLang="zh-CN" sz="1600" dirty="0" err="1" smtClean="0">
                <a:latin typeface="Consolas"/>
                <a:cs typeface="Consolas"/>
              </a:rPr>
              <a:t>newComment</a:t>
            </a:r>
            <a:r>
              <a:rPr lang="en-US" altLang="zh-CN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Consolas"/>
                <a:cs typeface="Consolas"/>
              </a:rPr>
              <a:t>public </a:t>
            </a:r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err="1">
                <a:latin typeface="Consolas"/>
                <a:cs typeface="Consolas"/>
              </a:rPr>
              <a:t>Toast.</a:t>
            </a:r>
            <a:r>
              <a:rPr lang="en-US" altLang="zh-CN" sz="1600" dirty="0" err="1">
                <a:solidFill>
                  <a:schemeClr val="accent6"/>
                </a:solidFill>
                <a:latin typeface="Consolas"/>
                <a:cs typeface="Consolas"/>
              </a:rPr>
              <a:t>makeText</a:t>
            </a:r>
            <a:r>
              <a:rPr lang="en-US" altLang="zh-CN" sz="1600" dirty="0" smtClean="0">
                <a:latin typeface="Consolas"/>
                <a:cs typeface="Consolas"/>
              </a:rPr>
              <a:t>(this, </a:t>
            </a:r>
            <a:r>
              <a:rPr lang="en-US" altLang="zh-CN" sz="1600" dirty="0" smtClean="0">
                <a:solidFill>
                  <a:schemeClr val="accent3"/>
                </a:solidFill>
                <a:latin typeface="Consolas"/>
                <a:cs typeface="Consolas"/>
              </a:rPr>
              <a:t>“Hello”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>
                <a:latin typeface="Consolas"/>
                <a:cs typeface="Consolas"/>
              </a:rPr>
              <a:t>Toast.LENGTH_LONG</a:t>
            </a:r>
            <a:r>
              <a:rPr lang="en-US" altLang="zh-CN" sz="1600" dirty="0">
                <a:latin typeface="Consolas"/>
                <a:cs typeface="Consolas"/>
              </a:rPr>
              <a:t>).</a:t>
            </a:r>
            <a:r>
              <a:rPr lang="en-US" altLang="zh-CN" sz="1600" dirty="0">
                <a:solidFill>
                  <a:srgbClr val="F79646"/>
                </a:solidFill>
                <a:latin typeface="Consolas"/>
                <a:cs typeface="Consolas"/>
              </a:rPr>
              <a:t>show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  <a:endParaRPr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Consolas"/>
                <a:cs typeface="Consolas"/>
              </a:rPr>
              <a:t>} 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1066391" y="3657344"/>
            <a:ext cx="1631274" cy="414221"/>
          </a:xfrm>
          <a:prstGeom prst="wedgeRoundRectCallout">
            <a:avLst>
              <a:gd name="adj1" fmla="val -33722"/>
              <a:gd name="adj2" fmla="val -100805"/>
              <a:gd name="adj3" fmla="val 16667"/>
            </a:avLst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BFBFBF"/>
                </a:solidFill>
              </a:rPr>
              <a:t>Inject views </a:t>
            </a:r>
            <a:endParaRPr kumimoji="1" lang="zh-CN" alt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4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740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Cambria"/>
                <a:cs typeface="Cambria"/>
              </a:rPr>
              <a:t>GO HOME ANDROID. YOU ARE DRUNK.</a:t>
            </a:r>
            <a:endParaRPr kumimoji="1" lang="zh-CN" altLang="en-US" sz="3200" dirty="0">
              <a:latin typeface="Cambria"/>
              <a:cs typeface="Cambri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67" b="467"/>
          <a:stretch>
            <a:fillRect/>
          </a:stretch>
        </p:blipFill>
        <p:spPr>
          <a:xfrm>
            <a:off x="526119" y="625596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27147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class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MyActivity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extends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ScalaActivity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Consolas"/>
                <a:cs typeface="Consolas"/>
              </a:rPr>
              <a:t> 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nsolas"/>
                <a:cs typeface="Consolas"/>
              </a:rPr>
              <a:t>lazy </a:t>
            </a:r>
            <a:r>
              <a:rPr lang="en-US" altLang="zh-CN" sz="1600" b="1" dirty="0" err="1" smtClean="0">
                <a:solidFill>
                  <a:schemeClr val="accent1"/>
                </a:solidFill>
                <a:latin typeface="Consolas"/>
                <a:cs typeface="Consolas"/>
              </a:rPr>
              <a:t>val</a:t>
            </a:r>
            <a:r>
              <a:rPr lang="en-US" altLang="zh-CN" sz="1600" b="1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altLang="zh-CN" sz="1600" b="1" dirty="0" err="1" smtClean="0">
                <a:latin typeface="Consolas"/>
                <a:cs typeface="Consolas"/>
              </a:rPr>
              <a:t>SessionManager</a:t>
            </a:r>
            <a:endParaRPr lang="en-US" altLang="zh-C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lazy </a:t>
            </a:r>
            <a:r>
              <a:rPr lang="en-US" altLang="zh-CN" sz="1600" b="1" dirty="0" err="1" smtClean="0">
                <a:solidFill>
                  <a:srgbClr val="4F81BD"/>
                </a:solidFill>
                <a:latin typeface="Consolas"/>
                <a:cs typeface="Consolas"/>
              </a:rPr>
              <a:t>val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comments = </a:t>
            </a:r>
            <a:r>
              <a:rPr lang="en-US" altLang="zh-CN" sz="1600" b="1" dirty="0" err="1" smtClean="0">
                <a:latin typeface="Consolas"/>
                <a:cs typeface="Consolas"/>
              </a:rPr>
              <a:t>findView</a:t>
            </a:r>
            <a:r>
              <a:rPr lang="en-US" altLang="zh-CN" sz="1600" b="1" dirty="0" smtClean="0">
                <a:latin typeface="Consolas"/>
                <a:cs typeface="Consolas"/>
              </a:rPr>
              <a:t>(</a:t>
            </a:r>
            <a:r>
              <a:rPr lang="en-US" altLang="zh-CN" sz="1600" b="1" dirty="0" err="1" smtClean="0">
                <a:latin typeface="Consolas"/>
                <a:cs typeface="Consolas"/>
              </a:rPr>
              <a:t>TR.</a:t>
            </a:r>
            <a:r>
              <a:rPr lang="en-US" altLang="zh-CN" sz="1600" b="1" dirty="0" err="1" smtClean="0">
                <a:solidFill>
                  <a:schemeClr val="accent6"/>
                </a:solidFill>
                <a:latin typeface="Consolas"/>
                <a:cs typeface="Consolas"/>
              </a:rPr>
              <a:t>comments</a:t>
            </a:r>
            <a:r>
              <a:rPr lang="en-US" altLang="zh-CN" sz="16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lazy </a:t>
            </a:r>
            <a:r>
              <a:rPr lang="en-US" altLang="zh-CN" sz="1600" b="1" dirty="0" err="1" smtClean="0">
                <a:solidFill>
                  <a:srgbClr val="4F81BD"/>
                </a:solidFill>
                <a:latin typeface="Consolas"/>
                <a:cs typeface="Consolas"/>
              </a:rPr>
              <a:t>val</a:t>
            </a:r>
            <a:r>
              <a:rPr lang="en-US" altLang="zh-CN" sz="1600" b="1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altLang="zh-CN" sz="1600" b="1" dirty="0" err="1" smtClean="0">
                <a:latin typeface="Consolas"/>
                <a:cs typeface="Consolas"/>
              </a:rPr>
              <a:t>newComment</a:t>
            </a:r>
            <a:r>
              <a:rPr lang="en-US" altLang="zh-CN" sz="1600" b="1" dirty="0" smtClean="0">
                <a:latin typeface="Consolas"/>
                <a:cs typeface="Consolas"/>
              </a:rPr>
              <a:t> = </a:t>
            </a:r>
            <a:r>
              <a:rPr lang="en-US" altLang="zh-CN" sz="1600" b="1" dirty="0" err="1" smtClean="0">
                <a:latin typeface="Consolas"/>
                <a:cs typeface="Consolas"/>
              </a:rPr>
              <a:t>findView</a:t>
            </a:r>
            <a:r>
              <a:rPr lang="en-US" altLang="zh-CN" sz="1600" b="1" dirty="0" smtClean="0">
                <a:latin typeface="Consolas"/>
                <a:cs typeface="Consolas"/>
              </a:rPr>
              <a:t>(</a:t>
            </a:r>
            <a:r>
              <a:rPr lang="en-US" altLang="zh-CN" sz="1600" b="1" dirty="0" err="1" smtClean="0">
                <a:latin typeface="Consolas"/>
                <a:cs typeface="Consolas"/>
              </a:rPr>
              <a:t>TR.</a:t>
            </a:r>
            <a:r>
              <a:rPr lang="en-US" altLang="zh-CN" sz="1600" b="1" dirty="0" err="1" smtClean="0">
                <a:solidFill>
                  <a:srgbClr val="F79646"/>
                </a:solidFill>
                <a:latin typeface="Consolas"/>
                <a:cs typeface="Consolas"/>
              </a:rPr>
              <a:t>new_comment</a:t>
            </a:r>
            <a:r>
              <a:rPr lang="en-US" altLang="zh-CN" sz="16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zh-CN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chemeClr val="accent1"/>
                </a:solidFill>
                <a:latin typeface="Consolas"/>
                <a:cs typeface="Consolas"/>
              </a:rPr>
              <a:t>def</a:t>
            </a:r>
            <a:r>
              <a:rPr lang="en-US" altLang="zh-CN" sz="16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() = </a:t>
            </a:r>
            <a:r>
              <a:rPr lang="en-US" altLang="zh-CN" sz="1600" dirty="0" smtClean="0">
                <a:solidFill>
                  <a:srgbClr val="9BBB59"/>
                </a:solidFill>
                <a:latin typeface="Consolas"/>
                <a:cs typeface="Consolas"/>
              </a:rPr>
              <a:t>“</a:t>
            </a:r>
            <a:r>
              <a:rPr lang="en-US" altLang="zh-CN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Hello”</a:t>
            </a:r>
            <a:r>
              <a:rPr lang="en-US" altLang="zh-CN" sz="1600" dirty="0" err="1" smtClean="0">
                <a:latin typeface="Consolas"/>
                <a:cs typeface="Consolas"/>
              </a:rPr>
              <a:t>.toast</a:t>
            </a:r>
            <a:r>
              <a:rPr lang="en-US" altLang="zh-CN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Consolas"/>
                <a:cs typeface="Consolas"/>
              </a:rPr>
              <a:t>} 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1066390" y="3893624"/>
            <a:ext cx="2349995" cy="414221"/>
          </a:xfrm>
          <a:prstGeom prst="wedgeRoundRectCallout">
            <a:avLst>
              <a:gd name="adj1" fmla="val -33722"/>
              <a:gd name="adj2" fmla="val -100805"/>
              <a:gd name="adj3" fmla="val 16667"/>
            </a:avLst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BFBFBF"/>
                </a:solidFill>
              </a:rPr>
              <a:t>Lazily load views </a:t>
            </a:r>
            <a:endParaRPr kumimoji="1" lang="zh-CN" altLang="en-US" dirty="0">
              <a:solidFill>
                <a:srgbClr val="BFBFBF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51202" y="4607035"/>
            <a:ext cx="3182143" cy="414221"/>
          </a:xfrm>
          <a:prstGeom prst="wedgeRoundRectCallout">
            <a:avLst>
              <a:gd name="adj1" fmla="val -44615"/>
              <a:gd name="adj2" fmla="val 94081"/>
              <a:gd name="adj3" fmla="val 16667"/>
            </a:avLst>
          </a:prstGeom>
          <a:ln w="12700" cmpd="sng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BFBFBF"/>
                </a:solidFill>
              </a:rPr>
              <a:t>Toast using implicit conversion</a:t>
            </a:r>
            <a:endParaRPr kumimoji="1" lang="zh-CN" altLang="en-US" dirty="0">
              <a:solidFill>
                <a:srgbClr val="BFBFB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1026" y="2057521"/>
            <a:ext cx="1989647" cy="338554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Implicit Context</a:t>
            </a:r>
            <a:endParaRPr kumimoji="1" lang="zh-CN" altLang="en-US" sz="1600" dirty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4969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3630"/>
            <a:ext cx="7772400" cy="5933622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A Sample 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742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3630"/>
            <a:ext cx="7772400" cy="5933622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</a:t>
            </a:r>
            <a:r>
              <a:rPr kumimoji="1" lang="en-US" altLang="zh-CN" sz="4800" dirty="0" err="1" smtClean="0">
                <a:latin typeface="Iceland"/>
                <a:cs typeface="Iceland"/>
              </a:rPr>
              <a:t>shadowsocks</a:t>
            </a:r>
            <a:endParaRPr kumimoji="1" lang="zh-CN" altLang="en-US" sz="4800" dirty="0">
              <a:latin typeface="Iceland"/>
              <a:cs typeface="Iceland"/>
            </a:endParaRPr>
          </a:p>
        </p:txBody>
      </p:sp>
      <p:pic>
        <p:nvPicPr>
          <p:cNvPr id="3" name="图片 2" descr="shadow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63" y="2539909"/>
            <a:ext cx="787649" cy="7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6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Iceland"/>
                <a:cs typeface="Iceland"/>
              </a:rPr>
              <a:t>s</a:t>
            </a:r>
            <a:r>
              <a:rPr kumimoji="1" lang="en-US" altLang="zh-CN" dirty="0" err="1" smtClean="0">
                <a:latin typeface="Iceland"/>
                <a:cs typeface="Iceland"/>
              </a:rPr>
              <a:t>hadowsocks</a:t>
            </a:r>
            <a:endParaRPr kumimoji="1" lang="zh-CN" altLang="en-US" dirty="0">
              <a:latin typeface="Iceland"/>
              <a:cs typeface="Iceland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github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shadowsocks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shadowsocks</a:t>
            </a:r>
            <a:r>
              <a:rPr kumimoji="1" lang="en-US" altLang="zh-CN" sz="2800" dirty="0" smtClean="0"/>
              <a:t>-android</a:t>
            </a:r>
          </a:p>
          <a:p>
            <a:r>
              <a:rPr kumimoji="1" lang="en-US" altLang="zh-CN" sz="2800" dirty="0"/>
              <a:t>w</a:t>
            </a:r>
            <a:r>
              <a:rPr kumimoji="1" lang="en-US" altLang="zh-CN" sz="2800" dirty="0" smtClean="0"/>
              <a:t>ritten in C/C++ and </a:t>
            </a:r>
            <a:r>
              <a:rPr kumimoji="1" lang="en-US" altLang="zh-CN" sz="2800" dirty="0" err="1" smtClean="0"/>
              <a:t>Scala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modules</a:t>
            </a:r>
          </a:p>
          <a:p>
            <a:pPr lvl="1"/>
            <a:r>
              <a:rPr kumimoji="1" lang="en-US" altLang="zh-CN" sz="2400" dirty="0" err="1">
                <a:solidFill>
                  <a:schemeClr val="accent3"/>
                </a:solidFill>
              </a:rPr>
              <a:t>s</a:t>
            </a:r>
            <a:r>
              <a:rPr kumimoji="1" lang="en-US" altLang="zh-CN" sz="2400" dirty="0" err="1" smtClean="0">
                <a:solidFill>
                  <a:schemeClr val="accent3"/>
                </a:solidFill>
              </a:rPr>
              <a:t>hadowsocks-libev</a:t>
            </a:r>
            <a:r>
              <a:rPr kumimoji="1" lang="en-US" altLang="zh-CN" sz="2400" dirty="0" smtClean="0">
                <a:solidFill>
                  <a:schemeClr val="accent3"/>
                </a:solidFill>
              </a:rPr>
              <a:t>: </a:t>
            </a:r>
            <a:r>
              <a:rPr kumimoji="1" lang="en-US" altLang="zh-CN" sz="2400" dirty="0" smtClean="0"/>
              <a:t>secured socks5 proxy in pure C</a:t>
            </a:r>
          </a:p>
          <a:p>
            <a:pPr lvl="1"/>
            <a:r>
              <a:rPr kumimoji="1" lang="en-US" altLang="zh-CN" sz="2400" dirty="0" err="1" smtClean="0">
                <a:solidFill>
                  <a:srgbClr val="9BBB59"/>
                </a:solidFill>
              </a:rPr>
              <a:t>shadowsocks</a:t>
            </a:r>
            <a:r>
              <a:rPr kumimoji="1" lang="en-US" altLang="zh-CN" sz="2400" dirty="0" smtClean="0">
                <a:solidFill>
                  <a:srgbClr val="9BBB59"/>
                </a:solidFill>
              </a:rPr>
              <a:t>-android: </a:t>
            </a:r>
            <a:r>
              <a:rPr kumimoji="1" lang="en-US" altLang="zh-CN" sz="2400" dirty="0" smtClean="0"/>
              <a:t>UI/Android interface in </a:t>
            </a:r>
            <a:r>
              <a:rPr kumimoji="1" lang="en-US" altLang="zh-CN" sz="2400" dirty="0" err="1" smtClean="0"/>
              <a:t>Scala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err="1"/>
              <a:t>lwIP</a:t>
            </a:r>
            <a:r>
              <a:rPr kumimoji="1" lang="en-US" altLang="zh-CN" sz="2400" dirty="0"/>
              <a:t>/tun2socks: user space TCP/IP stack in C+</a:t>
            </a:r>
            <a:r>
              <a:rPr kumimoji="1" lang="en-US" altLang="zh-CN" sz="2400" dirty="0" smtClean="0"/>
              <a:t>+</a:t>
            </a:r>
          </a:p>
          <a:p>
            <a:pPr lvl="1"/>
            <a:r>
              <a:rPr kumimoji="1" lang="en-US" altLang="zh-CN" sz="2400" dirty="0" err="1"/>
              <a:t>p</a:t>
            </a:r>
            <a:r>
              <a:rPr kumimoji="1" lang="en-US" altLang="zh-CN" sz="2400" dirty="0" err="1" smtClean="0"/>
              <a:t>dnsd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iptables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redsocks</a:t>
            </a:r>
            <a:r>
              <a:rPr kumimoji="1" lang="en-US" altLang="zh-CN" sz="2400" dirty="0" smtClean="0"/>
              <a:t>: native porting for android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8961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Development</a:t>
            </a:r>
            <a:br>
              <a:rPr kumimoji="1" lang="en-US" altLang="zh-CN" dirty="0" smtClean="0"/>
            </a:br>
            <a:r>
              <a:rPr kumimoji="1" lang="en-US" altLang="zh-CN" dirty="0" smtClean="0">
                <a:solidFill>
                  <a:schemeClr val="accent3"/>
                </a:solidFill>
              </a:rPr>
              <a:t>With </a:t>
            </a:r>
            <a:r>
              <a:rPr kumimoji="1" lang="en-US" altLang="zh-CN" dirty="0" err="1" smtClean="0">
                <a:solidFill>
                  <a:schemeClr val="accent3"/>
                </a:solidFill>
              </a:rPr>
              <a:t>Scala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project/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	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Build.scala</a:t>
            </a:r>
            <a:r>
              <a:rPr kumimoji="1" lang="en-US" altLang="zh-CN" sz="1800" dirty="0" smtClean="0">
                <a:latin typeface="Consolas"/>
                <a:cs typeface="Consolas"/>
              </a:rPr>
              <a:t>			&lt;SBT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makefile</a:t>
            </a:r>
            <a:r>
              <a:rPr kumimoji="1" lang="en-US" altLang="zh-CN" sz="1800" dirty="0" smtClean="0">
                <a:latin typeface="Consolas"/>
                <a:cs typeface="Consolas"/>
              </a:rPr>
              <a:t>&gt;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 </a:t>
            </a:r>
            <a:r>
              <a:rPr kumimoji="1" lang="en-US" altLang="zh-CN" sz="1800" dirty="0" smtClean="0">
                <a:latin typeface="Consolas"/>
                <a:cs typeface="Consolas"/>
              </a:rPr>
              <a:t>	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plugins.sbt</a:t>
            </a:r>
            <a:r>
              <a:rPr kumimoji="1" lang="en-US" altLang="zh-CN" sz="1800" dirty="0" smtClean="0">
                <a:latin typeface="Consolas"/>
                <a:cs typeface="Consolas"/>
              </a:rPr>
              <a:t>			&lt;SBT plugin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config</a:t>
            </a:r>
            <a:r>
              <a:rPr kumimoji="1" lang="en-US" altLang="zh-CN" sz="1800" dirty="0" smtClean="0">
                <a:latin typeface="Consolas"/>
                <a:cs typeface="Consolas"/>
              </a:rPr>
              <a:t>&gt;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err="1">
                <a:latin typeface="Consolas"/>
                <a:cs typeface="Consolas"/>
              </a:rPr>
              <a:t>src</a:t>
            </a:r>
            <a:r>
              <a:rPr kumimoji="1" lang="en-US" altLang="zh-CN" sz="1800" dirty="0">
                <a:latin typeface="Consolas"/>
                <a:cs typeface="Consolas"/>
              </a:rPr>
              <a:t>/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	main</a:t>
            </a:r>
            <a:r>
              <a:rPr kumimoji="1" lang="en-US" altLang="zh-CN" sz="1800" dirty="0">
                <a:latin typeface="Consolas"/>
                <a:cs typeface="Consolas"/>
              </a:rPr>
              <a:t>/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		res/			&lt;</a:t>
            </a:r>
            <a:r>
              <a:rPr kumimoji="1" lang="en-US" altLang="zh-CN" sz="1800" dirty="0">
                <a:latin typeface="Consolas"/>
                <a:cs typeface="Consolas"/>
              </a:rPr>
              <a:t>resource files</a:t>
            </a:r>
            <a:r>
              <a:rPr kumimoji="1" lang="en-US" altLang="zh-CN" sz="18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	</a:t>
            </a:r>
            <a:r>
              <a:rPr kumimoji="1" lang="en-US" altLang="zh-CN" sz="1800" dirty="0" smtClean="0">
                <a:latin typeface="Consolas"/>
                <a:cs typeface="Consolas"/>
              </a:rPr>
              <a:t>	assets/			&lt;</a:t>
            </a:r>
            <a:r>
              <a:rPr kumimoji="1" lang="en-US" altLang="zh-CN" sz="1800" dirty="0">
                <a:latin typeface="Consolas"/>
                <a:cs typeface="Consolas"/>
              </a:rPr>
              <a:t>asset files</a:t>
            </a:r>
            <a:r>
              <a:rPr kumimoji="1" lang="en-US" altLang="zh-CN" sz="18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	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	</a:t>
            </a:r>
            <a:r>
              <a:rPr kumimoji="1" lang="en-US" altLang="zh-CN" sz="1800" dirty="0" err="1" smtClean="0">
                <a:solidFill>
                  <a:srgbClr val="9BBB59"/>
                </a:solidFill>
                <a:latin typeface="Consolas"/>
                <a:cs typeface="Consolas"/>
              </a:rPr>
              <a:t>jni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/			&lt;</a:t>
            </a: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native codes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	</a:t>
            </a:r>
            <a:r>
              <a:rPr kumimoji="1" lang="en-US" altLang="zh-CN" sz="1800" dirty="0" smtClean="0">
                <a:latin typeface="Consolas"/>
                <a:cs typeface="Consolas"/>
              </a:rPr>
              <a:t>	libs/			&lt;</a:t>
            </a:r>
            <a:r>
              <a:rPr kumimoji="1" lang="en-US" altLang="zh-CN" sz="1800" dirty="0">
                <a:latin typeface="Consolas"/>
                <a:cs typeface="Consolas"/>
              </a:rPr>
              <a:t>jar and native libraries</a:t>
            </a:r>
            <a:r>
              <a:rPr kumimoji="1" lang="en-US" altLang="zh-CN" sz="18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	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	</a:t>
            </a:r>
            <a:r>
              <a:rPr kumimoji="1" lang="en-US" altLang="zh-CN" sz="1800" dirty="0" err="1" smtClean="0">
                <a:solidFill>
                  <a:srgbClr val="9BBB59"/>
                </a:solidFill>
                <a:latin typeface="Consolas"/>
                <a:cs typeface="Consolas"/>
              </a:rPr>
              <a:t>scala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/			&lt;</a:t>
            </a: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main </a:t>
            </a:r>
            <a:r>
              <a:rPr kumimoji="1" lang="en-US" altLang="zh-CN" sz="1800" dirty="0" err="1">
                <a:solidFill>
                  <a:srgbClr val="9BBB59"/>
                </a:solidFill>
                <a:latin typeface="Consolas"/>
                <a:cs typeface="Consolas"/>
              </a:rPr>
              <a:t>Scala</a:t>
            </a: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 sources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	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	java/			&lt;</a:t>
            </a:r>
            <a:r>
              <a:rPr kumimoji="1" lang="en-US" altLang="zh-CN" sz="1800" dirty="0">
                <a:solidFill>
                  <a:srgbClr val="9BBB59"/>
                </a:solidFill>
                <a:latin typeface="Consolas"/>
                <a:cs typeface="Consolas"/>
              </a:rPr>
              <a:t>main Java </a:t>
            </a:r>
            <a:r>
              <a:rPr kumimoji="1" lang="en-US" altLang="zh-CN" sz="1800" dirty="0" smtClean="0">
                <a:solidFill>
                  <a:srgbClr val="9BBB59"/>
                </a:solidFill>
                <a:latin typeface="Consolas"/>
                <a:cs typeface="Consolas"/>
              </a:rPr>
              <a:t>sources&gt;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	</a:t>
            </a:r>
            <a:r>
              <a:rPr kumimoji="1" lang="en-US" altLang="zh-CN" sz="1800" dirty="0" smtClean="0">
                <a:latin typeface="Consolas"/>
                <a:cs typeface="Consolas"/>
              </a:rPr>
              <a:t>	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AndroidManifest.xml</a:t>
            </a:r>
            <a:r>
              <a:rPr kumimoji="1" lang="en-US" altLang="zh-CN" sz="1800" dirty="0" smtClean="0">
                <a:latin typeface="Consolas"/>
                <a:cs typeface="Consolas"/>
              </a:rPr>
              <a:t>	&lt;</a:t>
            </a:r>
            <a:r>
              <a:rPr kumimoji="1" lang="en-US" altLang="zh-CN" sz="1800" dirty="0">
                <a:latin typeface="Consolas"/>
                <a:cs typeface="Consolas"/>
              </a:rPr>
              <a:t>manifest template&gt;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 </a:t>
            </a:r>
            <a:r>
              <a:rPr kumimoji="1" lang="en-US" altLang="zh-CN" sz="1800" dirty="0" smtClean="0">
                <a:latin typeface="Consolas"/>
                <a:cs typeface="Consolas"/>
              </a:rPr>
              <a:t>		test/			&lt;</a:t>
            </a:r>
            <a:r>
              <a:rPr kumimoji="1" lang="en-US" altLang="zh-CN" sz="1800" dirty="0">
                <a:latin typeface="Consolas"/>
                <a:cs typeface="Consolas"/>
              </a:rPr>
              <a:t>test </a:t>
            </a:r>
            <a:r>
              <a:rPr kumimoji="1" lang="en-US" altLang="zh-CN" sz="1800" dirty="0" smtClean="0">
                <a:latin typeface="Consolas"/>
                <a:cs typeface="Consolas"/>
              </a:rPr>
              <a:t>sources&gt;</a:t>
            </a:r>
            <a:endParaRPr kumimoji="1" lang="en-US" altLang="zh-C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933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SBT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Simple Build </a:t>
            </a:r>
            <a:r>
              <a:rPr kumimoji="1" lang="en-US" altLang="zh-CN" sz="2800" dirty="0"/>
              <a:t>T</a:t>
            </a:r>
            <a:r>
              <a:rPr kumimoji="1" lang="en-US" altLang="zh-CN" sz="2800" dirty="0" smtClean="0"/>
              <a:t>ool for 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 smtClean="0"/>
              <a:t> / Java</a:t>
            </a:r>
          </a:p>
          <a:p>
            <a:pPr lvl="1"/>
            <a:r>
              <a:rPr kumimoji="1" lang="en-US" altLang="zh-CN" sz="2400" dirty="0" smtClean="0"/>
              <a:t>Ant, Maven, </a:t>
            </a:r>
            <a:r>
              <a:rPr kumimoji="1" lang="en-US" altLang="zh-CN" sz="2400" dirty="0" err="1" smtClean="0"/>
              <a:t>Gradle</a:t>
            </a:r>
            <a:r>
              <a:rPr kumimoji="1" lang="en-US" altLang="zh-CN" sz="2400" dirty="0" smtClean="0"/>
              <a:t> like tool in </a:t>
            </a:r>
            <a:r>
              <a:rPr kumimoji="1" lang="en-US" altLang="zh-CN" sz="2400" dirty="0" err="1" smtClean="0"/>
              <a:t>Scala</a:t>
            </a:r>
            <a:endParaRPr kumimoji="1" lang="en-US" altLang="zh-CN" sz="24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github</a:t>
            </a:r>
            <a:r>
              <a:rPr kumimoji="1" lang="en-US" altLang="zh-CN" sz="2800" dirty="0" smtClean="0"/>
              <a:t>/</a:t>
            </a:r>
            <a:r>
              <a:rPr kumimoji="1" lang="en-US" altLang="zh-CN" sz="2800" dirty="0" err="1" smtClean="0"/>
              <a:t>jberkel</a:t>
            </a:r>
            <a:r>
              <a:rPr kumimoji="1" lang="en-US" altLang="zh-CN" sz="2800" dirty="0" smtClean="0"/>
              <a:t>/android-plugin</a:t>
            </a:r>
          </a:p>
          <a:p>
            <a:pPr lvl="1"/>
            <a:r>
              <a:rPr kumimoji="1" lang="en-US" altLang="zh-CN" sz="2400" dirty="0" smtClean="0"/>
              <a:t>SBT plugin for Android</a:t>
            </a:r>
          </a:p>
          <a:p>
            <a:pPr lvl="1"/>
            <a:r>
              <a:rPr kumimoji="1" lang="en-US" altLang="zh-CN" sz="2400" dirty="0" smtClean="0"/>
              <a:t>Dependency management, unit test, instrumentation, auto tasks, </a:t>
            </a:r>
            <a:r>
              <a:rPr kumimoji="1" lang="en-US" altLang="zh-CN" sz="2400" dirty="0" err="1" smtClean="0"/>
              <a:t>etc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39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Components</a:t>
            </a:r>
            <a:endParaRPr kumimoji="1"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61584" y="1600200"/>
            <a:ext cx="452521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UI</a:t>
            </a:r>
          </a:p>
          <a:p>
            <a:pPr lvl="1"/>
            <a:r>
              <a:rPr lang="en-US" sz="2000" dirty="0" err="1" smtClean="0"/>
              <a:t>ActionBarSherlock</a:t>
            </a:r>
            <a:endParaRPr lang="en-US" sz="2000" dirty="0" smtClean="0"/>
          </a:p>
          <a:p>
            <a:pPr lvl="1"/>
            <a:r>
              <a:rPr lang="en-US" sz="2000" dirty="0" err="1" smtClean="0"/>
              <a:t>SwitchBackport</a:t>
            </a:r>
            <a:endParaRPr lang="en-US" sz="2000" dirty="0" smtClean="0"/>
          </a:p>
          <a:p>
            <a:pPr lvl="1"/>
            <a:r>
              <a:rPr lang="en-US" sz="2000" dirty="0" smtClean="0"/>
              <a:t>Crouton</a:t>
            </a:r>
          </a:p>
          <a:p>
            <a:pPr lvl="1"/>
            <a:r>
              <a:rPr lang="en-US" sz="2000" dirty="0" err="1" smtClean="0"/>
              <a:t>UnifiedPreference</a:t>
            </a:r>
            <a:endParaRPr lang="en-US" sz="2000" dirty="0" smtClean="0"/>
          </a:p>
          <a:p>
            <a:pPr lvl="1"/>
            <a:r>
              <a:rPr lang="en-US" sz="2000" dirty="0" err="1" smtClean="0"/>
              <a:t>UniversalImageLoader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Libraries</a:t>
            </a:r>
          </a:p>
          <a:p>
            <a:pPr lvl="1"/>
            <a:r>
              <a:rPr lang="en-US" sz="2000" dirty="0" err="1" smtClean="0"/>
              <a:t>DNSJava</a:t>
            </a:r>
            <a:endParaRPr lang="en-US" sz="2000" dirty="0" smtClean="0"/>
          </a:p>
          <a:p>
            <a:pPr lvl="1"/>
            <a:r>
              <a:rPr lang="en-US" sz="2000" dirty="0" smtClean="0"/>
              <a:t>Analytics</a:t>
            </a:r>
          </a:p>
          <a:p>
            <a:pPr lvl="1"/>
            <a:r>
              <a:rPr lang="en-US" sz="2000" dirty="0" err="1" smtClean="0"/>
              <a:t>AdMob</a:t>
            </a:r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 descr="Screenshot_2013-08-27-13-13-1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" y="1405037"/>
            <a:ext cx="2929992" cy="52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2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9" name="Picture 8" descr="Screen Shot 2013-08-28 at 10.38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794317"/>
            <a:ext cx="8312727" cy="37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Best Practices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Proguard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Aggressive default rules</a:t>
            </a:r>
          </a:p>
          <a:p>
            <a:pPr lvl="1"/>
            <a:endParaRPr kumimoji="1" lang="en-US" altLang="zh-CN" sz="2400" dirty="0" smtClean="0"/>
          </a:p>
          <a:p>
            <a:r>
              <a:rPr kumimoji="1" lang="en-US" altLang="zh-CN" sz="2800" dirty="0" err="1" smtClean="0"/>
              <a:t>IntelliJ</a:t>
            </a:r>
            <a:r>
              <a:rPr kumimoji="1" lang="en-US" altLang="zh-CN" sz="2800" dirty="0" smtClean="0"/>
              <a:t> IDEA</a:t>
            </a:r>
          </a:p>
          <a:p>
            <a:pPr lvl="1"/>
            <a:r>
              <a:rPr kumimoji="1" lang="en-US" altLang="zh-CN" sz="2400" dirty="0" smtClean="0"/>
              <a:t>Best IDE for </a:t>
            </a:r>
            <a:r>
              <a:rPr kumimoji="1" lang="en-US" altLang="zh-CN" sz="2400" dirty="0" err="1" smtClean="0"/>
              <a:t>Scala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and Android</a:t>
            </a:r>
          </a:p>
          <a:p>
            <a:pPr lvl="1"/>
            <a:endParaRPr kumimoji="1" lang="en-US" altLang="zh-CN" sz="2400" dirty="0"/>
          </a:p>
          <a:p>
            <a:r>
              <a:rPr kumimoji="1" lang="en-US" altLang="zh-CN" sz="2800" dirty="0" smtClean="0"/>
              <a:t>Continuous Integration</a:t>
            </a:r>
          </a:p>
          <a:p>
            <a:pPr lvl="1"/>
            <a:r>
              <a:rPr kumimoji="1" lang="en-US" altLang="zh-CN" sz="2400" dirty="0" smtClean="0"/>
              <a:t>Travis is best, Jenkins works well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903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3630"/>
            <a:ext cx="7772400" cy="5933622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Questions?</a:t>
            </a:r>
            <a:endParaRPr kumimoji="1" lang="zh-CN" altLang="en-US" sz="4800" dirty="0">
              <a:latin typeface="Iceland"/>
              <a:cs typeface="Iceland"/>
            </a:endParaRPr>
          </a:p>
        </p:txBody>
      </p:sp>
    </p:spTree>
    <p:extLst>
      <p:ext uri="{BB962C8B-B14F-4D97-AF65-F5344CB8AC3E}">
        <p14:creationId xmlns:p14="http://schemas.microsoft.com/office/powerpoint/2010/main" val="1159441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3630"/>
            <a:ext cx="7772400" cy="5933622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Thanks!</a:t>
            </a:r>
            <a:endParaRPr kumimoji="1" lang="zh-CN" altLang="en-US" sz="4800" dirty="0">
              <a:latin typeface="Iceland"/>
              <a:cs typeface="Iceland"/>
            </a:endParaRPr>
          </a:p>
        </p:txBody>
      </p:sp>
    </p:spTree>
    <p:extLst>
      <p:ext uri="{BB962C8B-B14F-4D97-AF65-F5344CB8AC3E}">
        <p14:creationId xmlns:p14="http://schemas.microsoft.com/office/powerpoint/2010/main" val="155804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 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Max Lv</a:t>
            </a:r>
          </a:p>
          <a:p>
            <a:pPr lvl="1"/>
            <a:r>
              <a:rPr kumimoji="1" lang="en-US" altLang="zh-CN" sz="2400" dirty="0" smtClean="0"/>
              <a:t>Member of </a:t>
            </a:r>
            <a:r>
              <a:rPr kumimoji="1" lang="en-US" altLang="zh-CN" sz="2400" dirty="0" err="1" smtClean="0"/>
              <a:t>Tangcha</a:t>
            </a:r>
            <a:r>
              <a:rPr kumimoji="1" lang="en-US" altLang="zh-CN" sz="2400" dirty="0" smtClean="0"/>
              <a:t> Project</a:t>
            </a:r>
          </a:p>
          <a:p>
            <a:pPr lvl="2"/>
            <a:r>
              <a:rPr kumimoji="1" lang="zh-CN" altLang="en-US" sz="2000" dirty="0" smtClean="0"/>
              <a:t>字节社</a:t>
            </a:r>
            <a:r>
              <a:rPr kumimoji="1" lang="en-US" altLang="zh-CN" sz="2000" dirty="0" smtClean="0"/>
              <a:t> for Android, http://</a:t>
            </a:r>
            <a:r>
              <a:rPr kumimoji="1" lang="en-US" altLang="zh-CN" sz="2000" dirty="0" err="1" smtClean="0"/>
              <a:t>zijieshe.com</a:t>
            </a:r>
            <a:endParaRPr kumimoji="1" lang="en-US" altLang="zh-CN" sz="2000" dirty="0" smtClean="0"/>
          </a:p>
          <a:p>
            <a:pPr lvl="2"/>
            <a:endParaRPr kumimoji="1" lang="en-US" altLang="zh-CN" sz="2000" dirty="0" smtClean="0"/>
          </a:p>
          <a:p>
            <a:pPr lvl="1"/>
            <a:r>
              <a:rPr kumimoji="1" lang="en-US" altLang="zh-CN" sz="2400" dirty="0" smtClean="0"/>
              <a:t>Major Contributor of </a:t>
            </a:r>
            <a:r>
              <a:rPr kumimoji="1" lang="en-US" altLang="zh-CN" sz="2400" dirty="0" err="1" smtClean="0"/>
              <a:t>GoAgent</a:t>
            </a:r>
            <a:r>
              <a:rPr kumimoji="1" lang="en-US" altLang="zh-CN" sz="2400" dirty="0" smtClean="0"/>
              <a:t> Project</a:t>
            </a:r>
            <a:endParaRPr kumimoji="1" lang="en-US" altLang="zh-CN" sz="2400" dirty="0"/>
          </a:p>
          <a:p>
            <a:pPr lvl="2"/>
            <a:r>
              <a:rPr kumimoji="1" lang="en-US" altLang="zh-CN" sz="2000" dirty="0" err="1"/>
              <a:t>g</a:t>
            </a:r>
            <a:r>
              <a:rPr kumimoji="1" lang="en-US" altLang="zh-CN" sz="2000" dirty="0" err="1" smtClean="0"/>
              <a:t>ithub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madeye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gaeproxy</a:t>
            </a:r>
            <a:endParaRPr kumimoji="1" lang="en-US" altLang="zh-CN" sz="2000" dirty="0" smtClean="0"/>
          </a:p>
          <a:p>
            <a:pPr lvl="2"/>
            <a:endParaRPr kumimoji="1" lang="en-US" altLang="zh-CN" sz="2000" dirty="0" smtClean="0"/>
          </a:p>
          <a:p>
            <a:pPr lvl="1"/>
            <a:r>
              <a:rPr kumimoji="1" lang="en-US" altLang="zh-CN" sz="2400" dirty="0" smtClean="0"/>
              <a:t>Core maintainer of </a:t>
            </a:r>
            <a:r>
              <a:rPr kumimoji="1" lang="en-US" altLang="zh-CN" sz="2400" dirty="0" err="1" smtClean="0"/>
              <a:t>Shadowsocks</a:t>
            </a:r>
            <a:r>
              <a:rPr kumimoji="1" lang="en-US" altLang="zh-CN" sz="2400" dirty="0" smtClean="0"/>
              <a:t> Project</a:t>
            </a:r>
          </a:p>
          <a:p>
            <a:pPr lvl="2"/>
            <a:r>
              <a:rPr kumimoji="1" lang="en-US" altLang="zh-CN" sz="2000" dirty="0" err="1"/>
              <a:t>g</a:t>
            </a:r>
            <a:r>
              <a:rPr kumimoji="1" lang="en-US" altLang="zh-CN" sz="2000" dirty="0" err="1" smtClean="0"/>
              <a:t>ithub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madeye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shadowsocks-libev</a:t>
            </a:r>
            <a:r>
              <a:rPr kumimoji="1" lang="en-US" altLang="zh-CN" sz="2000" dirty="0" smtClean="0"/>
              <a:t> </a:t>
            </a:r>
          </a:p>
          <a:p>
            <a:pPr lvl="2"/>
            <a:r>
              <a:rPr kumimoji="1" lang="en-US" altLang="zh-CN" sz="2000" dirty="0" err="1"/>
              <a:t>g</a:t>
            </a:r>
            <a:r>
              <a:rPr kumimoji="1" lang="en-US" altLang="zh-CN" sz="2000" dirty="0" err="1" smtClean="0"/>
              <a:t>ithub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shadowsocks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shadowsocks</a:t>
            </a:r>
            <a:r>
              <a:rPr kumimoji="1" lang="en-US" altLang="zh-CN" sz="2000" dirty="0" smtClean="0"/>
              <a:t>-android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916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3630"/>
            <a:ext cx="7772400" cy="5933622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91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9423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0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Object Oriented</a:t>
            </a:r>
            <a:br>
              <a:rPr kumimoji="1" lang="en-US" altLang="zh-CN" sz="4000" dirty="0" smtClean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0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Object Oriented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Statically Typed</a:t>
            </a:r>
            <a:br>
              <a:rPr kumimoji="1" lang="en-US" altLang="zh-CN" sz="4000" dirty="0" smtClean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0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Object Oriented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Statically Typed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Scalable</a:t>
            </a:r>
            <a:br>
              <a:rPr kumimoji="1" lang="en-US" altLang="zh-CN" sz="4000" dirty="0" smtClean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0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5649"/>
            <a:ext cx="7772400" cy="6061603"/>
          </a:xfrm>
        </p:spPr>
        <p:txBody>
          <a:bodyPr anchor="t" anchorCtr="0">
            <a:no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is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/>
              <a:t>A Functional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Object Oriented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Statically Typed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Scalable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Language</a:t>
            </a:r>
            <a:br>
              <a:rPr kumimoji="1" lang="en-US" altLang="zh-CN" sz="4000" dirty="0" smtClean="0"/>
            </a:br>
            <a:r>
              <a:rPr kumimoji="1" lang="en-US" altLang="zh-CN" sz="4000" dirty="0"/>
              <a:t/>
            </a:r>
            <a:br>
              <a:rPr kumimoji="1" lang="en-US" altLang="zh-CN" sz="4000" dirty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0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839</TotalTime>
  <Words>298</Words>
  <Application>Microsoft Office PowerPoint</Application>
  <PresentationFormat>全屏显示(4:3)</PresentationFormat>
  <Paragraphs>133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 黑色 </vt:lpstr>
      <vt:lpstr>Android Development Without Java</vt:lpstr>
      <vt:lpstr>Android Development With Scala</vt:lpstr>
      <vt:lpstr>   Scala</vt:lpstr>
      <vt:lpstr>Scala is  </vt:lpstr>
      <vt:lpstr>Scala is  A Functional </vt:lpstr>
      <vt:lpstr>Scala is  A Functional Object Oriented </vt:lpstr>
      <vt:lpstr>Scala is  A Functional Object Oriented Statically Typed </vt:lpstr>
      <vt:lpstr>Scala is  A Functional Object Oriented Statically Typed Scalable </vt:lpstr>
      <vt:lpstr>Scala is  A Functional Object Oriented Statically Typed Scalable Language  </vt:lpstr>
      <vt:lpstr>Scala is  A Functional Object Oriented Statically Typed Scalable Language  Running on JVM</vt:lpstr>
      <vt:lpstr>Scala is  A Functional Object Oriented Statically Typed Scalable Language  Running on JVM and DalvikVM</vt:lpstr>
      <vt:lpstr>   Why Scala</vt:lpstr>
      <vt:lpstr>Java</vt:lpstr>
      <vt:lpstr>Java with RoboGuice</vt:lpstr>
      <vt:lpstr>GO HOME ANDROID. YOU ARE DRUNK.</vt:lpstr>
      <vt:lpstr>Scala</vt:lpstr>
      <vt:lpstr>   A Sample Project</vt:lpstr>
      <vt:lpstr>          shadowsocks</vt:lpstr>
      <vt:lpstr>shadowsocks</vt:lpstr>
      <vt:lpstr>Project Structure</vt:lpstr>
      <vt:lpstr>SBT</vt:lpstr>
      <vt:lpstr>Components</vt:lpstr>
      <vt:lpstr>Components</vt:lpstr>
      <vt:lpstr>Best Practices</vt:lpstr>
      <vt:lpstr>   Questions?</vt:lpstr>
      <vt:lpstr>   Thanks!</vt:lpstr>
      <vt:lpstr>About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WITHOUT Java</dc:title>
  <dc:creator>Max Lv</dc:creator>
  <cp:lastModifiedBy>Max Lv</cp:lastModifiedBy>
  <cp:revision>36</cp:revision>
  <dcterms:created xsi:type="dcterms:W3CDTF">2013-08-10T13:14:25Z</dcterms:created>
  <dcterms:modified xsi:type="dcterms:W3CDTF">2013-09-01T00:08:52Z</dcterms:modified>
</cp:coreProperties>
</file>