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71" r:id="rId5"/>
    <p:sldId id="272" r:id="rId6"/>
    <p:sldId id="259" r:id="rId7"/>
    <p:sldId id="257" r:id="rId8"/>
    <p:sldId id="260" r:id="rId9"/>
    <p:sldId id="261" r:id="rId10"/>
    <p:sldId id="268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7236" y="1971448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Classical Cryptosystems</a:t>
            </a:r>
            <a:br>
              <a:rPr lang="en-US" dirty="0" smtClean="0"/>
            </a:br>
            <a:r>
              <a:rPr lang="en-US" dirty="0" smtClean="0"/>
              <a:t>And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21744"/>
            <a:ext cx="10353762" cy="369513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Unicode a = 97</a:t>
            </a:r>
          </a:p>
          <a:p>
            <a:r>
              <a:rPr lang="en-US" sz="3000" dirty="0" smtClean="0"/>
              <a:t>Value a = 10</a:t>
            </a:r>
          </a:p>
          <a:p>
            <a:r>
              <a:rPr lang="en-US" sz="3000" dirty="0" smtClean="0"/>
              <a:t>Value a – 10 = 0 (so we can use %)</a:t>
            </a:r>
          </a:p>
          <a:p>
            <a:r>
              <a:rPr lang="en-US" sz="3000" dirty="0"/>
              <a:t>o</a:t>
            </a:r>
            <a:r>
              <a:rPr lang="en-US" sz="3000" dirty="0" smtClean="0"/>
              <a:t>ffset = 97 – 0 = 97</a:t>
            </a:r>
          </a:p>
          <a:p>
            <a:r>
              <a:rPr lang="en-US" sz="3000" dirty="0" smtClean="0"/>
              <a:t>char(</a:t>
            </a:r>
            <a:r>
              <a:rPr lang="en-US" sz="3000" dirty="0" err="1" smtClean="0"/>
              <a:t>valueA</a:t>
            </a:r>
            <a:r>
              <a:rPr lang="en-US" sz="3000" dirty="0" smtClean="0"/>
              <a:t> – 10 + offset) = char(97) = 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5049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br>
              <a:rPr lang="en-US" dirty="0" smtClean="0"/>
            </a:br>
            <a:r>
              <a:rPr lang="en-US" dirty="0" smtClean="0"/>
              <a:t>AKA conditional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int</a:t>
            </a:r>
            <a:r>
              <a:rPr lang="en-US" sz="3000" dirty="0" smtClean="0"/>
              <a:t> </a:t>
            </a:r>
            <a:r>
              <a:rPr lang="en-US" sz="3000" dirty="0" err="1" smtClean="0"/>
              <a:t>i</a:t>
            </a:r>
            <a:r>
              <a:rPr lang="en-US" sz="3000" dirty="0" smtClean="0"/>
              <a:t> = variable that holds an integer.</a:t>
            </a:r>
          </a:p>
          <a:p>
            <a:r>
              <a:rPr lang="en-US" sz="3000" dirty="0" err="1" smtClean="0"/>
              <a:t>i</a:t>
            </a:r>
            <a:r>
              <a:rPr lang="en-US" sz="3000" dirty="0" smtClean="0"/>
              <a:t> is the convention in for loops.  Stands for increment.</a:t>
            </a:r>
          </a:p>
          <a:p>
            <a:r>
              <a:rPr lang="en-US" sz="3000" dirty="0" smtClean="0"/>
              <a:t>for (where we start; where we end; how we get there);</a:t>
            </a:r>
          </a:p>
          <a:p>
            <a:r>
              <a:rPr lang="en-US" sz="3000" dirty="0" smtClean="0"/>
              <a:t>for (</a:t>
            </a:r>
            <a:r>
              <a:rPr lang="en-US" sz="3000" dirty="0" err="1" smtClean="0"/>
              <a:t>int</a:t>
            </a:r>
            <a:r>
              <a:rPr lang="en-US" sz="3000" dirty="0" smtClean="0"/>
              <a:t> </a:t>
            </a:r>
            <a:r>
              <a:rPr lang="en-US" sz="3000" dirty="0" err="1" smtClean="0"/>
              <a:t>i</a:t>
            </a:r>
            <a:r>
              <a:rPr lang="en-US" sz="3000" dirty="0" smtClean="0"/>
              <a:t> = 0;               </a:t>
            </a:r>
            <a:r>
              <a:rPr lang="en-US" sz="3000" dirty="0" err="1" smtClean="0"/>
              <a:t>i</a:t>
            </a:r>
            <a:r>
              <a:rPr lang="en-US" sz="3000" dirty="0" smtClean="0"/>
              <a:t> &lt; 10;                </a:t>
            </a:r>
            <a:r>
              <a:rPr lang="en-US" sz="3000" dirty="0" err="1" smtClean="0"/>
              <a:t>i</a:t>
            </a:r>
            <a:r>
              <a:rPr lang="en-US" sz="3000" dirty="0" smtClean="0"/>
              <a:t>++);</a:t>
            </a:r>
          </a:p>
          <a:p>
            <a:r>
              <a:rPr lang="en-US" sz="3000" dirty="0" smtClean="0"/>
              <a:t>for(</a:t>
            </a:r>
            <a:r>
              <a:rPr lang="en-US" sz="3000" dirty="0" err="1" smtClean="0"/>
              <a:t>int</a:t>
            </a:r>
            <a:r>
              <a:rPr lang="en-US" sz="3000" dirty="0" smtClean="0"/>
              <a:t> </a:t>
            </a:r>
            <a:r>
              <a:rPr lang="en-US" sz="3000" dirty="0" err="1" smtClean="0"/>
              <a:t>i</a:t>
            </a:r>
            <a:r>
              <a:rPr lang="en-US" sz="3000" dirty="0" smtClean="0"/>
              <a:t> = 10;		 </a:t>
            </a:r>
            <a:r>
              <a:rPr lang="en-US" sz="3000" dirty="0" err="1" smtClean="0"/>
              <a:t>i</a:t>
            </a:r>
            <a:r>
              <a:rPr lang="en-US" sz="3000" dirty="0" smtClean="0"/>
              <a:t> &gt; 0;		</a:t>
            </a:r>
            <a:r>
              <a:rPr lang="en-US" sz="3000" dirty="0" err="1" smtClean="0"/>
              <a:t>i</a:t>
            </a:r>
            <a:r>
              <a:rPr lang="en-US" sz="3000" dirty="0" smtClean="0"/>
              <a:t>--);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7569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	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for (</a:t>
            </a:r>
            <a:r>
              <a:rPr lang="en-US" sz="3000" dirty="0" err="1" smtClean="0"/>
              <a:t>int</a:t>
            </a:r>
            <a:r>
              <a:rPr lang="en-US" sz="3000" dirty="0" smtClean="0"/>
              <a:t> </a:t>
            </a:r>
            <a:r>
              <a:rPr lang="en-US" sz="3000" dirty="0" err="1" smtClean="0"/>
              <a:t>i</a:t>
            </a:r>
            <a:r>
              <a:rPr lang="en-US" sz="3000" dirty="0" smtClean="0"/>
              <a:t> = 0; </a:t>
            </a:r>
            <a:r>
              <a:rPr lang="en-US" sz="3000" dirty="0" err="1" smtClean="0"/>
              <a:t>i</a:t>
            </a:r>
            <a:r>
              <a:rPr lang="en-US" sz="3000" dirty="0" smtClean="0"/>
              <a:t> &lt; </a:t>
            </a:r>
            <a:r>
              <a:rPr lang="en-US" sz="3000" dirty="0" smtClean="0"/>
              <a:t>3; </a:t>
            </a:r>
            <a:r>
              <a:rPr lang="en-US" sz="3000" dirty="0" err="1" smtClean="0"/>
              <a:t>i</a:t>
            </a:r>
            <a:r>
              <a:rPr lang="en-US" sz="3000" dirty="0" smtClean="0"/>
              <a:t>++) {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	</a:t>
            </a:r>
            <a:r>
              <a:rPr lang="en-US" sz="3000" dirty="0" err="1" smtClean="0"/>
              <a:t>System.out.println</a:t>
            </a:r>
            <a:r>
              <a:rPr lang="en-US" sz="3000" dirty="0" smtClean="0"/>
              <a:t>(</a:t>
            </a:r>
            <a:r>
              <a:rPr lang="en-US" sz="3000" dirty="0" err="1" smtClean="0"/>
              <a:t>i</a:t>
            </a:r>
            <a:r>
              <a:rPr lang="en-US" sz="3000" dirty="0" smtClean="0"/>
              <a:t>);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}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534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3000" dirty="0" smtClean="0"/>
          </a:p>
          <a:p>
            <a:pPr algn="ctr"/>
            <a:r>
              <a:rPr lang="en-US" sz="3000" dirty="0"/>
              <a:t>Arrays and </a:t>
            </a:r>
            <a:r>
              <a:rPr lang="en-US" sz="3000" dirty="0" smtClean="0"/>
              <a:t>Indexing</a:t>
            </a:r>
            <a:endParaRPr lang="en-US" sz="3000" dirty="0" smtClean="0"/>
          </a:p>
          <a:p>
            <a:pPr algn="ctr"/>
            <a:r>
              <a:rPr lang="en-US" sz="3000" dirty="0" smtClean="0"/>
              <a:t>ASCII </a:t>
            </a:r>
            <a:r>
              <a:rPr lang="en-US" sz="3000" dirty="0" smtClean="0"/>
              <a:t>&amp; Unicode</a:t>
            </a:r>
          </a:p>
          <a:p>
            <a:pPr algn="ctr"/>
            <a:r>
              <a:rPr lang="en-US" sz="3000" dirty="0" smtClean="0"/>
              <a:t>For </a:t>
            </a:r>
            <a:r>
              <a:rPr lang="en-US" sz="3000" dirty="0" smtClean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3617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>
              <a:effectLst/>
            </a:endParaRPr>
          </a:p>
          <a:p>
            <a:pPr marL="0" indent="0" algn="ctr">
              <a:buNone/>
            </a:pPr>
            <a:r>
              <a:rPr lang="en-US" sz="3000" dirty="0" smtClean="0">
                <a:effectLst/>
              </a:rPr>
              <a:t>An</a:t>
            </a:r>
            <a:r>
              <a:rPr lang="en-US" sz="3000" dirty="0">
                <a:effectLst/>
              </a:rPr>
              <a:t> </a:t>
            </a:r>
            <a:r>
              <a:rPr lang="en-US" sz="3000" i="1" dirty="0">
                <a:effectLst/>
              </a:rPr>
              <a:t>array</a:t>
            </a:r>
            <a:r>
              <a:rPr lang="en-US" sz="3000" dirty="0">
                <a:effectLst/>
              </a:rPr>
              <a:t> is a container </a:t>
            </a:r>
            <a:r>
              <a:rPr lang="en-US" sz="3000" dirty="0" smtClean="0">
                <a:effectLst/>
              </a:rPr>
              <a:t>object</a:t>
            </a:r>
          </a:p>
          <a:p>
            <a:pPr marL="0" indent="0" algn="ctr">
              <a:buNone/>
            </a:pPr>
            <a:r>
              <a:rPr lang="en-US" sz="3000" dirty="0" smtClean="0">
                <a:effectLst/>
              </a:rPr>
              <a:t> </a:t>
            </a:r>
            <a:r>
              <a:rPr lang="en-US" sz="3000" dirty="0">
                <a:effectLst/>
              </a:rPr>
              <a:t>that holds a fixed number </a:t>
            </a:r>
            <a:r>
              <a:rPr lang="en-US" sz="3000" dirty="0" smtClean="0">
                <a:effectLst/>
              </a:rPr>
              <a:t>of</a:t>
            </a:r>
          </a:p>
          <a:p>
            <a:pPr marL="0" indent="0" algn="ctr">
              <a:buNone/>
            </a:pPr>
            <a:r>
              <a:rPr lang="en-US" sz="3000" dirty="0" smtClean="0">
                <a:effectLst/>
              </a:rPr>
              <a:t> </a:t>
            </a:r>
            <a:r>
              <a:rPr lang="en-US" sz="3000" dirty="0">
                <a:effectLst/>
              </a:rPr>
              <a:t>values of a single type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107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Index into an array</a:t>
            </a:r>
            <a:endParaRPr lang="en-US" sz="2800" dirty="0" smtClean="0"/>
          </a:p>
          <a:p>
            <a:pPr lvl="1" algn="ctr"/>
            <a:r>
              <a:rPr lang="en-US" sz="2800" dirty="0" smtClean="0"/>
              <a:t>[0][1][2][3][4][5][6]…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09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String as an array of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  </a:t>
            </a:r>
            <a:r>
              <a:rPr lang="en-US" sz="3000" dirty="0" smtClean="0"/>
              <a:t>Character[13] </a:t>
            </a:r>
            <a:r>
              <a:rPr lang="en-US" sz="3000" dirty="0" err="1" smtClean="0"/>
              <a:t>cryp</a:t>
            </a:r>
            <a:r>
              <a:rPr lang="en-US" sz="3000" dirty="0" err="1" smtClean="0"/>
              <a:t>toArray</a:t>
            </a:r>
            <a:r>
              <a:rPr lang="en-US" sz="3000" dirty="0" smtClean="0"/>
              <a:t> = CRYPTOSYSTEMS</a:t>
            </a:r>
          </a:p>
          <a:p>
            <a:pPr marL="0" indent="0">
              <a:buNone/>
            </a:pPr>
            <a:r>
              <a:rPr lang="en-US" sz="3000" dirty="0" smtClean="0"/>
              <a:t>[</a:t>
            </a:r>
            <a:r>
              <a:rPr lang="en-US" sz="3000" dirty="0" smtClean="0"/>
              <a:t>C] [R] [Y] [P] </a:t>
            </a:r>
            <a:r>
              <a:rPr lang="en-US" sz="3000" dirty="0" smtClean="0"/>
              <a:t>[</a:t>
            </a:r>
            <a:r>
              <a:rPr lang="en-US" sz="3000" dirty="0" smtClean="0"/>
              <a:t>T] [O] [S] [Y]  [S] [T]  [E]  [M] [S]</a:t>
            </a:r>
          </a:p>
          <a:p>
            <a:pPr marL="0" indent="0">
              <a:buNone/>
            </a:pPr>
            <a:r>
              <a:rPr lang="en-US" sz="3200" dirty="0" smtClean="0"/>
              <a:t>[</a:t>
            </a:r>
            <a:r>
              <a:rPr lang="en-US" sz="3200" dirty="0"/>
              <a:t>0</a:t>
            </a:r>
            <a:r>
              <a:rPr lang="en-US" sz="3200" dirty="0" smtClean="0"/>
              <a:t>] [</a:t>
            </a:r>
            <a:r>
              <a:rPr lang="en-US" sz="3200" dirty="0"/>
              <a:t>1</a:t>
            </a:r>
            <a:r>
              <a:rPr lang="en-US" sz="3200" dirty="0" smtClean="0"/>
              <a:t>] [</a:t>
            </a:r>
            <a:r>
              <a:rPr lang="en-US" sz="3200" dirty="0"/>
              <a:t>2</a:t>
            </a:r>
            <a:r>
              <a:rPr lang="en-US" sz="3200" dirty="0" smtClean="0"/>
              <a:t>] [</a:t>
            </a:r>
            <a:r>
              <a:rPr lang="en-US" sz="3200" dirty="0"/>
              <a:t>3</a:t>
            </a:r>
            <a:r>
              <a:rPr lang="en-US" sz="3200" dirty="0" smtClean="0"/>
              <a:t>] [</a:t>
            </a:r>
            <a:r>
              <a:rPr lang="en-US" sz="3200" dirty="0"/>
              <a:t>4</a:t>
            </a:r>
            <a:r>
              <a:rPr lang="en-US" sz="3200" dirty="0" smtClean="0"/>
              <a:t>] [</a:t>
            </a:r>
            <a:r>
              <a:rPr lang="en-US" sz="3200" dirty="0"/>
              <a:t>5</a:t>
            </a:r>
            <a:r>
              <a:rPr lang="en-US" sz="3200" dirty="0" smtClean="0"/>
              <a:t>] [</a:t>
            </a:r>
            <a:r>
              <a:rPr lang="en-US" sz="3200" dirty="0"/>
              <a:t>6</a:t>
            </a:r>
            <a:r>
              <a:rPr lang="en-US" sz="3200" dirty="0" smtClean="0"/>
              <a:t>] [7] [8] [9] [10][11][12</a:t>
            </a:r>
            <a:r>
              <a:rPr lang="en-US" sz="3200" dirty="0" smtClean="0"/>
              <a:t>]</a:t>
            </a:r>
          </a:p>
          <a:p>
            <a:pPr marL="0" indent="0">
              <a:buNone/>
            </a:pPr>
            <a:r>
              <a:rPr lang="en-US" sz="3200" dirty="0" err="1" smtClean="0"/>
              <a:t>cryptoArray</a:t>
            </a:r>
            <a:r>
              <a:rPr lang="en-US" sz="3200" dirty="0" smtClean="0"/>
              <a:t>[8] = S</a:t>
            </a:r>
            <a:endParaRPr lang="en-US" sz="3200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5879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ASCII </a:t>
            </a:r>
            <a:br>
              <a:rPr lang="en-US" dirty="0" smtClean="0"/>
            </a:br>
            <a:r>
              <a:rPr lang="en-US" dirty="0" smtClean="0"/>
              <a:t>American Standard code for</a:t>
            </a:r>
            <a:br>
              <a:rPr lang="en-US" dirty="0" smtClean="0"/>
            </a:br>
            <a:r>
              <a:rPr lang="en-US" dirty="0" smtClean="0"/>
              <a:t>information interchange</a:t>
            </a:r>
            <a:endParaRPr lang="en-US" dirty="0"/>
          </a:p>
        </p:txBody>
      </p:sp>
      <p:pic>
        <p:nvPicPr>
          <p:cNvPr id="1026" name="Picture 2" descr="Ascii Ta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30" y="2108002"/>
            <a:ext cx="6344689" cy="43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a character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65 =&gt; A	90 =&gt; Z</a:t>
            </a:r>
          </a:p>
          <a:p>
            <a:pPr marL="0" indent="0" algn="ctr">
              <a:buNone/>
            </a:pPr>
            <a:r>
              <a:rPr lang="en-US" sz="3200" dirty="0" smtClean="0"/>
              <a:t>char(65) =&gt; </a:t>
            </a:r>
            <a:r>
              <a:rPr lang="en-US" sz="3200" dirty="0" smtClean="0"/>
              <a:t>A  char(90) =&gt; Z</a:t>
            </a:r>
            <a:endParaRPr lang="en-US" sz="3000" dirty="0" smtClean="0"/>
          </a:p>
          <a:p>
            <a:pPr marL="0" indent="0" algn="ctr">
              <a:buNone/>
            </a:pPr>
            <a:r>
              <a:rPr lang="en-US" sz="3200" dirty="0" smtClean="0"/>
              <a:t>97 =&gt; a	122 =&gt; z</a:t>
            </a:r>
          </a:p>
          <a:p>
            <a:pPr marL="0" indent="0" algn="ctr">
              <a:buNone/>
            </a:pPr>
            <a:r>
              <a:rPr lang="en-US" sz="3200" dirty="0" smtClean="0"/>
              <a:t>char(97) =&gt; </a:t>
            </a:r>
            <a:r>
              <a:rPr lang="en-US" sz="3200" dirty="0" smtClean="0"/>
              <a:t>a  char(122) =&gt; z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036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function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64792"/>
            <a:ext cx="10353762" cy="40264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000" dirty="0" smtClean="0"/>
              <a:t>		</a:t>
            </a:r>
            <a:r>
              <a:rPr lang="en-US" sz="3000" dirty="0" smtClean="0"/>
              <a:t>	   </a:t>
            </a:r>
            <a:r>
              <a:rPr lang="en-US" sz="3000" dirty="0" smtClean="0"/>
              <a:t>char(65</a:t>
            </a:r>
            <a:r>
              <a:rPr lang="en-US" sz="3000" dirty="0" smtClean="0"/>
              <a:t>) = </a:t>
            </a:r>
            <a:r>
              <a:rPr lang="en-US" sz="3000" dirty="0" smtClean="0"/>
              <a:t>A   char(97</a:t>
            </a:r>
            <a:r>
              <a:rPr lang="en-US" sz="3000" dirty="0" smtClean="0"/>
              <a:t>) = </a:t>
            </a:r>
            <a:r>
              <a:rPr lang="en-US" sz="3000" dirty="0" smtClean="0"/>
              <a:t>a</a:t>
            </a:r>
          </a:p>
          <a:p>
            <a:pPr marL="457200" lvl="1" indent="0" algn="ctr">
              <a:buNone/>
            </a:pPr>
            <a:r>
              <a:rPr lang="en-US" sz="3000" dirty="0" smtClean="0"/>
              <a:t>char(90) = Z  char(122) = z</a:t>
            </a:r>
            <a:endParaRPr lang="en-US" sz="3000" dirty="0" smtClean="0"/>
          </a:p>
          <a:p>
            <a:pPr marL="457200" lvl="1" indent="0">
              <a:buNone/>
            </a:pPr>
            <a:r>
              <a:rPr lang="en-US" sz="3000" dirty="0" err="1" smtClean="0"/>
              <a:t>getNumericValue</a:t>
            </a:r>
            <a:r>
              <a:rPr lang="en-US" sz="3000" dirty="0" smtClean="0"/>
              <a:t>(A) ≠ </a:t>
            </a:r>
            <a:r>
              <a:rPr lang="en-US" sz="3000" dirty="0" smtClean="0"/>
              <a:t>65   </a:t>
            </a:r>
            <a:r>
              <a:rPr lang="en-US" sz="3000" dirty="0" err="1" smtClean="0"/>
              <a:t>getNumericValue</a:t>
            </a:r>
            <a:r>
              <a:rPr lang="en-US" sz="3000" dirty="0" smtClean="0"/>
              <a:t>(a) ≠ 97</a:t>
            </a:r>
            <a:endParaRPr lang="en-US" sz="3000" dirty="0" smtClean="0"/>
          </a:p>
          <a:p>
            <a:pPr marL="457200" lvl="1" indent="0">
              <a:buNone/>
            </a:pPr>
            <a:r>
              <a:rPr lang="en-US" sz="3000" dirty="0" err="1" smtClean="0"/>
              <a:t>getNumericValue</a:t>
            </a:r>
            <a:r>
              <a:rPr lang="en-US" sz="3000" dirty="0" smtClean="0"/>
              <a:t>(A) = </a:t>
            </a:r>
            <a:r>
              <a:rPr lang="en-US" sz="3000" dirty="0" smtClean="0"/>
              <a:t>10   </a:t>
            </a:r>
            <a:r>
              <a:rPr lang="en-US" sz="3000" dirty="0" err="1" smtClean="0"/>
              <a:t>getNumericValue</a:t>
            </a:r>
            <a:r>
              <a:rPr lang="en-US" sz="3000" dirty="0" smtClean="0"/>
              <a:t>(a</a:t>
            </a:r>
            <a:r>
              <a:rPr lang="en-US" sz="3000" dirty="0" smtClean="0"/>
              <a:t>) = 10</a:t>
            </a:r>
          </a:p>
          <a:p>
            <a:pPr marL="457200" lvl="1" indent="0">
              <a:buNone/>
            </a:pPr>
            <a:r>
              <a:rPr lang="en-US" sz="3000" dirty="0" err="1"/>
              <a:t>getNumericValue</a:t>
            </a:r>
            <a:r>
              <a:rPr lang="en-US" sz="3000" dirty="0"/>
              <a:t>(Z) = </a:t>
            </a:r>
            <a:r>
              <a:rPr lang="en-US" sz="3000" dirty="0" smtClean="0"/>
              <a:t>35    </a:t>
            </a:r>
            <a:r>
              <a:rPr lang="en-US" sz="3000" dirty="0" err="1" smtClean="0"/>
              <a:t>getNumericValue</a:t>
            </a:r>
            <a:r>
              <a:rPr lang="en-US" sz="3000" dirty="0" smtClean="0"/>
              <a:t>(z</a:t>
            </a:r>
            <a:r>
              <a:rPr lang="en-US" sz="3000" dirty="0" smtClean="0"/>
              <a:t>) = 35</a:t>
            </a:r>
          </a:p>
        </p:txBody>
      </p:sp>
    </p:spTree>
    <p:extLst>
      <p:ext uri="{BB962C8B-B14F-4D97-AF65-F5344CB8AC3E}">
        <p14:creationId xmlns:p14="http://schemas.microsoft.com/office/powerpoint/2010/main" val="399036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dirty="0"/>
              <a:t>% = </a:t>
            </a:r>
            <a:r>
              <a:rPr lang="en-US" sz="3000" dirty="0" smtClean="0"/>
              <a:t>mod</a:t>
            </a:r>
            <a:endParaRPr lang="en-US" sz="3000" dirty="0" smtClean="0"/>
          </a:p>
          <a:p>
            <a:pPr marL="0" indent="0" algn="ctr">
              <a:buNone/>
            </a:pPr>
            <a:r>
              <a:rPr lang="en-US" sz="3000" dirty="0" smtClean="0"/>
              <a:t>a </a:t>
            </a:r>
            <a:r>
              <a:rPr lang="en-US" sz="3000" dirty="0"/>
              <a:t>= </a:t>
            </a:r>
            <a:r>
              <a:rPr lang="en-US" sz="3000" dirty="0" smtClean="0"/>
              <a:t>10, A </a:t>
            </a:r>
            <a:r>
              <a:rPr lang="en-US" sz="3000" dirty="0" smtClean="0"/>
              <a:t>= </a:t>
            </a:r>
            <a:r>
              <a:rPr lang="en-US" sz="3000" dirty="0" smtClean="0"/>
              <a:t>10	z = 35, Z = 35</a:t>
            </a:r>
            <a:endParaRPr lang="en-US" sz="3000" dirty="0" smtClean="0"/>
          </a:p>
          <a:p>
            <a:pPr marL="0" indent="0" algn="ctr">
              <a:buNone/>
            </a:pPr>
            <a:r>
              <a:rPr lang="en-US" sz="3000" dirty="0" smtClean="0"/>
              <a:t>a </a:t>
            </a:r>
            <a:r>
              <a:rPr lang="en-US" sz="3000" dirty="0" smtClean="0"/>
              <a:t>% 26 =&gt; 10 mod 26 =&gt; 10</a:t>
            </a:r>
          </a:p>
          <a:p>
            <a:pPr marL="0" indent="0" algn="ctr">
              <a:buNone/>
            </a:pPr>
            <a:r>
              <a:rPr lang="en-US" sz="3000" dirty="0" smtClean="0"/>
              <a:t>z % 26 =&gt; 35 mod 26 =&gt; 9</a:t>
            </a:r>
          </a:p>
          <a:p>
            <a:pPr marL="0" indent="0" algn="ctr">
              <a:buNone/>
            </a:pPr>
            <a:r>
              <a:rPr lang="en-US" sz="3000" dirty="0" smtClean="0"/>
              <a:t> (a-10</a:t>
            </a:r>
            <a:r>
              <a:rPr lang="en-US" sz="3000" dirty="0" smtClean="0"/>
              <a:t>) % 26 =&gt; (10 – 10) </a:t>
            </a:r>
            <a:r>
              <a:rPr lang="en-US" sz="3000" dirty="0" smtClean="0"/>
              <a:t>mod 26 =&gt; </a:t>
            </a:r>
            <a:r>
              <a:rPr lang="en-US" sz="3000" dirty="0" smtClean="0"/>
              <a:t>0</a:t>
            </a:r>
          </a:p>
          <a:p>
            <a:pPr marL="0" indent="0" algn="ctr">
              <a:buNone/>
            </a:pPr>
            <a:r>
              <a:rPr lang="en-US" sz="3000" dirty="0" smtClean="0"/>
              <a:t>(z-10) % 26 =&gt; (35 – 10) mod 26 =&gt; 25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15666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417</TotalTime>
  <Words>246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Classical Cryptosystems And Java</vt:lpstr>
      <vt:lpstr>Overview</vt:lpstr>
      <vt:lpstr>ARRAYS</vt:lpstr>
      <vt:lpstr>arrays</vt:lpstr>
      <vt:lpstr>String as an array of characters</vt:lpstr>
      <vt:lpstr>ASCII  American Standard code for information interchange</vt:lpstr>
      <vt:lpstr>Construct a character</vt:lpstr>
      <vt:lpstr>One-way function in java</vt:lpstr>
      <vt:lpstr>Use with %</vt:lpstr>
      <vt:lpstr>OFFSet</vt:lpstr>
      <vt:lpstr>for loop AKA conditional loop</vt:lpstr>
      <vt:lpstr>For loop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Cryptosystems And Java</dc:title>
  <dc:creator>Matthew Wall</dc:creator>
  <cp:lastModifiedBy>Matthew Wall</cp:lastModifiedBy>
  <cp:revision>28</cp:revision>
  <dcterms:created xsi:type="dcterms:W3CDTF">2015-05-03T04:14:45Z</dcterms:created>
  <dcterms:modified xsi:type="dcterms:W3CDTF">2015-05-03T22:36:02Z</dcterms:modified>
</cp:coreProperties>
</file>