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98" d="100"/>
          <a:sy n="98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84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www.freecodecamp.org/learn/scientific-computing-with-pytho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python/" TargetMode="External"/><Relationship Id="rId5" Type="http://schemas.openxmlformats.org/officeDocument/2006/relationships/hyperlink" Target="https://docs.python.org/3/" TargetMode="Externa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python/python_intro.asp#:~:text=,oriented%20way%20or%20a" TargetMode="External"/><Relationship Id="rId5" Type="http://schemas.openxmlformats.org/officeDocument/2006/relationships/hyperlink" Target="https://www.w3schools.com/python/python_intro.asp#:~:text=,ready%20software%20development" TargetMode="Externa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3schools.com/python/python_datatypes.asp#:~:text=Python%20has%20the%20following%20data,by%20default%2C%20in%20these%20categories" TargetMode="Externa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3schools.com/python/python_operators.asp#:~:text=Operators%20are%20used%20to%20perform,operations%20on%20variables%20and%20values" TargetMode="Externa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python/python_for_loops.asp#:~:text=A%20for%20loop%20is%20used,a%20set%2C%20or%20a%20string" TargetMode="External"/><Relationship Id="rId5" Type="http://schemas.openxmlformats.org/officeDocument/2006/relationships/hyperlink" Target="https://www.w3schools.com/python/python_conditions.asp#:~:text=Python%20supports%20the%20usual%20logical,conditions%20from%20mathematics" TargetMode="Externa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3schools.com/python/python_functions.asp#:~:text=A%20function%20is%20a%20block,runs%20when%20it%20is%20called" TargetMode="Externa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python/python_lists.asp#:~:text=Python%20Collections%20" TargetMode="External"/><Relationship Id="rId5" Type="http://schemas.openxmlformats.org/officeDocument/2006/relationships/hyperlink" Target="https://www.w3schools.com/python/python_lists.asp#:~:text=Lists%20are%20used%20to%20store,items%20in%20a%20single%20variable" TargetMode="Externa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python/python_strings.asp#:~:text=Since%20strings%20are%20arrays%2C%20we,loop" TargetMode="External"/><Relationship Id="rId5" Type="http://schemas.openxmlformats.org/officeDocument/2006/relationships/hyperlink" Target="https://www.w3schools.com/python/python_strings.asp#:~:text=Strings%20are%20Arrays" TargetMode="Externa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303520" cy="51435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1"/>
          <p:cNvSpPr/>
          <p:nvPr/>
        </p:nvSpPr>
        <p:spPr>
          <a:xfrm>
            <a:off x="365760" y="1828800"/>
            <a:ext cx="4572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600" b="1" dirty="0">
                <a:solidFill>
                  <a:srgbClr val="030A18"/>
                </a:solidFill>
              </a:rPr>
              <a:t>Python Fundamentals
</a:t>
            </a:r>
            <a:r>
              <a:rPr lang="en-US" sz="3600" b="1" dirty="0">
                <a:solidFill>
                  <a:srgbClr val="97B1DF"/>
                </a:solidFill>
              </a:rPr>
              <a:t>Workshop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365760" y="3749040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030A18"/>
                </a:solidFill>
              </a:rPr>
              <a:t>ACM at CSUN
</a:t>
            </a:r>
            <a:r>
              <a:rPr lang="en-US" sz="1400" dirty="0">
                <a:solidFill>
                  <a:srgbClr val="97B1DF"/>
                </a:solidFill>
              </a:rPr>
              <a:t>Beginner Python Workshop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365760" y="466344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000" dirty="0">
                <a:solidFill>
                  <a:srgbClr val="A4B6B8"/>
                </a:solidFill>
              </a:rPr>
              <a:t>60–90 minute session</a:t>
            </a:r>
            <a:endParaRPr lang="en-US" sz="1000" dirty="0"/>
          </a:p>
        </p:txBody>
      </p:sp>
      <p:pic>
        <p:nvPicPr>
          <p:cNvPr id="12" name="Picture 11" descr="A red diamond with white letters&#10;&#10;AI-generated content may be incorrect.">
            <a:extLst>
              <a:ext uri="{FF2B5EF4-FFF2-40B4-BE49-F238E27FC236}">
                <a16:creationId xmlns:a16="http://schemas.microsoft.com/office/drawing/2014/main" id="{39C04D6D-816D-A1EA-36E0-6CECAAD45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485" y="161925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760" y="320040"/>
            <a:ext cx="365760" cy="3657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22960" y="274320"/>
            <a:ext cx="5943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30A18"/>
                </a:solidFill>
              </a:rPr>
              <a:t>Mini‑Project: Guessing Game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57200" y="1097280"/>
            <a:ext cx="5029200" cy="1828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The program picks a random number between 1 and 10.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The user guesses until the correct number is found.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Uses while loops, conditionals, and user input.</a:t>
            </a:r>
            <a:endParaRPr lang="en-US" sz="1200" dirty="0"/>
          </a:p>
        </p:txBody>
      </p:sp>
      <p:sp>
        <p:nvSpPr>
          <p:cNvPr id="5" name="Shape 2"/>
          <p:cNvSpPr/>
          <p:nvPr/>
        </p:nvSpPr>
        <p:spPr>
          <a:xfrm>
            <a:off x="5760720" y="1097280"/>
            <a:ext cx="3383280" cy="2286000"/>
          </a:xfrm>
          <a:prstGeom prst="roundRect">
            <a:avLst>
              <a:gd name="adj" fmla="val 2000"/>
            </a:avLst>
          </a:prstGeom>
          <a:solidFill>
            <a:srgbClr val="F5F5F5"/>
          </a:solidFill>
          <a:ln w="12700">
            <a:solidFill>
              <a:srgbClr val="A4B6B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6" name="Text 3"/>
          <p:cNvSpPr/>
          <p:nvPr/>
        </p:nvSpPr>
        <p:spPr>
          <a:xfrm>
            <a:off x="5852160" y="1188720"/>
            <a:ext cx="320040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random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secret = random.randint(</a:t>
            </a:r>
            <a:r>
              <a:rPr lang="en-US" sz="1200" dirty="0">
                <a:solidFill>
                  <a:srgbClr val="09865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guess = </a:t>
            </a:r>
            <a:r>
              <a:rPr lang="en-US" sz="1200" dirty="0">
                <a:solidFill>
                  <a:srgbClr val="09865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guess != secret: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guess = int(input(</a:t>
            </a: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"Guess a number (1–10): "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))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guess &lt; secret: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"Too low!"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elif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guess &gt; secret: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"Too high!"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
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"Congratulations! You guessed it."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457200" y="3291840"/>
            <a:ext cx="4297680" cy="731520"/>
          </a:xfrm>
          <a:prstGeom prst="roundRect">
            <a:avLst>
              <a:gd name="adj" fmla="val 6250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8" name="Text 5"/>
          <p:cNvSpPr/>
          <p:nvPr/>
        </p:nvSpPr>
        <p:spPr>
          <a:xfrm>
            <a:off x="548640" y="3337560"/>
            <a:ext cx="4114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Exercise: </a:t>
            </a:r>
            <a:r>
              <a:rPr lang="en-US" sz="1200" dirty="0">
                <a:solidFill>
                  <a:srgbClr val="030A18"/>
                </a:solidFill>
              </a:rPr>
              <a:t>Add a counter to track guesses and give feedback.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760" y="320040"/>
            <a:ext cx="365760" cy="3657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22960" y="274320"/>
            <a:ext cx="5943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30A18"/>
                </a:solidFill>
              </a:rPr>
              <a:t>Wrap‑Up &amp; Resources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57200" y="1097280"/>
            <a:ext cx="5029200" cy="16459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You learned about Python basics, variables, operators, control flow, functions, lists &amp; dictionaries, and strings.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Keep practising: build small programs to reinforce these concepts.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2743200"/>
            <a:ext cx="5486400" cy="1828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spcAft>
                <a:spcPts val="240"/>
              </a:spcAft>
              <a:buNone/>
            </a:pPr>
            <a:r>
              <a:rPr lang="en-US" sz="1600" b="1" dirty="0">
                <a:solidFill>
                  <a:srgbClr val="030A18"/>
                </a:solidFill>
              </a:rPr>
              <a:t>Resources</a:t>
            </a:r>
            <a:endParaRPr lang="en-US" sz="160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200" u="sng" dirty="0">
                <a:solidFill>
                  <a:srgbClr val="97B1D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Documentation</a:t>
            </a:r>
            <a:endParaRPr lang="en-US" sz="160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200" u="sng" dirty="0">
                <a:solidFill>
                  <a:srgbClr val="97B1D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W3Schools Python Tutorial</a:t>
            </a:r>
            <a:endParaRPr lang="en-US" sz="160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200" u="sng" dirty="0">
                <a:solidFill>
                  <a:srgbClr val="97B1D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freeCodeCamp Python Course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5760720" y="3931920"/>
            <a:ext cx="33832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600" b="1" dirty="0">
                <a:solidFill>
                  <a:srgbClr val="A4B6B8"/>
                </a:solidFill>
              </a:rPr>
              <a:t>Thank you &amp; happy coding!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480060" y="244026"/>
            <a:ext cx="3276451" cy="14676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1940245"/>
            <a:ext cx="2606040" cy="13716"/>
          </a:xfrm>
          <a:custGeom>
            <a:avLst/>
            <a:gdLst>
              <a:gd name="connsiteX0" fmla="*/ 0 w 2606040"/>
              <a:gd name="connsiteY0" fmla="*/ 0 h 13716"/>
              <a:gd name="connsiteX1" fmla="*/ 625450 w 2606040"/>
              <a:gd name="connsiteY1" fmla="*/ 0 h 13716"/>
              <a:gd name="connsiteX2" fmla="*/ 1224839 w 2606040"/>
              <a:gd name="connsiteY2" fmla="*/ 0 h 13716"/>
              <a:gd name="connsiteX3" fmla="*/ 1824228 w 2606040"/>
              <a:gd name="connsiteY3" fmla="*/ 0 h 13716"/>
              <a:gd name="connsiteX4" fmla="*/ 2606040 w 2606040"/>
              <a:gd name="connsiteY4" fmla="*/ 0 h 13716"/>
              <a:gd name="connsiteX5" fmla="*/ 2606040 w 2606040"/>
              <a:gd name="connsiteY5" fmla="*/ 13716 h 13716"/>
              <a:gd name="connsiteX6" fmla="*/ 1902409 w 2606040"/>
              <a:gd name="connsiteY6" fmla="*/ 13716 h 13716"/>
              <a:gd name="connsiteX7" fmla="*/ 1276960 w 2606040"/>
              <a:gd name="connsiteY7" fmla="*/ 13716 h 13716"/>
              <a:gd name="connsiteX8" fmla="*/ 677570 w 2606040"/>
              <a:gd name="connsiteY8" fmla="*/ 13716 h 13716"/>
              <a:gd name="connsiteX9" fmla="*/ 0 w 2606040"/>
              <a:gd name="connsiteY9" fmla="*/ 13716 h 13716"/>
              <a:gd name="connsiteX10" fmla="*/ 0 w 2606040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3716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690" y="5728"/>
                  <a:pt x="2605650" y="7624"/>
                  <a:pt x="2606040" y="13716"/>
                </a:cubicBezTo>
                <a:cubicBezTo>
                  <a:pt x="2256758" y="26838"/>
                  <a:pt x="2173673" y="-17450"/>
                  <a:pt x="1902409" y="13716"/>
                </a:cubicBezTo>
                <a:cubicBezTo>
                  <a:pt x="1631145" y="44882"/>
                  <a:pt x="1461378" y="894"/>
                  <a:pt x="1276960" y="13716"/>
                </a:cubicBezTo>
                <a:cubicBezTo>
                  <a:pt x="1092542" y="26538"/>
                  <a:pt x="890442" y="8641"/>
                  <a:pt x="677570" y="13716"/>
                </a:cubicBezTo>
                <a:cubicBezTo>
                  <a:pt x="464698" y="18792"/>
                  <a:pt x="187648" y="31265"/>
                  <a:pt x="0" y="13716"/>
                </a:cubicBezTo>
                <a:cubicBezTo>
                  <a:pt x="-302" y="10335"/>
                  <a:pt x="417" y="4724"/>
                  <a:pt x="0" y="0"/>
                </a:cubicBezTo>
                <a:close/>
              </a:path>
              <a:path w="2606040" h="13716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6569" y="5071"/>
                  <a:pt x="2606315" y="7437"/>
                  <a:pt x="2606040" y="13716"/>
                </a:cubicBezTo>
                <a:cubicBezTo>
                  <a:pt x="2393024" y="-2332"/>
                  <a:pt x="2191161" y="34687"/>
                  <a:pt x="1980590" y="13716"/>
                </a:cubicBezTo>
                <a:cubicBezTo>
                  <a:pt x="1770019" y="-7255"/>
                  <a:pt x="1476440" y="31542"/>
                  <a:pt x="1276960" y="13716"/>
                </a:cubicBezTo>
                <a:cubicBezTo>
                  <a:pt x="1077480" y="-4110"/>
                  <a:pt x="880988" y="37553"/>
                  <a:pt x="651510" y="13716"/>
                </a:cubicBezTo>
                <a:cubicBezTo>
                  <a:pt x="422032" y="-10121"/>
                  <a:pt x="130744" y="-6519"/>
                  <a:pt x="0" y="13716"/>
                </a:cubicBezTo>
                <a:cubicBezTo>
                  <a:pt x="198" y="8947"/>
                  <a:pt x="304" y="52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480060" y="2154674"/>
            <a:ext cx="3182691" cy="249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1. Intro to Python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2. Variables &amp; Data Types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3. Operators &amp; Expressions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4. Control Flow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5. Functions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6. Lists &amp; Dictionaries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7. Strings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8. Mini-project Example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9. Wrap-Up &amp; Resources</a:t>
            </a:r>
          </a:p>
        </p:txBody>
      </p:sp>
      <p:pic>
        <p:nvPicPr>
          <p:cNvPr id="4" name="Image 0" descr="/home/oai/share/cached_assets_used/circuit_background.png"/>
          <p:cNvPicPr>
            <a:picLocks noChangeAspect="1"/>
          </p:cNvPicPr>
          <p:nvPr/>
        </p:nvPicPr>
        <p:blipFill>
          <a:blip r:embed="rId3"/>
          <a:srcRect t="302" r="2" b="2"/>
          <a:stretch>
            <a:fillRect/>
          </a:stretch>
        </p:blipFill>
        <p:spPr>
          <a:xfrm>
            <a:off x="3983776" y="10"/>
            <a:ext cx="5159081" cy="51434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760" y="320040"/>
            <a:ext cx="365760" cy="3657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22960" y="274320"/>
            <a:ext cx="5943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30A18"/>
                </a:solidFill>
              </a:rPr>
              <a:t>Intro to Python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57200" y="1097280"/>
            <a:ext cx="5303520" cy="1828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Versatile language used for web apps, workflows, database access and data analysis.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Cross‑platform and easy to learn with a readable syntax.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Ideal for quick prototyping or production‑ready software.</a:t>
            </a:r>
            <a:endParaRPr lang="en-US" sz="1200" dirty="0"/>
          </a:p>
        </p:txBody>
      </p:sp>
      <p:sp>
        <p:nvSpPr>
          <p:cNvPr id="5" name="Shape 2"/>
          <p:cNvSpPr/>
          <p:nvPr/>
        </p:nvSpPr>
        <p:spPr>
          <a:xfrm>
            <a:off x="5431925" y="2011680"/>
            <a:ext cx="3108960" cy="914400"/>
          </a:xfrm>
          <a:prstGeom prst="roundRect">
            <a:avLst>
              <a:gd name="adj" fmla="val 5000"/>
            </a:avLst>
          </a:prstGeom>
          <a:solidFill>
            <a:srgbClr val="F5F5F5"/>
          </a:solidFill>
          <a:ln w="12700">
            <a:solidFill>
              <a:srgbClr val="A4B6B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6" name="Text 3"/>
          <p:cNvSpPr/>
          <p:nvPr/>
        </p:nvSpPr>
        <p:spPr>
          <a:xfrm>
            <a:off x="6126480" y="2103120"/>
            <a:ext cx="1720499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"Hello, World!"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457200" y="3108960"/>
            <a:ext cx="4114800" cy="640080"/>
          </a:xfrm>
          <a:prstGeom prst="roundRect">
            <a:avLst>
              <a:gd name="adj" fmla="val 7143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8" name="Text 5"/>
          <p:cNvSpPr/>
          <p:nvPr/>
        </p:nvSpPr>
        <p:spPr>
          <a:xfrm>
            <a:off x="548640" y="3154680"/>
            <a:ext cx="39319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Exercise: </a:t>
            </a:r>
            <a:r>
              <a:rPr lang="en-US" sz="1200" dirty="0">
                <a:solidFill>
                  <a:srgbClr val="030A18"/>
                </a:solidFill>
              </a:rPr>
              <a:t>Try printing your own name!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457200" y="477774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444444"/>
                </a:solidFill>
                <a:hlinkClick r:id="rId5"/>
              </a:rPr>
              <a:t>[1]</a:t>
            </a:r>
            <a:r>
              <a:rPr lang="en-US" sz="600" u="sng" dirty="0">
                <a:solidFill>
                  <a:srgbClr val="444444"/>
                </a:solidFill>
              </a:rPr>
              <a:t> </a:t>
            </a:r>
            <a:r>
              <a:rPr lang="en-US" sz="600" u="sng" dirty="0">
                <a:solidFill>
                  <a:srgbClr val="444444"/>
                </a:solidFill>
                <a:hlinkClick r:id="rId6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760" y="320040"/>
            <a:ext cx="365760" cy="3657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22960" y="274320"/>
            <a:ext cx="5943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30A18"/>
                </a:solidFill>
              </a:rPr>
              <a:t>Variables &amp; Data Types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57200" y="1097280"/>
            <a:ext cx="5029200" cy="1828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Variables are containers for storing data values.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Python’s built‑in types include numbers, strings, lists, tuples, ranges, dictionaries, sets, booleans and None.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Type is set when you assign a value; use type() to check.</a:t>
            </a:r>
            <a:endParaRPr lang="en-US" sz="1200" dirty="0"/>
          </a:p>
        </p:txBody>
      </p:sp>
      <p:sp>
        <p:nvSpPr>
          <p:cNvPr id="5" name="Shape 2"/>
          <p:cNvSpPr/>
          <p:nvPr/>
        </p:nvSpPr>
        <p:spPr>
          <a:xfrm>
            <a:off x="5486400" y="1725768"/>
            <a:ext cx="3383280" cy="1645920"/>
          </a:xfrm>
          <a:prstGeom prst="roundRect">
            <a:avLst>
              <a:gd name="adj" fmla="val 2778"/>
            </a:avLst>
          </a:prstGeom>
          <a:solidFill>
            <a:srgbClr val="F5F5F5"/>
          </a:solidFill>
          <a:ln w="12700">
            <a:solidFill>
              <a:srgbClr val="A4B6B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6" name="Text 3"/>
          <p:cNvSpPr/>
          <p:nvPr/>
        </p:nvSpPr>
        <p:spPr>
          <a:xfrm>
            <a:off x="5774663" y="1719283"/>
            <a:ext cx="2806754" cy="140945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x = </a:t>
            </a:r>
            <a:r>
              <a:rPr lang="en-US" sz="1200" dirty="0">
                <a:solidFill>
                  <a:srgbClr val="09865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name = </a:t>
            </a: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"Alice"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fruits = [</a:t>
            </a: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"apple"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"banana"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"cherry"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]
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(type(x), type(name), type(fruits))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457200" y="3291840"/>
            <a:ext cx="4297680" cy="640080"/>
          </a:xfrm>
          <a:prstGeom prst="roundRect">
            <a:avLst>
              <a:gd name="adj" fmla="val 7143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8" name="Text 5"/>
          <p:cNvSpPr/>
          <p:nvPr/>
        </p:nvSpPr>
        <p:spPr>
          <a:xfrm>
            <a:off x="548640" y="3337560"/>
            <a:ext cx="4114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Exercise: </a:t>
            </a:r>
            <a:r>
              <a:rPr lang="en-US" sz="1200" dirty="0">
                <a:solidFill>
                  <a:srgbClr val="030A18"/>
                </a:solidFill>
              </a:rPr>
              <a:t>Create variables of at least three different types and print their type.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457200" y="477774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444444"/>
                </a:solidFill>
                <a:hlinkClick r:id="rId5"/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760" y="320040"/>
            <a:ext cx="365760" cy="3657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22960" y="274320"/>
            <a:ext cx="5943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30A18"/>
                </a:solidFill>
              </a:rPr>
              <a:t>Operators &amp; Expressions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57200" y="1097280"/>
            <a:ext cx="5029200" cy="21031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Arithmetic: +  -  *  /  %  **  //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Assignment: =  +=  -=  *=  /=  //=  **= etc.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Comparison: ==  !=  &gt;  &lt;  &gt;=  &lt;=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Logical: and  or  not; Membership: in  not in; Identity: is  is not</a:t>
            </a:r>
            <a:endParaRPr lang="en-US" sz="1200" dirty="0"/>
          </a:p>
        </p:txBody>
      </p:sp>
      <p:sp>
        <p:nvSpPr>
          <p:cNvPr id="5" name="Shape 2"/>
          <p:cNvSpPr/>
          <p:nvPr/>
        </p:nvSpPr>
        <p:spPr>
          <a:xfrm>
            <a:off x="5486400" y="2063885"/>
            <a:ext cx="3383280" cy="1645920"/>
          </a:xfrm>
          <a:prstGeom prst="roundRect">
            <a:avLst>
              <a:gd name="adj" fmla="val 2778"/>
            </a:avLst>
          </a:prstGeom>
          <a:solidFill>
            <a:srgbClr val="F5F5F5"/>
          </a:solidFill>
          <a:ln w="12700">
            <a:solidFill>
              <a:srgbClr val="A4B6B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6" name="Text 3"/>
          <p:cNvSpPr/>
          <p:nvPr/>
        </p:nvSpPr>
        <p:spPr>
          <a:xfrm>
            <a:off x="6362213" y="2449262"/>
            <a:ext cx="1631653" cy="87516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width, height = </a:t>
            </a:r>
            <a:r>
              <a:rPr lang="en-US" sz="1200" dirty="0">
                <a:solidFill>
                  <a:srgbClr val="09865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area = width * height
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(area)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457200" y="3383280"/>
            <a:ext cx="4297680" cy="640080"/>
          </a:xfrm>
          <a:prstGeom prst="roundRect">
            <a:avLst>
              <a:gd name="adj" fmla="val 7143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8" name="Text 5"/>
          <p:cNvSpPr/>
          <p:nvPr/>
        </p:nvSpPr>
        <p:spPr>
          <a:xfrm>
            <a:off x="548640" y="3429000"/>
            <a:ext cx="4114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Exercise: </a:t>
            </a:r>
            <a:r>
              <a:rPr lang="en-US" sz="1200" dirty="0">
                <a:solidFill>
                  <a:srgbClr val="030A18"/>
                </a:solidFill>
              </a:rPr>
              <a:t>Compute the area of a rectangle.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457200" y="477774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444444"/>
                </a:solidFill>
                <a:hlinkClick r:id="rId5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760" y="320040"/>
            <a:ext cx="365760" cy="3657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22960" y="274320"/>
            <a:ext cx="5943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30A18"/>
                </a:solidFill>
              </a:rPr>
              <a:t>Control Flow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57200" y="1131570"/>
            <a:ext cx="5212080" cy="21031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Use if/elif/else to perform actions based on conditions.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Indentation defines code blocks (no curly braces).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for loops iterate over sequences (lists, strings, ranges).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while loops repeat as long as a condition is true.</a:t>
            </a:r>
            <a:endParaRPr lang="en-US" sz="1200" dirty="0"/>
          </a:p>
        </p:txBody>
      </p:sp>
      <p:sp>
        <p:nvSpPr>
          <p:cNvPr id="5" name="Shape 2"/>
          <p:cNvSpPr/>
          <p:nvPr/>
        </p:nvSpPr>
        <p:spPr>
          <a:xfrm>
            <a:off x="5303520" y="1836582"/>
            <a:ext cx="3383280" cy="1828800"/>
          </a:xfrm>
          <a:prstGeom prst="roundRect">
            <a:avLst>
              <a:gd name="adj" fmla="val 2500"/>
            </a:avLst>
          </a:prstGeom>
          <a:solidFill>
            <a:srgbClr val="F5F5F5"/>
          </a:solidFill>
          <a:ln w="12700">
            <a:solidFill>
              <a:srgbClr val="A4B6B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6" name="Text 3"/>
          <p:cNvSpPr/>
          <p:nvPr/>
        </p:nvSpPr>
        <p:spPr>
          <a:xfrm>
            <a:off x="5303520" y="1928022"/>
            <a:ext cx="32004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fruit 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[</a:t>
            </a: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"apple"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"banana"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"cherry"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]: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fruit == </a:t>
            </a: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"banana"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"Found banana!"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"Fruit:"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 fruit)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457200" y="3474720"/>
            <a:ext cx="4297680" cy="731520"/>
          </a:xfrm>
          <a:prstGeom prst="roundRect">
            <a:avLst>
              <a:gd name="adj" fmla="val 6250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8" name="Text 5"/>
          <p:cNvSpPr/>
          <p:nvPr/>
        </p:nvSpPr>
        <p:spPr>
          <a:xfrm>
            <a:off x="548640" y="3520440"/>
            <a:ext cx="4114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Exercise: </a:t>
            </a:r>
            <a:r>
              <a:rPr lang="en-US" sz="1200" dirty="0">
                <a:solidFill>
                  <a:srgbClr val="030A18"/>
                </a:solidFill>
              </a:rPr>
              <a:t>Write a loop to print numbers 1–5 and indicate which are even.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457200" y="4777740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444444"/>
                </a:solidFill>
                <a:hlinkClick r:id="rId5"/>
              </a:rPr>
              <a:t>[5]</a:t>
            </a:r>
            <a:r>
              <a:rPr lang="en-US" sz="600" u="sng" dirty="0">
                <a:solidFill>
                  <a:srgbClr val="444444"/>
                </a:solidFill>
              </a:rPr>
              <a:t> </a:t>
            </a:r>
            <a:r>
              <a:rPr lang="en-US" sz="600" u="sng" dirty="0">
                <a:solidFill>
                  <a:srgbClr val="444444"/>
                </a:solidFill>
                <a:hlinkClick r:id="rId6"/>
              </a:rPr>
              <a:t>[6]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760" y="320040"/>
            <a:ext cx="365760" cy="3657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22960" y="274320"/>
            <a:ext cx="5943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30A18"/>
                </a:solidFill>
              </a:rPr>
              <a:t>Functions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57200" y="1097280"/>
            <a:ext cx="5029200" cy="1828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Reusable blocks of code defined with def.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Can accept parameters and return values.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Call the function by its name followed by parentheses.</a:t>
            </a:r>
            <a:endParaRPr lang="en-US" sz="1200" dirty="0"/>
          </a:p>
        </p:txBody>
      </p:sp>
      <p:sp>
        <p:nvSpPr>
          <p:cNvPr id="5" name="Shape 2"/>
          <p:cNvSpPr/>
          <p:nvPr/>
        </p:nvSpPr>
        <p:spPr>
          <a:xfrm>
            <a:off x="5486400" y="1645920"/>
            <a:ext cx="3383280" cy="1828800"/>
          </a:xfrm>
          <a:prstGeom prst="roundRect">
            <a:avLst>
              <a:gd name="adj" fmla="val 2500"/>
            </a:avLst>
          </a:prstGeom>
          <a:solidFill>
            <a:srgbClr val="F5F5F5"/>
          </a:solidFill>
          <a:ln w="12700">
            <a:solidFill>
              <a:srgbClr val="A4B6B8"/>
            </a:solidFill>
            <a:prstDash val="solid"/>
          </a:ln>
        </p:spPr>
        <p:txBody>
          <a:bodyPr/>
          <a:lstStyle/>
          <a:p>
            <a:endParaRPr dirty="0"/>
          </a:p>
        </p:txBody>
      </p:sp>
      <p:sp>
        <p:nvSpPr>
          <p:cNvPr id="6" name="Text 3"/>
          <p:cNvSpPr/>
          <p:nvPr/>
        </p:nvSpPr>
        <p:spPr>
          <a:xfrm>
            <a:off x="5852160" y="1720498"/>
            <a:ext cx="2072640" cy="1262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greet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(name):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print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f"Hello, 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{name}</a:t>
            </a: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!"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</a:p>
          <a:p>
            <a:pPr marL="0" indent="0" algn="l">
              <a:buNone/>
            </a:pP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greet(</a:t>
            </a: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"CSUN"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457200" y="3474720"/>
            <a:ext cx="4297680" cy="731520"/>
          </a:xfrm>
          <a:prstGeom prst="roundRect">
            <a:avLst>
              <a:gd name="adj" fmla="val 6250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8" name="Text 5"/>
          <p:cNvSpPr/>
          <p:nvPr/>
        </p:nvSpPr>
        <p:spPr>
          <a:xfrm>
            <a:off x="548640" y="3520440"/>
            <a:ext cx="4114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Exercise: </a:t>
            </a:r>
            <a:r>
              <a:rPr lang="en-US" sz="1200" dirty="0">
                <a:solidFill>
                  <a:srgbClr val="030A18"/>
                </a:solidFill>
              </a:rPr>
              <a:t>Write a function that returns the square of a number.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457200" y="477774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444444"/>
                </a:solidFill>
                <a:hlinkClick r:id="rId5"/>
              </a:rPr>
              <a:t>[7]</a:t>
            </a:r>
            <a:endParaRPr lang="en-US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760" y="320040"/>
            <a:ext cx="365760" cy="3657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22960" y="274320"/>
            <a:ext cx="5943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30A18"/>
                </a:solidFill>
              </a:rPr>
              <a:t>Lists &amp; Dictionaries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57200" y="1097280"/>
            <a:ext cx="5029200" cy="21031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Lists store multiple items in a single variable, ordered and changeable.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Allow duplicates and support indexing and slicing.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Dictionaries store data as key–value pairs, ordered (Python 3.7+) and mutable.</a:t>
            </a:r>
            <a:endParaRPr lang="en-US" sz="1200" dirty="0"/>
          </a:p>
        </p:txBody>
      </p:sp>
      <p:sp>
        <p:nvSpPr>
          <p:cNvPr id="5" name="Shape 2"/>
          <p:cNvSpPr/>
          <p:nvPr/>
        </p:nvSpPr>
        <p:spPr>
          <a:xfrm>
            <a:off x="5760720" y="1097280"/>
            <a:ext cx="3383280" cy="1828800"/>
          </a:xfrm>
          <a:prstGeom prst="roundRect">
            <a:avLst>
              <a:gd name="adj" fmla="val 2500"/>
            </a:avLst>
          </a:prstGeom>
          <a:solidFill>
            <a:srgbClr val="F5F5F5"/>
          </a:solidFill>
          <a:ln w="12700">
            <a:solidFill>
              <a:srgbClr val="A4B6B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6" name="Text 3"/>
          <p:cNvSpPr/>
          <p:nvPr/>
        </p:nvSpPr>
        <p:spPr>
          <a:xfrm>
            <a:off x="5852160" y="1188720"/>
            <a:ext cx="32004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fruits = [</a:t>
            </a: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"apple"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"banana"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"cherry"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]
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(fruits[</a:t>
            </a:r>
            <a:r>
              <a:rPr lang="en-US" sz="1200" dirty="0">
                <a:solidFill>
                  <a:srgbClr val="09865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])</a:t>
            </a:r>
            <a:endParaRPr lang="en-US" sz="1200" dirty="0"/>
          </a:p>
          <a:p>
            <a:pPr marL="0" indent="0" algn="l">
              <a:buNone/>
            </a:pP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person = {</a:t>
            </a: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"Alice"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"age"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</a:t>
            </a:r>
            <a:r>
              <a:rPr lang="en-US" sz="1200" dirty="0">
                <a:solidFill>
                  <a:srgbClr val="09865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21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}
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(person[</a:t>
            </a: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])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457200" y="3474720"/>
            <a:ext cx="4297680" cy="731520"/>
          </a:xfrm>
          <a:prstGeom prst="roundRect">
            <a:avLst>
              <a:gd name="adj" fmla="val 6250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8" name="Text 5"/>
          <p:cNvSpPr/>
          <p:nvPr/>
        </p:nvSpPr>
        <p:spPr>
          <a:xfrm>
            <a:off x="548640" y="3520440"/>
            <a:ext cx="4114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Exercise: </a:t>
            </a:r>
            <a:r>
              <a:rPr lang="en-US" sz="1200" dirty="0">
                <a:solidFill>
                  <a:srgbClr val="030A18"/>
                </a:solidFill>
              </a:rPr>
              <a:t>Create a list of your favourite fruits and a dictionary with personal info.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457200" y="477774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444444"/>
                </a:solidFill>
                <a:hlinkClick r:id="rId5"/>
              </a:rPr>
              <a:t>[8]</a:t>
            </a:r>
            <a:r>
              <a:rPr lang="en-US" sz="600" u="sng" dirty="0">
                <a:solidFill>
                  <a:srgbClr val="444444"/>
                </a:solidFill>
              </a:rPr>
              <a:t> </a:t>
            </a:r>
            <a:r>
              <a:rPr lang="en-US" sz="600" u="sng" dirty="0">
                <a:solidFill>
                  <a:srgbClr val="444444"/>
                </a:solidFill>
                <a:hlinkClick r:id="rId6"/>
              </a:rPr>
              <a:t>[9]</a:t>
            </a:r>
            <a:endParaRPr lang="en-US"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760" y="320040"/>
            <a:ext cx="365760" cy="3657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22960" y="274320"/>
            <a:ext cx="5943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30A18"/>
                </a:solidFill>
              </a:rPr>
              <a:t>Strings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57200" y="1097280"/>
            <a:ext cx="5029200" cy="21031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Strings are sequences of unicode characters; individual characters accessed by index.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You can loop through characters using a for loop.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Use len() to find length and in/not in to test membership.</a:t>
            </a:r>
            <a:endParaRPr lang="en-US" sz="1200" dirty="0"/>
          </a:p>
        </p:txBody>
      </p:sp>
      <p:sp>
        <p:nvSpPr>
          <p:cNvPr id="5" name="Shape 2"/>
          <p:cNvSpPr/>
          <p:nvPr/>
        </p:nvSpPr>
        <p:spPr>
          <a:xfrm>
            <a:off x="5760720" y="1097280"/>
            <a:ext cx="3383280" cy="1828800"/>
          </a:xfrm>
          <a:prstGeom prst="roundRect">
            <a:avLst>
              <a:gd name="adj" fmla="val 2500"/>
            </a:avLst>
          </a:prstGeom>
          <a:solidFill>
            <a:srgbClr val="F5F5F5"/>
          </a:solidFill>
          <a:ln w="12700">
            <a:solidFill>
              <a:srgbClr val="A4B6B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6" name="Text 3"/>
          <p:cNvSpPr/>
          <p:nvPr/>
        </p:nvSpPr>
        <p:spPr>
          <a:xfrm>
            <a:off x="5852160" y="1188720"/>
            <a:ext cx="32004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 = </a:t>
            </a: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"Python"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(s[</a:t>
            </a:r>
            <a:r>
              <a:rPr lang="en-US" sz="1200" dirty="0">
                <a:solidFill>
                  <a:srgbClr val="09865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], s[-</a:t>
            </a:r>
            <a:r>
              <a:rPr lang="en-US" sz="1200" dirty="0">
                <a:solidFill>
                  <a:srgbClr val="09865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])
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ch 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s: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(ch)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457200" y="3474720"/>
            <a:ext cx="4297680" cy="731520"/>
          </a:xfrm>
          <a:prstGeom prst="roundRect">
            <a:avLst>
              <a:gd name="adj" fmla="val 6250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8" name="Text 5"/>
          <p:cNvSpPr/>
          <p:nvPr/>
        </p:nvSpPr>
        <p:spPr>
          <a:xfrm>
            <a:off x="548640" y="3520440"/>
            <a:ext cx="4114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Exercise: </a:t>
            </a:r>
            <a:r>
              <a:rPr lang="en-US" sz="1200" dirty="0">
                <a:solidFill>
                  <a:srgbClr val="030A18"/>
                </a:solidFill>
              </a:rPr>
              <a:t>Ask for a word and print each letter on a new line.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457200" y="477774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444444"/>
                </a:solidFill>
                <a:hlinkClick r:id="rId5"/>
              </a:rPr>
              <a:t>[10]</a:t>
            </a:r>
            <a:r>
              <a:rPr lang="en-US" sz="600" u="sng" dirty="0">
                <a:solidFill>
                  <a:srgbClr val="444444"/>
                </a:solidFill>
              </a:rPr>
              <a:t> </a:t>
            </a:r>
            <a:r>
              <a:rPr lang="en-US" sz="600" u="sng" dirty="0">
                <a:solidFill>
                  <a:srgbClr val="444444"/>
                </a:solidFill>
                <a:hlinkClick r:id="rId6"/>
              </a:rPr>
              <a:t>[11]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828</Words>
  <Application>Microsoft Office PowerPoint</Application>
  <PresentationFormat>On-screen Show (16:9)</PresentationFormat>
  <Paragraphs>118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Rodriguez, Juan</cp:lastModifiedBy>
  <cp:revision>2</cp:revision>
  <dcterms:created xsi:type="dcterms:W3CDTF">2025-09-06T02:34:14Z</dcterms:created>
  <dcterms:modified xsi:type="dcterms:W3CDTF">2025-09-06T17:32:56Z</dcterms:modified>
</cp:coreProperties>
</file>