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Montserrat"/>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FB6A7AB-C5B7-43CD-A481-A8BC0CA8F30C}">
  <a:tblStyle styleId="{7FB6A7AB-C5B7-43CD-A481-A8BC0CA8F30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4.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6.xml"/><Relationship Id="rId44" Type="http://schemas.openxmlformats.org/officeDocument/2006/relationships/font" Target="fonts/Lato-boldItalic.fntdata"/><Relationship Id="rId21" Type="http://schemas.openxmlformats.org/officeDocument/2006/relationships/slide" Target="slides/slide15.xml"/><Relationship Id="rId43" Type="http://schemas.openxmlformats.org/officeDocument/2006/relationships/font" Target="fonts/Lat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Montserrat-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Montserrat-italic.fntdata"/><Relationship Id="rId16" Type="http://schemas.openxmlformats.org/officeDocument/2006/relationships/slide" Target="slides/slide10.xml"/><Relationship Id="rId38" Type="http://schemas.openxmlformats.org/officeDocument/2006/relationships/font" Target="fonts/Montserrat-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227ef6d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227ef6d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227ef6d8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227ef6d8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14f8c32dd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14f8c32dd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227ef6d8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227ef6d8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227ef6d83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227ef6d83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227ef6d83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227ef6d83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227ef6d83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227ef6d83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227ef6d83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227ef6d83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227ef6d83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227ef6d83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428bfca72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428bfca72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14f8c32d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14f8c32d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42bb18c3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42bb18c3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2bb18c32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42bb18c32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42bb18c32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42bb18c32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42bb18c32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42bb18c32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42bb18c32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42bb18c32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42bb18c32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42bb18c32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414f8c32dd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414f8c32dd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414f8c32dd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414f8c32dd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428bfca722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428bfca722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428bfca722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428bfca722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14f8c32dd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14f8c32dd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414f8c32dd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414f8c32dd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14f8c32dd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14f8c32dd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2bb18c32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2bb18c32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14f8c32dd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14f8c32dd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2b67352e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2b67352e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14f8c32dd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14f8c32dd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227ef6d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227ef6d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22.png"/><Relationship Id="rId5"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6.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0.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5.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launchpad.net/~ansible/+archive/ubuntu/ansible-2.6" TargetMode="Externa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2.png"/><Relationship Id="rId4" Type="http://schemas.openxmlformats.org/officeDocument/2006/relationships/image" Target="../media/image39.png"/><Relationship Id="rId5"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3.png"/><Relationship Id="rId4" Type="http://schemas.openxmlformats.org/officeDocument/2006/relationships/image" Target="../media/image3.jpg"/><Relationship Id="rId5"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4999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1 : EAT </a:t>
            </a:r>
            <a:r>
              <a:rPr lang="en" sz="1800"/>
              <a:t>(AKA: BEATS)</a:t>
            </a:r>
            <a:endParaRPr sz="1800"/>
          </a:p>
        </p:txBody>
      </p:sp>
      <p:sp>
        <p:nvSpPr>
          <p:cNvPr id="135" name="Google Shape;135;p13"/>
          <p:cNvSpPr txBox="1"/>
          <p:nvPr>
            <p:ph idx="1" type="subTitle"/>
          </p:nvPr>
        </p:nvSpPr>
        <p:spPr>
          <a:xfrm>
            <a:off x="1107200" y="2393894"/>
            <a:ext cx="4242600" cy="115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Brian Sandoval</a:t>
            </a:r>
            <a:endParaRPr/>
          </a:p>
          <a:p>
            <a:pPr indent="0" lvl="0" marL="0" rtl="0" algn="l">
              <a:lnSpc>
                <a:spcPct val="115000"/>
              </a:lnSpc>
              <a:spcBef>
                <a:spcPts val="0"/>
              </a:spcBef>
              <a:spcAft>
                <a:spcPts val="0"/>
              </a:spcAft>
              <a:buNone/>
            </a:pPr>
            <a:r>
              <a:rPr lang="en"/>
              <a:t>Erik Blomquist</a:t>
            </a:r>
            <a:endParaRPr/>
          </a:p>
          <a:p>
            <a:pPr indent="0" lvl="0" marL="0" rtl="0" algn="l">
              <a:lnSpc>
                <a:spcPct val="115000"/>
              </a:lnSpc>
              <a:spcBef>
                <a:spcPts val="0"/>
              </a:spcBef>
              <a:spcAft>
                <a:spcPts val="0"/>
              </a:spcAft>
              <a:buNone/>
            </a:pPr>
            <a:r>
              <a:rPr lang="en"/>
              <a:t>Alexander Enaceanu </a:t>
            </a:r>
            <a:r>
              <a:rPr lang="en"/>
              <a:t>(Lead)</a:t>
            </a:r>
            <a:endParaRPr/>
          </a:p>
          <a:p>
            <a:pPr indent="0" lvl="0" marL="0" rtl="0" algn="l">
              <a:lnSpc>
                <a:spcPct val="115000"/>
              </a:lnSpc>
              <a:spcBef>
                <a:spcPts val="0"/>
              </a:spcBef>
              <a:spcAft>
                <a:spcPts val="0"/>
              </a:spcAft>
              <a:buNone/>
            </a:pPr>
            <a:r>
              <a:rPr lang="en"/>
              <a:t>Tyler Kluszczynski </a:t>
            </a:r>
            <a:endParaRPr/>
          </a:p>
          <a:p>
            <a:pPr indent="0" lvl="0" marL="0" rtl="0" algn="l">
              <a:lnSpc>
                <a:spcPct val="115000"/>
              </a:lnSpc>
              <a:spcBef>
                <a:spcPts val="0"/>
              </a:spcBef>
              <a:spcAft>
                <a:spcPts val="0"/>
              </a:spcAft>
              <a:buNone/>
            </a:pPr>
            <a:r>
              <a:rPr lang="en"/>
              <a:t>Shahid Karim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 - Tasks (</a:t>
            </a:r>
            <a:r>
              <a:rPr lang="en" sz="1400">
                <a:latin typeface="Arial"/>
                <a:ea typeface="Arial"/>
                <a:cs typeface="Arial"/>
                <a:sym typeface="Arial"/>
              </a:rPr>
              <a:t>Terraform VPC</a:t>
            </a:r>
            <a:r>
              <a:rPr lang="en"/>
              <a:t>)</a:t>
            </a:r>
            <a:endParaRPr/>
          </a:p>
        </p:txBody>
      </p:sp>
      <p:sp>
        <p:nvSpPr>
          <p:cNvPr id="201" name="Google Shape;201;p22"/>
          <p:cNvSpPr txBox="1"/>
          <p:nvPr>
            <p:ph idx="1" type="body"/>
          </p:nvPr>
        </p:nvSpPr>
        <p:spPr>
          <a:xfrm>
            <a:off x="1297500" y="1166150"/>
            <a:ext cx="7038900" cy="34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NAT Instance/Bastion jump</a:t>
            </a:r>
            <a:endParaRPr/>
          </a:p>
        </p:txBody>
      </p:sp>
      <p:pic>
        <p:nvPicPr>
          <p:cNvPr id="202" name="Google Shape;202;p22"/>
          <p:cNvPicPr preferRelativeResize="0"/>
          <p:nvPr/>
        </p:nvPicPr>
        <p:blipFill>
          <a:blip r:embed="rId3">
            <a:alphaModFix/>
          </a:blip>
          <a:stretch>
            <a:fillRect/>
          </a:stretch>
        </p:blipFill>
        <p:spPr>
          <a:xfrm>
            <a:off x="348463" y="2675350"/>
            <a:ext cx="3914775" cy="2066925"/>
          </a:xfrm>
          <a:prstGeom prst="rect">
            <a:avLst/>
          </a:prstGeom>
          <a:noFill/>
          <a:ln>
            <a:noFill/>
          </a:ln>
        </p:spPr>
      </p:pic>
      <p:pic>
        <p:nvPicPr>
          <p:cNvPr id="203" name="Google Shape;203;p22"/>
          <p:cNvPicPr preferRelativeResize="0"/>
          <p:nvPr/>
        </p:nvPicPr>
        <p:blipFill>
          <a:blip r:embed="rId4">
            <a:alphaModFix/>
          </a:blip>
          <a:stretch>
            <a:fillRect/>
          </a:stretch>
        </p:blipFill>
        <p:spPr>
          <a:xfrm>
            <a:off x="3098013" y="1657650"/>
            <a:ext cx="2947976" cy="914100"/>
          </a:xfrm>
          <a:prstGeom prst="rect">
            <a:avLst/>
          </a:prstGeom>
          <a:noFill/>
          <a:ln>
            <a:noFill/>
          </a:ln>
        </p:spPr>
      </p:pic>
      <p:pic>
        <p:nvPicPr>
          <p:cNvPr id="204" name="Google Shape;204;p22"/>
          <p:cNvPicPr preferRelativeResize="0"/>
          <p:nvPr/>
        </p:nvPicPr>
        <p:blipFill>
          <a:blip r:embed="rId5">
            <a:alphaModFix/>
          </a:blip>
          <a:stretch>
            <a:fillRect/>
          </a:stretch>
        </p:blipFill>
        <p:spPr>
          <a:xfrm>
            <a:off x="4349400" y="2713450"/>
            <a:ext cx="4436801" cy="1990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 - Tasks (</a:t>
            </a:r>
            <a:r>
              <a:rPr lang="en" sz="1400">
                <a:latin typeface="Arial"/>
                <a:ea typeface="Arial"/>
                <a:cs typeface="Arial"/>
                <a:sym typeface="Arial"/>
              </a:rPr>
              <a:t>Terraform VPC</a:t>
            </a:r>
            <a:r>
              <a:rPr lang="en"/>
              <a:t>)</a:t>
            </a:r>
            <a:endParaRPr/>
          </a:p>
        </p:txBody>
      </p:sp>
      <p:sp>
        <p:nvSpPr>
          <p:cNvPr id="210" name="Google Shape;210;p23"/>
          <p:cNvSpPr txBox="1"/>
          <p:nvPr>
            <p:ph idx="1" type="body"/>
          </p:nvPr>
        </p:nvSpPr>
        <p:spPr>
          <a:xfrm>
            <a:off x="756475" y="1230800"/>
            <a:ext cx="7038900" cy="55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NAT Instance/Bastion Jump Security Group</a:t>
            </a:r>
            <a:r>
              <a:rPr lang="en"/>
              <a:t> (Public Subnet 1)</a:t>
            </a:r>
            <a:endParaRPr/>
          </a:p>
        </p:txBody>
      </p:sp>
      <p:pic>
        <p:nvPicPr>
          <p:cNvPr id="211" name="Google Shape;211;p23"/>
          <p:cNvPicPr preferRelativeResize="0"/>
          <p:nvPr/>
        </p:nvPicPr>
        <p:blipFill>
          <a:blip r:embed="rId3">
            <a:alphaModFix/>
          </a:blip>
          <a:stretch>
            <a:fillRect/>
          </a:stretch>
        </p:blipFill>
        <p:spPr>
          <a:xfrm>
            <a:off x="588875" y="3412225"/>
            <a:ext cx="4722450" cy="1590665"/>
          </a:xfrm>
          <a:prstGeom prst="rect">
            <a:avLst/>
          </a:prstGeom>
          <a:noFill/>
          <a:ln>
            <a:noFill/>
          </a:ln>
        </p:spPr>
      </p:pic>
      <p:pic>
        <p:nvPicPr>
          <p:cNvPr id="212" name="Google Shape;212;p23"/>
          <p:cNvPicPr preferRelativeResize="0"/>
          <p:nvPr/>
        </p:nvPicPr>
        <p:blipFill>
          <a:blip r:embed="rId4">
            <a:alphaModFix/>
          </a:blip>
          <a:stretch>
            <a:fillRect/>
          </a:stretch>
        </p:blipFill>
        <p:spPr>
          <a:xfrm>
            <a:off x="588875" y="1644625"/>
            <a:ext cx="4722444" cy="1647775"/>
          </a:xfrm>
          <a:prstGeom prst="rect">
            <a:avLst/>
          </a:prstGeom>
          <a:noFill/>
          <a:ln>
            <a:noFill/>
          </a:ln>
        </p:spPr>
      </p:pic>
      <p:pic>
        <p:nvPicPr>
          <p:cNvPr id="213" name="Google Shape;213;p23"/>
          <p:cNvPicPr preferRelativeResize="0"/>
          <p:nvPr/>
        </p:nvPicPr>
        <p:blipFill>
          <a:blip r:embed="rId5">
            <a:alphaModFix/>
          </a:blip>
          <a:stretch>
            <a:fillRect/>
          </a:stretch>
        </p:blipFill>
        <p:spPr>
          <a:xfrm>
            <a:off x="5980900" y="316600"/>
            <a:ext cx="2514600" cy="4686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Tyler - Tasks (IAM Users and Groups)</a:t>
            </a:r>
            <a:endParaRPr/>
          </a:p>
          <a:p>
            <a:pPr indent="0" lvl="0" marL="0" rtl="0" algn="l">
              <a:spcBef>
                <a:spcPts val="0"/>
              </a:spcBef>
              <a:spcAft>
                <a:spcPts val="0"/>
              </a:spcAft>
              <a:buNone/>
            </a:pPr>
            <a:r>
              <a:t/>
            </a:r>
            <a:endParaRPr/>
          </a:p>
        </p:txBody>
      </p:sp>
      <p:pic>
        <p:nvPicPr>
          <p:cNvPr id="219" name="Google Shape;219;p24"/>
          <p:cNvPicPr preferRelativeResize="0"/>
          <p:nvPr/>
        </p:nvPicPr>
        <p:blipFill>
          <a:blip r:embed="rId3">
            <a:alphaModFix/>
          </a:blip>
          <a:stretch>
            <a:fillRect/>
          </a:stretch>
        </p:blipFill>
        <p:spPr>
          <a:xfrm>
            <a:off x="2121375" y="1081088"/>
            <a:ext cx="5391150" cy="2981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Tyler - Tasks (Route Tables)</a:t>
            </a:r>
            <a:endParaRPr/>
          </a:p>
          <a:p>
            <a:pPr indent="0" lvl="0" marL="0" rtl="0" algn="l">
              <a:spcBef>
                <a:spcPts val="0"/>
              </a:spcBef>
              <a:spcAft>
                <a:spcPts val="0"/>
              </a:spcAft>
              <a:buNone/>
            </a:pPr>
            <a:r>
              <a:t/>
            </a:r>
            <a:endParaRPr/>
          </a:p>
        </p:txBody>
      </p:sp>
      <p:pic>
        <p:nvPicPr>
          <p:cNvPr id="225" name="Google Shape;225;p25"/>
          <p:cNvPicPr preferRelativeResize="0"/>
          <p:nvPr/>
        </p:nvPicPr>
        <p:blipFill>
          <a:blip r:embed="rId3">
            <a:alphaModFix/>
          </a:blip>
          <a:stretch>
            <a:fillRect/>
          </a:stretch>
        </p:blipFill>
        <p:spPr>
          <a:xfrm>
            <a:off x="1895475" y="1088100"/>
            <a:ext cx="5353050" cy="981075"/>
          </a:xfrm>
          <a:prstGeom prst="rect">
            <a:avLst/>
          </a:prstGeom>
          <a:noFill/>
          <a:ln>
            <a:noFill/>
          </a:ln>
        </p:spPr>
      </p:pic>
      <p:sp>
        <p:nvSpPr>
          <p:cNvPr id="226" name="Google Shape;226;p25"/>
          <p:cNvSpPr txBox="1"/>
          <p:nvPr/>
        </p:nvSpPr>
        <p:spPr>
          <a:xfrm>
            <a:off x="4167838" y="2126213"/>
            <a:ext cx="869400" cy="5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Public:</a:t>
            </a:r>
            <a:endParaRPr>
              <a:solidFill>
                <a:srgbClr val="FFFFFF"/>
              </a:solidFill>
            </a:endParaRPr>
          </a:p>
        </p:txBody>
      </p:sp>
      <p:pic>
        <p:nvPicPr>
          <p:cNvPr id="227" name="Google Shape;227;p25"/>
          <p:cNvPicPr preferRelativeResize="0"/>
          <p:nvPr/>
        </p:nvPicPr>
        <p:blipFill>
          <a:blip r:embed="rId4">
            <a:alphaModFix/>
          </a:blip>
          <a:stretch>
            <a:fillRect/>
          </a:stretch>
        </p:blipFill>
        <p:spPr>
          <a:xfrm>
            <a:off x="1759325" y="2481525"/>
            <a:ext cx="5686425" cy="990600"/>
          </a:xfrm>
          <a:prstGeom prst="rect">
            <a:avLst/>
          </a:prstGeom>
          <a:noFill/>
          <a:ln>
            <a:noFill/>
          </a:ln>
        </p:spPr>
      </p:pic>
      <p:pic>
        <p:nvPicPr>
          <p:cNvPr id="228" name="Google Shape;228;p25"/>
          <p:cNvPicPr preferRelativeResize="0"/>
          <p:nvPr/>
        </p:nvPicPr>
        <p:blipFill>
          <a:blip r:embed="rId5">
            <a:alphaModFix/>
          </a:blip>
          <a:stretch>
            <a:fillRect/>
          </a:stretch>
        </p:blipFill>
        <p:spPr>
          <a:xfrm>
            <a:off x="2024363" y="4002225"/>
            <a:ext cx="5156339" cy="1098750"/>
          </a:xfrm>
          <a:prstGeom prst="rect">
            <a:avLst/>
          </a:prstGeom>
          <a:noFill/>
          <a:ln>
            <a:noFill/>
          </a:ln>
        </p:spPr>
      </p:pic>
      <p:sp>
        <p:nvSpPr>
          <p:cNvPr id="229" name="Google Shape;229;p25"/>
          <p:cNvSpPr txBox="1"/>
          <p:nvPr/>
        </p:nvSpPr>
        <p:spPr>
          <a:xfrm>
            <a:off x="4137288" y="3472113"/>
            <a:ext cx="869400" cy="5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Private:</a:t>
            </a:r>
            <a:endParaRPr>
              <a:solidFill>
                <a:srgbClr val="FFFFFF"/>
              </a:solidFill>
            </a:endParaRPr>
          </a:p>
        </p:txBody>
      </p:sp>
      <p:sp>
        <p:nvSpPr>
          <p:cNvPr id="230" name="Google Shape;230;p25"/>
          <p:cNvSpPr/>
          <p:nvPr/>
        </p:nvSpPr>
        <p:spPr>
          <a:xfrm>
            <a:off x="4099700" y="4649075"/>
            <a:ext cx="1407900" cy="3984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txBox="1"/>
          <p:nvPr/>
        </p:nvSpPr>
        <p:spPr>
          <a:xfrm>
            <a:off x="7595075" y="4714450"/>
            <a:ext cx="12978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Nat Instance</a:t>
            </a:r>
            <a:endParaRPr>
              <a:solidFill>
                <a:srgbClr val="FFFFFF"/>
              </a:solidFill>
            </a:endParaRPr>
          </a:p>
        </p:txBody>
      </p:sp>
      <p:cxnSp>
        <p:nvCxnSpPr>
          <p:cNvPr id="232" name="Google Shape;232;p25"/>
          <p:cNvCxnSpPr>
            <a:endCxn id="231" idx="1"/>
          </p:cNvCxnSpPr>
          <p:nvPr/>
        </p:nvCxnSpPr>
        <p:spPr>
          <a:xfrm>
            <a:off x="5507675" y="4848400"/>
            <a:ext cx="2087400" cy="102900"/>
          </a:xfrm>
          <a:prstGeom prst="straightConnector1">
            <a:avLst/>
          </a:prstGeom>
          <a:noFill/>
          <a:ln cap="flat" cmpd="sng" w="28575">
            <a:solidFill>
              <a:srgbClr val="980000"/>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Tyler - Tasks (Route 53 - Namecheap Setup)</a:t>
            </a:r>
            <a:endParaRPr/>
          </a:p>
          <a:p>
            <a:pPr indent="0" lvl="0" marL="0" rtl="0" algn="l">
              <a:spcBef>
                <a:spcPts val="0"/>
              </a:spcBef>
              <a:spcAft>
                <a:spcPts val="0"/>
              </a:spcAft>
              <a:buNone/>
            </a:pPr>
            <a:r>
              <a:t/>
            </a:r>
            <a:endParaRPr/>
          </a:p>
        </p:txBody>
      </p:sp>
      <p:pic>
        <p:nvPicPr>
          <p:cNvPr descr="tyler-dns.PNG" id="238" name="Google Shape;238;p26"/>
          <p:cNvPicPr preferRelativeResize="0"/>
          <p:nvPr/>
        </p:nvPicPr>
        <p:blipFill>
          <a:blip r:embed="rId3">
            <a:alphaModFix/>
          </a:blip>
          <a:stretch>
            <a:fillRect/>
          </a:stretch>
        </p:blipFill>
        <p:spPr>
          <a:xfrm>
            <a:off x="2166925" y="1524000"/>
            <a:ext cx="4810125" cy="2095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Tyler - Tasks (Route 53)</a:t>
            </a:r>
            <a:endParaRPr/>
          </a:p>
          <a:p>
            <a:pPr indent="0" lvl="0" marL="0" rtl="0" algn="l">
              <a:spcBef>
                <a:spcPts val="0"/>
              </a:spcBef>
              <a:spcAft>
                <a:spcPts val="0"/>
              </a:spcAft>
              <a:buNone/>
            </a:pPr>
            <a:r>
              <a:t/>
            </a:r>
            <a:endParaRPr/>
          </a:p>
        </p:txBody>
      </p:sp>
      <p:pic>
        <p:nvPicPr>
          <p:cNvPr id="244" name="Google Shape;244;p27"/>
          <p:cNvPicPr preferRelativeResize="0"/>
          <p:nvPr/>
        </p:nvPicPr>
        <p:blipFill>
          <a:blip r:embed="rId3">
            <a:alphaModFix/>
          </a:blip>
          <a:stretch>
            <a:fillRect/>
          </a:stretch>
        </p:blipFill>
        <p:spPr>
          <a:xfrm>
            <a:off x="1052513" y="2281100"/>
            <a:ext cx="7038975" cy="2676525"/>
          </a:xfrm>
          <a:prstGeom prst="rect">
            <a:avLst/>
          </a:prstGeom>
          <a:noFill/>
          <a:ln>
            <a:noFill/>
          </a:ln>
        </p:spPr>
      </p:pic>
      <p:pic>
        <p:nvPicPr>
          <p:cNvPr id="245" name="Google Shape;245;p27"/>
          <p:cNvPicPr preferRelativeResize="0"/>
          <p:nvPr/>
        </p:nvPicPr>
        <p:blipFill>
          <a:blip r:embed="rId4">
            <a:alphaModFix/>
          </a:blip>
          <a:stretch>
            <a:fillRect/>
          </a:stretch>
        </p:blipFill>
        <p:spPr>
          <a:xfrm>
            <a:off x="2302975" y="1460250"/>
            <a:ext cx="4332547" cy="668450"/>
          </a:xfrm>
          <a:prstGeom prst="rect">
            <a:avLst/>
          </a:prstGeom>
          <a:noFill/>
          <a:ln>
            <a:noFill/>
          </a:ln>
        </p:spPr>
      </p:pic>
      <p:sp>
        <p:nvSpPr>
          <p:cNvPr id="246" name="Google Shape;246;p27"/>
          <p:cNvSpPr txBox="1"/>
          <p:nvPr/>
        </p:nvSpPr>
        <p:spPr>
          <a:xfrm>
            <a:off x="3867750" y="1159575"/>
            <a:ext cx="1203000" cy="5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Only 1 Zone:</a:t>
            </a:r>
            <a:endParaRPr>
              <a:solidFill>
                <a:srgbClr val="FFFFFF"/>
              </a:solidFill>
            </a:endParaRPr>
          </a:p>
        </p:txBody>
      </p:sp>
      <p:sp>
        <p:nvSpPr>
          <p:cNvPr id="247" name="Google Shape;247;p27"/>
          <p:cNvSpPr/>
          <p:nvPr/>
        </p:nvSpPr>
        <p:spPr>
          <a:xfrm>
            <a:off x="1091875" y="3920875"/>
            <a:ext cx="6919800" cy="2682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Tyler - Tasks (Certificates - A</a:t>
            </a:r>
            <a:r>
              <a:rPr lang="en"/>
              <a:t>WS Cert</a:t>
            </a:r>
            <a:r>
              <a:rPr lang="en"/>
              <a:t>)</a:t>
            </a:r>
            <a:endParaRPr/>
          </a:p>
          <a:p>
            <a:pPr indent="0" lvl="0" marL="0" rtl="0" algn="l">
              <a:spcBef>
                <a:spcPts val="0"/>
              </a:spcBef>
              <a:spcAft>
                <a:spcPts val="0"/>
              </a:spcAft>
              <a:buNone/>
            </a:pPr>
            <a:r>
              <a:t/>
            </a:r>
            <a:endParaRPr/>
          </a:p>
        </p:txBody>
      </p:sp>
      <p:pic>
        <p:nvPicPr>
          <p:cNvPr id="253" name="Google Shape;253;p28"/>
          <p:cNvPicPr preferRelativeResize="0"/>
          <p:nvPr/>
        </p:nvPicPr>
        <p:blipFill>
          <a:blip r:embed="rId3">
            <a:alphaModFix/>
          </a:blip>
          <a:stretch>
            <a:fillRect/>
          </a:stretch>
        </p:blipFill>
        <p:spPr>
          <a:xfrm>
            <a:off x="152400" y="1460250"/>
            <a:ext cx="8686800" cy="1028700"/>
          </a:xfrm>
          <a:prstGeom prst="rect">
            <a:avLst/>
          </a:prstGeom>
          <a:noFill/>
          <a:ln>
            <a:noFill/>
          </a:ln>
        </p:spPr>
      </p:pic>
      <p:pic>
        <p:nvPicPr>
          <p:cNvPr id="254" name="Google Shape;254;p28"/>
          <p:cNvPicPr preferRelativeResize="0"/>
          <p:nvPr/>
        </p:nvPicPr>
        <p:blipFill>
          <a:blip r:embed="rId4">
            <a:alphaModFix/>
          </a:blip>
          <a:stretch>
            <a:fillRect/>
          </a:stretch>
        </p:blipFill>
        <p:spPr>
          <a:xfrm>
            <a:off x="2389350" y="2641350"/>
            <a:ext cx="4365291" cy="2349750"/>
          </a:xfrm>
          <a:prstGeom prst="rect">
            <a:avLst/>
          </a:prstGeom>
          <a:noFill/>
          <a:ln>
            <a:noFill/>
          </a:ln>
        </p:spPr>
      </p:pic>
      <p:cxnSp>
        <p:nvCxnSpPr>
          <p:cNvPr id="255" name="Google Shape;255;p28"/>
          <p:cNvCxnSpPr/>
          <p:nvPr/>
        </p:nvCxnSpPr>
        <p:spPr>
          <a:xfrm flipH="1" rot="10800000">
            <a:off x="2479050" y="4147800"/>
            <a:ext cx="1071300" cy="116700"/>
          </a:xfrm>
          <a:prstGeom prst="straightConnector1">
            <a:avLst/>
          </a:prstGeom>
          <a:noFill/>
          <a:ln cap="flat" cmpd="sng" w="9525">
            <a:solidFill>
              <a:srgbClr val="980000"/>
            </a:solidFill>
            <a:prstDash val="solid"/>
            <a:round/>
            <a:headEnd len="med" w="med" type="none"/>
            <a:tailEnd len="med" w="med" type="none"/>
          </a:ln>
        </p:spPr>
      </p:cxnSp>
      <p:cxnSp>
        <p:nvCxnSpPr>
          <p:cNvPr id="256" name="Google Shape;256;p28"/>
          <p:cNvCxnSpPr/>
          <p:nvPr/>
        </p:nvCxnSpPr>
        <p:spPr>
          <a:xfrm>
            <a:off x="2485900" y="4134025"/>
            <a:ext cx="1057500" cy="137400"/>
          </a:xfrm>
          <a:prstGeom prst="straightConnector1">
            <a:avLst/>
          </a:prstGeom>
          <a:noFill/>
          <a:ln cap="flat" cmpd="sng" w="9525">
            <a:solidFill>
              <a:srgbClr val="980000"/>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Tyler - Tasks (ALB)</a:t>
            </a:r>
            <a:endParaRPr/>
          </a:p>
          <a:p>
            <a:pPr indent="0" lvl="0" marL="0" rtl="0" algn="l">
              <a:spcBef>
                <a:spcPts val="0"/>
              </a:spcBef>
              <a:spcAft>
                <a:spcPts val="0"/>
              </a:spcAft>
              <a:buNone/>
            </a:pPr>
            <a:r>
              <a:t/>
            </a:r>
            <a:endParaRPr/>
          </a:p>
        </p:txBody>
      </p:sp>
      <p:pic>
        <p:nvPicPr>
          <p:cNvPr id="262" name="Google Shape;262;p29"/>
          <p:cNvPicPr preferRelativeResize="0"/>
          <p:nvPr/>
        </p:nvPicPr>
        <p:blipFill>
          <a:blip r:embed="rId3">
            <a:alphaModFix/>
          </a:blip>
          <a:stretch>
            <a:fillRect/>
          </a:stretch>
        </p:blipFill>
        <p:spPr>
          <a:xfrm>
            <a:off x="1416525" y="1688400"/>
            <a:ext cx="6800850" cy="762000"/>
          </a:xfrm>
          <a:prstGeom prst="rect">
            <a:avLst/>
          </a:prstGeom>
          <a:noFill/>
          <a:ln>
            <a:noFill/>
          </a:ln>
        </p:spPr>
      </p:pic>
      <p:pic>
        <p:nvPicPr>
          <p:cNvPr id="263" name="Google Shape;263;p29"/>
          <p:cNvPicPr preferRelativeResize="0"/>
          <p:nvPr/>
        </p:nvPicPr>
        <p:blipFill>
          <a:blip r:embed="rId4">
            <a:alphaModFix/>
          </a:blip>
          <a:stretch>
            <a:fillRect/>
          </a:stretch>
        </p:blipFill>
        <p:spPr>
          <a:xfrm>
            <a:off x="397350" y="3141750"/>
            <a:ext cx="8839201" cy="1063910"/>
          </a:xfrm>
          <a:prstGeom prst="rect">
            <a:avLst/>
          </a:prstGeom>
          <a:noFill/>
          <a:ln>
            <a:noFill/>
          </a:ln>
        </p:spPr>
      </p:pic>
      <p:sp>
        <p:nvSpPr>
          <p:cNvPr id="264" name="Google Shape;264;p29"/>
          <p:cNvSpPr/>
          <p:nvPr/>
        </p:nvSpPr>
        <p:spPr>
          <a:xfrm>
            <a:off x="3905150" y="3876400"/>
            <a:ext cx="1964100" cy="1098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9"/>
          <p:cNvSpPr txBox="1"/>
          <p:nvPr/>
        </p:nvSpPr>
        <p:spPr>
          <a:xfrm>
            <a:off x="4495700" y="3793925"/>
            <a:ext cx="5700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980000"/>
                </a:solidFill>
              </a:rPr>
              <a:t>redacted</a:t>
            </a:r>
            <a:endParaRPr sz="600">
              <a:solidFill>
                <a:srgbClr val="980000"/>
              </a:solidFill>
            </a:endParaRPr>
          </a:p>
        </p:txBody>
      </p:sp>
      <p:sp>
        <p:nvSpPr>
          <p:cNvPr id="266" name="Google Shape;266;p29"/>
          <p:cNvSpPr/>
          <p:nvPr/>
        </p:nvSpPr>
        <p:spPr>
          <a:xfrm>
            <a:off x="6741275" y="3491825"/>
            <a:ext cx="2438100" cy="1716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Tyler - Tasks (Target Groups)</a:t>
            </a:r>
            <a:endParaRPr/>
          </a:p>
          <a:p>
            <a:pPr indent="0" lvl="0" marL="0" rtl="0" algn="l">
              <a:spcBef>
                <a:spcPts val="0"/>
              </a:spcBef>
              <a:spcAft>
                <a:spcPts val="0"/>
              </a:spcAft>
              <a:buNone/>
            </a:pPr>
            <a:r>
              <a:t/>
            </a:r>
            <a:endParaRPr/>
          </a:p>
        </p:txBody>
      </p:sp>
      <p:pic>
        <p:nvPicPr>
          <p:cNvPr id="272" name="Google Shape;272;p30"/>
          <p:cNvPicPr preferRelativeResize="0"/>
          <p:nvPr/>
        </p:nvPicPr>
        <p:blipFill>
          <a:blip r:embed="rId3">
            <a:alphaModFix/>
          </a:blip>
          <a:stretch>
            <a:fillRect/>
          </a:stretch>
        </p:blipFill>
        <p:spPr>
          <a:xfrm>
            <a:off x="1540350" y="1251225"/>
            <a:ext cx="6553200" cy="714375"/>
          </a:xfrm>
          <a:prstGeom prst="rect">
            <a:avLst/>
          </a:prstGeom>
          <a:noFill/>
          <a:ln>
            <a:noFill/>
          </a:ln>
        </p:spPr>
      </p:pic>
      <p:pic>
        <p:nvPicPr>
          <p:cNvPr id="273" name="Google Shape;273;p30"/>
          <p:cNvPicPr preferRelativeResize="0"/>
          <p:nvPr/>
        </p:nvPicPr>
        <p:blipFill>
          <a:blip r:embed="rId4">
            <a:alphaModFix/>
          </a:blip>
          <a:stretch>
            <a:fillRect/>
          </a:stretch>
        </p:blipFill>
        <p:spPr>
          <a:xfrm>
            <a:off x="152400" y="3179600"/>
            <a:ext cx="8839202" cy="493259"/>
          </a:xfrm>
          <a:prstGeom prst="rect">
            <a:avLst/>
          </a:prstGeom>
          <a:noFill/>
          <a:ln>
            <a:noFill/>
          </a:ln>
        </p:spPr>
      </p:pic>
      <p:sp>
        <p:nvSpPr>
          <p:cNvPr id="274" name="Google Shape;274;p30"/>
          <p:cNvSpPr/>
          <p:nvPr/>
        </p:nvSpPr>
        <p:spPr>
          <a:xfrm>
            <a:off x="3220725" y="3330550"/>
            <a:ext cx="590700" cy="3423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Shahid</a:t>
            </a:r>
            <a:r>
              <a:rPr lang="en"/>
              <a:t> - Tasks (Ansible)</a:t>
            </a:r>
            <a:endParaRPr/>
          </a:p>
          <a:p>
            <a:pPr indent="0" lvl="0" marL="0" rtl="0" algn="l">
              <a:spcBef>
                <a:spcPts val="0"/>
              </a:spcBef>
              <a:spcAft>
                <a:spcPts val="0"/>
              </a:spcAft>
              <a:buNone/>
            </a:pPr>
            <a:r>
              <a:t/>
            </a:r>
            <a:endParaRPr/>
          </a:p>
        </p:txBody>
      </p:sp>
      <p:sp>
        <p:nvSpPr>
          <p:cNvPr id="280" name="Google Shape;280;p31"/>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What is Ansible?</a:t>
            </a:r>
            <a:endParaRPr b="1"/>
          </a:p>
          <a:p>
            <a:pPr indent="0" lvl="0" marL="0" rtl="0" algn="l">
              <a:spcBef>
                <a:spcPts val="1600"/>
              </a:spcBef>
              <a:spcAft>
                <a:spcPts val="0"/>
              </a:spcAft>
              <a:buNone/>
            </a:pPr>
            <a:r>
              <a:rPr lang="en" sz="1100">
                <a:solidFill>
                  <a:srgbClr val="FFFFFF"/>
                </a:solidFill>
                <a:latin typeface="Arial"/>
                <a:ea typeface="Arial"/>
                <a:cs typeface="Arial"/>
                <a:sym typeface="Arial"/>
              </a:rPr>
              <a:t>Ansible is an automation tool that can be deployed on multiple hosts at once. Running scripts on each host that needs tasks to be done is very slow and is not safe. Ansible intelligently checks to see if the task has already been performed. It then runs each task on all hosts requiring said tasks to be run. There’s a method to group hosts based on certain tasks that need to be completed.</a:t>
            </a:r>
            <a:endParaRPr b="1">
              <a:solidFill>
                <a:srgbClr val="FFFFFF"/>
              </a:solidFill>
            </a:endParaRPr>
          </a:p>
          <a:p>
            <a:pPr indent="0" lvl="0" marL="0" rtl="0" algn="ctr">
              <a:spcBef>
                <a:spcPts val="0"/>
              </a:spcBef>
              <a:spcAft>
                <a:spcPts val="160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141" name="Google Shape;141;p14"/>
          <p:cNvSpPr txBox="1"/>
          <p:nvPr>
            <p:ph idx="1" type="body"/>
          </p:nvPr>
        </p:nvSpPr>
        <p:spPr>
          <a:xfrm>
            <a:off x="1198425" y="12229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 Main Objectives.</a:t>
            </a:r>
            <a:endParaRPr/>
          </a:p>
          <a:p>
            <a:pPr indent="-317500" lvl="0" marL="457200" rtl="0" algn="l">
              <a:lnSpc>
                <a:spcPct val="150000"/>
              </a:lnSpc>
              <a:spcBef>
                <a:spcPts val="1600"/>
              </a:spcBef>
              <a:spcAft>
                <a:spcPts val="0"/>
              </a:spcAft>
              <a:buSzPts val="1400"/>
              <a:buAutoNum type="arabicPeriod"/>
            </a:pPr>
            <a:r>
              <a:rPr lang="en" sz="1400"/>
              <a:t>Delete AWS resources from Project 0.</a:t>
            </a:r>
            <a:endParaRPr sz="1400"/>
          </a:p>
          <a:p>
            <a:pPr indent="-317500" lvl="0" marL="457200" rtl="0" algn="l">
              <a:lnSpc>
                <a:spcPct val="150000"/>
              </a:lnSpc>
              <a:spcBef>
                <a:spcPts val="0"/>
              </a:spcBef>
              <a:spcAft>
                <a:spcPts val="0"/>
              </a:spcAft>
              <a:buSzPts val="1400"/>
              <a:buAutoNum type="arabicPeriod"/>
            </a:pPr>
            <a:r>
              <a:rPr lang="en" sz="1400"/>
              <a:t>Terraform IAM.</a:t>
            </a:r>
            <a:endParaRPr sz="1400"/>
          </a:p>
          <a:p>
            <a:pPr indent="-317500" lvl="0" marL="457200" rtl="0" algn="l">
              <a:lnSpc>
                <a:spcPct val="150000"/>
              </a:lnSpc>
              <a:spcBef>
                <a:spcPts val="0"/>
              </a:spcBef>
              <a:spcAft>
                <a:spcPts val="0"/>
              </a:spcAft>
              <a:buSzPts val="1400"/>
              <a:buAutoNum type="arabicPeriod"/>
            </a:pPr>
            <a:r>
              <a:rPr lang="en" sz="1400"/>
              <a:t>Terraform VPC.</a:t>
            </a:r>
            <a:endParaRPr sz="1400"/>
          </a:p>
          <a:p>
            <a:pPr indent="-317500" lvl="0" marL="457200" rtl="0" algn="l">
              <a:lnSpc>
                <a:spcPct val="150000"/>
              </a:lnSpc>
              <a:spcBef>
                <a:spcPts val="0"/>
              </a:spcBef>
              <a:spcAft>
                <a:spcPts val="0"/>
              </a:spcAft>
              <a:buSzPts val="1400"/>
              <a:buAutoNum type="arabicPeriod"/>
            </a:pPr>
            <a:r>
              <a:rPr lang="en" sz="1400"/>
              <a:t>Terraform Infrastructure.</a:t>
            </a:r>
            <a:endParaRPr sz="1400"/>
          </a:p>
          <a:p>
            <a:pPr indent="-317500" lvl="0" marL="457200" rtl="0" algn="l">
              <a:lnSpc>
                <a:spcPct val="150000"/>
              </a:lnSpc>
              <a:spcBef>
                <a:spcPts val="0"/>
              </a:spcBef>
              <a:spcAft>
                <a:spcPts val="0"/>
              </a:spcAft>
              <a:buSzPts val="1400"/>
              <a:buAutoNum type="arabicPeriod"/>
            </a:pPr>
            <a:r>
              <a:rPr lang="en" sz="1400"/>
              <a:t>S3.</a:t>
            </a:r>
            <a:endParaRPr sz="1400"/>
          </a:p>
          <a:p>
            <a:pPr indent="-317500" lvl="0" marL="457200" rtl="0" algn="l">
              <a:lnSpc>
                <a:spcPct val="150000"/>
              </a:lnSpc>
              <a:spcBef>
                <a:spcPts val="0"/>
              </a:spcBef>
              <a:spcAft>
                <a:spcPts val="0"/>
              </a:spcAft>
              <a:buSzPts val="1400"/>
              <a:buAutoNum type="arabicPeriod"/>
            </a:pPr>
            <a:r>
              <a:rPr lang="en" sz="1400"/>
              <a:t>Application load balancer.</a:t>
            </a:r>
            <a:endParaRPr sz="1400"/>
          </a:p>
          <a:p>
            <a:pPr indent="-317500" lvl="0" marL="457200" rtl="0" algn="l">
              <a:lnSpc>
                <a:spcPct val="150000"/>
              </a:lnSpc>
              <a:spcBef>
                <a:spcPts val="0"/>
              </a:spcBef>
              <a:spcAft>
                <a:spcPts val="0"/>
              </a:spcAft>
              <a:buSzPts val="1400"/>
              <a:buAutoNum type="arabicPeriod"/>
            </a:pPr>
            <a:r>
              <a:rPr lang="en" sz="1400"/>
              <a:t>Ansible.</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5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500"/>
                                        <p:tgtEl>
                                          <p:spTgt spid="1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500"/>
                                        <p:tgtEl>
                                          <p:spTgt spid="1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animEffect filter="fade" transition="in">
                                      <p:cBhvr>
                                        <p:cTn dur="500"/>
                                        <p:tgtEl>
                                          <p:spTgt spid="1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animEffect filter="fade" transition="in">
                                      <p:cBhvr>
                                        <p:cTn dur="500"/>
                                        <p:tgtEl>
                                          <p:spTgt spid="1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5" st="5"/>
                                            </p:txEl>
                                          </p:spTgt>
                                        </p:tgtEl>
                                        <p:attrNameLst>
                                          <p:attrName>style.visibility</p:attrName>
                                        </p:attrNameLst>
                                      </p:cBhvr>
                                      <p:to>
                                        <p:strVal val="visible"/>
                                      </p:to>
                                    </p:set>
                                    <p:animEffect filter="fade" transition="in">
                                      <p:cBhvr>
                                        <p:cTn dur="500"/>
                                        <p:tgtEl>
                                          <p:spTgt spid="14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6" st="6"/>
                                            </p:txEl>
                                          </p:spTgt>
                                        </p:tgtEl>
                                        <p:attrNameLst>
                                          <p:attrName>style.visibility</p:attrName>
                                        </p:attrNameLst>
                                      </p:cBhvr>
                                      <p:to>
                                        <p:strVal val="visible"/>
                                      </p:to>
                                    </p:set>
                                    <p:animEffect filter="fade" transition="in">
                                      <p:cBhvr>
                                        <p:cTn dur="500"/>
                                        <p:tgtEl>
                                          <p:spTgt spid="14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7" st="7"/>
                                            </p:txEl>
                                          </p:spTgt>
                                        </p:tgtEl>
                                        <p:attrNameLst>
                                          <p:attrName>style.visibility</p:attrName>
                                        </p:attrNameLst>
                                      </p:cBhvr>
                                      <p:to>
                                        <p:strVal val="visible"/>
                                      </p:to>
                                    </p:set>
                                    <p:animEffect filter="fade" transition="in">
                                      <p:cBhvr>
                                        <p:cTn dur="500"/>
                                        <p:tgtEl>
                                          <p:spTgt spid="14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Shahid - Tasks (Ansible)</a:t>
            </a:r>
            <a:endParaRPr/>
          </a:p>
          <a:p>
            <a:pPr indent="0" lvl="0" marL="0" rtl="0" algn="l">
              <a:spcBef>
                <a:spcPts val="0"/>
              </a:spcBef>
              <a:spcAft>
                <a:spcPts val="0"/>
              </a:spcAft>
              <a:buNone/>
            </a:pPr>
            <a:r>
              <a:t/>
            </a:r>
            <a:endParaRPr/>
          </a:p>
        </p:txBody>
      </p:sp>
      <p:sp>
        <p:nvSpPr>
          <p:cNvPr id="286" name="Google Shape;286;p32"/>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Why use Ansible?</a:t>
            </a:r>
            <a:endParaRPr b="1"/>
          </a:p>
          <a:p>
            <a:pPr indent="0" lvl="0" marL="0" rtl="0" algn="ctr">
              <a:spcBef>
                <a:spcPts val="1600"/>
              </a:spcBef>
              <a:spcAft>
                <a:spcPts val="1600"/>
              </a:spcAft>
              <a:buNone/>
            </a:pPr>
            <a:r>
              <a:t/>
            </a:r>
            <a:endParaRPr b="1"/>
          </a:p>
        </p:txBody>
      </p:sp>
      <p:pic>
        <p:nvPicPr>
          <p:cNvPr id="287" name="Google Shape;287;p32"/>
          <p:cNvPicPr preferRelativeResize="0"/>
          <p:nvPr/>
        </p:nvPicPr>
        <p:blipFill>
          <a:blip r:embed="rId3">
            <a:alphaModFix/>
          </a:blip>
          <a:stretch>
            <a:fillRect/>
          </a:stretch>
        </p:blipFill>
        <p:spPr>
          <a:xfrm>
            <a:off x="1387950" y="1805713"/>
            <a:ext cx="6858000" cy="2085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Shahid - Tasks (Ansible)</a:t>
            </a:r>
            <a:endParaRPr/>
          </a:p>
          <a:p>
            <a:pPr indent="0" lvl="0" marL="0" rtl="0" algn="l">
              <a:spcBef>
                <a:spcPts val="0"/>
              </a:spcBef>
              <a:spcAft>
                <a:spcPts val="0"/>
              </a:spcAft>
              <a:buNone/>
            </a:pPr>
            <a:r>
              <a:t/>
            </a:r>
            <a:endParaRPr/>
          </a:p>
        </p:txBody>
      </p:sp>
      <p:sp>
        <p:nvSpPr>
          <p:cNvPr id="293" name="Google Shape;293;p33"/>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Why use Ansible?</a:t>
            </a:r>
            <a:endParaRPr b="1"/>
          </a:p>
          <a:p>
            <a:pPr indent="0" lvl="0" marL="0" rtl="0" algn="ctr">
              <a:spcBef>
                <a:spcPts val="1600"/>
              </a:spcBef>
              <a:spcAft>
                <a:spcPts val="1600"/>
              </a:spcAft>
              <a:buNone/>
            </a:pPr>
            <a:r>
              <a:t/>
            </a:r>
            <a:endParaRPr b="1"/>
          </a:p>
        </p:txBody>
      </p:sp>
      <p:pic>
        <p:nvPicPr>
          <p:cNvPr id="294" name="Google Shape;294;p33"/>
          <p:cNvPicPr preferRelativeResize="0"/>
          <p:nvPr/>
        </p:nvPicPr>
        <p:blipFill>
          <a:blip r:embed="rId3">
            <a:alphaModFix/>
          </a:blip>
          <a:stretch>
            <a:fillRect/>
          </a:stretch>
        </p:blipFill>
        <p:spPr>
          <a:xfrm>
            <a:off x="1407000" y="1715700"/>
            <a:ext cx="6819900" cy="2095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Shahid - Tasks (Ansible)</a:t>
            </a:r>
            <a:endParaRPr/>
          </a:p>
          <a:p>
            <a:pPr indent="0" lvl="0" marL="0" rtl="0" algn="l">
              <a:spcBef>
                <a:spcPts val="0"/>
              </a:spcBef>
              <a:spcAft>
                <a:spcPts val="0"/>
              </a:spcAft>
              <a:buNone/>
            </a:pPr>
            <a:r>
              <a:t/>
            </a:r>
            <a:endParaRPr/>
          </a:p>
        </p:txBody>
      </p:sp>
      <p:sp>
        <p:nvSpPr>
          <p:cNvPr id="300" name="Google Shape;300;p34"/>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Why use Ansible?</a:t>
            </a:r>
            <a:endParaRPr b="1"/>
          </a:p>
          <a:p>
            <a:pPr indent="0" lvl="0" marL="0" rtl="0" algn="ctr">
              <a:spcBef>
                <a:spcPts val="1600"/>
              </a:spcBef>
              <a:spcAft>
                <a:spcPts val="1600"/>
              </a:spcAft>
              <a:buNone/>
            </a:pPr>
            <a:r>
              <a:t/>
            </a:r>
            <a:endParaRPr b="1"/>
          </a:p>
        </p:txBody>
      </p:sp>
      <p:pic>
        <p:nvPicPr>
          <p:cNvPr id="301" name="Google Shape;301;p34"/>
          <p:cNvPicPr preferRelativeResize="0"/>
          <p:nvPr/>
        </p:nvPicPr>
        <p:blipFill>
          <a:blip r:embed="rId3">
            <a:alphaModFix/>
          </a:blip>
          <a:stretch>
            <a:fillRect/>
          </a:stretch>
        </p:blipFill>
        <p:spPr>
          <a:xfrm>
            <a:off x="1397475" y="1729975"/>
            <a:ext cx="6838950" cy="2066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Shahid - Tasks (Ansible)</a:t>
            </a:r>
            <a:endParaRPr/>
          </a:p>
          <a:p>
            <a:pPr indent="0" lvl="0" marL="0" rtl="0" algn="l">
              <a:spcBef>
                <a:spcPts val="0"/>
              </a:spcBef>
              <a:spcAft>
                <a:spcPts val="0"/>
              </a:spcAft>
              <a:buNone/>
            </a:pPr>
            <a:r>
              <a:t/>
            </a:r>
            <a:endParaRPr/>
          </a:p>
        </p:txBody>
      </p:sp>
      <p:sp>
        <p:nvSpPr>
          <p:cNvPr id="307" name="Google Shape;307;p35"/>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Why use Ansible?</a:t>
            </a:r>
            <a:endParaRPr b="1"/>
          </a:p>
          <a:p>
            <a:pPr indent="0" lvl="0" marL="0" rtl="0" algn="ctr">
              <a:spcBef>
                <a:spcPts val="1600"/>
              </a:spcBef>
              <a:spcAft>
                <a:spcPts val="1600"/>
              </a:spcAft>
              <a:buNone/>
            </a:pPr>
            <a:r>
              <a:t/>
            </a:r>
            <a:endParaRPr b="1"/>
          </a:p>
        </p:txBody>
      </p:sp>
      <p:pic>
        <p:nvPicPr>
          <p:cNvPr id="308" name="Google Shape;308;p35"/>
          <p:cNvPicPr preferRelativeResize="0"/>
          <p:nvPr/>
        </p:nvPicPr>
        <p:blipFill>
          <a:blip r:embed="rId3">
            <a:alphaModFix/>
          </a:blip>
          <a:stretch>
            <a:fillRect/>
          </a:stretch>
        </p:blipFill>
        <p:spPr>
          <a:xfrm>
            <a:off x="1392713" y="1720463"/>
            <a:ext cx="6848475" cy="2085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Shahid - Tasks (Ansible)</a:t>
            </a:r>
            <a:endParaRPr/>
          </a:p>
          <a:p>
            <a:pPr indent="0" lvl="0" marL="0" rtl="0" algn="l">
              <a:spcBef>
                <a:spcPts val="0"/>
              </a:spcBef>
              <a:spcAft>
                <a:spcPts val="0"/>
              </a:spcAft>
              <a:buNone/>
            </a:pPr>
            <a:r>
              <a:t/>
            </a:r>
            <a:endParaRPr/>
          </a:p>
        </p:txBody>
      </p:sp>
      <p:sp>
        <p:nvSpPr>
          <p:cNvPr id="314" name="Google Shape;314;p36"/>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How does </a:t>
            </a:r>
            <a:r>
              <a:rPr b="1" lang="en"/>
              <a:t>Ansible work?</a:t>
            </a:r>
            <a:endParaRPr b="1"/>
          </a:p>
          <a:p>
            <a:pPr indent="0" lvl="0" marL="0" rtl="0" algn="ctr">
              <a:spcBef>
                <a:spcPts val="1600"/>
              </a:spcBef>
              <a:spcAft>
                <a:spcPts val="1600"/>
              </a:spcAft>
              <a:buNone/>
            </a:pPr>
            <a:r>
              <a:t/>
            </a:r>
            <a:endParaRPr b="1"/>
          </a:p>
        </p:txBody>
      </p:sp>
      <p:pic>
        <p:nvPicPr>
          <p:cNvPr id="315" name="Google Shape;315;p36"/>
          <p:cNvPicPr preferRelativeResize="0"/>
          <p:nvPr/>
        </p:nvPicPr>
        <p:blipFill>
          <a:blip r:embed="rId3">
            <a:alphaModFix/>
          </a:blip>
          <a:stretch>
            <a:fillRect/>
          </a:stretch>
        </p:blipFill>
        <p:spPr>
          <a:xfrm>
            <a:off x="1297497" y="1816275"/>
            <a:ext cx="3317550" cy="2207050"/>
          </a:xfrm>
          <a:prstGeom prst="rect">
            <a:avLst/>
          </a:prstGeom>
          <a:noFill/>
          <a:ln>
            <a:noFill/>
          </a:ln>
        </p:spPr>
      </p:pic>
      <p:pic>
        <p:nvPicPr>
          <p:cNvPr id="316" name="Google Shape;316;p36"/>
          <p:cNvPicPr preferRelativeResize="0"/>
          <p:nvPr/>
        </p:nvPicPr>
        <p:blipFill>
          <a:blip r:embed="rId4">
            <a:alphaModFix/>
          </a:blip>
          <a:stretch>
            <a:fillRect/>
          </a:stretch>
        </p:blipFill>
        <p:spPr>
          <a:xfrm>
            <a:off x="4823800" y="1816275"/>
            <a:ext cx="3512601" cy="2207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Shahid - Tasks (Ansible)</a:t>
            </a:r>
            <a:endParaRPr/>
          </a:p>
          <a:p>
            <a:pPr indent="0" lvl="0" marL="0" rtl="0" algn="l">
              <a:spcBef>
                <a:spcPts val="0"/>
              </a:spcBef>
              <a:spcAft>
                <a:spcPts val="0"/>
              </a:spcAft>
              <a:buNone/>
            </a:pPr>
            <a:r>
              <a:t/>
            </a:r>
            <a:endParaRPr/>
          </a:p>
        </p:txBody>
      </p:sp>
      <p:sp>
        <p:nvSpPr>
          <p:cNvPr id="322" name="Google Shape;322;p37"/>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How to install Ansible?</a:t>
            </a:r>
            <a:endParaRPr b="1"/>
          </a:p>
          <a:p>
            <a:pPr indent="0" lvl="0" marL="0" rtl="0" algn="ctr">
              <a:spcBef>
                <a:spcPts val="1600"/>
              </a:spcBef>
              <a:spcAft>
                <a:spcPts val="0"/>
              </a:spcAft>
              <a:buNone/>
            </a:pPr>
            <a:r>
              <a:rPr b="1" lang="en" u="sng">
                <a:solidFill>
                  <a:schemeClr val="hlink"/>
                </a:solidFill>
                <a:hlinkClick r:id="rId3"/>
              </a:rPr>
              <a:t>https://launchpad.net/~ansible/+archive/ubuntu/ansible-2.6</a:t>
            </a:r>
            <a:endParaRPr b="1"/>
          </a:p>
          <a:p>
            <a:pPr indent="0" lvl="0" marL="0" rtl="0" algn="ctr">
              <a:spcBef>
                <a:spcPts val="1600"/>
              </a:spcBef>
              <a:spcAft>
                <a:spcPts val="0"/>
              </a:spcAft>
              <a:buNone/>
            </a:pPr>
            <a:r>
              <a:t/>
            </a:r>
            <a:endParaRPr b="1"/>
          </a:p>
          <a:p>
            <a:pPr indent="0" lvl="0" marL="0" rtl="0" algn="ctr">
              <a:spcBef>
                <a:spcPts val="1600"/>
              </a:spcBef>
              <a:spcAft>
                <a:spcPts val="0"/>
              </a:spcAft>
              <a:buNone/>
            </a:pPr>
            <a:r>
              <a:t/>
            </a:r>
            <a:endParaRPr b="1"/>
          </a:p>
          <a:p>
            <a:pPr indent="0" lvl="0" marL="0" rtl="0" algn="ctr">
              <a:spcBef>
                <a:spcPts val="1600"/>
              </a:spcBef>
              <a:spcAft>
                <a:spcPts val="0"/>
              </a:spcAft>
              <a:buNone/>
            </a:pPr>
            <a:r>
              <a:t/>
            </a:r>
            <a:endParaRPr b="1"/>
          </a:p>
          <a:p>
            <a:pPr indent="0" lvl="0" marL="0" rtl="0" algn="ctr">
              <a:spcBef>
                <a:spcPts val="1600"/>
              </a:spcBef>
              <a:spcAft>
                <a:spcPts val="0"/>
              </a:spcAft>
              <a:buNone/>
            </a:pPr>
            <a:r>
              <a:t/>
            </a:r>
            <a:endParaRPr b="1"/>
          </a:p>
          <a:p>
            <a:pPr indent="0" lvl="0" marL="0" rtl="0" algn="ctr">
              <a:spcBef>
                <a:spcPts val="1600"/>
              </a:spcBef>
              <a:spcAft>
                <a:spcPts val="0"/>
              </a:spcAft>
              <a:buNone/>
            </a:pPr>
            <a:r>
              <a:rPr b="1" lang="en"/>
              <a:t>ansible --version</a:t>
            </a:r>
            <a:endParaRPr b="1"/>
          </a:p>
          <a:p>
            <a:pPr indent="0" lvl="0" marL="0" rtl="0" algn="ctr">
              <a:spcBef>
                <a:spcPts val="1600"/>
              </a:spcBef>
              <a:spcAft>
                <a:spcPts val="1600"/>
              </a:spcAft>
              <a:buNone/>
            </a:pPr>
            <a:r>
              <a:t/>
            </a:r>
            <a:endParaRPr b="1"/>
          </a:p>
        </p:txBody>
      </p:sp>
      <p:pic>
        <p:nvPicPr>
          <p:cNvPr id="323" name="Google Shape;323;p37"/>
          <p:cNvPicPr preferRelativeResize="0"/>
          <p:nvPr/>
        </p:nvPicPr>
        <p:blipFill>
          <a:blip r:embed="rId4">
            <a:alphaModFix/>
          </a:blip>
          <a:stretch>
            <a:fillRect/>
          </a:stretch>
        </p:blipFill>
        <p:spPr>
          <a:xfrm>
            <a:off x="2326163" y="2276013"/>
            <a:ext cx="4981575" cy="1419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 and Lessons Learned</a:t>
            </a:r>
            <a:endParaRPr/>
          </a:p>
        </p:txBody>
      </p:sp>
      <p:sp>
        <p:nvSpPr>
          <p:cNvPr id="329" name="Google Shape;329;p38"/>
          <p:cNvSpPr txBox="1"/>
          <p:nvPr>
            <p:ph idx="1" type="body"/>
          </p:nvPr>
        </p:nvSpPr>
        <p:spPr>
          <a:xfrm>
            <a:off x="1264950" y="1307850"/>
            <a:ext cx="7104000" cy="34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encountered 5 major  issues throughout Project 1.</a:t>
            </a:r>
            <a:endParaRPr sz="1400"/>
          </a:p>
          <a:p>
            <a:pPr indent="-311150" lvl="0" marL="457200" rtl="0" algn="l">
              <a:lnSpc>
                <a:spcPct val="150000"/>
              </a:lnSpc>
              <a:spcBef>
                <a:spcPts val="1600"/>
              </a:spcBef>
              <a:spcAft>
                <a:spcPts val="0"/>
              </a:spcAft>
              <a:buSzPts val="1300"/>
              <a:buAutoNum type="arabicPeriod"/>
            </a:pPr>
            <a:r>
              <a:rPr lang="en"/>
              <a:t>No one had experience with Terraform or Ansible.</a:t>
            </a:r>
            <a:endParaRPr/>
          </a:p>
          <a:p>
            <a:pPr indent="-298450" lvl="1" marL="914400" rtl="0" algn="l">
              <a:lnSpc>
                <a:spcPct val="150000"/>
              </a:lnSpc>
              <a:spcBef>
                <a:spcPts val="0"/>
              </a:spcBef>
              <a:spcAft>
                <a:spcPts val="0"/>
              </a:spcAft>
              <a:buSzPts val="1100"/>
              <a:buAutoNum type="alphaLcPeriod"/>
            </a:pPr>
            <a:r>
              <a:rPr lang="en"/>
              <a:t>We mainly researched using Google, and asked many questions to the professor.</a:t>
            </a:r>
            <a:endParaRPr/>
          </a:p>
          <a:p>
            <a:pPr indent="-311150" lvl="0" marL="457200" rtl="0" algn="l">
              <a:lnSpc>
                <a:spcPct val="150000"/>
              </a:lnSpc>
              <a:spcBef>
                <a:spcPts val="0"/>
              </a:spcBef>
              <a:spcAft>
                <a:spcPts val="0"/>
              </a:spcAft>
              <a:buSzPts val="1300"/>
              <a:buAutoNum type="arabicPeriod"/>
            </a:pPr>
            <a:r>
              <a:rPr lang="en"/>
              <a:t>Even with the time extension, we were on a tight time table.</a:t>
            </a:r>
            <a:endParaRPr/>
          </a:p>
          <a:p>
            <a:pPr indent="-298450" lvl="1" marL="914400" rtl="0" algn="l">
              <a:lnSpc>
                <a:spcPct val="150000"/>
              </a:lnSpc>
              <a:spcBef>
                <a:spcPts val="0"/>
              </a:spcBef>
              <a:spcAft>
                <a:spcPts val="0"/>
              </a:spcAft>
              <a:buSzPts val="1100"/>
              <a:buAutoNum type="alphaLcPeriod"/>
            </a:pPr>
            <a:r>
              <a:rPr lang="en"/>
              <a:t>Each team member worked 20+ hours. We worked over both weekends.</a:t>
            </a:r>
            <a:endParaRPr/>
          </a:p>
          <a:p>
            <a:pPr indent="-311150" lvl="0" marL="457200" rtl="0" algn="l">
              <a:lnSpc>
                <a:spcPct val="150000"/>
              </a:lnSpc>
              <a:spcBef>
                <a:spcPts val="0"/>
              </a:spcBef>
              <a:spcAft>
                <a:spcPts val="0"/>
              </a:spcAft>
              <a:buSzPts val="1300"/>
              <a:buAutoNum type="arabicPeriod"/>
            </a:pPr>
            <a:r>
              <a:rPr lang="en"/>
              <a:t>EC2 instances weren't running until Monday (17th).</a:t>
            </a:r>
            <a:endParaRPr/>
          </a:p>
          <a:p>
            <a:pPr indent="-298450" lvl="1" marL="914400" rtl="0" algn="l">
              <a:lnSpc>
                <a:spcPct val="150000"/>
              </a:lnSpc>
              <a:spcBef>
                <a:spcPts val="0"/>
              </a:spcBef>
              <a:spcAft>
                <a:spcPts val="0"/>
              </a:spcAft>
              <a:buSzPts val="1100"/>
              <a:buAutoNum type="alphaLcPeriod"/>
            </a:pPr>
            <a:r>
              <a:rPr lang="en"/>
              <a:t>Alex, Tyler and Brian stayed after class hours to get them running on Monday.</a:t>
            </a:r>
            <a:endParaRPr/>
          </a:p>
          <a:p>
            <a:pPr indent="-311150" lvl="0" marL="457200" rtl="0" algn="l">
              <a:lnSpc>
                <a:spcPct val="150000"/>
              </a:lnSpc>
              <a:spcBef>
                <a:spcPts val="0"/>
              </a:spcBef>
              <a:spcAft>
                <a:spcPts val="0"/>
              </a:spcAft>
              <a:buSzPts val="1300"/>
              <a:buAutoNum type="arabicPeriod"/>
            </a:pPr>
            <a:r>
              <a:rPr lang="en"/>
              <a:t>Our team didn't know how to use GitHub for pull requests and branching.</a:t>
            </a:r>
            <a:endParaRPr/>
          </a:p>
          <a:p>
            <a:pPr indent="-298450" lvl="1" marL="914400" rtl="0" algn="l">
              <a:lnSpc>
                <a:spcPct val="150000"/>
              </a:lnSpc>
              <a:spcBef>
                <a:spcPts val="0"/>
              </a:spcBef>
              <a:spcAft>
                <a:spcPts val="0"/>
              </a:spcAft>
              <a:buSzPts val="1100"/>
              <a:buAutoNum type="alphaLcPeriod"/>
            </a:pPr>
            <a:r>
              <a:rPr lang="en"/>
              <a:t>Tyler made new instructions, and updated the team.</a:t>
            </a:r>
            <a:endParaRPr/>
          </a:p>
          <a:p>
            <a:pPr indent="-311150" lvl="0" marL="457200" rtl="0" algn="l">
              <a:lnSpc>
                <a:spcPct val="150000"/>
              </a:lnSpc>
              <a:spcBef>
                <a:spcPts val="0"/>
              </a:spcBef>
              <a:spcAft>
                <a:spcPts val="0"/>
              </a:spcAft>
              <a:buSzPts val="1300"/>
              <a:buAutoNum type="arabicPeriod"/>
            </a:pPr>
            <a:r>
              <a:rPr lang="en"/>
              <a:t>Work wasn't done as </a:t>
            </a:r>
            <a:r>
              <a:rPr lang="en"/>
              <a:t>efficiently</a:t>
            </a:r>
            <a:r>
              <a:rPr lang="en"/>
              <a:t> as we would have liked.</a:t>
            </a:r>
            <a:endParaRPr/>
          </a:p>
          <a:p>
            <a:pPr indent="-298450" lvl="1" marL="914400" rtl="0" algn="l">
              <a:lnSpc>
                <a:spcPct val="150000"/>
              </a:lnSpc>
              <a:spcBef>
                <a:spcPts val="0"/>
              </a:spcBef>
              <a:spcAft>
                <a:spcPts val="0"/>
              </a:spcAft>
              <a:buSzPts val="1100"/>
              <a:buAutoNum type="alphaLcPeriod"/>
            </a:pPr>
            <a:r>
              <a:rPr lang="en"/>
              <a:t>Next project, we will spend more time formulating a work plan.</a:t>
            </a:r>
            <a:endParaRPr/>
          </a:p>
          <a:p>
            <a:pPr indent="-298450" lvl="1" marL="914400" rtl="0" algn="l">
              <a:lnSpc>
                <a:spcPct val="150000"/>
              </a:lnSpc>
              <a:spcBef>
                <a:spcPts val="0"/>
              </a:spcBef>
              <a:spcAft>
                <a:spcPts val="0"/>
              </a:spcAft>
              <a:buSzPts val="1100"/>
              <a:buAutoNum type="alphaLcPeriod"/>
            </a:pPr>
            <a:r>
              <a:rPr lang="en"/>
              <a:t>More information on the following slides.</a:t>
            </a:r>
            <a:endParaRPr/>
          </a:p>
          <a:p>
            <a:pPr indent="0" lvl="0" marL="0" marR="0" rtl="0" algn="l">
              <a:lnSpc>
                <a:spcPct val="150000"/>
              </a:lnSpc>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0" st="0"/>
                                            </p:txEl>
                                          </p:spTgt>
                                        </p:tgtEl>
                                        <p:attrNameLst>
                                          <p:attrName>style.visibility</p:attrName>
                                        </p:attrNameLst>
                                      </p:cBhvr>
                                      <p:to>
                                        <p:strVal val="visible"/>
                                      </p:to>
                                    </p:set>
                                    <p:animEffect filter="fade" transition="in">
                                      <p:cBhvr>
                                        <p:cTn dur="500"/>
                                        <p:tgtEl>
                                          <p:spTgt spid="3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1" st="1"/>
                                            </p:txEl>
                                          </p:spTgt>
                                        </p:tgtEl>
                                        <p:attrNameLst>
                                          <p:attrName>style.visibility</p:attrName>
                                        </p:attrNameLst>
                                      </p:cBhvr>
                                      <p:to>
                                        <p:strVal val="visible"/>
                                      </p:to>
                                    </p:set>
                                    <p:animEffect filter="fade" transition="in">
                                      <p:cBhvr>
                                        <p:cTn dur="500"/>
                                        <p:tgtEl>
                                          <p:spTgt spid="3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2" st="2"/>
                                            </p:txEl>
                                          </p:spTgt>
                                        </p:tgtEl>
                                        <p:attrNameLst>
                                          <p:attrName>style.visibility</p:attrName>
                                        </p:attrNameLst>
                                      </p:cBhvr>
                                      <p:to>
                                        <p:strVal val="visible"/>
                                      </p:to>
                                    </p:set>
                                    <p:animEffect filter="fade" transition="in">
                                      <p:cBhvr>
                                        <p:cTn dur="500"/>
                                        <p:tgtEl>
                                          <p:spTgt spid="3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3" st="3"/>
                                            </p:txEl>
                                          </p:spTgt>
                                        </p:tgtEl>
                                        <p:attrNameLst>
                                          <p:attrName>style.visibility</p:attrName>
                                        </p:attrNameLst>
                                      </p:cBhvr>
                                      <p:to>
                                        <p:strVal val="visible"/>
                                      </p:to>
                                    </p:set>
                                    <p:animEffect filter="fade" transition="in">
                                      <p:cBhvr>
                                        <p:cTn dur="500"/>
                                        <p:tgtEl>
                                          <p:spTgt spid="3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4" st="4"/>
                                            </p:txEl>
                                          </p:spTgt>
                                        </p:tgtEl>
                                        <p:attrNameLst>
                                          <p:attrName>style.visibility</p:attrName>
                                        </p:attrNameLst>
                                      </p:cBhvr>
                                      <p:to>
                                        <p:strVal val="visible"/>
                                      </p:to>
                                    </p:set>
                                    <p:animEffect filter="fade" transition="in">
                                      <p:cBhvr>
                                        <p:cTn dur="500"/>
                                        <p:tgtEl>
                                          <p:spTgt spid="3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5" st="5"/>
                                            </p:txEl>
                                          </p:spTgt>
                                        </p:tgtEl>
                                        <p:attrNameLst>
                                          <p:attrName>style.visibility</p:attrName>
                                        </p:attrNameLst>
                                      </p:cBhvr>
                                      <p:to>
                                        <p:strVal val="visible"/>
                                      </p:to>
                                    </p:set>
                                    <p:animEffect filter="fade" transition="in">
                                      <p:cBhvr>
                                        <p:cTn dur="500"/>
                                        <p:tgtEl>
                                          <p:spTgt spid="3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6" st="6"/>
                                            </p:txEl>
                                          </p:spTgt>
                                        </p:tgtEl>
                                        <p:attrNameLst>
                                          <p:attrName>style.visibility</p:attrName>
                                        </p:attrNameLst>
                                      </p:cBhvr>
                                      <p:to>
                                        <p:strVal val="visible"/>
                                      </p:to>
                                    </p:set>
                                    <p:animEffect filter="fade" transition="in">
                                      <p:cBhvr>
                                        <p:cTn dur="500"/>
                                        <p:tgtEl>
                                          <p:spTgt spid="3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7" st="7"/>
                                            </p:txEl>
                                          </p:spTgt>
                                        </p:tgtEl>
                                        <p:attrNameLst>
                                          <p:attrName>style.visibility</p:attrName>
                                        </p:attrNameLst>
                                      </p:cBhvr>
                                      <p:to>
                                        <p:strVal val="visible"/>
                                      </p:to>
                                    </p:set>
                                    <p:animEffect filter="fade" transition="in">
                                      <p:cBhvr>
                                        <p:cTn dur="500"/>
                                        <p:tgtEl>
                                          <p:spTgt spid="3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8" st="8"/>
                                            </p:txEl>
                                          </p:spTgt>
                                        </p:tgtEl>
                                        <p:attrNameLst>
                                          <p:attrName>style.visibility</p:attrName>
                                        </p:attrNameLst>
                                      </p:cBhvr>
                                      <p:to>
                                        <p:strVal val="visible"/>
                                      </p:to>
                                    </p:set>
                                    <p:animEffect filter="fade" transition="in">
                                      <p:cBhvr>
                                        <p:cTn dur="500"/>
                                        <p:tgtEl>
                                          <p:spTgt spid="32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9" st="9"/>
                                            </p:txEl>
                                          </p:spTgt>
                                        </p:tgtEl>
                                        <p:attrNameLst>
                                          <p:attrName>style.visibility</p:attrName>
                                        </p:attrNameLst>
                                      </p:cBhvr>
                                      <p:to>
                                        <p:strVal val="visible"/>
                                      </p:to>
                                    </p:set>
                                    <p:animEffect filter="fade" transition="in">
                                      <p:cBhvr>
                                        <p:cTn dur="500"/>
                                        <p:tgtEl>
                                          <p:spTgt spid="32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10" st="10"/>
                                            </p:txEl>
                                          </p:spTgt>
                                        </p:tgtEl>
                                        <p:attrNameLst>
                                          <p:attrName>style.visibility</p:attrName>
                                        </p:attrNameLst>
                                      </p:cBhvr>
                                      <p:to>
                                        <p:strVal val="visible"/>
                                      </p:to>
                                    </p:set>
                                    <p:animEffect filter="fade" transition="in">
                                      <p:cBhvr>
                                        <p:cTn dur="500"/>
                                        <p:tgtEl>
                                          <p:spTgt spid="32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11" st="11"/>
                                            </p:txEl>
                                          </p:spTgt>
                                        </p:tgtEl>
                                        <p:attrNameLst>
                                          <p:attrName>style.visibility</p:attrName>
                                        </p:attrNameLst>
                                      </p:cBhvr>
                                      <p:to>
                                        <p:strVal val="visible"/>
                                      </p:to>
                                    </p:set>
                                    <p:animEffect filter="fade" transition="in">
                                      <p:cBhvr>
                                        <p:cTn dur="500"/>
                                        <p:tgtEl>
                                          <p:spTgt spid="32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12" st="12"/>
                                            </p:txEl>
                                          </p:spTgt>
                                        </p:tgtEl>
                                        <p:attrNameLst>
                                          <p:attrName>style.visibility</p:attrName>
                                        </p:attrNameLst>
                                      </p:cBhvr>
                                      <p:to>
                                        <p:strVal val="visible"/>
                                      </p:to>
                                    </p:set>
                                    <p:animEffect filter="fade" transition="in">
                                      <p:cBhvr>
                                        <p:cTn dur="500"/>
                                        <p:tgtEl>
                                          <p:spTgt spid="329">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39"/>
          <p:cNvSpPr txBox="1"/>
          <p:nvPr>
            <p:ph idx="1" type="body"/>
          </p:nvPr>
        </p:nvSpPr>
        <p:spPr>
          <a:xfrm>
            <a:off x="1439400" y="13078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Currently, If a team member needs help, the person helping them has less time to complete their own tasks.</a:t>
            </a:r>
            <a:endParaRPr sz="1400"/>
          </a:p>
          <a:p>
            <a:pPr indent="-311150" lvl="0" marL="457200" rtl="0" algn="l">
              <a:lnSpc>
                <a:spcPct val="100000"/>
              </a:lnSpc>
              <a:spcBef>
                <a:spcPts val="1600"/>
              </a:spcBef>
              <a:spcAft>
                <a:spcPts val="0"/>
              </a:spcAft>
              <a:buSzPts val="1300"/>
              <a:buChar char="●"/>
            </a:pPr>
            <a:r>
              <a:rPr lang="en"/>
              <a:t>Next project, assign a  "dedicated backup," to help everyone with their tasks. </a:t>
            </a:r>
            <a:endParaRPr/>
          </a:p>
          <a:p>
            <a:pPr indent="-304800" lvl="1" marL="914400" rtl="0" algn="l">
              <a:lnSpc>
                <a:spcPct val="100000"/>
              </a:lnSpc>
              <a:spcBef>
                <a:spcPts val="0"/>
              </a:spcBef>
              <a:spcAft>
                <a:spcPts val="0"/>
              </a:spcAft>
              <a:buSzPts val="1200"/>
              <a:buChar char="○"/>
            </a:pPr>
            <a:r>
              <a:rPr lang="en" sz="1200"/>
              <a:t>Can be assigned to 1 difficult task.</a:t>
            </a:r>
            <a:endParaRPr sz="1200"/>
          </a:p>
          <a:p>
            <a:pPr indent="-304800" lvl="1" marL="914400" rtl="0" algn="l">
              <a:lnSpc>
                <a:spcPct val="100000"/>
              </a:lnSpc>
              <a:spcBef>
                <a:spcPts val="0"/>
              </a:spcBef>
              <a:spcAft>
                <a:spcPts val="0"/>
              </a:spcAft>
              <a:buSzPts val="1200"/>
              <a:buChar char="○"/>
            </a:pPr>
            <a:r>
              <a:rPr lang="en" sz="1200"/>
              <a:t>Can ask the professor questions if a group member is absent.</a:t>
            </a:r>
            <a:endParaRPr sz="1200"/>
          </a:p>
          <a:p>
            <a:pPr indent="-304800" lvl="1" marL="914400" rtl="0" algn="l">
              <a:lnSpc>
                <a:spcPct val="100000"/>
              </a:lnSpc>
              <a:spcBef>
                <a:spcPts val="0"/>
              </a:spcBef>
              <a:spcAft>
                <a:spcPts val="0"/>
              </a:spcAft>
              <a:buSzPts val="1200"/>
              <a:buChar char="○"/>
            </a:pPr>
            <a:r>
              <a:rPr lang="en" sz="1200"/>
              <a:t>Can assist a sub-team that may be "swamped" with work.</a:t>
            </a:r>
            <a:endParaRPr sz="1200"/>
          </a:p>
          <a:p>
            <a:pPr indent="-304800" lvl="1" marL="914400" rtl="0" algn="l">
              <a:lnSpc>
                <a:spcPct val="100000"/>
              </a:lnSpc>
              <a:spcBef>
                <a:spcPts val="0"/>
              </a:spcBef>
              <a:spcAft>
                <a:spcPts val="0"/>
              </a:spcAft>
              <a:buSzPts val="1200"/>
              <a:buChar char="○"/>
            </a:pPr>
            <a:r>
              <a:rPr lang="en" sz="1200"/>
              <a:t>Should be knowledgeable about the entire project (normally the team lead).</a:t>
            </a:r>
            <a:endParaRPr sz="1200"/>
          </a:p>
          <a:p>
            <a:pPr indent="0" lvl="0" marL="0" rtl="0" algn="l">
              <a:lnSpc>
                <a:spcPct val="100000"/>
              </a:lnSpc>
              <a:spcBef>
                <a:spcPts val="1600"/>
              </a:spcBef>
              <a:spcAft>
                <a:spcPts val="0"/>
              </a:spcAft>
              <a:buNone/>
            </a:pPr>
            <a:r>
              <a:rPr lang="en" sz="1400"/>
              <a:t>Bottlenecks such as EC2  instances stopped group members from completing their tasks (such as working on Ansible and the ALB).</a:t>
            </a:r>
            <a:endParaRPr sz="1400"/>
          </a:p>
          <a:p>
            <a:pPr indent="-311150" lvl="0" marL="457200" rtl="0" algn="l">
              <a:lnSpc>
                <a:spcPct val="100000"/>
              </a:lnSpc>
              <a:spcBef>
                <a:spcPts val="1600"/>
              </a:spcBef>
              <a:spcAft>
                <a:spcPts val="0"/>
              </a:spcAft>
              <a:buSzPts val="1300"/>
              <a:buChar char="●"/>
            </a:pPr>
            <a:r>
              <a:rPr lang="en"/>
              <a:t>See how this will be fixed on the following slides.</a:t>
            </a:r>
            <a:endParaRPr/>
          </a:p>
        </p:txBody>
      </p:sp>
      <p:sp>
        <p:nvSpPr>
          <p:cNvPr id="335" name="Google Shape;335;p39"/>
          <p:cNvSpPr txBox="1"/>
          <p:nvPr>
            <p:ph type="title"/>
          </p:nvPr>
        </p:nvSpPr>
        <p:spPr>
          <a:xfrm>
            <a:off x="1297500" y="393750"/>
            <a:ext cx="73227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our team will change for the next project.</a:t>
            </a:r>
            <a:endParaRPr/>
          </a:p>
        </p:txBody>
      </p:sp>
      <p:pic>
        <p:nvPicPr>
          <p:cNvPr id="336" name="Google Shape;336;p39"/>
          <p:cNvPicPr preferRelativeResize="0"/>
          <p:nvPr/>
        </p:nvPicPr>
        <p:blipFill rotWithShape="1">
          <a:blip r:embed="rId3">
            <a:alphaModFix/>
          </a:blip>
          <a:srcRect b="0" l="0" r="52219" t="0"/>
          <a:stretch/>
        </p:blipFill>
        <p:spPr>
          <a:xfrm>
            <a:off x="1350397" y="4219050"/>
            <a:ext cx="1585876" cy="914100"/>
          </a:xfrm>
          <a:prstGeom prst="rect">
            <a:avLst/>
          </a:prstGeom>
          <a:noFill/>
          <a:ln>
            <a:noFill/>
          </a:ln>
        </p:spPr>
      </p:pic>
      <p:pic>
        <p:nvPicPr>
          <p:cNvPr id="337" name="Google Shape;337;p39"/>
          <p:cNvPicPr preferRelativeResize="0"/>
          <p:nvPr/>
        </p:nvPicPr>
        <p:blipFill>
          <a:blip r:embed="rId4">
            <a:alphaModFix/>
          </a:blip>
          <a:stretch>
            <a:fillRect/>
          </a:stretch>
        </p:blipFill>
        <p:spPr>
          <a:xfrm>
            <a:off x="2936263" y="4069258"/>
            <a:ext cx="3271475" cy="1213700"/>
          </a:xfrm>
          <a:prstGeom prst="rect">
            <a:avLst/>
          </a:prstGeom>
          <a:noFill/>
          <a:ln>
            <a:noFill/>
          </a:ln>
        </p:spPr>
      </p:pic>
      <p:pic>
        <p:nvPicPr>
          <p:cNvPr descr="terraform-community-modules Â· GitHub" id="338" name="Google Shape;338;p39"/>
          <p:cNvPicPr preferRelativeResize="0"/>
          <p:nvPr/>
        </p:nvPicPr>
        <p:blipFill>
          <a:blip r:embed="rId5">
            <a:alphaModFix/>
          </a:blip>
          <a:stretch>
            <a:fillRect/>
          </a:stretch>
        </p:blipFill>
        <p:spPr>
          <a:xfrm>
            <a:off x="6207743" y="3882436"/>
            <a:ext cx="1582757" cy="1261064"/>
          </a:xfrm>
          <a:prstGeom prst="rect">
            <a:avLst/>
          </a:prstGeom>
          <a:noFill/>
          <a:ln>
            <a:noFill/>
          </a:ln>
        </p:spPr>
      </p:pic>
      <p:cxnSp>
        <p:nvCxnSpPr>
          <p:cNvPr id="339" name="Google Shape;339;p39"/>
          <p:cNvCxnSpPr/>
          <p:nvPr/>
        </p:nvCxnSpPr>
        <p:spPr>
          <a:xfrm>
            <a:off x="1297500" y="3055875"/>
            <a:ext cx="6943200" cy="13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0" st="0"/>
                                            </p:txEl>
                                          </p:spTgt>
                                        </p:tgtEl>
                                        <p:attrNameLst>
                                          <p:attrName>style.visibility</p:attrName>
                                        </p:attrNameLst>
                                      </p:cBhvr>
                                      <p:to>
                                        <p:strVal val="visible"/>
                                      </p:to>
                                    </p:set>
                                    <p:animEffect filter="fade" transition="in">
                                      <p:cBhvr>
                                        <p:cTn dur="500"/>
                                        <p:tgtEl>
                                          <p:spTgt spid="3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1" st="1"/>
                                            </p:txEl>
                                          </p:spTgt>
                                        </p:tgtEl>
                                        <p:attrNameLst>
                                          <p:attrName>style.visibility</p:attrName>
                                        </p:attrNameLst>
                                      </p:cBhvr>
                                      <p:to>
                                        <p:strVal val="visible"/>
                                      </p:to>
                                    </p:set>
                                    <p:animEffect filter="fade" transition="in">
                                      <p:cBhvr>
                                        <p:cTn dur="500"/>
                                        <p:tgtEl>
                                          <p:spTgt spid="3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2" st="2"/>
                                            </p:txEl>
                                          </p:spTgt>
                                        </p:tgtEl>
                                        <p:attrNameLst>
                                          <p:attrName>style.visibility</p:attrName>
                                        </p:attrNameLst>
                                      </p:cBhvr>
                                      <p:to>
                                        <p:strVal val="visible"/>
                                      </p:to>
                                    </p:set>
                                    <p:animEffect filter="fade" transition="in">
                                      <p:cBhvr>
                                        <p:cTn dur="500"/>
                                        <p:tgtEl>
                                          <p:spTgt spid="3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3" st="3"/>
                                            </p:txEl>
                                          </p:spTgt>
                                        </p:tgtEl>
                                        <p:attrNameLst>
                                          <p:attrName>style.visibility</p:attrName>
                                        </p:attrNameLst>
                                      </p:cBhvr>
                                      <p:to>
                                        <p:strVal val="visible"/>
                                      </p:to>
                                    </p:set>
                                    <p:animEffect filter="fade" transition="in">
                                      <p:cBhvr>
                                        <p:cTn dur="500"/>
                                        <p:tgtEl>
                                          <p:spTgt spid="3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4" st="4"/>
                                            </p:txEl>
                                          </p:spTgt>
                                        </p:tgtEl>
                                        <p:attrNameLst>
                                          <p:attrName>style.visibility</p:attrName>
                                        </p:attrNameLst>
                                      </p:cBhvr>
                                      <p:to>
                                        <p:strVal val="visible"/>
                                      </p:to>
                                    </p:set>
                                    <p:animEffect filter="fade" transition="in">
                                      <p:cBhvr>
                                        <p:cTn dur="500"/>
                                        <p:tgtEl>
                                          <p:spTgt spid="3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5" st="5"/>
                                            </p:txEl>
                                          </p:spTgt>
                                        </p:tgtEl>
                                        <p:attrNameLst>
                                          <p:attrName>style.visibility</p:attrName>
                                        </p:attrNameLst>
                                      </p:cBhvr>
                                      <p:to>
                                        <p:strVal val="visible"/>
                                      </p:to>
                                    </p:set>
                                    <p:animEffect filter="fade" transition="in">
                                      <p:cBhvr>
                                        <p:cTn dur="500"/>
                                        <p:tgtEl>
                                          <p:spTgt spid="33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6" st="6"/>
                                            </p:txEl>
                                          </p:spTgt>
                                        </p:tgtEl>
                                        <p:attrNameLst>
                                          <p:attrName>style.visibility</p:attrName>
                                        </p:attrNameLst>
                                      </p:cBhvr>
                                      <p:to>
                                        <p:strVal val="visible"/>
                                      </p:to>
                                    </p:set>
                                    <p:animEffect filter="fade" transition="in">
                                      <p:cBhvr>
                                        <p:cTn dur="500"/>
                                        <p:tgtEl>
                                          <p:spTgt spid="33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7" st="7"/>
                                            </p:txEl>
                                          </p:spTgt>
                                        </p:tgtEl>
                                        <p:attrNameLst>
                                          <p:attrName>style.visibility</p:attrName>
                                        </p:attrNameLst>
                                      </p:cBhvr>
                                      <p:to>
                                        <p:strVal val="visible"/>
                                      </p:to>
                                    </p:set>
                                    <p:animEffect filter="fade" transition="in">
                                      <p:cBhvr>
                                        <p:cTn dur="500"/>
                                        <p:tgtEl>
                                          <p:spTgt spid="33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1 - How it was actually done.</a:t>
            </a:r>
            <a:endParaRPr/>
          </a:p>
        </p:txBody>
      </p:sp>
      <p:pic>
        <p:nvPicPr>
          <p:cNvPr id="345" name="Google Shape;345;p40"/>
          <p:cNvPicPr preferRelativeResize="0"/>
          <p:nvPr/>
        </p:nvPicPr>
        <p:blipFill>
          <a:blip r:embed="rId3">
            <a:alphaModFix/>
          </a:blip>
          <a:stretch>
            <a:fillRect/>
          </a:stretch>
        </p:blipFill>
        <p:spPr>
          <a:xfrm>
            <a:off x="152400" y="1460250"/>
            <a:ext cx="8839199" cy="2924735"/>
          </a:xfrm>
          <a:prstGeom prst="rect">
            <a:avLst/>
          </a:prstGeom>
          <a:noFill/>
          <a:ln>
            <a:noFill/>
          </a:ln>
        </p:spPr>
      </p:pic>
      <p:sp>
        <p:nvSpPr>
          <p:cNvPr id="346" name="Google Shape;346;p40"/>
          <p:cNvSpPr/>
          <p:nvPr/>
        </p:nvSpPr>
        <p:spPr>
          <a:xfrm>
            <a:off x="1726875" y="2165675"/>
            <a:ext cx="3814800" cy="1203300"/>
          </a:xfrm>
          <a:prstGeom prst="rect">
            <a:avLst/>
          </a:prstGeom>
          <a:noFill/>
          <a:ln cap="flat" cmpd="sng" w="2857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0"/>
          <p:cNvSpPr txBox="1"/>
          <p:nvPr/>
        </p:nvSpPr>
        <p:spPr>
          <a:xfrm>
            <a:off x="1387250" y="3453750"/>
            <a:ext cx="4529400" cy="77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Lato"/>
                <a:ea typeface="Lato"/>
                <a:cs typeface="Lato"/>
                <a:sym typeface="Lato"/>
              </a:rPr>
              <a:t>Bottlenecks. </a:t>
            </a:r>
            <a:endParaRPr sz="24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Other team members can't do their work.</a:t>
            </a:r>
            <a:endParaRPr sz="1800">
              <a:latin typeface="Lato"/>
              <a:ea typeface="Lato"/>
              <a:cs typeface="Lato"/>
              <a:sym typeface="Lato"/>
            </a:endParaRPr>
          </a:p>
        </p:txBody>
      </p:sp>
      <p:cxnSp>
        <p:nvCxnSpPr>
          <p:cNvPr id="348" name="Google Shape;348;p40"/>
          <p:cNvCxnSpPr/>
          <p:nvPr/>
        </p:nvCxnSpPr>
        <p:spPr>
          <a:xfrm>
            <a:off x="2946000" y="2327975"/>
            <a:ext cx="0" cy="865200"/>
          </a:xfrm>
          <a:prstGeom prst="straightConnector1">
            <a:avLst/>
          </a:prstGeom>
          <a:noFill/>
          <a:ln cap="flat" cmpd="sng" w="9525">
            <a:solidFill>
              <a:srgbClr val="FF0000"/>
            </a:solidFill>
            <a:prstDash val="solid"/>
            <a:round/>
            <a:headEnd len="med" w="med" type="none"/>
            <a:tailEnd len="med" w="med" type="none"/>
          </a:ln>
        </p:spPr>
      </p:cxnSp>
      <p:cxnSp>
        <p:nvCxnSpPr>
          <p:cNvPr id="349" name="Google Shape;349;p40"/>
          <p:cNvCxnSpPr/>
          <p:nvPr/>
        </p:nvCxnSpPr>
        <p:spPr>
          <a:xfrm>
            <a:off x="4197150" y="2334725"/>
            <a:ext cx="0" cy="865200"/>
          </a:xfrm>
          <a:prstGeom prst="straightConnector1">
            <a:avLst/>
          </a:prstGeom>
          <a:noFill/>
          <a:ln cap="flat" cmpd="sng" w="9525">
            <a:solidFill>
              <a:srgbClr val="FF0000"/>
            </a:solidFill>
            <a:prstDash val="solid"/>
            <a:round/>
            <a:headEnd len="med" w="med" type="none"/>
            <a:tailEnd len="med" w="med" type="none"/>
          </a:ln>
        </p:spPr>
      </p:cxnSp>
      <p:cxnSp>
        <p:nvCxnSpPr>
          <p:cNvPr id="350" name="Google Shape;350;p40"/>
          <p:cNvCxnSpPr/>
          <p:nvPr/>
        </p:nvCxnSpPr>
        <p:spPr>
          <a:xfrm>
            <a:off x="5372750" y="2334725"/>
            <a:ext cx="0" cy="8652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1 - Example using the new system.</a:t>
            </a:r>
            <a:endParaRPr/>
          </a:p>
        </p:txBody>
      </p:sp>
      <p:pic>
        <p:nvPicPr>
          <p:cNvPr id="356" name="Google Shape;356;p41"/>
          <p:cNvPicPr preferRelativeResize="0"/>
          <p:nvPr/>
        </p:nvPicPr>
        <p:blipFill>
          <a:blip r:embed="rId3">
            <a:alphaModFix/>
          </a:blip>
          <a:stretch>
            <a:fillRect/>
          </a:stretch>
        </p:blipFill>
        <p:spPr>
          <a:xfrm>
            <a:off x="875638" y="1502700"/>
            <a:ext cx="7392716" cy="3530849"/>
          </a:xfrm>
          <a:prstGeom prst="rect">
            <a:avLst/>
          </a:prstGeom>
          <a:noFill/>
          <a:ln>
            <a:noFill/>
          </a:ln>
        </p:spPr>
      </p:pic>
      <p:sp>
        <p:nvSpPr>
          <p:cNvPr id="357" name="Google Shape;357;p41"/>
          <p:cNvSpPr txBox="1"/>
          <p:nvPr/>
        </p:nvSpPr>
        <p:spPr>
          <a:xfrm>
            <a:off x="1472100" y="3524525"/>
            <a:ext cx="4090800" cy="91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Lato"/>
                <a:ea typeface="Lato"/>
                <a:cs typeface="Lato"/>
                <a:sym typeface="Lato"/>
              </a:rPr>
              <a:t>No Bottlenecks!</a:t>
            </a:r>
            <a:endParaRPr sz="2400">
              <a:latin typeface="Lato"/>
              <a:ea typeface="Lato"/>
              <a:cs typeface="Lato"/>
              <a:sym typeface="Lato"/>
            </a:endParaRPr>
          </a:p>
          <a:p>
            <a:pPr indent="0" lvl="0" marL="0" rtl="0" algn="ctr">
              <a:spcBef>
                <a:spcPts val="0"/>
              </a:spcBef>
              <a:spcAft>
                <a:spcPts val="0"/>
              </a:spcAft>
              <a:buNone/>
            </a:pPr>
            <a:r>
              <a:rPr lang="en" sz="1800">
                <a:latin typeface="Lato"/>
                <a:ea typeface="Lato"/>
                <a:cs typeface="Lato"/>
                <a:sym typeface="Lato"/>
              </a:rPr>
              <a:t>Everyone is  working at the same time.</a:t>
            </a:r>
            <a:endParaRPr sz="1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Overview</a:t>
            </a:r>
            <a:endParaRPr/>
          </a:p>
        </p:txBody>
      </p:sp>
      <p:sp>
        <p:nvSpPr>
          <p:cNvPr id="147" name="Google Shape;147;p15"/>
          <p:cNvSpPr txBox="1"/>
          <p:nvPr>
            <p:ph idx="1" type="body"/>
          </p:nvPr>
        </p:nvSpPr>
        <p:spPr>
          <a:xfrm>
            <a:off x="1297500" y="1307843"/>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Tasks </a:t>
            </a:r>
            <a:r>
              <a:rPr lang="en"/>
              <a:t>allocated</a:t>
            </a:r>
            <a:r>
              <a:rPr lang="en"/>
              <a:t> to each team member: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48" name="Google Shape;148;p15"/>
          <p:cNvGraphicFramePr/>
          <p:nvPr/>
        </p:nvGraphicFramePr>
        <p:xfrm>
          <a:off x="1297500" y="1726940"/>
          <a:ext cx="3000000" cy="3000000"/>
        </p:xfrm>
        <a:graphic>
          <a:graphicData uri="http://schemas.openxmlformats.org/drawingml/2006/table">
            <a:tbl>
              <a:tblPr>
                <a:noFill/>
                <a:tableStyleId>{7FB6A7AB-C5B7-43CD-A481-A8BC0CA8F30C}</a:tableStyleId>
              </a:tblPr>
              <a:tblGrid>
                <a:gridCol w="761700"/>
                <a:gridCol w="6628675"/>
              </a:tblGrid>
              <a:tr h="511550">
                <a:tc>
                  <a:txBody>
                    <a:bodyPr>
                      <a:noAutofit/>
                    </a:bodyPr>
                    <a:lstStyle/>
                    <a:p>
                      <a:pPr indent="0" lvl="0" marL="0" rtl="0" algn="l">
                        <a:spcBef>
                          <a:spcPts val="0"/>
                        </a:spcBef>
                        <a:spcAft>
                          <a:spcPts val="0"/>
                        </a:spcAft>
                        <a:buNone/>
                      </a:pPr>
                      <a:r>
                        <a:rPr lang="en" u="sng">
                          <a:solidFill>
                            <a:srgbClr val="FFFFFF"/>
                          </a:solidFill>
                        </a:rPr>
                        <a:t>Name</a:t>
                      </a:r>
                      <a:endParaRPr u="sng">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u="sng">
                          <a:solidFill>
                            <a:srgbClr val="FFFFFF"/>
                          </a:solidFill>
                        </a:rPr>
                        <a:t>Tasks</a:t>
                      </a:r>
                      <a:endParaRPr u="sng">
                        <a:solidFill>
                          <a:srgbClr val="FFFFFF"/>
                        </a:solidFill>
                      </a:endParaRPr>
                    </a:p>
                  </a:txBody>
                  <a:tcPr marT="91425" marB="91425" marR="91425" marL="91425"/>
                </a:tc>
              </a:tr>
              <a:tr h="511550">
                <a:tc>
                  <a:txBody>
                    <a:bodyPr>
                      <a:noAutofit/>
                    </a:bodyPr>
                    <a:lstStyle/>
                    <a:p>
                      <a:pPr indent="0" lvl="0" marL="0" rtl="0" algn="l">
                        <a:spcBef>
                          <a:spcPts val="0"/>
                        </a:spcBef>
                        <a:spcAft>
                          <a:spcPts val="0"/>
                        </a:spcAft>
                        <a:buNone/>
                      </a:pPr>
                      <a:r>
                        <a:rPr lang="en">
                          <a:solidFill>
                            <a:srgbClr val="FFFFFF"/>
                          </a:solidFill>
                        </a:rPr>
                        <a:t>Brian</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FFFF"/>
                          </a:solidFill>
                        </a:rPr>
                        <a:t>Terraform S3,Ansible</a:t>
                      </a:r>
                      <a:endParaRPr>
                        <a:solidFill>
                          <a:srgbClr val="FFFFFF"/>
                        </a:solidFill>
                      </a:endParaRPr>
                    </a:p>
                  </a:txBody>
                  <a:tcPr marT="91425" marB="91425" marR="91425" marL="91425"/>
                </a:tc>
              </a:tr>
              <a:tr h="511550">
                <a:tc>
                  <a:txBody>
                    <a:bodyPr>
                      <a:noAutofit/>
                    </a:bodyPr>
                    <a:lstStyle/>
                    <a:p>
                      <a:pPr indent="0" lvl="0" marL="0" rtl="0" algn="l">
                        <a:spcBef>
                          <a:spcPts val="0"/>
                        </a:spcBef>
                        <a:spcAft>
                          <a:spcPts val="0"/>
                        </a:spcAft>
                        <a:buNone/>
                      </a:pPr>
                      <a:r>
                        <a:rPr lang="en">
                          <a:solidFill>
                            <a:srgbClr val="FFFFFF"/>
                          </a:solidFill>
                        </a:rPr>
                        <a:t>Erik</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FFFF"/>
                          </a:solidFill>
                        </a:rPr>
                        <a:t>Terraform VPC, Ansible</a:t>
                      </a:r>
                      <a:endParaRPr>
                        <a:solidFill>
                          <a:srgbClr val="FFFFFF"/>
                        </a:solidFill>
                      </a:endParaRPr>
                    </a:p>
                  </a:txBody>
                  <a:tcPr marT="91425" marB="91425" marR="91425" marL="91425"/>
                </a:tc>
              </a:tr>
              <a:tr h="511550">
                <a:tc>
                  <a:txBody>
                    <a:bodyPr>
                      <a:noAutofit/>
                    </a:bodyPr>
                    <a:lstStyle/>
                    <a:p>
                      <a:pPr indent="0" lvl="0" marL="0" rtl="0" algn="l">
                        <a:spcBef>
                          <a:spcPts val="0"/>
                        </a:spcBef>
                        <a:spcAft>
                          <a:spcPts val="0"/>
                        </a:spcAft>
                        <a:buNone/>
                      </a:pPr>
                      <a:r>
                        <a:rPr lang="en">
                          <a:solidFill>
                            <a:srgbClr val="FFFFFF"/>
                          </a:solidFill>
                        </a:rPr>
                        <a:t>Alex</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FFFF"/>
                          </a:solidFill>
                        </a:rPr>
                        <a:t>Terraform EC2, VPC, Ansible</a:t>
                      </a:r>
                      <a:endParaRPr>
                        <a:solidFill>
                          <a:srgbClr val="FFFFFF"/>
                        </a:solidFill>
                      </a:endParaRPr>
                    </a:p>
                  </a:txBody>
                  <a:tcPr marT="91425" marB="91425" marR="91425" marL="91425"/>
                </a:tc>
              </a:tr>
              <a:tr h="511550">
                <a:tc>
                  <a:txBody>
                    <a:bodyPr>
                      <a:noAutofit/>
                    </a:bodyPr>
                    <a:lstStyle/>
                    <a:p>
                      <a:pPr indent="0" lvl="0" marL="0" rtl="0" algn="l">
                        <a:spcBef>
                          <a:spcPts val="0"/>
                        </a:spcBef>
                        <a:spcAft>
                          <a:spcPts val="0"/>
                        </a:spcAft>
                        <a:buNone/>
                      </a:pPr>
                      <a:r>
                        <a:rPr lang="en">
                          <a:solidFill>
                            <a:srgbClr val="FFFFFF"/>
                          </a:solidFill>
                        </a:rPr>
                        <a:t>Tyler</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FFFF"/>
                          </a:solidFill>
                        </a:rPr>
                        <a:t>Terraform IAM, ALB, Route 53, Improve GitHub instructions</a:t>
                      </a:r>
                      <a:endParaRPr>
                        <a:solidFill>
                          <a:srgbClr val="FFFFFF"/>
                        </a:solidFill>
                      </a:endParaRPr>
                    </a:p>
                  </a:txBody>
                  <a:tcPr marT="91425" marB="91425" marR="91425" marL="91425"/>
                </a:tc>
              </a:tr>
              <a:tr h="511550">
                <a:tc>
                  <a:txBody>
                    <a:bodyPr>
                      <a:noAutofit/>
                    </a:bodyPr>
                    <a:lstStyle/>
                    <a:p>
                      <a:pPr indent="0" lvl="0" marL="0" rtl="0" algn="l">
                        <a:spcBef>
                          <a:spcPts val="0"/>
                        </a:spcBef>
                        <a:spcAft>
                          <a:spcPts val="0"/>
                        </a:spcAft>
                        <a:buNone/>
                      </a:pPr>
                      <a:r>
                        <a:rPr lang="en">
                          <a:solidFill>
                            <a:srgbClr val="FFFFFF"/>
                          </a:solidFill>
                        </a:rPr>
                        <a:t>Shahid</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FFFF"/>
                          </a:solidFill>
                        </a:rPr>
                        <a:t>Ansible, Learn GitHub and AWS.</a:t>
                      </a:r>
                      <a:endParaRPr>
                        <a:solidFill>
                          <a:srgbClr val="FFFFFF"/>
                        </a:solidFill>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500"/>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500"/>
                                        <p:tgtEl>
                                          <p:spTgt spid="1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500"/>
                                        <p:tgtEl>
                                          <p:spTgt spid="14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42"/>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Demonstration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 - Tasks</a:t>
            </a:r>
            <a:endParaRPr/>
          </a:p>
        </p:txBody>
      </p:sp>
      <p:pic>
        <p:nvPicPr>
          <p:cNvPr id="154" name="Google Shape;154;p16"/>
          <p:cNvPicPr preferRelativeResize="0"/>
          <p:nvPr/>
        </p:nvPicPr>
        <p:blipFill>
          <a:blip r:embed="rId3">
            <a:alphaModFix/>
          </a:blip>
          <a:stretch>
            <a:fillRect/>
          </a:stretch>
        </p:blipFill>
        <p:spPr>
          <a:xfrm>
            <a:off x="243100" y="1631525"/>
            <a:ext cx="3132850" cy="3053325"/>
          </a:xfrm>
          <a:prstGeom prst="rect">
            <a:avLst/>
          </a:prstGeom>
          <a:noFill/>
          <a:ln>
            <a:noFill/>
          </a:ln>
        </p:spPr>
      </p:pic>
      <p:pic>
        <p:nvPicPr>
          <p:cNvPr id="155" name="Google Shape;155;p16"/>
          <p:cNvPicPr preferRelativeResize="0"/>
          <p:nvPr/>
        </p:nvPicPr>
        <p:blipFill>
          <a:blip r:embed="rId4">
            <a:alphaModFix/>
          </a:blip>
          <a:stretch>
            <a:fillRect/>
          </a:stretch>
        </p:blipFill>
        <p:spPr>
          <a:xfrm>
            <a:off x="3687175" y="1708026"/>
            <a:ext cx="3660125" cy="290032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 - Tasks</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2" name="Google Shape;162;p17"/>
          <p:cNvPicPr preferRelativeResize="0"/>
          <p:nvPr/>
        </p:nvPicPr>
        <p:blipFill>
          <a:blip r:embed="rId3">
            <a:alphaModFix/>
          </a:blip>
          <a:stretch>
            <a:fillRect/>
          </a:stretch>
        </p:blipFill>
        <p:spPr>
          <a:xfrm>
            <a:off x="1192080" y="1567550"/>
            <a:ext cx="5002816" cy="2626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Erik - Tasks</a:t>
            </a:r>
            <a:endParaRPr/>
          </a:p>
        </p:txBody>
      </p:sp>
      <p:sp>
        <p:nvSpPr>
          <p:cNvPr id="168" name="Google Shape;168;p18"/>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Terraform VPC - Subnets</a:t>
            </a:r>
            <a:br>
              <a:rPr lang="en"/>
            </a:br>
            <a:br>
              <a:rPr lang="en"/>
            </a:br>
            <a:br>
              <a:rPr lang="en"/>
            </a:br>
            <a:br>
              <a:rPr lang="en"/>
            </a:br>
            <a:br>
              <a:rPr lang="en"/>
            </a:br>
            <a:endParaRPr/>
          </a:p>
        </p:txBody>
      </p:sp>
      <p:pic>
        <p:nvPicPr>
          <p:cNvPr id="169" name="Google Shape;169;p18"/>
          <p:cNvPicPr preferRelativeResize="0"/>
          <p:nvPr/>
        </p:nvPicPr>
        <p:blipFill>
          <a:blip r:embed="rId3">
            <a:alphaModFix/>
          </a:blip>
          <a:stretch>
            <a:fillRect/>
          </a:stretch>
        </p:blipFill>
        <p:spPr>
          <a:xfrm>
            <a:off x="603313" y="3562350"/>
            <a:ext cx="8162925" cy="1581150"/>
          </a:xfrm>
          <a:prstGeom prst="rect">
            <a:avLst/>
          </a:prstGeom>
          <a:noFill/>
          <a:ln>
            <a:noFill/>
          </a:ln>
        </p:spPr>
      </p:pic>
      <p:pic>
        <p:nvPicPr>
          <p:cNvPr id="170" name="Google Shape;170;p18"/>
          <p:cNvPicPr preferRelativeResize="0"/>
          <p:nvPr/>
        </p:nvPicPr>
        <p:blipFill rotWithShape="1">
          <a:blip r:embed="rId4">
            <a:alphaModFix/>
          </a:blip>
          <a:srcRect b="2460" l="0" r="0" t="4680"/>
          <a:stretch/>
        </p:blipFill>
        <p:spPr>
          <a:xfrm>
            <a:off x="3785150" y="76200"/>
            <a:ext cx="2341077" cy="3456650"/>
          </a:xfrm>
          <a:prstGeom prst="rect">
            <a:avLst/>
          </a:prstGeom>
          <a:noFill/>
          <a:ln>
            <a:noFill/>
          </a:ln>
        </p:spPr>
      </p:pic>
      <p:pic>
        <p:nvPicPr>
          <p:cNvPr id="171" name="Google Shape;171;p18"/>
          <p:cNvPicPr preferRelativeResize="0"/>
          <p:nvPr/>
        </p:nvPicPr>
        <p:blipFill>
          <a:blip r:embed="rId5">
            <a:alphaModFix/>
          </a:blip>
          <a:stretch>
            <a:fillRect/>
          </a:stretch>
        </p:blipFill>
        <p:spPr>
          <a:xfrm>
            <a:off x="6165700" y="76200"/>
            <a:ext cx="1978998" cy="3456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Erik - Tasks</a:t>
            </a:r>
            <a:endParaRPr/>
          </a:p>
        </p:txBody>
      </p:sp>
      <p:sp>
        <p:nvSpPr>
          <p:cNvPr id="177" name="Google Shape;177;p19"/>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Key Pairs </a:t>
            </a:r>
            <a:br>
              <a:rPr lang="en"/>
            </a:br>
            <a:r>
              <a:rPr lang="en"/>
              <a:t>- Converted with PuttyGen</a:t>
            </a:r>
            <a:br>
              <a:rPr lang="en"/>
            </a:br>
            <a:br>
              <a:rPr lang="en"/>
            </a:br>
            <a:br>
              <a:rPr lang="en"/>
            </a:br>
            <a:r>
              <a:rPr lang="en"/>
              <a:t>- Distributed </a:t>
            </a:r>
            <a:endParaRPr/>
          </a:p>
          <a:p>
            <a:pPr indent="0" lvl="0" marL="0" rtl="0" algn="l">
              <a:spcBef>
                <a:spcPts val="1600"/>
              </a:spcBef>
              <a:spcAft>
                <a:spcPts val="1600"/>
              </a:spcAft>
              <a:buNone/>
            </a:pPr>
            <a:br>
              <a:rPr lang="en"/>
            </a:br>
            <a:r>
              <a:rPr lang="en"/>
              <a:t>Ansible</a:t>
            </a:r>
            <a:br>
              <a:rPr lang="en"/>
            </a:br>
            <a:r>
              <a:rPr lang="en"/>
              <a:t>- Problems with local local machines</a:t>
            </a:r>
            <a:br>
              <a:rPr lang="en"/>
            </a:br>
            <a:r>
              <a:rPr lang="en"/>
              <a:t>- tarball</a:t>
            </a:r>
            <a:br>
              <a:rPr lang="en"/>
            </a:br>
            <a:br>
              <a:rPr lang="en"/>
            </a:br>
            <a:br>
              <a:rPr lang="en"/>
            </a:br>
            <a:endParaRPr/>
          </a:p>
        </p:txBody>
      </p:sp>
      <p:pic>
        <p:nvPicPr>
          <p:cNvPr id="178" name="Google Shape;178;p19"/>
          <p:cNvPicPr preferRelativeResize="0"/>
          <p:nvPr/>
        </p:nvPicPr>
        <p:blipFill>
          <a:blip r:embed="rId3">
            <a:alphaModFix/>
          </a:blip>
          <a:stretch>
            <a:fillRect/>
          </a:stretch>
        </p:blipFill>
        <p:spPr>
          <a:xfrm>
            <a:off x="1500450" y="2324600"/>
            <a:ext cx="5172075" cy="38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 - Tasks (</a:t>
            </a:r>
            <a:r>
              <a:rPr lang="en" sz="1400">
                <a:latin typeface="Arial"/>
                <a:ea typeface="Arial"/>
                <a:cs typeface="Arial"/>
                <a:sym typeface="Arial"/>
              </a:rPr>
              <a:t>Terraform EC2, VPC, Ansible</a:t>
            </a:r>
            <a:r>
              <a:rPr lang="en"/>
              <a:t>)</a:t>
            </a:r>
            <a:endParaRPr/>
          </a:p>
        </p:txBody>
      </p:sp>
      <p:sp>
        <p:nvSpPr>
          <p:cNvPr id="184" name="Google Shape;184;p20"/>
          <p:cNvSpPr txBox="1"/>
          <p:nvPr>
            <p:ph idx="1" type="body"/>
          </p:nvPr>
        </p:nvSpPr>
        <p:spPr>
          <a:xfrm>
            <a:off x="1430625" y="777150"/>
            <a:ext cx="7038900" cy="53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Overview</a:t>
            </a:r>
            <a:endParaRPr/>
          </a:p>
        </p:txBody>
      </p:sp>
      <p:pic>
        <p:nvPicPr>
          <p:cNvPr id="185" name="Google Shape;185;p20"/>
          <p:cNvPicPr preferRelativeResize="0"/>
          <p:nvPr/>
        </p:nvPicPr>
        <p:blipFill>
          <a:blip r:embed="rId3">
            <a:alphaModFix/>
          </a:blip>
          <a:stretch>
            <a:fillRect/>
          </a:stretch>
        </p:blipFill>
        <p:spPr>
          <a:xfrm>
            <a:off x="310550" y="4038225"/>
            <a:ext cx="8522912" cy="719775"/>
          </a:xfrm>
          <a:prstGeom prst="rect">
            <a:avLst/>
          </a:prstGeom>
          <a:noFill/>
          <a:ln>
            <a:noFill/>
          </a:ln>
        </p:spPr>
      </p:pic>
      <p:pic>
        <p:nvPicPr>
          <p:cNvPr id="186" name="Google Shape;186;p20"/>
          <p:cNvPicPr preferRelativeResize="0"/>
          <p:nvPr/>
        </p:nvPicPr>
        <p:blipFill>
          <a:blip r:embed="rId4">
            <a:alphaModFix/>
          </a:blip>
          <a:stretch>
            <a:fillRect/>
          </a:stretch>
        </p:blipFill>
        <p:spPr>
          <a:xfrm>
            <a:off x="1888775" y="1152775"/>
            <a:ext cx="5114925" cy="1859275"/>
          </a:xfrm>
          <a:prstGeom prst="rect">
            <a:avLst/>
          </a:prstGeom>
          <a:noFill/>
          <a:ln>
            <a:noFill/>
          </a:ln>
        </p:spPr>
      </p:pic>
      <p:pic>
        <p:nvPicPr>
          <p:cNvPr id="187" name="Google Shape;187;p20"/>
          <p:cNvPicPr preferRelativeResize="0"/>
          <p:nvPr/>
        </p:nvPicPr>
        <p:blipFill>
          <a:blip r:embed="rId5">
            <a:alphaModFix/>
          </a:blip>
          <a:stretch>
            <a:fillRect/>
          </a:stretch>
        </p:blipFill>
        <p:spPr>
          <a:xfrm>
            <a:off x="152400" y="3164450"/>
            <a:ext cx="8724900" cy="666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 - Tasks (</a:t>
            </a:r>
            <a:r>
              <a:rPr lang="en" sz="1400">
                <a:latin typeface="Arial"/>
                <a:ea typeface="Arial"/>
                <a:cs typeface="Arial"/>
                <a:sym typeface="Arial"/>
              </a:rPr>
              <a:t>Terraform EC2</a:t>
            </a:r>
            <a:r>
              <a:rPr lang="en"/>
              <a:t>)</a:t>
            </a:r>
            <a:endParaRPr/>
          </a:p>
        </p:txBody>
      </p:sp>
      <p:sp>
        <p:nvSpPr>
          <p:cNvPr id="193" name="Google Shape;193;p21"/>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Blog Servers</a:t>
            </a:r>
            <a:endParaRPr/>
          </a:p>
        </p:txBody>
      </p:sp>
      <p:pic>
        <p:nvPicPr>
          <p:cNvPr id="194" name="Google Shape;194;p21"/>
          <p:cNvPicPr preferRelativeResize="0"/>
          <p:nvPr/>
        </p:nvPicPr>
        <p:blipFill>
          <a:blip r:embed="rId3">
            <a:alphaModFix/>
          </a:blip>
          <a:stretch>
            <a:fillRect/>
          </a:stretch>
        </p:blipFill>
        <p:spPr>
          <a:xfrm>
            <a:off x="2581275" y="2638038"/>
            <a:ext cx="3981450" cy="1905000"/>
          </a:xfrm>
          <a:prstGeom prst="rect">
            <a:avLst/>
          </a:prstGeom>
          <a:noFill/>
          <a:ln>
            <a:noFill/>
          </a:ln>
        </p:spPr>
      </p:pic>
      <p:pic>
        <p:nvPicPr>
          <p:cNvPr id="195" name="Google Shape;195;p21"/>
          <p:cNvPicPr preferRelativeResize="0"/>
          <p:nvPr/>
        </p:nvPicPr>
        <p:blipFill>
          <a:blip r:embed="rId4">
            <a:alphaModFix/>
          </a:blip>
          <a:stretch>
            <a:fillRect/>
          </a:stretch>
        </p:blipFill>
        <p:spPr>
          <a:xfrm>
            <a:off x="3381878" y="1443900"/>
            <a:ext cx="2380250" cy="991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