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7ED1C40-585D-483E-B568-B6BA2857BA92}">
  <a:tblStyle styleId="{87ED1C40-585D-483E-B568-B6BA2857BA9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4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6.xml"/><Relationship Id="rId44" Type="http://schemas.openxmlformats.org/officeDocument/2006/relationships/font" Target="fonts/Lato-bold.fntdata"/><Relationship Id="rId21" Type="http://schemas.openxmlformats.org/officeDocument/2006/relationships/slide" Target="slides/slide15.xml"/><Relationship Id="rId43" Type="http://schemas.openxmlformats.org/officeDocument/2006/relationships/font" Target="fonts/Lato-regular.fntdata"/><Relationship Id="rId24" Type="http://schemas.openxmlformats.org/officeDocument/2006/relationships/slide" Target="slides/slide18.xml"/><Relationship Id="rId46" Type="http://schemas.openxmlformats.org/officeDocument/2006/relationships/font" Target="fonts/Lato-boldItalic.fntdata"/><Relationship Id="rId23" Type="http://schemas.openxmlformats.org/officeDocument/2006/relationships/slide" Target="slides/slide17.xml"/><Relationship Id="rId45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3183f70cd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43183f70c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3183f70cd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43183f70c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3183f70cd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43183f70c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380b1c61e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4380b1c61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38fedefe8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338fedef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380b1c61e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4380b1c61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380b1c61e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4380b1c61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380b1c61e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4380b1c61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380b1c61e_1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4380b1c61e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380b1c61e_1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4380b1c61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318f95754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4318f957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318f95754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4318f9575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3058272ea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43058272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3058272ea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43058272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3058272ea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43058272e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3058272ea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43058272e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3058272ea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43058272e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318f95754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4318f9575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390006d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390006d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39943c15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439943c1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3183f70cd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43183f70c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Relationship Id="rId6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acker.io/downloads.html" TargetMode="External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4999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2 : EAT </a:t>
            </a: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(AKA: BEATS)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107200" y="2393901"/>
            <a:ext cx="42426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Brian Sandoval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Erik Blomquist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Alexander Enaceanu 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Tyler Kluszczynski 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Shahid Karim</a:t>
            </a:r>
            <a:r>
              <a:rPr lang="en"/>
              <a:t>(Lead)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Alex - Tasks </a:t>
            </a: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Datadog Dashboard)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775" y="1307850"/>
            <a:ext cx="7742443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Alex - Tasks </a:t>
            </a: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Failed SSH attempts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912" y="879802"/>
            <a:ext cx="5246175" cy="41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Alex - Tasks </a:t>
            </a: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Failed SSH attempts)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3893170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7970" y="2077563"/>
            <a:ext cx="4793630" cy="2296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Tyler - Tasks (CircleCI - </a:t>
            </a:r>
            <a:r>
              <a:rPr lang="en"/>
              <a:t>Config.yml</a:t>
            </a: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97550"/>
            <a:ext cx="641985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 txBox="1"/>
          <p:nvPr/>
        </p:nvSpPr>
        <p:spPr>
          <a:xfrm>
            <a:off x="3696550" y="1204025"/>
            <a:ext cx="136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Installing Hugo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0363" y="3668425"/>
            <a:ext cx="551497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5"/>
          <p:cNvSpPr txBox="1"/>
          <p:nvPr/>
        </p:nvSpPr>
        <p:spPr>
          <a:xfrm>
            <a:off x="3514575" y="3378725"/>
            <a:ext cx="1985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Setting up Hugo to run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Tyler - Tasks (CircleCI - </a:t>
            </a:r>
            <a:r>
              <a:rPr lang="en"/>
              <a:t>Config.yml</a:t>
            </a: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3789863" y="3432550"/>
            <a:ext cx="145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Uploading to S3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925" y="3918575"/>
            <a:ext cx="48101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7013" y="1936938"/>
            <a:ext cx="360997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 txBox="1"/>
          <p:nvPr/>
        </p:nvSpPr>
        <p:spPr>
          <a:xfrm>
            <a:off x="3926675" y="1493750"/>
            <a:ext cx="132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Zipping blog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Tyler - Tasks (CircleCI</a:t>
            </a:r>
            <a:r>
              <a:rPr lang="en"/>
              <a:t> </a:t>
            </a: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"/>
              <a:t>Environment Vars</a:t>
            </a: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938" y="1446100"/>
            <a:ext cx="657601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127625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Tyler - Tasks (</a:t>
            </a:r>
            <a:r>
              <a:rPr lang="en"/>
              <a:t>Route 53 for Staging</a:t>
            </a: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688" y="1600200"/>
            <a:ext cx="703897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3150" y="2990850"/>
            <a:ext cx="35814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8"/>
          <p:cNvSpPr txBox="1"/>
          <p:nvPr/>
        </p:nvSpPr>
        <p:spPr>
          <a:xfrm>
            <a:off x="3325550" y="1307850"/>
            <a:ext cx="177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Route 53 Records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2639450" y="2571750"/>
            <a:ext cx="314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Terraform code for www-staging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127625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Tyler - Tasks (</a:t>
            </a:r>
            <a:r>
              <a:rPr lang="en"/>
              <a:t>IAM - Circle CI</a:t>
            </a: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75" y="1456550"/>
            <a:ext cx="4525063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3738" y="1456550"/>
            <a:ext cx="2777073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9"/>
          <p:cNvSpPr txBox="1"/>
          <p:nvPr/>
        </p:nvSpPr>
        <p:spPr>
          <a:xfrm>
            <a:off x="1276250" y="1159150"/>
            <a:ext cx="234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CircleCI Bot and Group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6463425" y="1159150"/>
            <a:ext cx="169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CircleCI Bot Policy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127625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Tyler - Tasks (</a:t>
            </a:r>
            <a:r>
              <a:rPr lang="en"/>
              <a:t>IAM - Instance Role &amp; Policy</a:t>
            </a: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1000100" y="1159150"/>
            <a:ext cx="357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EC2 Instance Role (Used in ASG)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6357225" y="1159150"/>
            <a:ext cx="205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EC2 Instance Policy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1" name="Google Shape;2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00" y="1552750"/>
            <a:ext cx="2854461" cy="32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6786" y="1552750"/>
            <a:ext cx="2659734" cy="32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127625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Tyler - Tasks (</a:t>
            </a:r>
            <a:r>
              <a:rPr lang="en"/>
              <a:t>ASG - Launch Configuration</a:t>
            </a: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2605563" y="1307850"/>
            <a:ext cx="328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ASG Launch Config &amp; Instance Profile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9" name="Google Shape;2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400" y="1726375"/>
            <a:ext cx="3772136" cy="32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1"/>
          <p:cNvSpPr txBox="1"/>
          <p:nvPr/>
        </p:nvSpPr>
        <p:spPr>
          <a:xfrm>
            <a:off x="6439825" y="2449825"/>
            <a:ext cx="2469600" cy="1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will be replaced with our AMI Image once it's complete.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71" name="Google Shape;271;p31"/>
          <p:cNvCxnSpPr/>
          <p:nvPr/>
        </p:nvCxnSpPr>
        <p:spPr>
          <a:xfrm flipH="1" rot="10800000">
            <a:off x="4626325" y="2727750"/>
            <a:ext cx="1813500" cy="1203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98425" y="1222925"/>
            <a:ext cx="7038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Main Objectives.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 sz="1400"/>
              <a:t>CircleCI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 sz="1400"/>
              <a:t>AWS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</a:t>
            </a:r>
            <a:r>
              <a:rPr lang="en" sz="1400"/>
              <a:t>AM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ASG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S3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Route53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 sz="1400"/>
              <a:t>HashiCorp Packer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 sz="1400"/>
              <a:t>DataDog 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Agent 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Dashboard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 sz="1400"/>
              <a:t>Deployment of sites / Web Server Configuration</a:t>
            </a:r>
            <a:endParaRPr sz="14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127625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Tyler - Tasks (</a:t>
            </a:r>
            <a:r>
              <a:rPr lang="en"/>
              <a:t>ASG</a:t>
            </a: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2"/>
          <p:cNvSpPr txBox="1"/>
          <p:nvPr/>
        </p:nvSpPr>
        <p:spPr>
          <a:xfrm>
            <a:off x="1958238" y="1159150"/>
            <a:ext cx="635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8" name="Google Shape;2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275" y="1552750"/>
            <a:ext cx="3185324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3949" y="2213275"/>
            <a:ext cx="45339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2"/>
          <p:cNvSpPr txBox="1"/>
          <p:nvPr/>
        </p:nvSpPr>
        <p:spPr>
          <a:xfrm>
            <a:off x="6087050" y="1715125"/>
            <a:ext cx="118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ASG Policy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type="title"/>
          </p:nvPr>
        </p:nvSpPr>
        <p:spPr>
          <a:xfrm>
            <a:off x="1276250" y="393750"/>
            <a:ext cx="74613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Tyler - Tasks (</a:t>
            </a:r>
            <a:r>
              <a:rPr lang="en"/>
              <a:t>Python Scripts - BEATS Uploader</a:t>
            </a: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3"/>
          <p:cNvSpPr txBox="1"/>
          <p:nvPr/>
        </p:nvSpPr>
        <p:spPr>
          <a:xfrm>
            <a:off x="1958238" y="1159150"/>
            <a:ext cx="635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87" name="Google Shape;2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63" y="1475900"/>
            <a:ext cx="4298427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290" y="1475900"/>
            <a:ext cx="4267211" cy="310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>
            <p:ph type="title"/>
          </p:nvPr>
        </p:nvSpPr>
        <p:spPr>
          <a:xfrm>
            <a:off x="1276250" y="393750"/>
            <a:ext cx="74613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Tyler - Tasks (</a:t>
            </a:r>
            <a:r>
              <a:rPr lang="en"/>
              <a:t>Python Scripts - Cron-job Script</a:t>
            </a: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34"/>
          <p:cNvSpPr txBox="1"/>
          <p:nvPr/>
        </p:nvSpPr>
        <p:spPr>
          <a:xfrm>
            <a:off x="1958238" y="1159150"/>
            <a:ext cx="635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5" name="Google Shape;2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13" y="1429000"/>
            <a:ext cx="3121062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9299" y="1429000"/>
            <a:ext cx="3458582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9725" y="1814875"/>
            <a:ext cx="1891750" cy="23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0272" y="2508588"/>
            <a:ext cx="1930650" cy="31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4"/>
          <p:cNvSpPr txBox="1"/>
          <p:nvPr/>
        </p:nvSpPr>
        <p:spPr>
          <a:xfrm>
            <a:off x="7864025" y="2111250"/>
            <a:ext cx="283500" cy="1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34"/>
          <p:cNvSpPr txBox="1"/>
          <p:nvPr/>
        </p:nvSpPr>
        <p:spPr>
          <a:xfrm>
            <a:off x="7210500" y="2941225"/>
            <a:ext cx="18210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= 197 L.O.C. This wasn't factored in our work plan.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Shahid - Tasks(S3)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1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7" name="Google Shape;3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175" y="254725"/>
            <a:ext cx="3636050" cy="48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Shahid - Tasks(</a:t>
            </a:r>
            <a:r>
              <a:rPr lang="en"/>
              <a:t>Web Server Configuration</a:t>
            </a: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1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4" name="Google Shape;3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175" y="1003775"/>
            <a:ext cx="7157324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Issues and Lessons Learned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37"/>
          <p:cNvSpPr txBox="1"/>
          <p:nvPr>
            <p:ph idx="1" type="body"/>
          </p:nvPr>
        </p:nvSpPr>
        <p:spPr>
          <a:xfrm>
            <a:off x="1264950" y="1307850"/>
            <a:ext cx="71040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encountered </a:t>
            </a:r>
            <a:r>
              <a:rPr lang="en" sz="1400"/>
              <a:t>2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major  issues throughout Project </a:t>
            </a:r>
            <a:r>
              <a:rPr lang="en" sz="1400"/>
              <a:t>2</a:t>
            </a: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one had experience with </a:t>
            </a:r>
            <a:r>
              <a:rPr lang="en"/>
              <a:t>Datadog and HashiCorp Packer</a:t>
            </a: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lphaLcPeriod"/>
            </a:pPr>
            <a:r>
              <a:rPr b="0" i="0" lang="en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mainly researched using Google, and asked many questions to the professor.</a:t>
            </a:r>
            <a:endParaRPr b="0" i="0" sz="1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lphaLcPeriod"/>
            </a:pPr>
            <a:r>
              <a:rPr lang="en"/>
              <a:t>A lot of time was spent trying to get both these sections done.</a:t>
            </a:r>
            <a:endParaRPr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Work wasn't done as efficiently as we would have liked.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lphaLcPeriod"/>
            </a:pPr>
            <a:r>
              <a:rPr lang="en"/>
              <a:t>This project we implemented our revised task distribution we spoke about last project.</a:t>
            </a:r>
            <a:endParaRPr b="0" i="0" sz="1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lphaLcPeriod"/>
            </a:pPr>
            <a:r>
              <a:rPr lang="en"/>
              <a:t>We had a bit of </a:t>
            </a:r>
            <a:r>
              <a:rPr lang="en"/>
              <a:t>difficulty adjusting.</a:t>
            </a:r>
            <a:endParaRPr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lphaLcPeriod"/>
            </a:pPr>
            <a:r>
              <a:rPr lang="en"/>
              <a:t>However, we were a bit less  efficient in this project than the last.</a:t>
            </a:r>
            <a:r>
              <a:rPr lang="en"/>
              <a:t> </a:t>
            </a:r>
            <a:endParaRPr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lphaLcPeriod"/>
            </a:pPr>
            <a:r>
              <a:rPr lang="en"/>
              <a:t>In order to be even more </a:t>
            </a:r>
            <a:r>
              <a:rPr lang="en"/>
              <a:t>efficient</a:t>
            </a:r>
            <a:r>
              <a:rPr lang="en"/>
              <a:t> next project we need to have an initial meeting when the project specifications are revealed in order to </a:t>
            </a:r>
            <a:r>
              <a:rPr lang="en"/>
              <a:t>gauge</a:t>
            </a:r>
            <a:r>
              <a:rPr lang="en"/>
              <a:t> our perception of how long a task should take and how much manpower needs to be assigned to each task.</a:t>
            </a:r>
            <a:endParaRPr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lphaLcPeriod"/>
            </a:pPr>
            <a:r>
              <a:rPr lang="en"/>
              <a:t>More information on the next couple slides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</a:t>
            </a:r>
            <a:r>
              <a:rPr lang="en"/>
              <a:t>2</a:t>
            </a: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Example using the new system.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6" name="Google Shape;3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1" cy="30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</a:t>
            </a:r>
            <a:r>
              <a:rPr lang="en"/>
              <a:t>2</a:t>
            </a: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Example using the new system.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2" name="Google Shape;3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2" cy="2143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6575" y="2336701"/>
            <a:ext cx="2314575" cy="25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</a:t>
            </a:r>
            <a:r>
              <a:rPr lang="en"/>
              <a:t>2</a:t>
            </a: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Example using the new system.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9" name="Google Shape;3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199" cy="2115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</a:t>
            </a:r>
            <a:r>
              <a:rPr lang="en"/>
              <a:t>2</a:t>
            </a: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Example using the new system.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5" name="Google Shape;3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913" y="872463"/>
            <a:ext cx="7362825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Overview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07843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Tasks allocated to each team member: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48" name="Google Shape;148;p15"/>
          <p:cNvGraphicFramePr/>
          <p:nvPr/>
        </p:nvGraphicFramePr>
        <p:xfrm>
          <a:off x="1297500" y="1726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{87ED1C40-585D-483E-B568-B6BA2857BA92}</a:tableStyleId>
              </a:tblPr>
              <a:tblGrid>
                <a:gridCol w="761700"/>
                <a:gridCol w="6628675"/>
              </a:tblGrid>
              <a:tr h="51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sng" cap="none" strike="noStrike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1400" u="sng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sng" cap="none" strike="noStrike">
                          <a:solidFill>
                            <a:srgbClr val="FFFFFF"/>
                          </a:solidFill>
                        </a:rPr>
                        <a:t>Tasks</a:t>
                      </a:r>
                      <a:endParaRPr sz="1400" u="sng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Brian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Datadog, HashiCorp Packer, Deploy Websites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Erik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Datadog,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HashiCorp Packer, Deploy Websites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Alex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Datadog, HashiCorp Packer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, Deploy Websites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Tyler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CircleCI, IAM, ASG, Route 53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, Deploy Websites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Shahid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S3, Web server configuration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, Deploy Websites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</a:t>
            </a:r>
            <a:r>
              <a:rPr lang="en"/>
              <a:t>2</a:t>
            </a: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Example using the new system.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1" name="Google Shape;3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275" y="1012738"/>
            <a:ext cx="63246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</a:t>
            </a:r>
            <a:r>
              <a:rPr lang="en"/>
              <a:t>2</a:t>
            </a: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n"/>
              <a:t>MVP(s)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3"/>
          <p:cNvSpPr txBox="1"/>
          <p:nvPr/>
        </p:nvSpPr>
        <p:spPr>
          <a:xfrm>
            <a:off x="1140700" y="1728325"/>
            <a:ext cx="7195800" cy="28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 special mention to the two MVP’s of project 2: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Tyler for all his programming work in python to set up the AMI for the ASG section.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Erik for the many hours he put in trying to get datadog and packer to work properly.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Demonstration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(It's not complete… yet)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Brian - </a:t>
            </a:r>
            <a:r>
              <a:rPr lang="en"/>
              <a:t>Tasks (Datadog)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50" y="1109875"/>
            <a:ext cx="3710109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9700" y="2274696"/>
            <a:ext cx="4680400" cy="14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- Tasks (Staging)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679725" y="1254350"/>
            <a:ext cx="76566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547" y="1804950"/>
            <a:ext cx="6528226" cy="18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Erik - </a:t>
            </a:r>
            <a:r>
              <a:rPr lang="en"/>
              <a:t>HashiCorp Packer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</a:t>
            </a:r>
            <a:br>
              <a:rPr lang="en"/>
            </a:b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https://www.packer.io/downloads.html</a:t>
            </a:r>
            <a:br>
              <a:rPr lang="en"/>
            </a:br>
            <a:r>
              <a:rPr lang="en"/>
              <a:t>  Mac: $ brew install packer</a:t>
            </a:r>
            <a:br>
              <a:rPr lang="en"/>
            </a:br>
            <a:r>
              <a:rPr lang="en"/>
              <a:t>  Windows: choco install packer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AWS Policy</a:t>
            </a:r>
            <a:br>
              <a:rPr lang="en"/>
            </a:br>
            <a:r>
              <a:rPr lang="en"/>
              <a:t>- Minimum permissions for packer to work</a:t>
            </a:r>
            <a:br>
              <a:rPr lang="en"/>
            </a:br>
            <a:r>
              <a:rPr lang="en"/>
              <a:t>(https://www.packer.io/docs/builders/amazon.html)</a:t>
            </a:r>
            <a:br>
              <a:rPr lang="en"/>
            </a:br>
            <a:b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4">
            <a:alphaModFix/>
          </a:blip>
          <a:srcRect b="32867" l="0" r="0" t="2457"/>
          <a:stretch/>
        </p:blipFill>
        <p:spPr>
          <a:xfrm>
            <a:off x="5713850" y="0"/>
            <a:ext cx="34301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Erik - </a:t>
            </a:r>
            <a:r>
              <a:rPr lang="en"/>
              <a:t>HashiCorp Packer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Build AMI</a:t>
            </a:r>
            <a:br>
              <a:rPr lang="en"/>
            </a:br>
            <a:r>
              <a:rPr lang="en"/>
              <a:t>- packer build -debug base_beats.json</a:t>
            </a:r>
            <a:br>
              <a:rPr lang="en"/>
            </a:br>
            <a:r>
              <a:rPr lang="en"/>
              <a:t>- builders</a:t>
            </a:r>
            <a:br>
              <a:rPr lang="en"/>
            </a:br>
            <a:r>
              <a:rPr lang="en"/>
              <a:t>- provisioners</a:t>
            </a:r>
            <a:br>
              <a:rPr lang="en"/>
            </a:br>
            <a:r>
              <a:rPr lang="en"/>
              <a:t>- Deregister AMIs or pay $0.01 / month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175" y="1059125"/>
            <a:ext cx="453390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 rotWithShape="1">
          <a:blip r:embed="rId4">
            <a:alphaModFix/>
          </a:blip>
          <a:srcRect b="0" l="0" r="32664" t="0"/>
          <a:stretch/>
        </p:blipFill>
        <p:spPr>
          <a:xfrm>
            <a:off x="936771" y="2649800"/>
            <a:ext cx="334162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Alex - Tasks </a:t>
            </a: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Datadog)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50" y="1342150"/>
            <a:ext cx="2933675" cy="32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5162" y="1342150"/>
            <a:ext cx="2933675" cy="32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6550" y="1342150"/>
            <a:ext cx="2933675" cy="32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Alex - Tasks </a:t>
            </a: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Datadog)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13" y="1555438"/>
            <a:ext cx="772477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140" y="3155888"/>
            <a:ext cx="52197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