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5" r:id="rId3"/>
    <p:sldId id="261" r:id="rId4"/>
    <p:sldId id="286" r:id="rId5"/>
    <p:sldId id="290" r:id="rId6"/>
    <p:sldId id="294" r:id="rId7"/>
    <p:sldId id="295" r:id="rId8"/>
    <p:sldId id="287" r:id="rId9"/>
    <p:sldId id="263" r:id="rId10"/>
    <p:sldId id="264" r:id="rId11"/>
    <p:sldId id="262" r:id="rId12"/>
    <p:sldId id="297" r:id="rId13"/>
    <p:sldId id="267" r:id="rId14"/>
    <p:sldId id="268" r:id="rId15"/>
    <p:sldId id="288" r:id="rId16"/>
    <p:sldId id="289" r:id="rId17"/>
    <p:sldId id="269" r:id="rId18"/>
    <p:sldId id="28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80" r:id="rId29"/>
    <p:sldId id="260" r:id="rId30"/>
    <p:sldId id="291" r:id="rId31"/>
    <p:sldId id="293" r:id="rId32"/>
    <p:sldId id="292" r:id="rId33"/>
    <p:sldId id="299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84" autoAdjust="0"/>
  </p:normalViewPr>
  <p:slideViewPr>
    <p:cSldViewPr snapToGrid="0">
      <p:cViewPr varScale="1">
        <p:scale>
          <a:sx n="48" d="100"/>
          <a:sy n="48" d="100"/>
        </p:scale>
        <p:origin x="13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0F75B-9661-439F-87F3-65E344328D95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BF941-A5A2-43F6-AEEB-55F5EF0F1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F941-A5A2-43F6-AEEB-55F5EF0F16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A21-30F6-4428-AD87-60718AD62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E81BD-7C3F-4BD3-90AF-FF37BB8B3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4FC7-3EB5-4E11-971D-452F3E57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5330A-EB07-45A2-9DAE-E4F9289B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E058-824C-414B-B97B-01E349D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D708-3FE8-43F8-B86A-7590D91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7525A-5775-41FA-A4A6-D608C44C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5A24-E36E-4695-A559-C93BFD2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0691-31EE-41E4-9A83-0509371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447D-10B3-465E-B099-2364D891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BFF00-5262-46D1-91ED-5048A03E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EE29B-7DEA-4DB1-8AAD-C3AD0350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D8BD8-1413-4921-9ACE-282ADBA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7F54-3560-4087-B118-54C1E468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0337-977F-407C-A556-9D95DFC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007-E6A7-43BD-A154-09AE88F8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A4FF-4450-4307-B373-6DD7CC1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11508-5B86-406A-A7CA-10CA5774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53E7-5CDB-4C0C-BD27-ED698BFD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065F-DCFF-4B4E-976C-285859E9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A00A-52FC-4106-89C8-9CBAD327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D702-60C1-44AA-8621-0FEF0140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2AC55-5CDF-4F0C-BAEE-167FBAC9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F16C-401B-414F-8067-97063977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C521-FC49-406E-80DB-DECD69F3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4C7F-B84D-4B4A-B086-21E69F62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81F8-81BC-4A75-9BDF-DA95E5AC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5DA5C-E705-4633-B263-5471CBDED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F82C-E97C-461D-ADA0-35B73ABD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F037-7F10-4071-B81D-B529BBF2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A67F-990B-4566-896B-9413A723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1D63-90F1-444D-8869-8AA5BE04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E75F-3802-4F2A-89DA-4FEFFD7A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CDF42-F827-4A40-A460-2569F16B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44BF6-3659-46CA-9B77-0E93FDE6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484E5-8C9E-4035-839D-F870654A4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20676-8AE9-49AA-A03B-5D494067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28974-976C-439D-B6B0-F42ECB4F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FFF85-C385-421C-86B7-F8F89F3D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705-8841-47F3-8493-2C6E2782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4BA74-AD37-40B9-9481-94C11B84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229B9-B24C-4D88-A516-8EBA8E40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D686D-D162-4A78-BCE3-FA498F69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06A0B-9802-416E-822F-3A88B92A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41A66-E560-4C5A-B1D4-DAC8C0E8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D2FD4-A4E7-4723-BAEC-F7AD5B0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8820-BD50-491A-B2D2-E0742A7E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87D5-DB67-49AC-BC9C-F2E80B20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75130-D571-42AD-AF11-5269A611E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B2F4-95D1-471B-AD1F-5EDE325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0F8D-ED16-4E5D-A3BF-3703D1DD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7D07-336C-4CFA-8579-C20ED01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0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C1D8-13B6-40F1-82EB-D25E306A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7D8C0-84B7-4D02-A806-3421EA134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04154-F0E4-4DA1-A81A-DD25E677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E2172-427C-4D3D-A19C-A085C366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C0F4B-0E71-4C42-93EA-F63B2794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06BA0-F2E8-4561-8CDC-5F7CEE47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F5E4C-D87E-4624-9DF8-336AC0D6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C923C-2504-4D8E-A2DC-AA808631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747E-A1B2-4B2D-A4BF-BDBB82669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F06A7-D462-4D83-A276-26ED35382CA9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7083-A5A3-4A43-85A1-383617F20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ECEB-A5F9-4FD9-8C65-C94BE289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6F47-5359-4A47-B5D6-F35A0E30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utm_source=scs-inde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kaggle.com/abdallahalidev/plantvillage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plitting%20Data%20Folders%20into%20Training,%20Validation%20and%20Testing%20Folders%20using%20Shuffling%20with%20Python%20and%20scikit-learn%20|%20by%20Widsse%20|%20Mediu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data_aug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chiepedia/binary-image-classifier-cnn-using-tensorflow-a3f5d6746697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5B5C-9C95-4F12-8616-102E1071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868362"/>
            <a:ext cx="11176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1800" b="1" i="0" dirty="0">
                <a:solidFill>
                  <a:srgbClr val="FFFFFF"/>
                </a:solidFill>
                <a:effectLst/>
                <a:latin typeface="Open Sans"/>
              </a:rPr>
              <a:t>International Workshop on</a:t>
            </a:r>
            <a:br>
              <a:rPr lang="en-US" b="1" dirty="0"/>
            </a:br>
            <a:r>
              <a:rPr lang="en-US" b="1" dirty="0"/>
              <a:t>International workshop on Applied Computing in Agriculture</a:t>
            </a:r>
            <a:br>
              <a:rPr lang="en-US" dirty="0"/>
            </a:br>
            <a:br>
              <a:rPr lang="en-US" dirty="0"/>
            </a:br>
            <a:r>
              <a:rPr lang="en-US" sz="4900" b="1" dirty="0"/>
              <a:t>Track A: Deep Learning in Agriculture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3B0FB-2AB1-4E7D-A446-BE22D19E5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Day 2: Hands-on Tutorial: 10:30 – 12:00 </a:t>
            </a:r>
          </a:p>
          <a:p>
            <a:r>
              <a:rPr lang="en-US" sz="3200" dirty="0"/>
              <a:t>March 5, 2022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Ngo </a:t>
            </a:r>
            <a:r>
              <a:rPr lang="en-US" sz="3200" dirty="0" err="1"/>
              <a:t>Thi</a:t>
            </a:r>
            <a:r>
              <a:rPr lang="en-US" sz="3200" dirty="0"/>
              <a:t>-Nha (Tina)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66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FFE6-D330-410F-9295-753DE7F5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8255"/>
            <a:ext cx="10515600" cy="1325563"/>
          </a:xfrm>
        </p:spPr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CB9E5-9CD1-47B7-ABB5-0E804469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17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Can write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code over the browser and requires zero configuration and free access to GPUs (Graphical Processing Units)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Step 1. Go to Google </a:t>
            </a:r>
            <a:r>
              <a:rPr lang="en-US" sz="2400" dirty="0" err="1"/>
              <a:t>colab</a:t>
            </a:r>
            <a:r>
              <a:rPr lang="en-US" sz="2400" dirty="0"/>
              <a:t> website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https://colab.research.google.com/?utm_source=scs-index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Step 2. Select New notebook, rename the project </a:t>
            </a:r>
          </a:p>
          <a:p>
            <a:pPr marL="0" indent="0">
              <a:buNone/>
            </a:pPr>
            <a:r>
              <a:rPr lang="en-US" sz="2400" dirty="0"/>
              <a:t>Step 3. Setup your </a:t>
            </a:r>
            <a:r>
              <a:rPr lang="en-US" sz="2400" dirty="0" err="1"/>
              <a:t>colab</a:t>
            </a:r>
            <a:r>
              <a:rPr lang="en-US" sz="2400" dirty="0"/>
              <a:t> project </a:t>
            </a:r>
          </a:p>
          <a:p>
            <a:r>
              <a:rPr lang="en-US" sz="2400" dirty="0"/>
              <a:t>Change the runtime type to GPU</a:t>
            </a:r>
          </a:p>
          <a:p>
            <a:r>
              <a:rPr lang="en-US" sz="2400" dirty="0" err="1"/>
              <a:t>Colab</a:t>
            </a:r>
            <a:r>
              <a:rPr lang="en-US" sz="2400" dirty="0"/>
              <a:t> with others </a:t>
            </a:r>
          </a:p>
          <a:p>
            <a:r>
              <a:rPr lang="en-US" sz="2400" dirty="0"/>
              <a:t>Executed the code 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70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10DA-42A2-4692-906D-023555C2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Village Dataset with 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B5A8-0C83-4443-9F1D-DB2C7954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PlantVillage</a:t>
            </a:r>
            <a:r>
              <a:rPr lang="en-US" dirty="0">
                <a:hlinkClick r:id="rId2"/>
              </a:rPr>
              <a:t> Dataset | Kaggle</a:t>
            </a:r>
            <a:endParaRPr lang="en-US" dirty="0"/>
          </a:p>
          <a:p>
            <a:r>
              <a:rPr lang="en-US" dirty="0"/>
              <a:t>Bell Pepper dataset: </a:t>
            </a:r>
          </a:p>
          <a:p>
            <a:pPr lvl="1"/>
            <a:r>
              <a:rPr lang="en-US" dirty="0"/>
              <a:t>2 classes </a:t>
            </a:r>
          </a:p>
          <a:p>
            <a:pPr lvl="2"/>
            <a:r>
              <a:rPr lang="en-US" dirty="0" err="1"/>
              <a:t>Pepper__bell___healthy</a:t>
            </a:r>
            <a:r>
              <a:rPr lang="en-US" dirty="0"/>
              <a:t> (1478 images)</a:t>
            </a:r>
          </a:p>
          <a:p>
            <a:pPr lvl="2"/>
            <a:r>
              <a:rPr lang="en-US" dirty="0"/>
              <a:t>Pepper__bell___</a:t>
            </a:r>
            <a:r>
              <a:rPr lang="en-US" dirty="0" err="1"/>
              <a:t>Bacterial_spot</a:t>
            </a:r>
            <a:r>
              <a:rPr lang="en-US" dirty="0"/>
              <a:t> (997 images)</a:t>
            </a:r>
          </a:p>
          <a:p>
            <a:pPr lvl="1"/>
            <a:r>
              <a:rPr lang="en-US" dirty="0"/>
              <a:t>Image size 256x256 pixel </a:t>
            </a:r>
          </a:p>
          <a:p>
            <a:pPr lvl="1"/>
            <a:r>
              <a:rPr lang="en-US" dirty="0"/>
              <a:t>RGB images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5B9BA-CA60-4F40-B6FB-AE22CBE9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840" y="4054475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18517-F918-4C42-A1DC-8D48DF2E2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40544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D6E-7575-45DD-B3F3-91757D63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How many classes do we want to classify?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7AC-9302-4A8A-8DD4-765A204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1 </a:t>
            </a:r>
          </a:p>
          <a:p>
            <a:r>
              <a:rPr lang="en-US" dirty="0"/>
              <a:t>B. 2</a:t>
            </a:r>
          </a:p>
          <a:p>
            <a:r>
              <a:rPr lang="en-US" dirty="0"/>
              <a:t>C. 3</a:t>
            </a:r>
          </a:p>
          <a:p>
            <a:r>
              <a:rPr lang="en-US" dirty="0"/>
              <a:t>D. 4</a:t>
            </a:r>
          </a:p>
        </p:txBody>
      </p:sp>
    </p:spTree>
    <p:extLst>
      <p:ext uri="{BB962C8B-B14F-4D97-AF65-F5344CB8AC3E}">
        <p14:creationId xmlns:p14="http://schemas.microsoft.com/office/powerpoint/2010/main" val="388456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A10C-B5DE-4953-8F4D-D2C571A1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Batch, Epoch,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1A3B-8A7C-46F0-8DC7-955D297F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Batch – number of samples that will be passed through to the network at each epoch </a:t>
            </a:r>
          </a:p>
          <a:p>
            <a:endParaRPr lang="en-US" dirty="0"/>
          </a:p>
          <a:p>
            <a:r>
              <a:rPr lang="en-US" spc="-2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Iterations is the number of batches needed to complete one epoch.</a:t>
            </a:r>
          </a:p>
          <a:p>
            <a:endParaRPr lang="en-US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spc="-20" dirty="0">
                <a:effectLst/>
                <a:ea typeface="PMingLiU" panose="02020500000000000000" pitchFamily="18" charset="-120"/>
              </a:rPr>
              <a:t>One Epoch is when an ENTIRE dataset is passed forward and backward through the neural network only ONCE.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If you have 1000 training examples, and your batch size is 500, then it will take 2 iterations to complete 1 epoch.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5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F609-C55E-43E0-9AB0-DF2A9913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and Underfitting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064E-B87B-4003-9BFA-428CD02B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44C89-4552-4F89-AEBC-198E955D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825625"/>
            <a:ext cx="10487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44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9CBC-A6FA-4FE6-A422-19955842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image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827D-582C-4FF0-AAD5-A5A5B023B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3" y="1825625"/>
            <a:ext cx="4545496" cy="454549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2A989-6BF7-4B87-BE48-304098688CB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469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performs well on training dataset but not able to work on testing dataset and validating dataset. </a:t>
            </a:r>
          </a:p>
        </p:txBody>
      </p:sp>
    </p:spTree>
    <p:extLst>
      <p:ext uri="{BB962C8B-B14F-4D97-AF65-F5344CB8AC3E}">
        <p14:creationId xmlns:p14="http://schemas.microsoft.com/office/powerpoint/2010/main" val="22313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B25A-64DE-4AB3-867C-B039CD8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– Validating - Testing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12BD99-5140-4B0C-B069-811DA9371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17" y="1690688"/>
            <a:ext cx="7399540" cy="4351338"/>
          </a:xfrm>
        </p:spPr>
      </p:pic>
      <p:sp>
        <p:nvSpPr>
          <p:cNvPr id="7" name="TextBox 6">
            <a:hlinkClick r:id="rId3" action="ppaction://hlinkfile"/>
            <a:extLst>
              <a:ext uri="{FF2B5EF4-FFF2-40B4-BE49-F238E27FC236}">
                <a16:creationId xmlns:a16="http://schemas.microsoft.com/office/drawing/2014/main" id="{C9033116-52E8-4DE5-85C7-9FA7363384BA}"/>
              </a:ext>
            </a:extLst>
          </p:cNvPr>
          <p:cNvSpPr txBox="1"/>
          <p:nvPr/>
        </p:nvSpPr>
        <p:spPr>
          <a:xfrm>
            <a:off x="838201" y="6042025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8207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C72-2FFE-4E7C-BD7C-938F919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 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27DB-A376-4EC0-AAD0-816926BC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</a:rPr>
              <a:t>Images gathered from the internet will be of different sizes. </a:t>
            </a:r>
          </a:p>
          <a:p>
            <a:r>
              <a:rPr lang="en-US" sz="3600" b="0" i="0" dirty="0">
                <a:solidFill>
                  <a:srgbClr val="333333"/>
                </a:solidFill>
                <a:effectLst/>
              </a:rPr>
              <a:t>The images being fed to CNN model will be required of a fixed size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979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54B3-EE32-4807-9CA8-94709A17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Dataset (80% - 10% - 10% 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5DB4C-1EF7-4CCE-8F37-9AE6B2B8D2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333333"/>
                </a:solidFill>
              </a:rPr>
              <a:t>Training set: </a:t>
            </a:r>
          </a:p>
          <a:p>
            <a:pPr lvl="1"/>
            <a:r>
              <a:rPr lang="en-US" sz="2800" b="0" i="0" dirty="0">
                <a:solidFill>
                  <a:srgbClr val="080A13"/>
                </a:solidFill>
                <a:effectLst/>
              </a:rPr>
              <a:t>It is the set of data that is used to train and make the model learn the hidden features/patterns in the data.</a:t>
            </a:r>
            <a:endParaRPr lang="en-US" sz="2800" dirty="0">
              <a:solidFill>
                <a:srgbClr val="333333"/>
              </a:solidFill>
            </a:endParaRPr>
          </a:p>
          <a:p>
            <a:r>
              <a:rPr lang="en-US" sz="3200" dirty="0">
                <a:solidFill>
                  <a:srgbClr val="333333"/>
                </a:solidFill>
              </a:rPr>
              <a:t>Validation set:</a:t>
            </a:r>
          </a:p>
          <a:p>
            <a:pPr lvl="1"/>
            <a:r>
              <a:rPr lang="en-US" sz="2800" b="0" i="0" dirty="0">
                <a:solidFill>
                  <a:srgbClr val="080A13"/>
                </a:solidFill>
                <a:effectLst/>
              </a:rPr>
              <a:t>The validation set is a set of data, separate from the training set, that is used to validate our model performance during training.</a:t>
            </a:r>
            <a:endParaRPr lang="en-US" sz="2800" dirty="0">
              <a:solidFill>
                <a:srgbClr val="333333"/>
              </a:solidFill>
            </a:endParaRPr>
          </a:p>
          <a:p>
            <a:r>
              <a:rPr lang="en-US" sz="3200" dirty="0">
                <a:solidFill>
                  <a:srgbClr val="333333"/>
                </a:solidFill>
              </a:rPr>
              <a:t>Testing set:</a:t>
            </a:r>
          </a:p>
          <a:p>
            <a:pPr lvl="1"/>
            <a:r>
              <a:rPr lang="en-US" sz="2800" b="0" i="0" dirty="0">
                <a:solidFill>
                  <a:srgbClr val="080A13"/>
                </a:solidFill>
                <a:effectLst/>
              </a:rPr>
              <a:t>The test set is a separate set of data used to test the model </a:t>
            </a:r>
            <a:r>
              <a:rPr lang="en-US" sz="2800" b="0" i="1" dirty="0">
                <a:solidFill>
                  <a:srgbClr val="080A13"/>
                </a:solidFill>
                <a:effectLst/>
              </a:rPr>
              <a:t>after</a:t>
            </a:r>
            <a:r>
              <a:rPr lang="en-US" sz="2800" b="0" i="0" dirty="0">
                <a:solidFill>
                  <a:srgbClr val="080A13"/>
                </a:solidFill>
                <a:effectLst/>
              </a:rPr>
              <a:t> completing the training.</a:t>
            </a:r>
            <a:endParaRPr lang="en-US" sz="2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2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C72-2FFE-4E7C-BD7C-938F919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 Image Normalize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6CD60-14A3-44C7-9302-8125D510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9" y="1690688"/>
            <a:ext cx="6756740" cy="5067555"/>
          </a:xfrm>
        </p:spPr>
      </p:pic>
    </p:spTree>
    <p:extLst>
      <p:ext uri="{BB962C8B-B14F-4D97-AF65-F5344CB8AC3E}">
        <p14:creationId xmlns:p14="http://schemas.microsoft.com/office/powerpoint/2010/main" val="222874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B9F6-E7E0-49B8-8B9F-469455CE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29" y="119146"/>
            <a:ext cx="10515600" cy="1325563"/>
          </a:xfrm>
        </p:spPr>
        <p:txBody>
          <a:bodyPr/>
          <a:lstStyle/>
          <a:p>
            <a:r>
              <a:rPr lang="en-US" dirty="0"/>
              <a:t>Facilitators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93D69E-B877-4AA2-BCEB-B4E90B067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6" t="42938" r="23410" b="5961"/>
          <a:stretch/>
        </p:blipFill>
        <p:spPr>
          <a:xfrm>
            <a:off x="503581" y="1491905"/>
            <a:ext cx="3611741" cy="36499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95E9A-2E86-415E-9A3A-64EBFD5FC17B}"/>
              </a:ext>
            </a:extLst>
          </p:cNvPr>
          <p:cNvSpPr txBox="1"/>
          <p:nvPr/>
        </p:nvSpPr>
        <p:spPr>
          <a:xfrm>
            <a:off x="1684681" y="5351333"/>
            <a:ext cx="2789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Tina Ngo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C62C5-EEF8-46B5-86B0-BBE6A3D83328}"/>
              </a:ext>
            </a:extLst>
          </p:cNvPr>
          <p:cNvSpPr txBox="1"/>
          <p:nvPr/>
        </p:nvSpPr>
        <p:spPr>
          <a:xfrm>
            <a:off x="5791200" y="1033770"/>
            <a:ext cx="64008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2121"/>
                </a:solidFill>
                <a:latin typeface="Open Sans"/>
              </a:rPr>
              <a:t>De La Salle University</a:t>
            </a:r>
          </a:p>
          <a:p>
            <a:endParaRPr lang="en-US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1. </a:t>
            </a:r>
            <a:r>
              <a:rPr lang="en-US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R</a:t>
            </a:r>
            <a:r>
              <a:rPr lang="en-US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enzo Querol</a:t>
            </a:r>
          </a:p>
          <a:p>
            <a:r>
              <a:rPr lang="en-US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2. William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Dimaculangan</a:t>
            </a:r>
            <a:endParaRPr lang="en-US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3. Eros </a:t>
            </a:r>
            <a:r>
              <a:rPr lang="en-US" sz="28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Hacinas</a:t>
            </a:r>
            <a:endParaRPr lang="en-US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endParaRPr lang="en-US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sz="2800" b="1" dirty="0">
                <a:solidFill>
                  <a:srgbClr val="050505"/>
                </a:solidFill>
                <a:latin typeface="Segoe UI Historic" panose="020B0502040204020203" pitchFamily="34" charset="0"/>
              </a:rPr>
              <a:t>National Taiwan University</a:t>
            </a:r>
            <a:r>
              <a:rPr lang="en-US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 </a:t>
            </a:r>
          </a:p>
          <a:p>
            <a:endParaRPr lang="en-US" sz="28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r>
              <a:rPr lang="en-US" sz="2800" dirty="0">
                <a:solidFill>
                  <a:srgbClr val="050505"/>
                </a:solidFill>
                <a:latin typeface="Segoe UI Historic" panose="020B0502040204020203" pitchFamily="34" charset="0"/>
              </a:rPr>
              <a:t>1. </a:t>
            </a:r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Wu Yi-Ze</a:t>
            </a:r>
            <a:r>
              <a:rPr lang="zh-TW" altLang="en-US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endParaRPr lang="en-US" altLang="zh-TW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2. Chen Jing-</a:t>
            </a:r>
            <a:r>
              <a:rPr lang="en-US" altLang="zh-TW" sz="28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Kuan</a:t>
            </a:r>
            <a:endParaRPr lang="en-US" altLang="zh-TW" sz="2800" b="0" i="0" dirty="0">
              <a:solidFill>
                <a:srgbClr val="050505"/>
              </a:solidFill>
              <a:effectLst/>
              <a:latin typeface="Segoe UI Historic" panose="020B0502040204020203" pitchFamily="34" charset="0"/>
            </a:endParaRPr>
          </a:p>
          <a:p>
            <a:r>
              <a:rPr lang="en-US" altLang="zh-TW" sz="28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3. Huang Shao-Zheng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5A538-6437-46C7-BF7E-7F0C3EC2559E}"/>
              </a:ext>
            </a:extLst>
          </p:cNvPr>
          <p:cNvSpPr txBox="1"/>
          <p:nvPr/>
        </p:nvSpPr>
        <p:spPr>
          <a:xfrm>
            <a:off x="503581" y="5936108"/>
            <a:ext cx="5473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Pacific American School</a:t>
            </a:r>
          </a:p>
        </p:txBody>
      </p:sp>
    </p:spTree>
    <p:extLst>
      <p:ext uri="{BB962C8B-B14F-4D97-AF65-F5344CB8AC3E}">
        <p14:creationId xmlns:p14="http://schemas.microsoft.com/office/powerpoint/2010/main" val="309873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C72-2FFE-4E7C-BD7C-938F9193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206099"/>
            <a:ext cx="11102009" cy="1325563"/>
          </a:xfrm>
        </p:spPr>
        <p:txBody>
          <a:bodyPr/>
          <a:lstStyle/>
          <a:p>
            <a:r>
              <a:rPr lang="en-US" dirty="0"/>
              <a:t>Data Preprocessing – </a:t>
            </a:r>
            <a:r>
              <a:rPr lang="en-US" sz="4000" i="0" dirty="0">
                <a:solidFill>
                  <a:srgbClr val="333333"/>
                </a:solidFill>
                <a:effectLst/>
                <a:latin typeface="+mn-lt"/>
              </a:rPr>
              <a:t>Augmentation using </a:t>
            </a:r>
            <a:r>
              <a:rPr lang="en-US" sz="4000" i="0" dirty="0" err="1">
                <a:solidFill>
                  <a:srgbClr val="333333"/>
                </a:solidFill>
                <a:effectLst/>
                <a:latin typeface="+mn-lt"/>
              </a:rPr>
              <a:t>tf.image</a:t>
            </a:r>
            <a:endParaRPr lang="en-US" sz="40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50500-F14C-489F-8935-A722A40C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026" cy="4351338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</a:rPr>
              <a:t>1.Resize Image</a:t>
            </a:r>
          </a:p>
          <a:p>
            <a:r>
              <a:rPr lang="en-US" sz="2400" i="0" dirty="0">
                <a:effectLst/>
              </a:rPr>
              <a:t>2.Crop Image</a:t>
            </a:r>
          </a:p>
          <a:p>
            <a:r>
              <a:rPr lang="en-US" sz="2400" i="0" dirty="0">
                <a:effectLst/>
              </a:rPr>
              <a:t>3.Crop and Resize</a:t>
            </a:r>
          </a:p>
          <a:p>
            <a:r>
              <a:rPr lang="en-US" sz="2400" i="0" dirty="0">
                <a:effectLst/>
              </a:rPr>
              <a:t>4.Crop to Bounding Box</a:t>
            </a:r>
          </a:p>
          <a:p>
            <a:r>
              <a:rPr lang="en-US" sz="2400" i="0" dirty="0">
                <a:effectLst/>
              </a:rPr>
              <a:t>5.Flipping</a:t>
            </a:r>
          </a:p>
          <a:p>
            <a:r>
              <a:rPr lang="en-US" sz="2400" i="0" dirty="0">
                <a:effectLst/>
              </a:rPr>
              <a:t>6.Rotate Image</a:t>
            </a:r>
          </a:p>
          <a:p>
            <a:r>
              <a:rPr lang="en-US" sz="2400" i="0" dirty="0">
                <a:effectLst/>
              </a:rPr>
              <a:t>7.Translation</a:t>
            </a:r>
          </a:p>
          <a:p>
            <a:r>
              <a:rPr lang="en-US" sz="2400" i="0" dirty="0">
                <a:effectLst/>
              </a:rPr>
              <a:t>8.Transform</a:t>
            </a:r>
          </a:p>
          <a:p>
            <a:endParaRPr lang="en-US" sz="2400" i="0" dirty="0">
              <a:effectLst/>
            </a:endParaRP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85D5-06B8-4132-A283-544A8ACC21B2}"/>
              </a:ext>
            </a:extLst>
          </p:cNvPr>
          <p:cNvSpPr txBox="1"/>
          <p:nvPr/>
        </p:nvSpPr>
        <p:spPr>
          <a:xfrm>
            <a:off x="556591" y="1208496"/>
            <a:ext cx="10641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Data augmentation  |  TensorFlow Core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72962-67CF-4F06-A1FC-5BAE0EC1963D}"/>
              </a:ext>
            </a:extLst>
          </p:cNvPr>
          <p:cNvSpPr txBox="1"/>
          <p:nvPr/>
        </p:nvSpPr>
        <p:spPr>
          <a:xfrm>
            <a:off x="5416826" y="1825625"/>
            <a:ext cx="51120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9.Adding Salt and Pepper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10.Convert RGB to Grayscale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11.Change brightness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12.Adjust Contrast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13.Adjust Hue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</a:rPr>
              <a:t>14. Adjust Saturation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386499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29D0-72C5-4498-8E74-066C19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8-3259-4A15-8CCA-F058F35E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human intervention in deep learning?</a:t>
            </a:r>
          </a:p>
          <a:p>
            <a:pPr lvl="1"/>
            <a:r>
              <a:rPr lang="en-US" dirty="0"/>
              <a:t>Humans are still in the loop</a:t>
            </a:r>
          </a:p>
          <a:p>
            <a:r>
              <a:rPr lang="en-US" dirty="0"/>
              <a:t>Grid search on all hyperparameters? </a:t>
            </a:r>
          </a:p>
          <a:p>
            <a:pPr lvl="1"/>
            <a:r>
              <a:rPr lang="en-US" dirty="0"/>
              <a:t>Too many hyperparameters </a:t>
            </a:r>
          </a:p>
          <a:p>
            <a:pPr lvl="1"/>
            <a:r>
              <a:rPr lang="en-US" dirty="0"/>
              <a:t>Infinitely many ways to design a network</a:t>
            </a:r>
          </a:p>
          <a:p>
            <a:r>
              <a:rPr lang="en-US" dirty="0"/>
              <a:t>Designed a deep neural network involves </a:t>
            </a:r>
          </a:p>
          <a:p>
            <a:pPr lvl="1"/>
            <a:r>
              <a:rPr lang="en-US" dirty="0"/>
              <a:t>Human expertise </a:t>
            </a:r>
          </a:p>
          <a:p>
            <a:pPr lvl="1"/>
            <a:r>
              <a:rPr lang="en-US" dirty="0"/>
              <a:t>Trials and errors </a:t>
            </a:r>
          </a:p>
        </p:txBody>
      </p:sp>
    </p:spTree>
    <p:extLst>
      <p:ext uri="{BB962C8B-B14F-4D97-AF65-F5344CB8AC3E}">
        <p14:creationId xmlns:p14="http://schemas.microsoft.com/office/powerpoint/2010/main" val="176544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29D0-72C5-4498-8E74-066C19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a CNN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8-3259-4A15-8CCA-F058F35E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old problems?</a:t>
            </a:r>
          </a:p>
          <a:p>
            <a:pPr lvl="1"/>
            <a:r>
              <a:rPr lang="en-US" dirty="0"/>
              <a:t>You don’t design </a:t>
            </a:r>
          </a:p>
          <a:p>
            <a:pPr lvl="1"/>
            <a:r>
              <a:rPr lang="en-US" dirty="0"/>
              <a:t>Pick something that works and use it</a:t>
            </a:r>
          </a:p>
          <a:p>
            <a:r>
              <a:rPr lang="en-US" dirty="0"/>
              <a:t>Working on novel problems?</a:t>
            </a:r>
          </a:p>
          <a:p>
            <a:pPr lvl="1"/>
            <a:r>
              <a:rPr lang="en-US" dirty="0"/>
              <a:t>Borrow ideas from successful models</a:t>
            </a:r>
          </a:p>
          <a:p>
            <a:pPr lvl="1"/>
            <a:r>
              <a:rPr lang="en-US" dirty="0"/>
              <a:t>Design your own model</a:t>
            </a:r>
          </a:p>
          <a:p>
            <a:r>
              <a:rPr lang="en-US" dirty="0"/>
              <a:t>Kernel size</a:t>
            </a:r>
          </a:p>
          <a:p>
            <a:pPr lvl="1"/>
            <a:r>
              <a:rPr lang="en-US" dirty="0"/>
              <a:t>3x3 or 5x5</a:t>
            </a:r>
          </a:p>
        </p:txBody>
      </p:sp>
    </p:spTree>
    <p:extLst>
      <p:ext uri="{BB962C8B-B14F-4D97-AF65-F5344CB8AC3E}">
        <p14:creationId xmlns:p14="http://schemas.microsoft.com/office/powerpoint/2010/main" val="305972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29D0-72C5-4498-8E74-066C19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number of layers and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8-3259-4A15-8CCA-F058F35E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small </a:t>
            </a:r>
          </a:p>
          <a:p>
            <a:r>
              <a:rPr lang="en-US" dirty="0"/>
              <a:t>Gradually increase model size</a:t>
            </a:r>
          </a:p>
          <a:p>
            <a:r>
              <a:rPr lang="en-US" dirty="0"/>
              <a:t>Start from smallest model: linear regression </a:t>
            </a:r>
          </a:p>
          <a:p>
            <a:r>
              <a:rPr lang="en-US" dirty="0"/>
              <a:t>Model can goes deeper or wider </a:t>
            </a:r>
          </a:p>
        </p:txBody>
      </p:sp>
    </p:spTree>
    <p:extLst>
      <p:ext uri="{BB962C8B-B14F-4D97-AF65-F5344CB8AC3E}">
        <p14:creationId xmlns:p14="http://schemas.microsoft.com/office/powerpoint/2010/main" val="1475179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29D0-72C5-4498-8E74-066C19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polling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8-3259-4A15-8CCA-F058F35E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setting</a:t>
            </a:r>
          </a:p>
          <a:p>
            <a:pPr lvl="1"/>
            <a:r>
              <a:rPr lang="en-US" dirty="0"/>
              <a:t>Max polling</a:t>
            </a:r>
          </a:p>
          <a:p>
            <a:pPr lvl="1"/>
            <a:r>
              <a:rPr lang="en-US" dirty="0"/>
              <a:t>Polling size: 2x2</a:t>
            </a:r>
          </a:p>
          <a:p>
            <a:pPr lvl="1"/>
            <a:r>
              <a:rPr lang="en-US" dirty="0"/>
              <a:t>Same padding</a:t>
            </a:r>
          </a:p>
          <a:p>
            <a:r>
              <a:rPr lang="en-US" dirty="0"/>
              <a:t>Global average pooling/ pooling to fixed size</a:t>
            </a:r>
          </a:p>
          <a:p>
            <a:pPr lvl="1"/>
            <a:r>
              <a:rPr lang="en-US" dirty="0"/>
              <a:t>Handles variables-sized inputs</a:t>
            </a:r>
          </a:p>
        </p:txBody>
      </p:sp>
    </p:spTree>
    <p:extLst>
      <p:ext uri="{BB962C8B-B14F-4D97-AF65-F5344CB8AC3E}">
        <p14:creationId xmlns:p14="http://schemas.microsoft.com/office/powerpoint/2010/main" val="388737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29D0-72C5-4498-8E74-066C19E6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activation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7D68-3259-4A15-8CCA-F058F35E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/>
          <a:lstStyle/>
          <a:p>
            <a:r>
              <a:rPr lang="en-US" dirty="0"/>
              <a:t>Short answer: </a:t>
            </a:r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90082-92C5-434D-BFEF-0E0038702D52}"/>
              </a:ext>
            </a:extLst>
          </p:cNvPr>
          <p:cNvSpPr txBox="1">
            <a:spLocks/>
          </p:cNvSpPr>
          <p:nvPr/>
        </p:nvSpPr>
        <p:spPr>
          <a:xfrm>
            <a:off x="838200" y="23812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choose batch size?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4C6DE9-0031-462D-AB99-5045FF971BBE}"/>
              </a:ext>
            </a:extLst>
          </p:cNvPr>
          <p:cNvSpPr txBox="1">
            <a:spLocks/>
          </p:cNvSpPr>
          <p:nvPr/>
        </p:nvSpPr>
        <p:spPr>
          <a:xfrm>
            <a:off x="838200" y="370680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recognition tasks: 32</a:t>
            </a:r>
          </a:p>
          <a:p>
            <a:r>
              <a:rPr lang="en-US" dirty="0"/>
              <a:t>Noisy gradient: larger batches</a:t>
            </a:r>
          </a:p>
          <a:p>
            <a:r>
              <a:rPr lang="en-US" dirty="0"/>
              <a:t>Stuck in local minima or out of memory? Use smaller batches </a:t>
            </a:r>
          </a:p>
        </p:txBody>
      </p:sp>
    </p:spTree>
    <p:extLst>
      <p:ext uri="{BB962C8B-B14F-4D97-AF65-F5344CB8AC3E}">
        <p14:creationId xmlns:p14="http://schemas.microsoft.com/office/powerpoint/2010/main" val="248054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9067-82DD-4E57-A4A1-7A2BF8C3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filters?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65856D-4A90-426F-A9A7-984F90E4B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4" y="744710"/>
            <a:ext cx="10748555" cy="6046062"/>
          </a:xfrm>
        </p:spPr>
      </p:pic>
    </p:spTree>
    <p:extLst>
      <p:ext uri="{BB962C8B-B14F-4D97-AF65-F5344CB8AC3E}">
        <p14:creationId xmlns:p14="http://schemas.microsoft.com/office/powerpoint/2010/main" val="232260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EA79-CCD2-4F53-80E7-ED07F6E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simple CNN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51CC5-0673-4A19-B1B1-ED6448D86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44" y="1690688"/>
            <a:ext cx="8637726" cy="4266829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338FCD49-A4E4-4346-9096-3AAFF4A538CF}"/>
              </a:ext>
            </a:extLst>
          </p:cNvPr>
          <p:cNvSpPr txBox="1"/>
          <p:nvPr/>
        </p:nvSpPr>
        <p:spPr>
          <a:xfrm>
            <a:off x="838200" y="6123543"/>
            <a:ext cx="153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0452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1BCE-6D7A-42A4-AA7E-892AC41E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polling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C51D2-2815-49DF-8AD6-411E56088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0F8F-6D48-40DE-9576-439D179B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73" y="1423101"/>
            <a:ext cx="9913454" cy="51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C2B3-FA71-45E9-ADAB-B15C08FA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improve the classification accuracy?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45ED-2956-4B8F-8ED6-34DB5E99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Increase the amount of data in the training set</a:t>
            </a:r>
          </a:p>
          <a:p>
            <a:pPr lvl="1"/>
            <a:r>
              <a:rPr lang="en-US" sz="3200" dirty="0"/>
              <a:t>Data augmentation </a:t>
            </a:r>
          </a:p>
          <a:p>
            <a:r>
              <a:rPr lang="en-US" sz="3200" dirty="0"/>
              <a:t>Hyper parameter optimizations</a:t>
            </a:r>
          </a:p>
          <a:p>
            <a:pPr lvl="1"/>
            <a:r>
              <a:rPr lang="en-US" sz="3200" dirty="0"/>
              <a:t>Number of epochs</a:t>
            </a:r>
          </a:p>
          <a:p>
            <a:pPr lvl="1"/>
            <a:r>
              <a:rPr lang="en-US" sz="3200" dirty="0"/>
              <a:t>Number of image inside the batch</a:t>
            </a:r>
          </a:p>
          <a:p>
            <a:pPr lvl="1"/>
            <a:r>
              <a:rPr lang="en-US" sz="3200" dirty="0"/>
              <a:t>Number of layers in CNN model </a:t>
            </a:r>
          </a:p>
        </p:txBody>
      </p:sp>
    </p:spTree>
    <p:extLst>
      <p:ext uri="{BB962C8B-B14F-4D97-AF65-F5344CB8AC3E}">
        <p14:creationId xmlns:p14="http://schemas.microsoft.com/office/powerpoint/2010/main" val="119903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C75A-400F-4703-B271-9472375E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5F20-671D-4BB7-A027-45CF46A9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Create google </a:t>
            </a:r>
            <a:r>
              <a:rPr lang="en-US" dirty="0" err="1"/>
              <a:t>colab</a:t>
            </a:r>
            <a:r>
              <a:rPr lang="en-US" dirty="0"/>
              <a:t> project </a:t>
            </a:r>
          </a:p>
          <a:p>
            <a:pPr marL="514350" indent="-514350">
              <a:buAutoNum type="arabicPeriod"/>
            </a:pPr>
            <a:r>
              <a:rPr lang="en-US" dirty="0"/>
              <a:t>Plant Village Dataset with Kaggle</a:t>
            </a:r>
          </a:p>
          <a:p>
            <a:pPr marL="514350" indent="-514350">
              <a:buAutoNum type="arabicPeriod"/>
            </a:pPr>
            <a:r>
              <a:rPr lang="en-US" dirty="0"/>
              <a:t>Load Bell Pepper data from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 pre-processing </a:t>
            </a:r>
          </a:p>
          <a:p>
            <a:pPr marL="514350" indent="-514350">
              <a:buAutoNum type="arabicPeriod"/>
            </a:pPr>
            <a:r>
              <a:rPr lang="en-US" dirty="0"/>
              <a:t>Constructing Convolutional Neural Network (CNN) model</a:t>
            </a:r>
          </a:p>
          <a:p>
            <a:pPr marL="514350" indent="-514350">
              <a:buAutoNum type="arabicPeriod"/>
            </a:pPr>
            <a:r>
              <a:rPr lang="en-US" dirty="0"/>
              <a:t>Evaluating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C2FBC-788E-437C-9A4E-F10F6ACF421A}"/>
              </a:ext>
            </a:extLst>
          </p:cNvPr>
          <p:cNvSpPr txBox="1"/>
          <p:nvPr/>
        </p:nvSpPr>
        <p:spPr>
          <a:xfrm>
            <a:off x="838200" y="5530632"/>
            <a:ext cx="10929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2060"/>
                </a:solidFill>
                <a:effectLst/>
              </a:rPr>
              <a:t>Classification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en-US" sz="2800" b="1" i="0" u="none" strike="noStrike" dirty="0">
                <a:solidFill>
                  <a:srgbClr val="002060"/>
                </a:solidFill>
                <a:effectLst/>
              </a:rPr>
              <a:t>Bell Pepper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Plants Diseases Using Convolutional Neural Network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436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56E-27FA-44A6-8EBC-F6A6F92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PROJECT -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3073-43BA-4F29-8B9D-0720F119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Tomato</a:t>
            </a:r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is affected by various </a:t>
            </a:r>
            <a:r>
              <a:rPr lang="en-US" b="1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diseases</a:t>
            </a:r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during its growth process. </a:t>
            </a:r>
          </a:p>
          <a:p>
            <a:endParaRPr lang="en-US" b="0" i="0" dirty="0">
              <a:solidFill>
                <a:srgbClr val="3E3D40"/>
              </a:solidFill>
              <a:effectLst/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3E3D40"/>
                </a:solidFill>
                <a:latin typeface="Georgia" panose="02040502050405020303" pitchFamily="18" charset="0"/>
              </a:rPr>
              <a:t>Two most common</a:t>
            </a:r>
            <a:r>
              <a:rPr lang="en-US" dirty="0">
                <a:solidFill>
                  <a:srgbClr val="3E3D40"/>
                </a:solidFill>
                <a:latin typeface="Georgia" panose="02040502050405020303" pitchFamily="18" charset="0"/>
              </a:rPr>
              <a:t> disease in Tomato leaves are </a:t>
            </a:r>
            <a:r>
              <a:rPr lang="en-US" b="1" dirty="0">
                <a:solidFill>
                  <a:srgbClr val="3E3D40"/>
                </a:solidFill>
                <a:latin typeface="Georgia" panose="02040502050405020303" pitchFamily="18" charset="0"/>
              </a:rPr>
              <a:t>early blight</a:t>
            </a:r>
            <a:r>
              <a:rPr lang="en-US" dirty="0">
                <a:solidFill>
                  <a:srgbClr val="3E3D40"/>
                </a:solidFill>
                <a:latin typeface="Georgia" panose="02040502050405020303" pitchFamily="18" charset="0"/>
              </a:rPr>
              <a:t> and </a:t>
            </a:r>
            <a:r>
              <a:rPr lang="en-US" b="1" dirty="0">
                <a:solidFill>
                  <a:srgbClr val="3E3D40"/>
                </a:solidFill>
                <a:latin typeface="Georgia" panose="02040502050405020303" pitchFamily="18" charset="0"/>
              </a:rPr>
              <a:t>late bright</a:t>
            </a:r>
            <a:r>
              <a:rPr lang="en-US" dirty="0">
                <a:solidFill>
                  <a:srgbClr val="3E3D40"/>
                </a:solidFill>
                <a:latin typeface="Georgia" panose="02040502050405020303" pitchFamily="18" charset="0"/>
              </a:rPr>
              <a:t> cause by fungus. It affects all part of tomato plants and cause </a:t>
            </a:r>
            <a:r>
              <a:rPr lang="en-US" b="1" dirty="0">
                <a:solidFill>
                  <a:srgbClr val="3E3D40"/>
                </a:solidFill>
                <a:latin typeface="Georgia" panose="02040502050405020303" pitchFamily="18" charset="0"/>
              </a:rPr>
              <a:t>huge economical loss</a:t>
            </a:r>
            <a:r>
              <a:rPr lang="en-US" dirty="0">
                <a:solidFill>
                  <a:srgbClr val="3E3D40"/>
                </a:solidFill>
                <a:latin typeface="Georgia" panose="02040502050405020303" pitchFamily="18" charset="0"/>
              </a:rPr>
              <a:t>. </a:t>
            </a:r>
          </a:p>
          <a:p>
            <a:endParaRPr lang="en-US" dirty="0">
              <a:solidFill>
                <a:srgbClr val="3E3D40"/>
              </a:solidFill>
              <a:latin typeface="Georgia" panose="02040502050405020303" pitchFamily="18" charset="0"/>
            </a:endParaRPr>
          </a:p>
          <a:p>
            <a:r>
              <a:rPr lang="en-US" b="1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Accurately</a:t>
            </a:r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identify the </a:t>
            </a:r>
            <a:r>
              <a:rPr lang="en-US" b="1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diseases</a:t>
            </a:r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can help farmer to </a:t>
            </a:r>
            <a:r>
              <a:rPr lang="en-US" b="1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improve</a:t>
            </a:r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 the yield of tomato. </a:t>
            </a:r>
          </a:p>
          <a:p>
            <a:endParaRPr lang="en-US" b="0" i="0" dirty="0">
              <a:solidFill>
                <a:srgbClr val="3E3D40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5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56E-27FA-44A6-8EBC-F6A6F92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PROJECT -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3073-43BA-4F29-8B9D-0720F119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3E3D40"/>
                </a:solidFill>
              </a:rPr>
              <a:t>Please help Tomato farmer to build a model for classify tomato leave disease</a:t>
            </a:r>
            <a:endParaRPr lang="en-US" sz="3600" dirty="0"/>
          </a:p>
          <a:p>
            <a:pPr lvl="1"/>
            <a:r>
              <a:rPr lang="en-US" sz="3600" dirty="0"/>
              <a:t>Tomato leave disease classification </a:t>
            </a:r>
          </a:p>
          <a:p>
            <a:pPr lvl="2"/>
            <a:r>
              <a:rPr lang="en-US" sz="3600" dirty="0"/>
              <a:t>Class 1: Healthy</a:t>
            </a:r>
          </a:p>
          <a:p>
            <a:pPr lvl="2"/>
            <a:r>
              <a:rPr lang="en-US" sz="3600" dirty="0"/>
              <a:t>Class 2: Early blight </a:t>
            </a:r>
          </a:p>
          <a:p>
            <a:pPr lvl="2"/>
            <a:r>
              <a:rPr lang="en-US" sz="3600" dirty="0"/>
              <a:t>Class 3: Late blight </a:t>
            </a:r>
          </a:p>
        </p:txBody>
      </p:sp>
    </p:spTree>
    <p:extLst>
      <p:ext uri="{BB962C8B-B14F-4D97-AF65-F5344CB8AC3E}">
        <p14:creationId xmlns:p14="http://schemas.microsoft.com/office/powerpoint/2010/main" val="423979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D56E-27FA-44A6-8EBC-F6A6F92D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48" y="0"/>
            <a:ext cx="10515600" cy="1325563"/>
          </a:xfrm>
        </p:spPr>
        <p:txBody>
          <a:bodyPr/>
          <a:lstStyle/>
          <a:p>
            <a:r>
              <a:rPr lang="en-US" dirty="0"/>
              <a:t>HACKATHON PROJECT - Objective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7E34E-B0C4-4C88-A193-646C6204E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b="8759"/>
          <a:stretch/>
        </p:blipFill>
        <p:spPr>
          <a:xfrm>
            <a:off x="1156252" y="954155"/>
            <a:ext cx="9634953" cy="54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06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E3A8-C4AB-43BB-BD08-A988C97C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CDAF-4AD4-486C-B04D-291523C7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familiar with Google </a:t>
            </a:r>
            <a:r>
              <a:rPr lang="en-US" dirty="0" err="1"/>
              <a:t>Colab</a:t>
            </a:r>
            <a:r>
              <a:rPr lang="en-US" dirty="0"/>
              <a:t>, Kaggle, Python </a:t>
            </a:r>
          </a:p>
          <a:p>
            <a:r>
              <a:rPr lang="en-US" dirty="0"/>
              <a:t>Implement Bell Pepper Leaf Disease Classification using CNN</a:t>
            </a:r>
          </a:p>
          <a:p>
            <a:pPr lvl="1"/>
            <a:r>
              <a:rPr lang="en-US" dirty="0"/>
              <a:t>Loading data </a:t>
            </a:r>
          </a:p>
          <a:p>
            <a:pPr lvl="1"/>
            <a:r>
              <a:rPr lang="en-US" dirty="0"/>
              <a:t>Preprocessing data </a:t>
            </a:r>
          </a:p>
          <a:p>
            <a:pPr lvl="1"/>
            <a:r>
              <a:rPr lang="en-US" dirty="0"/>
              <a:t>Constructing model </a:t>
            </a:r>
          </a:p>
          <a:p>
            <a:pPr lvl="1"/>
            <a:r>
              <a:rPr lang="en-US" dirty="0"/>
              <a:t>Training model </a:t>
            </a:r>
          </a:p>
          <a:p>
            <a:pPr lvl="1"/>
            <a:r>
              <a:rPr lang="en-US" dirty="0"/>
              <a:t>Evaluating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4A4-D364-4B16-9A98-218593F4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3B7E0-1787-46D8-84D6-48D3439AA6C7}"/>
              </a:ext>
            </a:extLst>
          </p:cNvPr>
          <p:cNvSpPr txBox="1"/>
          <p:nvPr/>
        </p:nvSpPr>
        <p:spPr>
          <a:xfrm>
            <a:off x="2305878" y="2476081"/>
            <a:ext cx="730194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Questions &amp; Answer</a:t>
            </a:r>
          </a:p>
        </p:txBody>
      </p:sp>
    </p:spTree>
    <p:extLst>
      <p:ext uri="{BB962C8B-B14F-4D97-AF65-F5344CB8AC3E}">
        <p14:creationId xmlns:p14="http://schemas.microsoft.com/office/powerpoint/2010/main" val="220786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6511-B778-4CE2-BE36-A5C14811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Bell Pepper Leave Disease Classification?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0F77-7A5B-41A7-BA39-6FFF4576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Farmers who grow bell pepper are facing a lot of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economical loss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every year because of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diseases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One of the very common diseases in bell pepper is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bacterial spot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solidFill>
                <a:srgbClr val="00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If farmer can detect the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disease early and early apply appropriate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treatment. It can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prevent economically loss. </a:t>
            </a:r>
            <a:endParaRPr lang="en-US" dirty="0">
              <a:solidFill>
                <a:srgbClr val="00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treatment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for different disease is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different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. So, it is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important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that we can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accuracy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identify what kind of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disease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in the bell pepper plant. </a:t>
            </a:r>
            <a:endParaRPr lang="en-US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68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6511-B778-4CE2-BE36-A5C14811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Neural Network (CNN)?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0F77-7A5B-41A7-BA39-6FFF4576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Convolutional Neural Network (CNN) is a </a:t>
            </a:r>
            <a:r>
              <a:rPr lang="en-US" i="0" dirty="0">
                <a:solidFill>
                  <a:srgbClr val="0C0C0C"/>
                </a:solidFill>
                <a:effectLst/>
              </a:rPr>
              <a:t>complex feed forward neural networks</a:t>
            </a:r>
          </a:p>
          <a:p>
            <a:endParaRPr lang="en-US" dirty="0">
              <a:solidFill>
                <a:srgbClr val="00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CNN is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good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at </a:t>
            </a:r>
            <a:r>
              <a:rPr lang="en-US" b="1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image classification and recognition </a:t>
            </a:r>
            <a:r>
              <a:rPr lang="en-US" dirty="0">
                <a:solidFill>
                  <a:srgbClr val="00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with High Accuracy </a:t>
            </a:r>
          </a:p>
          <a:p>
            <a:endParaRPr lang="en-US" dirty="0">
              <a:solidFill>
                <a:srgbClr val="00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202124"/>
                </a:solidFill>
                <a:effectLst/>
              </a:rPr>
              <a:t> Image classification involves the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extraction</a:t>
            </a:r>
            <a:r>
              <a:rPr lang="en-US" i="0" dirty="0">
                <a:solidFill>
                  <a:srgbClr val="202124"/>
                </a:solidFill>
                <a:effectLst/>
              </a:rPr>
              <a:t> of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features</a:t>
            </a:r>
            <a:r>
              <a:rPr lang="en-US" i="0" dirty="0">
                <a:solidFill>
                  <a:srgbClr val="202124"/>
                </a:solidFill>
                <a:effectLst/>
              </a:rPr>
              <a:t> from the image to observe some patterns in the dataset</a:t>
            </a:r>
            <a:endParaRPr lang="en-US" dirty="0">
              <a:solidFill>
                <a:srgbClr val="00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73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D6E-7575-45DD-B3F3-91757D63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What is the main target object of today hackathon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7AC-9302-4A8A-8DD4-765A204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Tomato leaf disease classification </a:t>
            </a:r>
          </a:p>
          <a:p>
            <a:r>
              <a:rPr lang="en-US" dirty="0"/>
              <a:t>B. Potato leaf disease classification </a:t>
            </a:r>
          </a:p>
          <a:p>
            <a:r>
              <a:rPr lang="en-US" dirty="0"/>
              <a:t>C. Bell Pepper leaf disease classification </a:t>
            </a:r>
          </a:p>
          <a:p>
            <a:r>
              <a:rPr lang="en-US" dirty="0"/>
              <a:t>D. Apple leaf disease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82542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D6E-7575-45DD-B3F3-91757D63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Which machine learning algorithm are we going to use for image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7AC-9302-4A8A-8DD4-765A2046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Support Vector Machine </a:t>
            </a:r>
          </a:p>
          <a:p>
            <a:r>
              <a:rPr lang="en-US" dirty="0"/>
              <a:t>B. Convolutional Neural Network</a:t>
            </a:r>
          </a:p>
          <a:p>
            <a:r>
              <a:rPr lang="en-US" dirty="0"/>
              <a:t>C. K Nearest Neighbor </a:t>
            </a:r>
          </a:p>
          <a:p>
            <a:r>
              <a:rPr lang="en-US" dirty="0"/>
              <a:t>D.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9323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F29B7B-7AB9-49FA-B2D1-389F91438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8" y="2408582"/>
            <a:ext cx="662609" cy="662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2D88B-5E80-4F4A-9094-AA42AEEB8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2077278"/>
            <a:ext cx="662609" cy="662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CFBB4F-3C29-4B8E-BAF8-66383AE1C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1745973"/>
            <a:ext cx="662609" cy="662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E9432-254F-44B1-AF70-55030D532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4" y="1414669"/>
            <a:ext cx="662609" cy="6626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CC3D3D-EC80-46D5-BB5A-4CC2FD2402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5" y="2643808"/>
            <a:ext cx="662609" cy="662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9B5EA5-B0CF-4D40-9720-5359F0FDA8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8" y="2739887"/>
            <a:ext cx="662609" cy="6626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BDFBCF-6E5F-4B5F-A857-BEEB9C2C1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1" y="2024268"/>
            <a:ext cx="662609" cy="662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0F0184-F497-4475-8D79-7687527481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6" y="2050773"/>
            <a:ext cx="662609" cy="6626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DCD03D-412E-4F6C-BE92-BCCC2BC12C3B}"/>
              </a:ext>
            </a:extLst>
          </p:cNvPr>
          <p:cNvSpPr txBox="1"/>
          <p:nvPr/>
        </p:nvSpPr>
        <p:spPr>
          <a:xfrm>
            <a:off x="31470" y="3619573"/>
            <a:ext cx="3664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2475 Input images</a:t>
            </a:r>
          </a:p>
          <a:p>
            <a:r>
              <a:rPr lang="en-US" sz="3200" dirty="0"/>
              <a:t>2 classes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9167C2-FF4B-417F-93BA-C50A4172313D}"/>
              </a:ext>
            </a:extLst>
          </p:cNvPr>
          <p:cNvSpPr/>
          <p:nvPr/>
        </p:nvSpPr>
        <p:spPr>
          <a:xfrm>
            <a:off x="2955235" y="2077277"/>
            <a:ext cx="3515803" cy="1709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Cleaning and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D0ED23-11F9-4C83-804A-CF5A717F9FFE}"/>
              </a:ext>
            </a:extLst>
          </p:cNvPr>
          <p:cNvSpPr txBox="1"/>
          <p:nvPr/>
        </p:nvSpPr>
        <p:spPr>
          <a:xfrm>
            <a:off x="3720546" y="3897689"/>
            <a:ext cx="2375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tf</a:t>
            </a:r>
            <a:r>
              <a:rPr lang="en-US" sz="3200" b="1" dirty="0"/>
              <a:t> dataset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48A1B3-FA5F-4D89-B50F-2BC70EBDCFFF}"/>
              </a:ext>
            </a:extLst>
          </p:cNvPr>
          <p:cNvSpPr txBox="1"/>
          <p:nvPr/>
        </p:nvSpPr>
        <p:spPr>
          <a:xfrm>
            <a:off x="2994990" y="4583075"/>
            <a:ext cx="3922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Data augmentation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E68673-6DC5-4C81-AD3B-5CCB559DC941}"/>
              </a:ext>
            </a:extLst>
          </p:cNvPr>
          <p:cNvSpPr/>
          <p:nvPr/>
        </p:nvSpPr>
        <p:spPr>
          <a:xfrm>
            <a:off x="6851376" y="2146850"/>
            <a:ext cx="2653085" cy="1639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Constructing Classification Model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A6286-160D-4E6F-95FE-D95060CCF9AA}"/>
              </a:ext>
            </a:extLst>
          </p:cNvPr>
          <p:cNvSpPr txBox="1"/>
          <p:nvPr/>
        </p:nvSpPr>
        <p:spPr>
          <a:xfrm>
            <a:off x="7696200" y="4101860"/>
            <a:ext cx="1636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CNN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98F4101-477C-4A9A-818D-3C7908096BDE}"/>
              </a:ext>
            </a:extLst>
          </p:cNvPr>
          <p:cNvSpPr/>
          <p:nvPr/>
        </p:nvSpPr>
        <p:spPr>
          <a:xfrm>
            <a:off x="9889439" y="2190068"/>
            <a:ext cx="2249555" cy="1639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Model Evaluation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D3A2F-0FA4-431D-AE5B-D8FA1320DEA9}"/>
              </a:ext>
            </a:extLst>
          </p:cNvPr>
          <p:cNvCxnSpPr>
            <a:cxnSpLocks/>
          </p:cNvCxnSpPr>
          <p:nvPr/>
        </p:nvCxnSpPr>
        <p:spPr>
          <a:xfrm>
            <a:off x="5168348" y="2564296"/>
            <a:ext cx="583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D91D00-0F05-468A-934F-46CB808D2AD8}"/>
              </a:ext>
            </a:extLst>
          </p:cNvPr>
          <p:cNvSpPr/>
          <p:nvPr/>
        </p:nvSpPr>
        <p:spPr>
          <a:xfrm>
            <a:off x="2372139" y="2739886"/>
            <a:ext cx="583096" cy="440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353EE5F-243D-4A58-A13E-AF5E973FA427}"/>
              </a:ext>
            </a:extLst>
          </p:cNvPr>
          <p:cNvSpPr/>
          <p:nvPr/>
        </p:nvSpPr>
        <p:spPr>
          <a:xfrm>
            <a:off x="6574402" y="2713382"/>
            <a:ext cx="276974" cy="440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669160-7CAF-420D-B94B-1B7384CE4655}"/>
              </a:ext>
            </a:extLst>
          </p:cNvPr>
          <p:cNvSpPr/>
          <p:nvPr/>
        </p:nvSpPr>
        <p:spPr>
          <a:xfrm>
            <a:off x="9607825" y="2754794"/>
            <a:ext cx="276973" cy="399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90A0F3-5F91-4526-B2BC-51B34CBBF858}"/>
              </a:ext>
            </a:extLst>
          </p:cNvPr>
          <p:cNvSpPr txBox="1"/>
          <p:nvPr/>
        </p:nvSpPr>
        <p:spPr>
          <a:xfrm>
            <a:off x="231911" y="55410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Heathy and Bacterial spot</a:t>
            </a:r>
          </a:p>
        </p:txBody>
      </p:sp>
    </p:spTree>
    <p:extLst>
      <p:ext uri="{BB962C8B-B14F-4D97-AF65-F5344CB8AC3E}">
        <p14:creationId xmlns:p14="http://schemas.microsoft.com/office/powerpoint/2010/main" val="424374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F6FB-5FE6-40C0-96E6-BB42FF4B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Technologies/Concepts to be Learned</a:t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545C-DC4D-45BC-BEA1-D0330DC6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 to be learned</a:t>
            </a:r>
          </a:p>
          <a:p>
            <a:pPr lvl="1"/>
            <a:r>
              <a:rPr lang="en-US" sz="2800" dirty="0"/>
              <a:t>Google </a:t>
            </a:r>
            <a:r>
              <a:rPr lang="en-US" sz="2800" dirty="0" err="1"/>
              <a:t>Colab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Kaggle </a:t>
            </a:r>
          </a:p>
          <a:p>
            <a:pPr lvl="1"/>
            <a:r>
              <a:rPr lang="en-US" sz="2800" dirty="0" err="1"/>
              <a:t>Tensorflow</a:t>
            </a:r>
            <a:r>
              <a:rPr lang="en-US" sz="2800" dirty="0"/>
              <a:t> and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</a:p>
          <a:p>
            <a:pPr lvl="1"/>
            <a:r>
              <a:rPr lang="en-US" sz="2800" dirty="0"/>
              <a:t>Convolutional Neural Network (CNN) </a:t>
            </a:r>
          </a:p>
          <a:p>
            <a:r>
              <a:rPr lang="en-US" b="1" dirty="0"/>
              <a:t>Objective</a:t>
            </a:r>
            <a:r>
              <a:rPr lang="en-US" dirty="0"/>
              <a:t>: 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Implement </a:t>
            </a:r>
            <a:r>
              <a:rPr lang="en-US" sz="2800" b="1" dirty="0">
                <a:solidFill>
                  <a:srgbClr val="000000"/>
                </a:solidFill>
              </a:rPr>
              <a:t>bell pepper </a:t>
            </a:r>
            <a:r>
              <a:rPr lang="en-US" sz="2800" dirty="0">
                <a:solidFill>
                  <a:srgbClr val="000000"/>
                </a:solidFill>
              </a:rPr>
              <a:t>classifier using CNN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Apply for different dataset for hackathon project 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9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1198</Words>
  <Application>Microsoft Office PowerPoint</Application>
  <PresentationFormat>Widescreen</PresentationFormat>
  <Paragraphs>215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Open Sans</vt:lpstr>
      <vt:lpstr>Arial</vt:lpstr>
      <vt:lpstr>Calibri</vt:lpstr>
      <vt:lpstr>Calibri Light</vt:lpstr>
      <vt:lpstr>Georgia</vt:lpstr>
      <vt:lpstr>Segoe UI Historic</vt:lpstr>
      <vt:lpstr>Office Theme</vt:lpstr>
      <vt:lpstr> International Workshop on International workshop on Applied Computing in Agriculture  Track A: Deep Learning in Agriculture</vt:lpstr>
      <vt:lpstr>Facilitators </vt:lpstr>
      <vt:lpstr>Agenda</vt:lpstr>
      <vt:lpstr>Why Bell Pepper Leave Disease Classification? </vt:lpstr>
      <vt:lpstr>Why Convolutional Neural Network (CNN)? </vt:lpstr>
      <vt:lpstr>Q1 What is the main target object of today hackathon project?</vt:lpstr>
      <vt:lpstr>Q2 Which machine learning algorithm are we going to use for image classification?</vt:lpstr>
      <vt:lpstr>PowerPoint Presentation</vt:lpstr>
      <vt:lpstr>Technologies/Concepts to be Learned </vt:lpstr>
      <vt:lpstr>Google colab</vt:lpstr>
      <vt:lpstr>Plant Village Dataset with Kaggle</vt:lpstr>
      <vt:lpstr>Q3 How many classes do we want to classify?</vt:lpstr>
      <vt:lpstr>Data Preprocessing – Batch, Epoch, Iteration</vt:lpstr>
      <vt:lpstr>Overfitting and Underfitting </vt:lpstr>
      <vt:lpstr>Overfitting in image classification</vt:lpstr>
      <vt:lpstr>Training – Validating - Testing Dataset</vt:lpstr>
      <vt:lpstr>Data Preprocessing -  Resize</vt:lpstr>
      <vt:lpstr>Split Dataset (80% - 10% - 10% )</vt:lpstr>
      <vt:lpstr>Data Preprocessing -  Image Normalize</vt:lpstr>
      <vt:lpstr>Data Preprocessing – Augmentation using tf.image</vt:lpstr>
      <vt:lpstr>Constructing CNN model</vt:lpstr>
      <vt:lpstr>How to design a CNN network?</vt:lpstr>
      <vt:lpstr>How to choose number of layers and units</vt:lpstr>
      <vt:lpstr>How to choose polling parameters?</vt:lpstr>
      <vt:lpstr>How to choose activation functions?</vt:lpstr>
      <vt:lpstr>How many filters?</vt:lpstr>
      <vt:lpstr>Structure of a simple CNN network</vt:lpstr>
      <vt:lpstr>Max polling layer</vt:lpstr>
      <vt:lpstr>How to improve the classification accuracy?</vt:lpstr>
      <vt:lpstr>HACKATHON PROJECT - Statement</vt:lpstr>
      <vt:lpstr>HACKATHON PROJECT - RUBRIC</vt:lpstr>
      <vt:lpstr>HACKATHON PROJECT - Objective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AgriApp 2022  Track A: Deep Learning in Agriculture</dc:title>
  <dc:creator>Nha Ngo</dc:creator>
  <cp:lastModifiedBy>Nha Ngo</cp:lastModifiedBy>
  <cp:revision>44</cp:revision>
  <dcterms:created xsi:type="dcterms:W3CDTF">2022-02-20T01:24:45Z</dcterms:created>
  <dcterms:modified xsi:type="dcterms:W3CDTF">2022-03-04T15:48:29Z</dcterms:modified>
</cp:coreProperties>
</file>