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63"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58"/>
    <p:restoredTop sz="94636"/>
  </p:normalViewPr>
  <p:slideViewPr>
    <p:cSldViewPr snapToGrid="0" snapToObjects="1">
      <p:cViewPr varScale="1">
        <p:scale>
          <a:sx n="88" d="100"/>
          <a:sy n="88" d="100"/>
        </p:scale>
        <p:origin x="56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D3A77E-BF98-2B43-8863-594E5610C714}"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B872E-1F0C-AA4F-8A72-CD789636ECEE}" type="slidenum">
              <a:rPr lang="en-US" smtClean="0"/>
              <a:t>‹#›</a:t>
            </a:fld>
            <a:endParaRPr lang="en-US"/>
          </a:p>
        </p:txBody>
      </p:sp>
    </p:spTree>
    <p:extLst>
      <p:ext uri="{BB962C8B-B14F-4D97-AF65-F5344CB8AC3E}">
        <p14:creationId xmlns:p14="http://schemas.microsoft.com/office/powerpoint/2010/main" val="2037062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D3A77E-BF98-2B43-8863-594E5610C714}"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B872E-1F0C-AA4F-8A72-CD789636ECEE}" type="slidenum">
              <a:rPr lang="en-US" smtClean="0"/>
              <a:t>‹#›</a:t>
            </a:fld>
            <a:endParaRPr lang="en-US"/>
          </a:p>
        </p:txBody>
      </p:sp>
    </p:spTree>
    <p:extLst>
      <p:ext uri="{BB962C8B-B14F-4D97-AF65-F5344CB8AC3E}">
        <p14:creationId xmlns:p14="http://schemas.microsoft.com/office/powerpoint/2010/main" val="962043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D3A77E-BF98-2B43-8863-594E5610C714}"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B872E-1F0C-AA4F-8A72-CD789636ECEE}" type="slidenum">
              <a:rPr lang="en-US" smtClean="0"/>
              <a:t>‹#›</a:t>
            </a:fld>
            <a:endParaRPr lang="en-US"/>
          </a:p>
        </p:txBody>
      </p:sp>
    </p:spTree>
    <p:extLst>
      <p:ext uri="{BB962C8B-B14F-4D97-AF65-F5344CB8AC3E}">
        <p14:creationId xmlns:p14="http://schemas.microsoft.com/office/powerpoint/2010/main" val="662659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D3A77E-BF98-2B43-8863-594E5610C714}"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B872E-1F0C-AA4F-8A72-CD789636ECEE}" type="slidenum">
              <a:rPr lang="en-US" smtClean="0"/>
              <a:t>‹#›</a:t>
            </a:fld>
            <a:endParaRPr lang="en-US"/>
          </a:p>
        </p:txBody>
      </p:sp>
    </p:spTree>
    <p:extLst>
      <p:ext uri="{BB962C8B-B14F-4D97-AF65-F5344CB8AC3E}">
        <p14:creationId xmlns:p14="http://schemas.microsoft.com/office/powerpoint/2010/main" val="1730548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D3A77E-BF98-2B43-8863-594E5610C714}"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BB872E-1F0C-AA4F-8A72-CD789636ECEE}" type="slidenum">
              <a:rPr lang="en-US" smtClean="0"/>
              <a:t>‹#›</a:t>
            </a:fld>
            <a:endParaRPr lang="en-US"/>
          </a:p>
        </p:txBody>
      </p:sp>
    </p:spTree>
    <p:extLst>
      <p:ext uri="{BB962C8B-B14F-4D97-AF65-F5344CB8AC3E}">
        <p14:creationId xmlns:p14="http://schemas.microsoft.com/office/powerpoint/2010/main" val="1963994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D3A77E-BF98-2B43-8863-594E5610C714}" type="datetimeFigureOut">
              <a:rPr lang="en-US" smtClean="0"/>
              <a:t>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BB872E-1F0C-AA4F-8A72-CD789636ECEE}" type="slidenum">
              <a:rPr lang="en-US" smtClean="0"/>
              <a:t>‹#›</a:t>
            </a:fld>
            <a:endParaRPr lang="en-US"/>
          </a:p>
        </p:txBody>
      </p:sp>
    </p:spTree>
    <p:extLst>
      <p:ext uri="{BB962C8B-B14F-4D97-AF65-F5344CB8AC3E}">
        <p14:creationId xmlns:p14="http://schemas.microsoft.com/office/powerpoint/2010/main" val="2037604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D3A77E-BF98-2B43-8863-594E5610C714}" type="datetimeFigureOut">
              <a:rPr lang="en-US" smtClean="0"/>
              <a:t>12/8/16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BB872E-1F0C-AA4F-8A72-CD789636ECEE}" type="slidenum">
              <a:rPr lang="en-US" smtClean="0"/>
              <a:t>‹#›</a:t>
            </a:fld>
            <a:endParaRPr lang="en-US"/>
          </a:p>
        </p:txBody>
      </p:sp>
    </p:spTree>
    <p:extLst>
      <p:ext uri="{BB962C8B-B14F-4D97-AF65-F5344CB8AC3E}">
        <p14:creationId xmlns:p14="http://schemas.microsoft.com/office/powerpoint/2010/main" val="100188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D3A77E-BF98-2B43-8863-594E5610C714}" type="datetimeFigureOut">
              <a:rPr lang="en-US" smtClean="0"/>
              <a:t>12/8/16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BB872E-1F0C-AA4F-8A72-CD789636ECEE}" type="slidenum">
              <a:rPr lang="en-US" smtClean="0"/>
              <a:t>‹#›</a:t>
            </a:fld>
            <a:endParaRPr lang="en-US"/>
          </a:p>
        </p:txBody>
      </p:sp>
    </p:spTree>
    <p:extLst>
      <p:ext uri="{BB962C8B-B14F-4D97-AF65-F5344CB8AC3E}">
        <p14:creationId xmlns:p14="http://schemas.microsoft.com/office/powerpoint/2010/main" val="240469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D3A77E-BF98-2B43-8863-594E5610C714}" type="datetimeFigureOut">
              <a:rPr lang="en-US" smtClean="0"/>
              <a:t>12/8/16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BB872E-1F0C-AA4F-8A72-CD789636ECEE}" type="slidenum">
              <a:rPr lang="en-US" smtClean="0"/>
              <a:t>‹#›</a:t>
            </a:fld>
            <a:endParaRPr lang="en-US"/>
          </a:p>
        </p:txBody>
      </p:sp>
    </p:spTree>
    <p:extLst>
      <p:ext uri="{BB962C8B-B14F-4D97-AF65-F5344CB8AC3E}">
        <p14:creationId xmlns:p14="http://schemas.microsoft.com/office/powerpoint/2010/main" val="9284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D3A77E-BF98-2B43-8863-594E5610C714}" type="datetimeFigureOut">
              <a:rPr lang="en-US" smtClean="0"/>
              <a:t>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BB872E-1F0C-AA4F-8A72-CD789636ECEE}" type="slidenum">
              <a:rPr lang="en-US" smtClean="0"/>
              <a:t>‹#›</a:t>
            </a:fld>
            <a:endParaRPr lang="en-US"/>
          </a:p>
        </p:txBody>
      </p:sp>
    </p:spTree>
    <p:extLst>
      <p:ext uri="{BB962C8B-B14F-4D97-AF65-F5344CB8AC3E}">
        <p14:creationId xmlns:p14="http://schemas.microsoft.com/office/powerpoint/2010/main" val="1429768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D3A77E-BF98-2B43-8863-594E5610C714}" type="datetimeFigureOut">
              <a:rPr lang="en-US" smtClean="0"/>
              <a:t>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BB872E-1F0C-AA4F-8A72-CD789636ECEE}" type="slidenum">
              <a:rPr lang="en-US" smtClean="0"/>
              <a:t>‹#›</a:t>
            </a:fld>
            <a:endParaRPr lang="en-US"/>
          </a:p>
        </p:txBody>
      </p:sp>
    </p:spTree>
    <p:extLst>
      <p:ext uri="{BB962C8B-B14F-4D97-AF65-F5344CB8AC3E}">
        <p14:creationId xmlns:p14="http://schemas.microsoft.com/office/powerpoint/2010/main" val="193275419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3A77E-BF98-2B43-8863-594E5610C714}" type="datetimeFigureOut">
              <a:rPr lang="en-US" smtClean="0"/>
              <a:t>12/8/16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BB872E-1F0C-AA4F-8A72-CD789636ECEE}" type="slidenum">
              <a:rPr lang="en-US" smtClean="0"/>
              <a:t>‹#›</a:t>
            </a:fld>
            <a:endParaRPr lang="en-US"/>
          </a:p>
        </p:txBody>
      </p:sp>
    </p:spTree>
    <p:extLst>
      <p:ext uri="{BB962C8B-B14F-4D97-AF65-F5344CB8AC3E}">
        <p14:creationId xmlns:p14="http://schemas.microsoft.com/office/powerpoint/2010/main" val="1413675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Race Classification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60325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General Goal</a:t>
            </a:r>
            <a:endParaRPr lang="en-US" dirty="0"/>
          </a:p>
        </p:txBody>
      </p:sp>
      <p:sp>
        <p:nvSpPr>
          <p:cNvPr id="3" name="Content Placeholder 2"/>
          <p:cNvSpPr>
            <a:spLocks noGrp="1"/>
          </p:cNvSpPr>
          <p:nvPr>
            <p:ph idx="1"/>
          </p:nvPr>
        </p:nvSpPr>
        <p:spPr/>
        <p:txBody>
          <a:bodyPr/>
          <a:lstStyle/>
          <a:p>
            <a:r>
              <a:rPr lang="en-US" dirty="0" smtClean="0"/>
              <a:t>Identify an individual’s race/ethnicity via facial recognition </a:t>
            </a:r>
            <a:r>
              <a:rPr lang="en-US" dirty="0" smtClean="0"/>
              <a:t>software and create an application that will allow a user to submit an image and see results.</a:t>
            </a:r>
            <a:endParaRPr lang="en-US" dirty="0"/>
          </a:p>
        </p:txBody>
      </p:sp>
    </p:spTree>
    <p:extLst>
      <p:ext uri="{BB962C8B-B14F-4D97-AF65-F5344CB8AC3E}">
        <p14:creationId xmlns:p14="http://schemas.microsoft.com/office/powerpoint/2010/main" val="1455455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Algorithm</a:t>
            </a:r>
            <a:endParaRPr lang="en-US" dirty="0"/>
          </a:p>
        </p:txBody>
      </p:sp>
      <p:sp>
        <p:nvSpPr>
          <p:cNvPr id="3" name="Content Placeholder 2"/>
          <p:cNvSpPr>
            <a:spLocks noGrp="1"/>
          </p:cNvSpPr>
          <p:nvPr>
            <p:ph idx="1"/>
          </p:nvPr>
        </p:nvSpPr>
        <p:spPr>
          <a:xfrm>
            <a:off x="838200" y="1422400"/>
            <a:ext cx="10515600" cy="5167086"/>
          </a:xfrm>
        </p:spPr>
        <p:txBody>
          <a:bodyPr>
            <a:normAutofit/>
          </a:bodyPr>
          <a:lstStyle/>
          <a:p>
            <a:r>
              <a:rPr lang="en-US" dirty="0" smtClean="0"/>
              <a:t>Uses the Face Plus Plus Cloud Platform, which is a facial recognition tool that provides face detection and analysis.</a:t>
            </a:r>
          </a:p>
          <a:p>
            <a:pPr lvl="1"/>
            <a:r>
              <a:rPr lang="en-US" dirty="0" smtClean="0"/>
              <a:t>Platform is built upon a CNN (Convolutional Neural Network) of images</a:t>
            </a:r>
          </a:p>
          <a:p>
            <a:pPr lvl="2"/>
            <a:r>
              <a:rPr lang="en-US" dirty="0" smtClean="0"/>
              <a:t>CNN- Neural Network that uses multiple layers (10) to look at different overlapping areas of the image to create a better representation of the image.</a:t>
            </a:r>
          </a:p>
          <a:p>
            <a:r>
              <a:rPr lang="en-US" dirty="0" smtClean="0"/>
              <a:t>Using this platform it is possible to create a model for either an individual or group that will allow for identification in future cases</a:t>
            </a:r>
          </a:p>
          <a:p>
            <a:r>
              <a:rPr lang="en-US" dirty="0" smtClean="0"/>
              <a:t>Race detection works by creating general models for the desired races and then comparing it with the test sample. The algorithm then returns the model type with the highest confidence level.</a:t>
            </a:r>
          </a:p>
          <a:p>
            <a:r>
              <a:rPr lang="en-US" dirty="0" smtClean="0"/>
              <a:t>Important features for model matching are:  Centralized eyebrow, nose tip, eye center, and mouth</a:t>
            </a:r>
          </a:p>
        </p:txBody>
      </p:sp>
    </p:spTree>
    <p:extLst>
      <p:ext uri="{BB962C8B-B14F-4D97-AF65-F5344CB8AC3E}">
        <p14:creationId xmlns:p14="http://schemas.microsoft.com/office/powerpoint/2010/main" val="1213267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Naive-Deep Face Recognition: Touching the Limit of LFW Benchmark or Not </a:t>
            </a:r>
            <a:r>
              <a:rPr lang="en-US" dirty="0"/>
              <a:t/>
            </a:r>
            <a:br>
              <a:rPr lang="en-US" dirty="0"/>
            </a:br>
            <a:endParaRPr lang="en-US" dirty="0"/>
          </a:p>
        </p:txBody>
      </p:sp>
      <p:sp>
        <p:nvSpPr>
          <p:cNvPr id="3" name="Content Placeholder 2"/>
          <p:cNvSpPr>
            <a:spLocks noGrp="1"/>
          </p:cNvSpPr>
          <p:nvPr>
            <p:ph idx="1"/>
          </p:nvPr>
        </p:nvSpPr>
        <p:spPr>
          <a:xfrm>
            <a:off x="838200" y="1524000"/>
            <a:ext cx="10515600" cy="4652963"/>
          </a:xfrm>
        </p:spPr>
        <p:txBody>
          <a:bodyPr>
            <a:normAutofit/>
          </a:bodyPr>
          <a:lstStyle/>
          <a:p>
            <a:r>
              <a:rPr lang="en-US" dirty="0" smtClean="0"/>
              <a:t>LFW- Labeled Face in the Wild (Test for image recognition)</a:t>
            </a:r>
          </a:p>
          <a:p>
            <a:r>
              <a:rPr lang="en-US" dirty="0" smtClean="0"/>
              <a:t>Deep learning tools see massive improvements over other methods</a:t>
            </a:r>
          </a:p>
          <a:p>
            <a:pPr lvl="1"/>
            <a:r>
              <a:rPr lang="en-US" dirty="0" smtClean="0"/>
              <a:t>Important results: data </a:t>
            </a:r>
            <a:r>
              <a:rPr lang="en-US" dirty="0"/>
              <a:t>distribution and data size do influence the recognition performance. </a:t>
            </a:r>
            <a:r>
              <a:rPr lang="en-US" dirty="0" smtClean="0"/>
              <a:t>performance </a:t>
            </a:r>
            <a:r>
              <a:rPr lang="en-US" dirty="0"/>
              <a:t>gain by many existing </a:t>
            </a:r>
            <a:r>
              <a:rPr lang="en-US" dirty="0" smtClean="0"/>
              <a:t>sophisticated </a:t>
            </a:r>
            <a:r>
              <a:rPr lang="en-US" dirty="0"/>
              <a:t>methods decreases as total data size increases. </a:t>
            </a:r>
            <a:endParaRPr lang="en-US" dirty="0"/>
          </a:p>
          <a:p>
            <a:pPr lvl="1"/>
            <a:r>
              <a:rPr lang="en-US" dirty="0" smtClean="0"/>
              <a:t>Saw a 99.5% accuracy rating on the LFW which is better than most humans, but only achieved 66% in another live test CHID for a security application</a:t>
            </a:r>
          </a:p>
          <a:p>
            <a:r>
              <a:rPr lang="en-US" dirty="0"/>
              <a:t>Long tail effect: The platforms database of faces is gathered from the web and therefore has an uneven distribution. Best performance was found when models have roughly 10,000 samples</a:t>
            </a:r>
          </a:p>
          <a:p>
            <a:pPr lvl="1"/>
            <a:r>
              <a:rPr lang="en-US" dirty="0"/>
              <a:t>As data increases additional images have less impact.</a:t>
            </a:r>
          </a:p>
          <a:p>
            <a:endParaRPr lang="en-US" dirty="0" smtClean="0"/>
          </a:p>
          <a:p>
            <a:pPr lvl="1"/>
            <a:endParaRPr lang="en-US" dirty="0"/>
          </a:p>
        </p:txBody>
      </p:sp>
    </p:spTree>
    <p:extLst>
      <p:ext uri="{BB962C8B-B14F-4D97-AF65-F5344CB8AC3E}">
        <p14:creationId xmlns:p14="http://schemas.microsoft.com/office/powerpoint/2010/main" val="1977128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Accomplishments</a:t>
            </a:r>
            <a:endParaRPr lang="en-US" dirty="0"/>
          </a:p>
        </p:txBody>
      </p:sp>
      <p:sp>
        <p:nvSpPr>
          <p:cNvPr id="3" name="Content Placeholder 2"/>
          <p:cNvSpPr>
            <a:spLocks noGrp="1"/>
          </p:cNvSpPr>
          <p:nvPr>
            <p:ph idx="1"/>
          </p:nvPr>
        </p:nvSpPr>
        <p:spPr/>
        <p:txBody>
          <a:bodyPr/>
          <a:lstStyle/>
          <a:p>
            <a:r>
              <a:rPr lang="en-US" dirty="0" smtClean="0"/>
              <a:t>Decisions on API and general schema have been made</a:t>
            </a:r>
          </a:p>
          <a:p>
            <a:r>
              <a:rPr lang="en-US" dirty="0" smtClean="0"/>
              <a:t>Command line script </a:t>
            </a:r>
            <a:r>
              <a:rPr lang="en-US" dirty="0" smtClean="0"/>
              <a:t>and GUI built</a:t>
            </a:r>
          </a:p>
          <a:p>
            <a:r>
              <a:rPr lang="en-US" dirty="0"/>
              <a:t>Facial recognition software is working and </a:t>
            </a:r>
            <a:r>
              <a:rPr lang="en-US" dirty="0" smtClean="0"/>
              <a:t>returning </a:t>
            </a:r>
            <a:r>
              <a:rPr lang="en-US" dirty="0"/>
              <a:t>proper </a:t>
            </a:r>
            <a:r>
              <a:rPr lang="en-US" dirty="0" smtClean="0"/>
              <a:t>info</a:t>
            </a:r>
            <a:endParaRPr lang="en-US" dirty="0" smtClean="0"/>
          </a:p>
          <a:p>
            <a:r>
              <a:rPr lang="en-US" dirty="0" smtClean="0"/>
              <a:t>Able to correctly classify into 3 different categories (White, Black, Asian)</a:t>
            </a:r>
            <a:endParaRPr lang="en-US" dirty="0" smtClean="0"/>
          </a:p>
        </p:txBody>
      </p:sp>
    </p:spTree>
    <p:extLst>
      <p:ext uri="{BB962C8B-B14F-4D97-AF65-F5344CB8AC3E}">
        <p14:creationId xmlns:p14="http://schemas.microsoft.com/office/powerpoint/2010/main" val="2009748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Missed</a:t>
            </a:r>
            <a:r>
              <a:rPr lang="en-US" dirty="0" smtClean="0"/>
              <a:t> Goals</a:t>
            </a:r>
            <a:endParaRPr lang="en-US" dirty="0"/>
          </a:p>
        </p:txBody>
      </p:sp>
      <p:sp>
        <p:nvSpPr>
          <p:cNvPr id="3" name="Content Placeholder 2"/>
          <p:cNvSpPr>
            <a:spLocks noGrp="1"/>
          </p:cNvSpPr>
          <p:nvPr>
            <p:ph idx="1"/>
          </p:nvPr>
        </p:nvSpPr>
        <p:spPr/>
        <p:txBody>
          <a:bodyPr/>
          <a:lstStyle/>
          <a:p>
            <a:r>
              <a:rPr lang="en-US" dirty="0" smtClean="0"/>
              <a:t>By the end of the semester </a:t>
            </a:r>
            <a:r>
              <a:rPr lang="en-US" dirty="0" smtClean="0"/>
              <a:t>I wanted to </a:t>
            </a:r>
            <a:r>
              <a:rPr lang="en-US" dirty="0" smtClean="0"/>
              <a:t>be able to narrow it down to </a:t>
            </a:r>
            <a:r>
              <a:rPr lang="en-US" dirty="0" smtClean="0"/>
              <a:t>6 </a:t>
            </a:r>
            <a:r>
              <a:rPr lang="en-US" dirty="0" smtClean="0"/>
              <a:t>distinct groups (Southern Asian, Eastern Asian, Western Asian, Black, </a:t>
            </a:r>
            <a:r>
              <a:rPr lang="en-US" dirty="0" smtClean="0"/>
              <a:t>White, South/Central American). </a:t>
            </a:r>
          </a:p>
          <a:p>
            <a:pPr lvl="1"/>
            <a:r>
              <a:rPr lang="en-US" dirty="0" smtClean="0"/>
              <a:t>Was unable to properly define a model that you would accurately allow for this</a:t>
            </a:r>
            <a:endParaRPr lang="en-US" dirty="0" smtClean="0"/>
          </a:p>
        </p:txBody>
      </p:sp>
    </p:spTree>
    <p:extLst>
      <p:ext uri="{BB962C8B-B14F-4D97-AF65-F5344CB8AC3E}">
        <p14:creationId xmlns:p14="http://schemas.microsoft.com/office/powerpoint/2010/main" val="72083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Challenges</a:t>
            </a:r>
            <a:endParaRPr lang="en-US" dirty="0"/>
          </a:p>
        </p:txBody>
      </p:sp>
      <p:sp>
        <p:nvSpPr>
          <p:cNvPr id="3" name="Content Placeholder 2"/>
          <p:cNvSpPr>
            <a:spLocks noGrp="1"/>
          </p:cNvSpPr>
          <p:nvPr>
            <p:ph idx="1"/>
          </p:nvPr>
        </p:nvSpPr>
        <p:spPr/>
        <p:txBody>
          <a:bodyPr/>
          <a:lstStyle/>
          <a:p>
            <a:r>
              <a:rPr lang="en-US" dirty="0" smtClean="0"/>
              <a:t>Lack of useful documentation</a:t>
            </a:r>
          </a:p>
          <a:p>
            <a:r>
              <a:rPr lang="en-US" dirty="0" smtClean="0"/>
              <a:t>Complexity of the problem</a:t>
            </a:r>
          </a:p>
          <a:p>
            <a:r>
              <a:rPr lang="en-US" dirty="0" smtClean="0"/>
              <a:t>Time constraints</a:t>
            </a:r>
            <a:endParaRPr lang="en-US" dirty="0"/>
          </a:p>
        </p:txBody>
      </p:sp>
    </p:spTree>
    <p:extLst>
      <p:ext uri="{BB962C8B-B14F-4D97-AF65-F5344CB8AC3E}">
        <p14:creationId xmlns:p14="http://schemas.microsoft.com/office/powerpoint/2010/main" val="327565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6000" dirty="0" smtClean="0"/>
              <a:t>Suggestions or Questions?</a:t>
            </a:r>
            <a:endParaRPr lang="en-US" sz="6000" dirty="0"/>
          </a:p>
        </p:txBody>
      </p:sp>
    </p:spTree>
    <p:extLst>
      <p:ext uri="{BB962C8B-B14F-4D97-AF65-F5344CB8AC3E}">
        <p14:creationId xmlns:p14="http://schemas.microsoft.com/office/powerpoint/2010/main" val="2122475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405</Words>
  <Application>Microsoft Macintosh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Arial</vt:lpstr>
      <vt:lpstr>Office Theme</vt:lpstr>
      <vt:lpstr>Race Classification</vt:lpstr>
      <vt:lpstr>General Goal</vt:lpstr>
      <vt:lpstr>Algorithm</vt:lpstr>
      <vt:lpstr>Naive-Deep Face Recognition: Touching the Limit of LFW Benchmark or Not  </vt:lpstr>
      <vt:lpstr>Accomplishments</vt:lpstr>
      <vt:lpstr>Missed Goals</vt:lpstr>
      <vt:lpstr>Challenges</vt:lpstr>
      <vt:lpstr>PowerPoint Presentation</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Race Classification</dc:title>
  <dc:creator>Pichardo, Anthony Carlos</dc:creator>
  <cp:lastModifiedBy>Pichardo, Anthony Carlos</cp:lastModifiedBy>
  <cp:revision>11</cp:revision>
  <dcterms:created xsi:type="dcterms:W3CDTF">2016-11-03T16:42:19Z</dcterms:created>
  <dcterms:modified xsi:type="dcterms:W3CDTF">2016-12-08T23:18:59Z</dcterms:modified>
</cp:coreProperties>
</file>