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4" r:id="rId2"/>
    <p:sldId id="462" r:id="rId3"/>
    <p:sldId id="471" r:id="rId4"/>
    <p:sldId id="472" r:id="rId5"/>
    <p:sldId id="473" r:id="rId6"/>
    <p:sldId id="463" r:id="rId7"/>
    <p:sldId id="467" r:id="rId8"/>
    <p:sldId id="464" r:id="rId9"/>
    <p:sldId id="465" r:id="rId10"/>
    <p:sldId id="466" r:id="rId11"/>
    <p:sldId id="468" r:id="rId12"/>
    <p:sldId id="469" r:id="rId13"/>
    <p:sldId id="470" r:id="rId14"/>
    <p:sldId id="454" r:id="rId15"/>
    <p:sldId id="455" r:id="rId16"/>
    <p:sldId id="456" r:id="rId17"/>
    <p:sldId id="457" r:id="rId18"/>
    <p:sldId id="4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AA07A-5991-367C-7A7A-E37E8D6478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7E168-77F9-1B5B-6282-CF00EDA6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7744A7-B97D-3B70-A23B-A2C8B32DFE00}"/>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5" name="页脚占位符 4">
            <a:extLst>
              <a:ext uri="{FF2B5EF4-FFF2-40B4-BE49-F238E27FC236}">
                <a16:creationId xmlns:a16="http://schemas.microsoft.com/office/drawing/2014/main" id="{763E321A-88E5-BFBF-361B-BBB71491C9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C3125-C708-DC56-DC77-2B74E217A7D5}"/>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390149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56E2-B49F-642D-2F32-E9A8B8AEE0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528B70-A907-0D87-BB2F-7400647215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75F4BE-AAE7-4423-F0AC-BB975D9228E8}"/>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5" name="页脚占位符 4">
            <a:extLst>
              <a:ext uri="{FF2B5EF4-FFF2-40B4-BE49-F238E27FC236}">
                <a16:creationId xmlns:a16="http://schemas.microsoft.com/office/drawing/2014/main" id="{06EDBC1A-AAE5-0506-39DB-6E0484307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C37788-6BD2-EFEA-B423-DEC5C332647F}"/>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230893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D29D7A-8170-646A-57A2-4692905AB3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45F4F5-E6B9-AF4F-A0C9-0B8EB028EB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09092E-614D-0208-AC41-6634832ECC15}"/>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5" name="页脚占位符 4">
            <a:extLst>
              <a:ext uri="{FF2B5EF4-FFF2-40B4-BE49-F238E27FC236}">
                <a16:creationId xmlns:a16="http://schemas.microsoft.com/office/drawing/2014/main" id="{AF654B0C-B720-3F64-875D-67B0E8C7C6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A53814-873A-7B65-8335-56ADF96B8FB6}"/>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36418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D2005-890B-6DDE-13E7-FAB5383B96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66B66C-73FC-108A-7F60-BEFA5B14FA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A8B29E-4D9B-25B9-FD26-0CFF537C522C}"/>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5" name="页脚占位符 4">
            <a:extLst>
              <a:ext uri="{FF2B5EF4-FFF2-40B4-BE49-F238E27FC236}">
                <a16:creationId xmlns:a16="http://schemas.microsoft.com/office/drawing/2014/main" id="{FF7A9D96-0DDB-4E3E-D3A7-D295C44830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53A302-BFC8-2D82-50D7-0220303B77EA}"/>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36959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F2C8F-05DD-4B21-AF49-C1B641AEE85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5079E3-4DA1-5B47-1D03-D105CE003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79945F1-F676-CAA3-5516-5A46880B160F}"/>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5" name="页脚占位符 4">
            <a:extLst>
              <a:ext uri="{FF2B5EF4-FFF2-40B4-BE49-F238E27FC236}">
                <a16:creationId xmlns:a16="http://schemas.microsoft.com/office/drawing/2014/main" id="{46EA3CB4-8686-0A38-4924-B3F02A3F58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6EDE3-539B-DEF6-2844-3092F8980029}"/>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100988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F47F5-B3F8-9286-DC26-27172BA3D7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2E1667-52FA-6288-0BEF-4A178848DB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5542305-EF0E-0CCA-7E63-3B60182EDB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5FB8CE-A2F7-3B67-47B7-4D38A60AAAD1}"/>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6" name="页脚占位符 5">
            <a:extLst>
              <a:ext uri="{FF2B5EF4-FFF2-40B4-BE49-F238E27FC236}">
                <a16:creationId xmlns:a16="http://schemas.microsoft.com/office/drawing/2014/main" id="{948E36FB-65D9-64EE-FCF8-05E0AB2BC6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565CC1-1CAA-A66F-21B6-AEE482965173}"/>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152032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6DBD9-C4DD-0264-7CA7-60F18D560D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DF18F9-389A-DE10-2ED7-779E55709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D2F7B1-110C-9257-A0F7-691C295985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F0EBCB-5CD7-78F3-7C94-FD46E061C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E6A0F0D-C9D7-D81C-27F3-250968D971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3CE13F-43C4-4EC1-92E4-E354686C7C83}"/>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8" name="页脚占位符 7">
            <a:extLst>
              <a:ext uri="{FF2B5EF4-FFF2-40B4-BE49-F238E27FC236}">
                <a16:creationId xmlns:a16="http://schemas.microsoft.com/office/drawing/2014/main" id="{83DC429F-E6EA-507F-8467-68C837C4EC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0D4C9-3247-045B-66EA-42E831CA2C48}"/>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405334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68B7A-70E6-14FA-7C82-26940FF9E4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003F06-D3C1-C403-C520-50B4972909A9}"/>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4" name="页脚占位符 3">
            <a:extLst>
              <a:ext uri="{FF2B5EF4-FFF2-40B4-BE49-F238E27FC236}">
                <a16:creationId xmlns:a16="http://schemas.microsoft.com/office/drawing/2014/main" id="{8293A062-C0B3-72AB-A399-CC0195A836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59D0BDC-7E1E-E5D9-4E27-772E19FE067C}"/>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107143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5A180EB-A1AA-E1BC-C479-05353C14F8E6}"/>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3" name="页脚占位符 2">
            <a:extLst>
              <a:ext uri="{FF2B5EF4-FFF2-40B4-BE49-F238E27FC236}">
                <a16:creationId xmlns:a16="http://schemas.microsoft.com/office/drawing/2014/main" id="{F26876F0-C23C-435F-95C1-8A28E75DDB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A13E64-5421-3AB0-FFA5-46D81A1D7D65}"/>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7908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E119C-BFBA-E97F-7FB1-4655C3562E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ED2D3EC-955A-DFE6-0BC9-C2E7DDF61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60EA6FD-8931-DBBC-A55E-677F31028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0AD1AF-284E-B62C-6E4E-EF9CBBAE52DC}"/>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6" name="页脚占位符 5">
            <a:extLst>
              <a:ext uri="{FF2B5EF4-FFF2-40B4-BE49-F238E27FC236}">
                <a16:creationId xmlns:a16="http://schemas.microsoft.com/office/drawing/2014/main" id="{95C71794-DE52-E73B-AF88-36D36A8ECB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C5D194-0E99-072E-29A6-495FB6907CA2}"/>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69800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DDD89-DCC6-6BEB-C018-5CFB868C07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F30B3F-DF83-EEEF-DF54-5CFA5AACA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17FCCA-A604-7262-799B-AD5F59D2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25BF0C-691C-5429-ABE3-AD3B36CADF32}"/>
              </a:ext>
            </a:extLst>
          </p:cNvPr>
          <p:cNvSpPr>
            <a:spLocks noGrp="1"/>
          </p:cNvSpPr>
          <p:nvPr>
            <p:ph type="dt" sz="half" idx="10"/>
          </p:nvPr>
        </p:nvSpPr>
        <p:spPr/>
        <p:txBody>
          <a:bodyPr/>
          <a:lstStyle/>
          <a:p>
            <a:fld id="{FB1A0C9D-6369-4936-9BB0-094C7CB11B36}" type="datetimeFigureOut">
              <a:rPr lang="zh-CN" altLang="en-US" smtClean="0"/>
              <a:t>2023-02-04</a:t>
            </a:fld>
            <a:endParaRPr lang="zh-CN" altLang="en-US"/>
          </a:p>
        </p:txBody>
      </p:sp>
      <p:sp>
        <p:nvSpPr>
          <p:cNvPr id="6" name="页脚占位符 5">
            <a:extLst>
              <a:ext uri="{FF2B5EF4-FFF2-40B4-BE49-F238E27FC236}">
                <a16:creationId xmlns:a16="http://schemas.microsoft.com/office/drawing/2014/main" id="{2E7F3B8B-203C-8E50-7470-5670530FE6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A5CB94-CB50-EDF2-5FD2-7652AEDBB640}"/>
              </a:ext>
            </a:extLst>
          </p:cNvPr>
          <p:cNvSpPr>
            <a:spLocks noGrp="1"/>
          </p:cNvSpPr>
          <p:nvPr>
            <p:ph type="sldNum" sz="quarter" idx="12"/>
          </p:nvPr>
        </p:nvSpPr>
        <p:spPr/>
        <p:txBody>
          <a:body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390486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508D91-CC91-75FA-75E7-35EE003430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6F35A0-8DDB-E978-CD73-9C943D328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11C2B2-7CDC-A948-4BE6-69359CF4A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A0C9D-6369-4936-9BB0-094C7CB11B36}" type="datetimeFigureOut">
              <a:rPr lang="zh-CN" altLang="en-US" smtClean="0"/>
              <a:t>2023-02-04</a:t>
            </a:fld>
            <a:endParaRPr lang="zh-CN" altLang="en-US"/>
          </a:p>
        </p:txBody>
      </p:sp>
      <p:sp>
        <p:nvSpPr>
          <p:cNvPr id="5" name="页脚占位符 4">
            <a:extLst>
              <a:ext uri="{FF2B5EF4-FFF2-40B4-BE49-F238E27FC236}">
                <a16:creationId xmlns:a16="http://schemas.microsoft.com/office/drawing/2014/main" id="{5C70D13D-AD8E-832E-3B60-C3AF1E349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2D24E6-28DC-6F34-394C-00DD5ABDD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6F81A-CD45-44F4-8D21-EF5B87008852}" type="slidenum">
              <a:rPr lang="zh-CN" altLang="en-US" smtClean="0"/>
              <a:t>‹#›</a:t>
            </a:fld>
            <a:endParaRPr lang="zh-CN" altLang="en-US"/>
          </a:p>
        </p:txBody>
      </p:sp>
    </p:spTree>
    <p:extLst>
      <p:ext uri="{BB962C8B-B14F-4D97-AF65-F5344CB8AC3E}">
        <p14:creationId xmlns:p14="http://schemas.microsoft.com/office/powerpoint/2010/main" val="292901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D607A4C-2330-9979-02C0-3A2D618DC1F5}"/>
              </a:ext>
            </a:extLst>
          </p:cNvPr>
          <p:cNvPicPr>
            <a:picLocks noChangeAspect="1"/>
          </p:cNvPicPr>
          <p:nvPr/>
        </p:nvPicPr>
        <p:blipFill>
          <a:blip r:embed="rId2">
            <a:clrChange>
              <a:clrFrom>
                <a:srgbClr val="666666"/>
              </a:clrFrom>
              <a:clrTo>
                <a:srgbClr val="666666">
                  <a:alpha val="0"/>
                </a:srgbClr>
              </a:clrTo>
            </a:clrChange>
          </a:blip>
          <a:stretch>
            <a:fillRect/>
          </a:stretch>
        </p:blipFill>
        <p:spPr>
          <a:xfrm rot="2316536">
            <a:off x="762192" y="1411245"/>
            <a:ext cx="3759968" cy="3759968"/>
          </a:xfrm>
          <a:prstGeom prst="rect">
            <a:avLst/>
          </a:prstGeom>
        </p:spPr>
      </p:pic>
      <p:sp>
        <p:nvSpPr>
          <p:cNvPr id="7" name="矩形 6">
            <a:extLst>
              <a:ext uri="{FF2B5EF4-FFF2-40B4-BE49-F238E27FC236}">
                <a16:creationId xmlns:a16="http://schemas.microsoft.com/office/drawing/2014/main" id="{D2DC0B73-27E6-3EC4-784F-BC41F84D504C}"/>
              </a:ext>
            </a:extLst>
          </p:cNvPr>
          <p:cNvSpPr/>
          <p:nvPr/>
        </p:nvSpPr>
        <p:spPr>
          <a:xfrm>
            <a:off x="5284728" y="2632340"/>
            <a:ext cx="4339650"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优化神经网络</a:t>
            </a:r>
          </a:p>
        </p:txBody>
      </p:sp>
      <p:sp>
        <p:nvSpPr>
          <p:cNvPr id="3" name="灯片编号占位符 2">
            <a:extLst>
              <a:ext uri="{FF2B5EF4-FFF2-40B4-BE49-F238E27FC236}">
                <a16:creationId xmlns:a16="http://schemas.microsoft.com/office/drawing/2014/main" id="{F137CF42-831C-2D29-F90D-47195D52A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62F27-7610-4BF8-ACE3-2DA9846292B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5353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90536F-7451-B379-DF61-D44863DE3CF8}"/>
              </a:ext>
            </a:extLst>
          </p:cNvPr>
          <p:cNvPicPr>
            <a:picLocks noChangeAspect="1"/>
          </p:cNvPicPr>
          <p:nvPr/>
        </p:nvPicPr>
        <p:blipFill>
          <a:blip r:embed="rId2"/>
          <a:stretch>
            <a:fillRect/>
          </a:stretch>
        </p:blipFill>
        <p:spPr>
          <a:xfrm>
            <a:off x="273423" y="496421"/>
            <a:ext cx="5334000" cy="4000500"/>
          </a:xfrm>
          <a:prstGeom prst="rect">
            <a:avLst/>
          </a:prstGeom>
        </p:spPr>
      </p:pic>
      <p:pic>
        <p:nvPicPr>
          <p:cNvPr id="5" name="图片 4">
            <a:extLst>
              <a:ext uri="{FF2B5EF4-FFF2-40B4-BE49-F238E27FC236}">
                <a16:creationId xmlns:a16="http://schemas.microsoft.com/office/drawing/2014/main" id="{8B0E5009-5398-656F-514C-169A177C0E54}"/>
              </a:ext>
            </a:extLst>
          </p:cNvPr>
          <p:cNvPicPr>
            <a:picLocks noChangeAspect="1"/>
          </p:cNvPicPr>
          <p:nvPr/>
        </p:nvPicPr>
        <p:blipFill>
          <a:blip r:embed="rId3"/>
          <a:stretch>
            <a:fillRect/>
          </a:stretch>
        </p:blipFill>
        <p:spPr>
          <a:xfrm>
            <a:off x="5607423" y="2038350"/>
            <a:ext cx="5334000" cy="4000500"/>
          </a:xfrm>
          <a:prstGeom prst="rect">
            <a:avLst/>
          </a:prstGeom>
        </p:spPr>
      </p:pic>
    </p:spTree>
    <p:extLst>
      <p:ext uri="{BB962C8B-B14F-4D97-AF65-F5344CB8AC3E}">
        <p14:creationId xmlns:p14="http://schemas.microsoft.com/office/powerpoint/2010/main" val="17561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AA4A1A-0DE7-0148-0337-8C1715FAB0AA}"/>
              </a:ext>
            </a:extLst>
          </p:cNvPr>
          <p:cNvPicPr>
            <a:picLocks noChangeAspect="1"/>
          </p:cNvPicPr>
          <p:nvPr/>
        </p:nvPicPr>
        <p:blipFill>
          <a:blip r:embed="rId2"/>
          <a:stretch>
            <a:fillRect/>
          </a:stretch>
        </p:blipFill>
        <p:spPr>
          <a:xfrm>
            <a:off x="762000" y="953621"/>
            <a:ext cx="5334000" cy="4000500"/>
          </a:xfrm>
          <a:prstGeom prst="rect">
            <a:avLst/>
          </a:prstGeom>
        </p:spPr>
      </p:pic>
      <p:pic>
        <p:nvPicPr>
          <p:cNvPr id="5" name="图片 4">
            <a:extLst>
              <a:ext uri="{FF2B5EF4-FFF2-40B4-BE49-F238E27FC236}">
                <a16:creationId xmlns:a16="http://schemas.microsoft.com/office/drawing/2014/main" id="{13B36D70-C1D4-A3C8-C819-D599B75DE62C}"/>
              </a:ext>
            </a:extLst>
          </p:cNvPr>
          <p:cNvPicPr>
            <a:picLocks noChangeAspect="1"/>
          </p:cNvPicPr>
          <p:nvPr/>
        </p:nvPicPr>
        <p:blipFill>
          <a:blip r:embed="rId3"/>
          <a:stretch>
            <a:fillRect/>
          </a:stretch>
        </p:blipFill>
        <p:spPr>
          <a:xfrm>
            <a:off x="6557683" y="1321174"/>
            <a:ext cx="5334000" cy="4000500"/>
          </a:xfrm>
          <a:prstGeom prst="rect">
            <a:avLst/>
          </a:prstGeom>
        </p:spPr>
      </p:pic>
    </p:spTree>
    <p:extLst>
      <p:ext uri="{BB962C8B-B14F-4D97-AF65-F5344CB8AC3E}">
        <p14:creationId xmlns:p14="http://schemas.microsoft.com/office/powerpoint/2010/main" val="153377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D039B31-D319-58FD-550F-5A72B4FE44CF}"/>
              </a:ext>
            </a:extLst>
          </p:cNvPr>
          <p:cNvPicPr>
            <a:picLocks noChangeAspect="1"/>
          </p:cNvPicPr>
          <p:nvPr/>
        </p:nvPicPr>
        <p:blipFill>
          <a:blip r:embed="rId2"/>
          <a:stretch>
            <a:fillRect/>
          </a:stretch>
        </p:blipFill>
        <p:spPr>
          <a:xfrm>
            <a:off x="449357" y="1260380"/>
            <a:ext cx="5742269" cy="4306702"/>
          </a:xfrm>
          <a:prstGeom prst="rect">
            <a:avLst/>
          </a:prstGeom>
        </p:spPr>
      </p:pic>
      <p:pic>
        <p:nvPicPr>
          <p:cNvPr id="5" name="图片 4">
            <a:extLst>
              <a:ext uri="{FF2B5EF4-FFF2-40B4-BE49-F238E27FC236}">
                <a16:creationId xmlns:a16="http://schemas.microsoft.com/office/drawing/2014/main" id="{23281FBC-FE4A-5BFA-F347-0FD991F35992}"/>
              </a:ext>
            </a:extLst>
          </p:cNvPr>
          <p:cNvPicPr>
            <a:picLocks noChangeAspect="1"/>
          </p:cNvPicPr>
          <p:nvPr/>
        </p:nvPicPr>
        <p:blipFill>
          <a:blip r:embed="rId3"/>
          <a:stretch>
            <a:fillRect/>
          </a:stretch>
        </p:blipFill>
        <p:spPr>
          <a:xfrm>
            <a:off x="5992905" y="1290918"/>
            <a:ext cx="5334000" cy="4000500"/>
          </a:xfrm>
          <a:prstGeom prst="rect">
            <a:avLst/>
          </a:prstGeom>
        </p:spPr>
      </p:pic>
    </p:spTree>
    <p:extLst>
      <p:ext uri="{BB962C8B-B14F-4D97-AF65-F5344CB8AC3E}">
        <p14:creationId xmlns:p14="http://schemas.microsoft.com/office/powerpoint/2010/main" val="334336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DB99412-C111-ADEB-9600-E43AFA049A91}"/>
              </a:ext>
            </a:extLst>
          </p:cNvPr>
          <p:cNvPicPr>
            <a:picLocks noChangeAspect="1"/>
          </p:cNvPicPr>
          <p:nvPr/>
        </p:nvPicPr>
        <p:blipFill>
          <a:blip r:embed="rId2"/>
          <a:stretch>
            <a:fillRect/>
          </a:stretch>
        </p:blipFill>
        <p:spPr>
          <a:xfrm>
            <a:off x="2538132" y="785251"/>
            <a:ext cx="6667500" cy="5000625"/>
          </a:xfrm>
          <a:prstGeom prst="rect">
            <a:avLst/>
          </a:prstGeom>
        </p:spPr>
      </p:pic>
    </p:spTree>
    <p:extLst>
      <p:ext uri="{BB962C8B-B14F-4D97-AF65-F5344CB8AC3E}">
        <p14:creationId xmlns:p14="http://schemas.microsoft.com/office/powerpoint/2010/main" val="386568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D607A4C-2330-9979-02C0-3A2D618DC1F5}"/>
              </a:ext>
            </a:extLst>
          </p:cNvPr>
          <p:cNvPicPr>
            <a:picLocks noChangeAspect="1"/>
          </p:cNvPicPr>
          <p:nvPr/>
        </p:nvPicPr>
        <p:blipFill>
          <a:blip r:embed="rId2">
            <a:clrChange>
              <a:clrFrom>
                <a:srgbClr val="666666"/>
              </a:clrFrom>
              <a:clrTo>
                <a:srgbClr val="666666">
                  <a:alpha val="0"/>
                </a:srgbClr>
              </a:clrTo>
            </a:clrChange>
          </a:blip>
          <a:stretch>
            <a:fillRect/>
          </a:stretch>
        </p:blipFill>
        <p:spPr>
          <a:xfrm rot="2316536">
            <a:off x="762192" y="1411245"/>
            <a:ext cx="3759968" cy="3759968"/>
          </a:xfrm>
          <a:prstGeom prst="rect">
            <a:avLst/>
          </a:prstGeom>
        </p:spPr>
      </p:pic>
      <p:sp>
        <p:nvSpPr>
          <p:cNvPr id="7" name="矩形 6">
            <a:extLst>
              <a:ext uri="{FF2B5EF4-FFF2-40B4-BE49-F238E27FC236}">
                <a16:creationId xmlns:a16="http://schemas.microsoft.com/office/drawing/2014/main" id="{D2DC0B73-27E6-3EC4-784F-BC41F84D504C}"/>
              </a:ext>
            </a:extLst>
          </p:cNvPr>
          <p:cNvSpPr/>
          <p:nvPr/>
        </p:nvSpPr>
        <p:spPr>
          <a:xfrm>
            <a:off x="5989561" y="2505670"/>
            <a:ext cx="3647152"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启发式方法</a:t>
            </a:r>
          </a:p>
        </p:txBody>
      </p:sp>
      <p:sp>
        <p:nvSpPr>
          <p:cNvPr id="3" name="灯片编号占位符 2">
            <a:extLst>
              <a:ext uri="{FF2B5EF4-FFF2-40B4-BE49-F238E27FC236}">
                <a16:creationId xmlns:a16="http://schemas.microsoft.com/office/drawing/2014/main" id="{F137CF42-831C-2D29-F90D-47195D52A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62F27-7610-4BF8-ACE3-2DA9846292B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4927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C5FDF6-1D1B-530F-5881-696EC89946DD}"/>
              </a:ext>
            </a:extLst>
          </p:cNvPr>
          <p:cNvSpPr txBox="1"/>
          <p:nvPr/>
        </p:nvSpPr>
        <p:spPr>
          <a:xfrm>
            <a:off x="340209" y="259087"/>
            <a:ext cx="504757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启发式方法：智能优化算法</a:t>
            </a:r>
            <a:endParaRPr kumimoji="0" lang="zh-CN" altLang="en-US" sz="2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 name="文本框 3">
            <a:extLst>
              <a:ext uri="{FF2B5EF4-FFF2-40B4-BE49-F238E27FC236}">
                <a16:creationId xmlns:a16="http://schemas.microsoft.com/office/drawing/2014/main" id="{49764731-2444-8803-5D91-7D3184D2D6E2}"/>
              </a:ext>
            </a:extLst>
          </p:cNvPr>
          <p:cNvSpPr txBox="1"/>
          <p:nvPr/>
        </p:nvSpPr>
        <p:spPr>
          <a:xfrm>
            <a:off x="959223" y="864369"/>
            <a:ext cx="10049436"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之前涉及到的优化函数和优化工具箱，多是数学优化方法，像</a:t>
            </a: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matlab</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能求解最多种的</a:t>
            </a: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fmincon</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工具箱，其中就可以选择像内点法、有效集法、</a:t>
            </a: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SQP</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法的数学求解方法，数学优化方法是高效的，唯一不足的就是只能找到局部最优，很难解决多个最优的问题，比如以下的目标函数</a:t>
            </a:r>
            <a:endParaRPr kumimoji="0" lang="zh-CN" altLang="en-US" sz="2200" b="0" i="0" u="none" strike="noStrike" kern="1200" cap="none" spc="0" normalizeH="0" baseline="0" noProof="0">
              <a:ln>
                <a:noFill/>
              </a:ln>
              <a:solidFill>
                <a:prstClr val="black"/>
              </a:solidFill>
              <a:effectLst/>
              <a:uLnTx/>
              <a:uFillTx/>
              <a:latin typeface="Adobe 黑体 Std R" panose="020B0400000000000000" pitchFamily="34" charset="-122"/>
              <a:ea typeface="Adobe 黑体 Std R" panose="020B0400000000000000" pitchFamily="34" charset="-122"/>
              <a:cs typeface="+mn-cs"/>
            </a:endParaRPr>
          </a:p>
        </p:txBody>
      </p:sp>
      <p:pic>
        <p:nvPicPr>
          <p:cNvPr id="5" name="图片 4">
            <a:extLst>
              <a:ext uri="{FF2B5EF4-FFF2-40B4-BE49-F238E27FC236}">
                <a16:creationId xmlns:a16="http://schemas.microsoft.com/office/drawing/2014/main" id="{532124DA-83F5-771A-0355-3A23022C677D}"/>
              </a:ext>
            </a:extLst>
          </p:cNvPr>
          <p:cNvPicPr>
            <a:picLocks noChangeAspect="1"/>
          </p:cNvPicPr>
          <p:nvPr/>
        </p:nvPicPr>
        <p:blipFill rotWithShape="1">
          <a:blip r:embed="rId2"/>
          <a:srcRect l="5631" t="5525" r="7357" b="5257"/>
          <a:stretch/>
        </p:blipFill>
        <p:spPr>
          <a:xfrm>
            <a:off x="2698375" y="2310919"/>
            <a:ext cx="5818094" cy="4474221"/>
          </a:xfrm>
          <a:prstGeom prst="rect">
            <a:avLst/>
          </a:prstGeom>
        </p:spPr>
      </p:pic>
    </p:spTree>
    <p:extLst>
      <p:ext uri="{BB962C8B-B14F-4D97-AF65-F5344CB8AC3E}">
        <p14:creationId xmlns:p14="http://schemas.microsoft.com/office/powerpoint/2010/main" val="42527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C5FDF6-1D1B-530F-5881-696EC89946DD}"/>
              </a:ext>
            </a:extLst>
          </p:cNvPr>
          <p:cNvSpPr txBox="1"/>
          <p:nvPr/>
        </p:nvSpPr>
        <p:spPr>
          <a:xfrm>
            <a:off x="340209" y="259087"/>
            <a:ext cx="504757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启发式方法：智能优化算法</a:t>
            </a:r>
            <a:endParaRPr kumimoji="0" lang="zh-CN" altLang="en-US" sz="2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 name="文本框 3">
            <a:extLst>
              <a:ext uri="{FF2B5EF4-FFF2-40B4-BE49-F238E27FC236}">
                <a16:creationId xmlns:a16="http://schemas.microsoft.com/office/drawing/2014/main" id="{49764731-2444-8803-5D91-7D3184D2D6E2}"/>
              </a:ext>
            </a:extLst>
          </p:cNvPr>
          <p:cNvSpPr txBox="1"/>
          <p:nvPr/>
        </p:nvSpPr>
        <p:spPr>
          <a:xfrm>
            <a:off x="1102658" y="1330534"/>
            <a:ext cx="9592235" cy="38164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可能大家熟知的智能优化算法如</a:t>
            </a: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遗传算法，粒子群算法等</a:t>
            </a: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其实后面还衍生出了特别多种智能优化算法，但这些智能优化算法的主体思想都没变</a:t>
            </a: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1.</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初始化种群</a:t>
            </a: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2.</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计算种群的适应度，找到最佳种群，再把优秀种群遗传下取</a:t>
            </a: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3.</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同时为了避免局部最优，使用一部分种群拓展新领域</a:t>
            </a: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如变异</a:t>
            </a: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4.</a:t>
            </a:r>
            <a:r>
              <a:rPr kumimoji="0" lang="zh-CN" altLang="en-US" sz="2200" b="0" i="0" u="none" strike="noStrike" kern="1200" cap="none" spc="0" normalizeH="0" baseline="0" noProof="0">
                <a:ln>
                  <a:noFill/>
                </a:ln>
                <a:solidFill>
                  <a:srgbClr val="222222"/>
                </a:solidFill>
                <a:effectLst/>
                <a:uLnTx/>
                <a:uFillTx/>
                <a:latin typeface="Adobe 黑体 Std R" panose="020B0400000000000000" pitchFamily="34" charset="-122"/>
                <a:ea typeface="Adobe 黑体 Std R" panose="020B0400000000000000" pitchFamily="34" charset="-122"/>
                <a:cs typeface="+mn-cs"/>
              </a:rPr>
              <a:t>不断优化迭代</a:t>
            </a:r>
            <a:endParaRPr kumimoji="0" lang="zh-CN" altLang="en-US" sz="2200" b="0" i="0" u="none" strike="noStrike" kern="1200" cap="none" spc="0" normalizeH="0" baseline="0" noProof="0">
              <a:ln>
                <a:noFill/>
              </a:ln>
              <a:solidFill>
                <a:prstClr val="black"/>
              </a:solidFill>
              <a:effectLst/>
              <a:uLnTx/>
              <a:uFillTx/>
              <a:latin typeface="Adobe 黑体 Std R" panose="020B0400000000000000" pitchFamily="34" charset="-122"/>
              <a:ea typeface="Adobe 黑体 Std R" panose="020B0400000000000000" pitchFamily="34" charset="-122"/>
              <a:cs typeface="+mn-cs"/>
            </a:endParaRPr>
          </a:p>
        </p:txBody>
      </p:sp>
    </p:spTree>
    <p:extLst>
      <p:ext uri="{BB962C8B-B14F-4D97-AF65-F5344CB8AC3E}">
        <p14:creationId xmlns:p14="http://schemas.microsoft.com/office/powerpoint/2010/main" val="291547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C5FDF6-1D1B-530F-5881-696EC89946DD}"/>
              </a:ext>
            </a:extLst>
          </p:cNvPr>
          <p:cNvSpPr txBox="1"/>
          <p:nvPr/>
        </p:nvSpPr>
        <p:spPr>
          <a:xfrm>
            <a:off x="340209" y="259087"/>
            <a:ext cx="504757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智能优化算法  麻雀搜索算法</a:t>
            </a:r>
            <a:endParaRPr kumimoji="0" lang="zh-CN" altLang="en-US" sz="2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 name="文本框 3">
            <a:extLst>
              <a:ext uri="{FF2B5EF4-FFF2-40B4-BE49-F238E27FC236}">
                <a16:creationId xmlns:a16="http://schemas.microsoft.com/office/drawing/2014/main" id="{49764731-2444-8803-5D91-7D3184D2D6E2}"/>
              </a:ext>
            </a:extLst>
          </p:cNvPr>
          <p:cNvSpPr txBox="1"/>
          <p:nvPr/>
        </p:nvSpPr>
        <p:spPr>
          <a:xfrm>
            <a:off x="663387" y="889884"/>
            <a:ext cx="9592235"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麻雀搜索算法</a:t>
            </a:r>
            <a:r>
              <a:rPr kumimoji="0" lang="en-US" altLang="zh-CN" sz="2000" b="1"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(Sparrow Search Algorithm, SSA)</a:t>
            </a:r>
            <a:r>
              <a:rPr kumimoji="0" lang="zh-CN" altLang="en-US" sz="20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是一种新型的群智能优化算法，在</a:t>
            </a:r>
            <a:r>
              <a:rPr kumimoji="0" lang="en-US" altLang="zh-CN" sz="20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2020</a:t>
            </a:r>
            <a:r>
              <a:rPr kumimoji="0" lang="zh-CN" altLang="en-US" sz="20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年提出，主要是受麻雀的觅食行为和反捕食行为的启发</a:t>
            </a:r>
            <a:endParaRPr kumimoji="0" lang="zh-CN" altLang="en-US" sz="2000" b="0" i="0" u="none" strike="noStrike" kern="1200" cap="none" spc="0" normalizeH="0" baseline="0" noProof="0">
              <a:ln>
                <a:noFill/>
              </a:ln>
              <a:solidFill>
                <a:prstClr val="black"/>
              </a:solidFill>
              <a:effectLst/>
              <a:uLnTx/>
              <a:uFillTx/>
              <a:latin typeface="Adobe 黑体 Std R" panose="020B0400000000000000" pitchFamily="34" charset="-122"/>
              <a:ea typeface="Adobe 黑体 Std R" panose="020B0400000000000000" pitchFamily="34" charset="-122"/>
              <a:cs typeface="+mn-cs"/>
            </a:endParaRPr>
          </a:p>
        </p:txBody>
      </p:sp>
      <p:sp>
        <p:nvSpPr>
          <p:cNvPr id="5" name="文本框 4">
            <a:extLst>
              <a:ext uri="{FF2B5EF4-FFF2-40B4-BE49-F238E27FC236}">
                <a16:creationId xmlns:a16="http://schemas.microsoft.com/office/drawing/2014/main" id="{D62A5009-B687-0011-8E65-BD4AA9B6D117}"/>
              </a:ext>
            </a:extLst>
          </p:cNvPr>
          <p:cNvSpPr txBox="1"/>
          <p:nvPr/>
        </p:nvSpPr>
        <p:spPr>
          <a:xfrm>
            <a:off x="681315" y="1985322"/>
            <a:ext cx="10327342"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在</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SSA</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中，具有较好适应度值的</a:t>
            </a:r>
            <a:r>
              <a:rPr kumimoji="0" lang="zh-CN" altLang="en-US" sz="1800" b="1"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发现者</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在搜索过程中会优先获取食物。此外，因为发现者负责为整个麻雀种群寻找食物并为所有加入者提供觅食的方向。因此，发现者可以获得比加入者更大的觅食搜索范围。在每次迭代的过程中，发现者的位置更新描述如下：</a:t>
            </a: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91C14F37-2882-5CC6-C9C4-CEAC1CC52E51}"/>
              </a:ext>
            </a:extLst>
          </p:cNvPr>
          <p:cNvSpPr txBox="1"/>
          <p:nvPr/>
        </p:nvSpPr>
        <p:spPr>
          <a:xfrm>
            <a:off x="806373" y="4411013"/>
            <a:ext cx="10722239"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其中，</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t</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代表当前迭代数，</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iter</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max</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是一个常数，表示最大的迭代次数。</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X</a:t>
            </a:r>
            <a:r>
              <a:rPr kumimoji="0" lang="en-US" altLang="zh-CN" sz="1800" b="1"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ij</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表示第</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i</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个麻雀在第</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j</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维中的位置信息。</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α∈(0,1]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是一个随机数。</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R</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2</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R</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2</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[0,1])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和</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ST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ST</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[0.5,1])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分别表示预警值和安全值。</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Q</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是服从正态分布的随机数。</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L</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表示一个</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×d</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的矩阵，其中该矩阵内每个元素全部为</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。当</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R</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2</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&lt;</a:t>
            </a:r>
            <a:r>
              <a:rPr kumimoji="0" lang="zh-CN" altLang="en-US"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ST</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时，这意味着此时的觅食环境周围没有捕食者，发现者可以执行广泛的搜索操作。当</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R</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2 </a:t>
            </a:r>
            <a:r>
              <a:rPr kumimoji="0" lang="zh-CN" altLang="en-US"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ST</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，这表示种群中的一些麻雀已经发现了捕食者，并向种群中其它麻雀发出了警报，此时所有麻雀都需要迅速飞到其它安全的地方进行觅食。</a:t>
            </a: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a:extLst>
              <a:ext uri="{FF2B5EF4-FFF2-40B4-BE49-F238E27FC236}">
                <a16:creationId xmlns:a16="http://schemas.microsoft.com/office/drawing/2014/main" id="{7A0D4F62-D123-0467-BFA6-91945A52B076}"/>
              </a:ext>
            </a:extLst>
          </p:cNvPr>
          <p:cNvPicPr>
            <a:picLocks noChangeAspect="1"/>
          </p:cNvPicPr>
          <p:nvPr/>
        </p:nvPicPr>
        <p:blipFill>
          <a:blip r:embed="rId2"/>
          <a:stretch>
            <a:fillRect/>
          </a:stretch>
        </p:blipFill>
        <p:spPr>
          <a:xfrm>
            <a:off x="3438103" y="2959588"/>
            <a:ext cx="5315793" cy="989761"/>
          </a:xfrm>
          <a:prstGeom prst="rect">
            <a:avLst/>
          </a:prstGeom>
        </p:spPr>
      </p:pic>
    </p:spTree>
    <p:extLst>
      <p:ext uri="{BB962C8B-B14F-4D97-AF65-F5344CB8AC3E}">
        <p14:creationId xmlns:p14="http://schemas.microsoft.com/office/powerpoint/2010/main" val="311868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C5FDF6-1D1B-530F-5881-696EC89946DD}"/>
              </a:ext>
            </a:extLst>
          </p:cNvPr>
          <p:cNvSpPr txBox="1"/>
          <p:nvPr/>
        </p:nvSpPr>
        <p:spPr>
          <a:xfrm>
            <a:off x="340209" y="259087"/>
            <a:ext cx="504757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智能优化算法  麻雀搜索算法</a:t>
            </a:r>
            <a:endParaRPr kumimoji="0" lang="zh-CN" altLang="en-US" sz="2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F90AFCD2-92E2-E7E6-5E8F-9A78F34B0555}"/>
              </a:ext>
            </a:extLst>
          </p:cNvPr>
          <p:cNvSpPr txBox="1"/>
          <p:nvPr/>
        </p:nvSpPr>
        <p:spPr>
          <a:xfrm>
            <a:off x="851645" y="910198"/>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加入者</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（追随者）的位置更新描述如下：</a:t>
            </a: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2C56131A-61FC-7F2E-FC13-5AFF8F4BE668}"/>
              </a:ext>
            </a:extLst>
          </p:cNvPr>
          <p:cNvPicPr>
            <a:picLocks noChangeAspect="1"/>
          </p:cNvPicPr>
          <p:nvPr/>
        </p:nvPicPr>
        <p:blipFill>
          <a:blip r:embed="rId2"/>
          <a:stretch>
            <a:fillRect/>
          </a:stretch>
        </p:blipFill>
        <p:spPr>
          <a:xfrm>
            <a:off x="3308256" y="1407421"/>
            <a:ext cx="5336330" cy="1042252"/>
          </a:xfrm>
          <a:prstGeom prst="rect">
            <a:avLst/>
          </a:prstGeom>
        </p:spPr>
      </p:pic>
      <p:sp>
        <p:nvSpPr>
          <p:cNvPr id="11" name="文本框 10">
            <a:extLst>
              <a:ext uri="{FF2B5EF4-FFF2-40B4-BE49-F238E27FC236}">
                <a16:creationId xmlns:a16="http://schemas.microsoft.com/office/drawing/2014/main" id="{1BD0B650-2B90-F716-C453-2601B976E3D3}"/>
              </a:ext>
            </a:extLst>
          </p:cNvPr>
          <p:cNvSpPr txBox="1"/>
          <p:nvPr/>
        </p:nvSpPr>
        <p:spPr>
          <a:xfrm>
            <a:off x="627528" y="2555240"/>
            <a:ext cx="1128656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其中，</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X</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p</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是目前发现者所占据的最优位置，</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X</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worst</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则表示当前全局最差的位置。</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表示一个</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×d</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的矩阵，其中每个元素随机赋值为</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或</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，并且</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a:t>
            </a:r>
            <a:r>
              <a:rPr kumimoji="0" lang="en-US" altLang="zh-CN" sz="1800" b="0" i="0" u="none" strike="noStrike" kern="1200" cap="none" spc="0" normalizeH="0" baseline="30000" noProof="0">
                <a:ln>
                  <a:noFill/>
                </a:ln>
                <a:solidFill>
                  <a:srgbClr val="333333"/>
                </a:solidFill>
                <a:effectLst/>
                <a:uLnTx/>
                <a:uFillTx/>
                <a:latin typeface="Helvetica Neue"/>
                <a:ea typeface="等线" panose="02010600030101010101" pitchFamily="2" charset="-122"/>
                <a:cs typeface="+mn-cs"/>
              </a:rPr>
              <a: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a:t>
            </a:r>
            <a:r>
              <a:rPr kumimoji="0" lang="en-US" altLang="zh-CN" sz="1800" b="0" i="0" u="none" strike="noStrike" kern="1200" cap="none" spc="0" normalizeH="0" baseline="30000" noProof="0">
                <a:ln>
                  <a:noFill/>
                </a:ln>
                <a:solidFill>
                  <a:srgbClr val="333333"/>
                </a:solidFill>
                <a:effectLst/>
                <a:uLnTx/>
                <a:uFillTx/>
                <a:latin typeface="Helvetica Neue"/>
                <a:ea typeface="等线" panose="02010600030101010101" pitchFamily="2" charset="-122"/>
                <a:cs typeface="+mn-cs"/>
              </a:rPr>
              <a:t>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AA</a:t>
            </a:r>
            <a:r>
              <a:rPr kumimoji="0" lang="en-US" altLang="zh-CN" sz="1800" b="0" i="0" u="none" strike="noStrike" kern="1200" cap="none" spc="0" normalizeH="0" baseline="30000" noProof="0">
                <a:ln>
                  <a:noFill/>
                </a:ln>
                <a:solidFill>
                  <a:srgbClr val="333333"/>
                </a:solidFill>
                <a:effectLst/>
                <a:uLnTx/>
                <a:uFillTx/>
                <a:latin typeface="Helvetica Neue"/>
                <a:ea typeface="等线" panose="02010600030101010101" pitchFamily="2" charset="-122"/>
                <a:cs typeface="+mn-cs"/>
              </a:rPr>
              <a:t>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0" u="none" strike="noStrike" kern="1200" cap="none" spc="0" normalizeH="0" baseline="30000" noProof="0">
                <a:ln>
                  <a:noFill/>
                </a:ln>
                <a:solidFill>
                  <a:srgbClr val="333333"/>
                </a:solidFill>
                <a:effectLst/>
                <a:uLnTx/>
                <a:uFillTx/>
                <a:latin typeface="Helvetica Neue"/>
                <a:ea typeface="等线" panose="02010600030101010101" pitchFamily="2" charset="-122"/>
                <a:cs typeface="+mn-cs"/>
              </a:rPr>
              <a:t>-1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。当</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i </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&gt;</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n/</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2</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时，这表明，适应度值较低的第</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i</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个加入者没有获得食物，处于十分饥饿的状态，此时需要飞往其它地方觅食，以获得更多的能量。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当意识到危险时，麻雀种群会做出反捕食行为</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，其数学表达式如下</a:t>
            </a:r>
          </a:p>
        </p:txBody>
      </p:sp>
      <p:pic>
        <p:nvPicPr>
          <p:cNvPr id="12" name="图片 11">
            <a:extLst>
              <a:ext uri="{FF2B5EF4-FFF2-40B4-BE49-F238E27FC236}">
                <a16:creationId xmlns:a16="http://schemas.microsoft.com/office/drawing/2014/main" id="{5A5AABF7-A27F-0A9F-19A7-8B54C0205918}"/>
              </a:ext>
            </a:extLst>
          </p:cNvPr>
          <p:cNvPicPr>
            <a:picLocks noChangeAspect="1"/>
          </p:cNvPicPr>
          <p:nvPr/>
        </p:nvPicPr>
        <p:blipFill>
          <a:blip r:embed="rId3"/>
          <a:stretch>
            <a:fillRect/>
          </a:stretch>
        </p:blipFill>
        <p:spPr>
          <a:xfrm>
            <a:off x="3016629" y="3755569"/>
            <a:ext cx="5627957" cy="1200329"/>
          </a:xfrm>
          <a:prstGeom prst="rect">
            <a:avLst/>
          </a:prstGeom>
        </p:spPr>
      </p:pic>
      <p:sp>
        <p:nvSpPr>
          <p:cNvPr id="14" name="文本框 13">
            <a:extLst>
              <a:ext uri="{FF2B5EF4-FFF2-40B4-BE49-F238E27FC236}">
                <a16:creationId xmlns:a16="http://schemas.microsoft.com/office/drawing/2014/main" id="{49B78B05-6B7A-567E-1EAB-4D3950F38E35}"/>
              </a:ext>
            </a:extLst>
          </p:cNvPr>
          <p:cNvSpPr txBox="1"/>
          <p:nvPr/>
        </p:nvSpPr>
        <p:spPr>
          <a:xfrm>
            <a:off x="627528" y="4976355"/>
            <a:ext cx="1107141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其中</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X</a:t>
            </a:r>
            <a:r>
              <a:rPr kumimoji="0" lang="en-US" altLang="zh-CN" sz="1800" b="0" i="0"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best</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是当前的全局最优位置。</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β</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作为步长控制参数，是服从均值为</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0</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，方差为</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的正态分布的随机数。</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K</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[-1,1]</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是一个随机数，</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i</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则是当前麻雀个体的适应度值。</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g</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和</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w</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分别是当前全局最佳和最差的适应度值。</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ε</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是最小的常数，以避免分母出现零。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为简单起见，当</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i</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&gt;</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g</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表示此时的麻雀正处于种群的边缘，极其容易受到捕食者的攻击。</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i </a:t>
            </a:r>
            <a:r>
              <a:rPr kumimoji="0" lang="en-US" altLang="zh-CN"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 </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f</a:t>
            </a:r>
            <a:r>
              <a:rPr kumimoji="0" lang="en-US" altLang="zh-CN" sz="1800" b="0" i="1" u="none" strike="noStrike" kern="1200" cap="none" spc="0" normalizeH="0" baseline="-25000" noProof="0">
                <a:ln>
                  <a:noFill/>
                </a:ln>
                <a:solidFill>
                  <a:srgbClr val="333333"/>
                </a:solidFill>
                <a:effectLst/>
                <a:uLnTx/>
                <a:uFillTx/>
                <a:latin typeface="Helvetica Neue"/>
                <a:ea typeface="等线" panose="02010600030101010101" pitchFamily="2" charset="-122"/>
                <a:cs typeface="+mn-cs"/>
              </a:rPr>
              <a:t>g</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时，这表明处于种群中间的麻雀意识到了危险，需要靠近其它的麻雀以此尽量减少它们被捕食的风险。</a:t>
            </a:r>
            <a:r>
              <a:rPr kumimoji="0" lang="en-US" altLang="zh-CN" sz="1800" b="0" i="1"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K</a:t>
            </a:r>
            <a:r>
              <a:rPr kumimoji="0" lang="zh-CN" altLang="en-US" sz="1800" b="0" i="0" u="none" strike="noStrike" kern="1200" cap="none" spc="0" normalizeH="0" baseline="0" noProof="0">
                <a:ln>
                  <a:noFill/>
                </a:ln>
                <a:solidFill>
                  <a:srgbClr val="333333"/>
                </a:solidFill>
                <a:effectLst/>
                <a:uLnTx/>
                <a:uFillTx/>
                <a:latin typeface="Helvetica Neue"/>
                <a:ea typeface="等线" panose="02010600030101010101" pitchFamily="2" charset="-122"/>
                <a:cs typeface="+mn-cs"/>
              </a:rPr>
              <a:t>表示麻雀移动的方向同时也是步长控制参数</a:t>
            </a:r>
          </a:p>
        </p:txBody>
      </p:sp>
    </p:spTree>
    <p:extLst>
      <p:ext uri="{BB962C8B-B14F-4D97-AF65-F5344CB8AC3E}">
        <p14:creationId xmlns:p14="http://schemas.microsoft.com/office/powerpoint/2010/main" val="394777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190B191-14CD-3A5D-D040-1ABE0D0C2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355" y="0"/>
            <a:ext cx="5237131" cy="4821485"/>
          </a:xfrm>
          <a:prstGeom prst="rect">
            <a:avLst/>
          </a:prstGeom>
        </p:spPr>
      </p:pic>
      <p:pic>
        <p:nvPicPr>
          <p:cNvPr id="7" name="图片 6">
            <a:extLst>
              <a:ext uri="{FF2B5EF4-FFF2-40B4-BE49-F238E27FC236}">
                <a16:creationId xmlns:a16="http://schemas.microsoft.com/office/drawing/2014/main" id="{D1A899D6-F025-6799-6C29-38816C92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590" y="4860090"/>
            <a:ext cx="7117976" cy="1997910"/>
          </a:xfrm>
          <a:prstGeom prst="rect">
            <a:avLst/>
          </a:prstGeom>
        </p:spPr>
      </p:pic>
    </p:spTree>
    <p:extLst>
      <p:ext uri="{BB962C8B-B14F-4D97-AF65-F5344CB8AC3E}">
        <p14:creationId xmlns:p14="http://schemas.microsoft.com/office/powerpoint/2010/main" val="405590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1162086-0712-F872-3DA0-2627FA6FE84D}"/>
              </a:ext>
            </a:extLst>
          </p:cNvPr>
          <p:cNvPicPr>
            <a:picLocks noChangeAspect="1"/>
          </p:cNvPicPr>
          <p:nvPr/>
        </p:nvPicPr>
        <p:blipFill>
          <a:blip r:embed="rId2"/>
          <a:stretch>
            <a:fillRect/>
          </a:stretch>
        </p:blipFill>
        <p:spPr>
          <a:xfrm>
            <a:off x="2155332" y="410447"/>
            <a:ext cx="7881336" cy="6357905"/>
          </a:xfrm>
          <a:prstGeom prst="rect">
            <a:avLst/>
          </a:prstGeom>
        </p:spPr>
      </p:pic>
    </p:spTree>
    <p:extLst>
      <p:ext uri="{BB962C8B-B14F-4D97-AF65-F5344CB8AC3E}">
        <p14:creationId xmlns:p14="http://schemas.microsoft.com/office/powerpoint/2010/main" val="240085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2E8C3B-C70D-1D29-5CEC-CC1931987ECD}"/>
              </a:ext>
            </a:extLst>
          </p:cNvPr>
          <p:cNvPicPr>
            <a:picLocks noChangeAspect="1"/>
          </p:cNvPicPr>
          <p:nvPr/>
        </p:nvPicPr>
        <p:blipFill>
          <a:blip r:embed="rId2"/>
          <a:stretch>
            <a:fillRect/>
          </a:stretch>
        </p:blipFill>
        <p:spPr>
          <a:xfrm>
            <a:off x="2007535" y="1085290"/>
            <a:ext cx="7943850" cy="4400550"/>
          </a:xfrm>
          <a:prstGeom prst="rect">
            <a:avLst/>
          </a:prstGeom>
        </p:spPr>
      </p:pic>
    </p:spTree>
    <p:extLst>
      <p:ext uri="{BB962C8B-B14F-4D97-AF65-F5344CB8AC3E}">
        <p14:creationId xmlns:p14="http://schemas.microsoft.com/office/powerpoint/2010/main" val="176927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7C3092-AFC0-3F4C-D87C-BEC7EAA25B54}"/>
              </a:ext>
            </a:extLst>
          </p:cNvPr>
          <p:cNvPicPr>
            <a:picLocks noChangeAspect="1"/>
          </p:cNvPicPr>
          <p:nvPr/>
        </p:nvPicPr>
        <p:blipFill>
          <a:blip r:embed="rId2"/>
          <a:stretch>
            <a:fillRect/>
          </a:stretch>
        </p:blipFill>
        <p:spPr>
          <a:xfrm>
            <a:off x="1903038" y="1009650"/>
            <a:ext cx="7991475" cy="4838700"/>
          </a:xfrm>
          <a:prstGeom prst="rect">
            <a:avLst/>
          </a:prstGeom>
        </p:spPr>
      </p:pic>
    </p:spTree>
    <p:extLst>
      <p:ext uri="{BB962C8B-B14F-4D97-AF65-F5344CB8AC3E}">
        <p14:creationId xmlns:p14="http://schemas.microsoft.com/office/powerpoint/2010/main" val="59253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D607A4C-2330-9979-02C0-3A2D618DC1F5}"/>
              </a:ext>
            </a:extLst>
          </p:cNvPr>
          <p:cNvPicPr>
            <a:picLocks noChangeAspect="1"/>
          </p:cNvPicPr>
          <p:nvPr/>
        </p:nvPicPr>
        <p:blipFill>
          <a:blip r:embed="rId2">
            <a:clrChange>
              <a:clrFrom>
                <a:srgbClr val="666666"/>
              </a:clrFrom>
              <a:clrTo>
                <a:srgbClr val="666666">
                  <a:alpha val="0"/>
                </a:srgbClr>
              </a:clrTo>
            </a:clrChange>
          </a:blip>
          <a:stretch>
            <a:fillRect/>
          </a:stretch>
        </p:blipFill>
        <p:spPr>
          <a:xfrm rot="2316536">
            <a:off x="762192" y="1411245"/>
            <a:ext cx="3759968" cy="3759968"/>
          </a:xfrm>
          <a:prstGeom prst="rect">
            <a:avLst/>
          </a:prstGeom>
        </p:spPr>
      </p:pic>
      <p:sp>
        <p:nvSpPr>
          <p:cNvPr id="7" name="矩形 6">
            <a:extLst>
              <a:ext uri="{FF2B5EF4-FFF2-40B4-BE49-F238E27FC236}">
                <a16:creationId xmlns:a16="http://schemas.microsoft.com/office/drawing/2014/main" id="{D2DC0B73-27E6-3EC4-784F-BC41F84D504C}"/>
              </a:ext>
            </a:extLst>
          </p:cNvPr>
          <p:cNvSpPr/>
          <p:nvPr/>
        </p:nvSpPr>
        <p:spPr>
          <a:xfrm>
            <a:off x="5977223" y="2632340"/>
            <a:ext cx="2954655"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等线" panose="020F0502020204030204"/>
                <a:ea typeface="等线" panose="02010600030101010101" pitchFamily="2" charset="-122"/>
                <a:cs typeface="+mn-cs"/>
              </a:rPr>
              <a:t>精美绘图</a:t>
            </a:r>
          </a:p>
        </p:txBody>
      </p:sp>
      <p:sp>
        <p:nvSpPr>
          <p:cNvPr id="3" name="灯片编号占位符 2">
            <a:extLst>
              <a:ext uri="{FF2B5EF4-FFF2-40B4-BE49-F238E27FC236}">
                <a16:creationId xmlns:a16="http://schemas.microsoft.com/office/drawing/2014/main" id="{F137CF42-831C-2D29-F90D-47195D52A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62F27-7610-4BF8-ACE3-2DA9846292B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158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A6CB2A-8ACF-CB04-696D-7F7B06F2487E}"/>
              </a:ext>
            </a:extLst>
          </p:cNvPr>
          <p:cNvPicPr>
            <a:picLocks noChangeAspect="1"/>
          </p:cNvPicPr>
          <p:nvPr/>
        </p:nvPicPr>
        <p:blipFill>
          <a:blip r:embed="rId2"/>
          <a:stretch>
            <a:fillRect/>
          </a:stretch>
        </p:blipFill>
        <p:spPr>
          <a:xfrm>
            <a:off x="580690" y="326314"/>
            <a:ext cx="5871570" cy="4039497"/>
          </a:xfrm>
          <a:prstGeom prst="rect">
            <a:avLst/>
          </a:prstGeom>
        </p:spPr>
      </p:pic>
      <p:pic>
        <p:nvPicPr>
          <p:cNvPr id="5" name="图片 4">
            <a:extLst>
              <a:ext uri="{FF2B5EF4-FFF2-40B4-BE49-F238E27FC236}">
                <a16:creationId xmlns:a16="http://schemas.microsoft.com/office/drawing/2014/main" id="{F1327B7A-D5D1-276A-AAF5-3ACFBC9AD841}"/>
              </a:ext>
            </a:extLst>
          </p:cNvPr>
          <p:cNvPicPr>
            <a:picLocks noChangeAspect="1"/>
          </p:cNvPicPr>
          <p:nvPr/>
        </p:nvPicPr>
        <p:blipFill>
          <a:blip r:embed="rId3"/>
          <a:stretch>
            <a:fillRect/>
          </a:stretch>
        </p:blipFill>
        <p:spPr>
          <a:xfrm>
            <a:off x="6266330" y="2179471"/>
            <a:ext cx="5527550" cy="3753372"/>
          </a:xfrm>
          <a:prstGeom prst="rect">
            <a:avLst/>
          </a:prstGeom>
        </p:spPr>
      </p:pic>
    </p:spTree>
    <p:extLst>
      <p:ext uri="{BB962C8B-B14F-4D97-AF65-F5344CB8AC3E}">
        <p14:creationId xmlns:p14="http://schemas.microsoft.com/office/powerpoint/2010/main" val="167353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04B0F46-28C8-50D4-70CE-ACF52BF36495}"/>
              </a:ext>
            </a:extLst>
          </p:cNvPr>
          <p:cNvPicPr>
            <a:picLocks noChangeAspect="1"/>
          </p:cNvPicPr>
          <p:nvPr/>
        </p:nvPicPr>
        <p:blipFill>
          <a:blip r:embed="rId2"/>
          <a:stretch>
            <a:fillRect/>
          </a:stretch>
        </p:blipFill>
        <p:spPr>
          <a:xfrm>
            <a:off x="381000" y="632909"/>
            <a:ext cx="5715000" cy="3566160"/>
          </a:xfrm>
          <a:prstGeom prst="rect">
            <a:avLst/>
          </a:prstGeom>
        </p:spPr>
      </p:pic>
      <p:pic>
        <p:nvPicPr>
          <p:cNvPr id="5" name="图片 4">
            <a:extLst>
              <a:ext uri="{FF2B5EF4-FFF2-40B4-BE49-F238E27FC236}">
                <a16:creationId xmlns:a16="http://schemas.microsoft.com/office/drawing/2014/main" id="{35BFF658-1D8E-A6C7-CDB6-61B05814B796}"/>
              </a:ext>
            </a:extLst>
          </p:cNvPr>
          <p:cNvPicPr>
            <a:picLocks noChangeAspect="1"/>
          </p:cNvPicPr>
          <p:nvPr/>
        </p:nvPicPr>
        <p:blipFill>
          <a:blip r:embed="rId3"/>
          <a:stretch>
            <a:fillRect/>
          </a:stretch>
        </p:blipFill>
        <p:spPr>
          <a:xfrm>
            <a:off x="6096000" y="2409040"/>
            <a:ext cx="5519517" cy="3292512"/>
          </a:xfrm>
          <a:prstGeom prst="rect">
            <a:avLst/>
          </a:prstGeom>
        </p:spPr>
      </p:pic>
    </p:spTree>
    <p:extLst>
      <p:ext uri="{BB962C8B-B14F-4D97-AF65-F5344CB8AC3E}">
        <p14:creationId xmlns:p14="http://schemas.microsoft.com/office/powerpoint/2010/main" val="149646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56D4FC-F1A1-1BAF-32B4-5A17E6F9CE0D}"/>
              </a:ext>
            </a:extLst>
          </p:cNvPr>
          <p:cNvPicPr>
            <a:picLocks noChangeAspect="1"/>
          </p:cNvPicPr>
          <p:nvPr/>
        </p:nvPicPr>
        <p:blipFill>
          <a:blip r:embed="rId2"/>
          <a:stretch>
            <a:fillRect/>
          </a:stretch>
        </p:blipFill>
        <p:spPr>
          <a:xfrm>
            <a:off x="945777" y="1036320"/>
            <a:ext cx="4961964" cy="3317427"/>
          </a:xfrm>
          <a:prstGeom prst="rect">
            <a:avLst/>
          </a:prstGeom>
        </p:spPr>
      </p:pic>
      <p:pic>
        <p:nvPicPr>
          <p:cNvPr id="5" name="图片 4">
            <a:extLst>
              <a:ext uri="{FF2B5EF4-FFF2-40B4-BE49-F238E27FC236}">
                <a16:creationId xmlns:a16="http://schemas.microsoft.com/office/drawing/2014/main" id="{14B8243F-A13C-17AF-4FB0-5B7166F77C2E}"/>
              </a:ext>
            </a:extLst>
          </p:cNvPr>
          <p:cNvPicPr>
            <a:picLocks noChangeAspect="1"/>
          </p:cNvPicPr>
          <p:nvPr/>
        </p:nvPicPr>
        <p:blipFill>
          <a:blip r:embed="rId3"/>
          <a:stretch>
            <a:fillRect/>
          </a:stretch>
        </p:blipFill>
        <p:spPr>
          <a:xfrm>
            <a:off x="5907741" y="2002491"/>
            <a:ext cx="5334000" cy="4000500"/>
          </a:xfrm>
          <a:prstGeom prst="rect">
            <a:avLst/>
          </a:prstGeom>
        </p:spPr>
      </p:pic>
    </p:spTree>
    <p:extLst>
      <p:ext uri="{BB962C8B-B14F-4D97-AF65-F5344CB8AC3E}">
        <p14:creationId xmlns:p14="http://schemas.microsoft.com/office/powerpoint/2010/main" val="1931255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734</Words>
  <Application>Microsoft Office PowerPoint</Application>
  <PresentationFormat>宽屏</PresentationFormat>
  <Paragraphs>29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Adobe 黑体 Std R</vt:lpstr>
      <vt:lpstr>Helvetica Neue</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2</cp:revision>
  <dcterms:created xsi:type="dcterms:W3CDTF">2023-02-04T02:41:54Z</dcterms:created>
  <dcterms:modified xsi:type="dcterms:W3CDTF">2023-02-04T02:52:51Z</dcterms:modified>
</cp:coreProperties>
</file>