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boldItalic.fntdata"/><Relationship Id="rId6" Type="http://schemas.openxmlformats.org/officeDocument/2006/relationships/slide" Target="slides/slide1.xml"/><Relationship Id="rId18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4885107aaf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4885107aaf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4885107aaf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4885107aaf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4885107aaf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4885107aaf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4885107aaf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4885107aaf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4885107aaf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4885107aaf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4885107aaf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4885107aaf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4885107aaf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4885107aaf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4885107aaf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4885107aaf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4885107aaf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4885107aaf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bookdown.org/yihui/rmarkdown-cookbook/" TargetMode="External"/><Relationship Id="rId4" Type="http://schemas.openxmlformats.org/officeDocument/2006/relationships/hyperlink" Target="https://www.rstudio.com/wp-content/uploads/2015/02/rmarkdown-cheatsheet.pdf" TargetMode="External"/><Relationship Id="rId5" Type="http://schemas.openxmlformats.org/officeDocument/2006/relationships/hyperlink" Target="https://journals.plos.org/ploscompbiol/article?id=10.1371/journal.pcbi.1005510" TargetMode="External"/><Relationship Id="rId6" Type="http://schemas.openxmlformats.org/officeDocument/2006/relationships/hyperlink" Target="http://adv-r.had.co.nz/Style.html" TargetMode="External"/><Relationship Id="rId7" Type="http://schemas.openxmlformats.org/officeDocument/2006/relationships/hyperlink" Target="https://r4ds.hadley.nz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Reproducible Research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Want to Learn More?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5638"/>
              <a:buFont typeface="Arial"/>
              <a:buNone/>
            </a:pPr>
            <a:r>
              <a:rPr lang="en" sz="3086" u="sng">
                <a:solidFill>
                  <a:schemeClr val="hlink"/>
                </a:solidFill>
                <a:hlinkClick r:id="rId3"/>
              </a:rPr>
              <a:t>R Markdown Cookbook</a:t>
            </a:r>
            <a:endParaRPr sz="3086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086" u="sng">
                <a:solidFill>
                  <a:schemeClr val="hlink"/>
                </a:solidFill>
                <a:hlinkClick r:id="rId4"/>
              </a:rPr>
              <a:t>R Markdown Cheat Sheet</a:t>
            </a:r>
            <a:endParaRPr sz="3086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086" u="sng">
                <a:solidFill>
                  <a:schemeClr val="hlink"/>
                </a:solidFill>
                <a:hlinkClick r:id="rId5"/>
              </a:rPr>
              <a:t>Good enough practices in scientific computing</a:t>
            </a:r>
            <a:endParaRPr sz="3086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086" u="sng">
                <a:solidFill>
                  <a:schemeClr val="hlink"/>
                </a:solidFill>
                <a:hlinkClick r:id="rId6"/>
              </a:rPr>
              <a:t>Style guide · Advanced R.</a:t>
            </a:r>
            <a:endParaRPr sz="2386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086" u="sng">
                <a:solidFill>
                  <a:schemeClr val="hlink"/>
                </a:solidFill>
                <a:hlinkClick r:id="rId7"/>
              </a:rPr>
              <a:t>R for Data Science (2e)</a:t>
            </a:r>
            <a:endParaRPr sz="3086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Discussion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9" name="Google Shape;79;p1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comes to mind when you hear the term “reproducible research”?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Why is it important to make sure your research is “reproducible”?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Does anyone have examples of tools they’ve used to make their work reproducible?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Non-Reproducible Research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could go wrong if research is not made to be reproducible?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Errors in analysis could be hard or impossible to find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Harder to expand on research for future 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checks-and-balances for improper science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can we make </a:t>
            </a:r>
            <a:r>
              <a:rPr lang="en"/>
              <a:t>research</a:t>
            </a:r>
            <a:r>
              <a:rPr lang="en"/>
              <a:t> reproducible?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RMarkdown: Why use it?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4399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24"/>
              <a:buChar char="●"/>
            </a:pPr>
            <a:r>
              <a:rPr lang="en" sz="1823"/>
              <a:t>Allows you to combine code and documentation in one </a:t>
            </a:r>
            <a:r>
              <a:rPr b="1" lang="en" sz="1823"/>
              <a:t>organized document</a:t>
            </a:r>
            <a:r>
              <a:rPr lang="en" sz="1823"/>
              <a:t> (ex: pdf, html, word doc).</a:t>
            </a:r>
            <a:endParaRPr sz="1823"/>
          </a:p>
          <a:p>
            <a:pPr indent="-344399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24"/>
              <a:buChar char="●"/>
            </a:pPr>
            <a:r>
              <a:rPr lang="en" sz="1823"/>
              <a:t>Easi</a:t>
            </a:r>
            <a:r>
              <a:rPr lang="en" sz="1823"/>
              <a:t>ly display </a:t>
            </a:r>
            <a:r>
              <a:rPr b="1" lang="en" sz="1823"/>
              <a:t>plots and images</a:t>
            </a:r>
            <a:r>
              <a:rPr lang="en" sz="1823"/>
              <a:t> along with </a:t>
            </a:r>
            <a:r>
              <a:rPr b="1" lang="en" sz="1823"/>
              <a:t>code and text.</a:t>
            </a:r>
            <a:endParaRPr b="1" sz="1823"/>
          </a:p>
          <a:p>
            <a:pPr indent="-344399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24"/>
              <a:buChar char="●"/>
            </a:pPr>
            <a:r>
              <a:rPr lang="en" sz="1823"/>
              <a:t>Great for documenting data exploration</a:t>
            </a:r>
            <a:endParaRPr sz="1823"/>
          </a:p>
          <a:p>
            <a:pPr indent="-344399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24"/>
              <a:buChar char="●"/>
            </a:pPr>
            <a:r>
              <a:rPr lang="en" sz="1823"/>
              <a:t>Make presentations with code and plots included</a:t>
            </a:r>
            <a:endParaRPr sz="1823"/>
          </a:p>
          <a:p>
            <a:pPr indent="0" lvl="0" marL="0" rtl="0" algn="l">
              <a:lnSpc>
                <a:spcPct val="18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823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65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65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65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Commenting Code: Why do it?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Allows you and other users to</a:t>
            </a:r>
            <a:r>
              <a:rPr b="1" lang="en"/>
              <a:t> quickly understand the purpose</a:t>
            </a:r>
            <a:r>
              <a:rPr lang="en"/>
              <a:t> of the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Speeds</a:t>
            </a:r>
            <a:r>
              <a:rPr lang="en"/>
              <a:t> up the process of working on and understanding code written by someone else (or you from a long time ago)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act as an </a:t>
            </a:r>
            <a:r>
              <a:rPr b="1" lang="en"/>
              <a:t>outline</a:t>
            </a:r>
            <a:r>
              <a:rPr lang="en"/>
              <a:t> when writing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Adds </a:t>
            </a:r>
            <a:r>
              <a:rPr b="1" lang="en"/>
              <a:t>context </a:t>
            </a:r>
            <a:r>
              <a:rPr lang="en"/>
              <a:t>to analysis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Commenting Code: How do I do it?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Comments should be concise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R for Data Science </a:t>
            </a:r>
            <a:r>
              <a:rPr lang="en"/>
              <a:t>by Hadley Wickham suggests </a:t>
            </a:r>
            <a:r>
              <a:rPr lang="en"/>
              <a:t>explaining</a:t>
            </a:r>
            <a:r>
              <a:rPr lang="en"/>
              <a:t> the </a:t>
            </a:r>
            <a:r>
              <a:rPr b="1" lang="en"/>
              <a:t>why </a:t>
            </a:r>
            <a:r>
              <a:rPr lang="en"/>
              <a:t>rather than the what and how when commenting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Explaning the why helps to add context to analysis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user can look up the what and how, but not the why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Version Control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learned about using Git for version control last week!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Git is a great tool for reproducible research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Document Every Step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Even minor data cleaning steps should be reproducible.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Documenting s</a:t>
            </a:r>
            <a:r>
              <a:rPr lang="en" sz="2000">
                <a:solidFill>
                  <a:schemeClr val="dk1"/>
                </a:solidFill>
              </a:rPr>
              <a:t>mall edits can seem unimportant at the time, but can save you and others headaches down the line!</a:t>
            </a:r>
            <a:endParaRPr sz="20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Ex: Converting units, dropping NA values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Make sure raw data is saved and accessible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