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a58016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58016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b57c5a7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b57c5a7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b57c5a7a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b57c5a7a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b57c5a7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b57c5a7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b57c5a7a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b57c5a7a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57c5a7a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57c5a7a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b57c5a7a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57c5a7a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b5fd45a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5fd45a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b57c5a7a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57c5a7a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drive.google.com/file/d/1KL51VNZf2sZSynkXHaGhehfVgEe9aRNX/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Yaoyi Bai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3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Implementation</a:t>
            </a:r>
            <a:endParaRPr b="1"/>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Extend into 3D, shader and material rendering involved, research based projects?</a:t>
            </a:r>
            <a:endParaRPr sz="2400"/>
          </a:p>
          <a:p>
            <a:pPr indent="-381000" lvl="0" marL="457200" rtl="0" algn="l">
              <a:spcBef>
                <a:spcPts val="0"/>
              </a:spcBef>
              <a:spcAft>
                <a:spcPts val="0"/>
              </a:spcAft>
              <a:buSzPts val="2400"/>
              <a:buChar char="●"/>
            </a:pPr>
            <a:r>
              <a:rPr lang="en" sz="2400"/>
              <a:t>Mathematical geometry or appearance modeling?</a:t>
            </a:r>
            <a:endParaRPr sz="2400"/>
          </a:p>
          <a:p>
            <a:pPr indent="-381000" lvl="0" marL="457200" rtl="0" algn="l">
              <a:spcBef>
                <a:spcPts val="0"/>
              </a:spcBef>
              <a:spcAft>
                <a:spcPts val="0"/>
              </a:spcAft>
              <a:buSzPts val="2400"/>
              <a:buChar char="●"/>
            </a:pPr>
            <a:r>
              <a:rPr lang="en" sz="2400"/>
              <a:t>VR, AR and Unity engine involved for more digital display possibility in 3D?</a:t>
            </a:r>
            <a:endParaRPr sz="2400"/>
          </a:p>
          <a:p>
            <a:pPr indent="0" lvl="0" marL="0" rtl="0" algn="l">
              <a:spcBef>
                <a:spcPts val="1600"/>
              </a:spcBef>
              <a:spcAft>
                <a:spcPts val="16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Inspiration: </a:t>
            </a:r>
            <a:r>
              <a:rPr b="1" lang="en" sz="2400"/>
              <a:t>Velvet Flower: Traditional Hair Decoration</a:t>
            </a:r>
            <a:endParaRPr b="1" sz="2400"/>
          </a:p>
        </p:txBody>
      </p:sp>
      <p:sp>
        <p:nvSpPr>
          <p:cNvPr id="61" name="Google Shape;61;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Velvet Flowers are made of metal wires that decide the shape of the flower, and the metal wires are covered with fluffy conture. It reflects ideas about repetition and generativity in physical world.</a:t>
            </a:r>
            <a:endParaRPr sz="2400"/>
          </a:p>
        </p:txBody>
      </p:sp>
      <p:pic>
        <p:nvPicPr>
          <p:cNvPr id="62" name="Google Shape;62;p14"/>
          <p:cNvPicPr preferRelativeResize="0"/>
          <p:nvPr/>
        </p:nvPicPr>
        <p:blipFill>
          <a:blip r:embed="rId3">
            <a:alphaModFix/>
          </a:blip>
          <a:stretch>
            <a:fillRect/>
          </a:stretch>
        </p:blipFill>
        <p:spPr>
          <a:xfrm>
            <a:off x="141650" y="919875"/>
            <a:ext cx="4527601" cy="37032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Concept and Motivation</a:t>
            </a:r>
            <a:endParaRPr b="1"/>
          </a:p>
        </p:txBody>
      </p:sp>
      <p:sp>
        <p:nvSpPr>
          <p:cNvPr id="68" name="Google Shape;68;p15"/>
          <p:cNvSpPr txBox="1"/>
          <p:nvPr>
            <p:ph idx="1" type="body"/>
          </p:nvPr>
        </p:nvSpPr>
        <p:spPr>
          <a:xfrm>
            <a:off x="311700" y="803425"/>
            <a:ext cx="8520600" cy="410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Exploring the generativity ideas inside the physical world</a:t>
            </a:r>
            <a:endParaRPr sz="2400"/>
          </a:p>
          <a:p>
            <a:pPr indent="-381000" lvl="0" marL="457200" rtl="0" algn="l">
              <a:spcBef>
                <a:spcPts val="0"/>
              </a:spcBef>
              <a:spcAft>
                <a:spcPts val="0"/>
              </a:spcAft>
              <a:buSzPts val="2400"/>
              <a:buChar char="●"/>
            </a:pPr>
            <a:r>
              <a:rPr lang="en" sz="2400"/>
              <a:t>Combining generativity and painting tools</a:t>
            </a:r>
            <a:endParaRPr sz="2400"/>
          </a:p>
          <a:p>
            <a:pPr indent="-381000" lvl="0" marL="457200" rtl="0" algn="l">
              <a:spcBef>
                <a:spcPts val="0"/>
              </a:spcBef>
              <a:spcAft>
                <a:spcPts val="0"/>
              </a:spcAft>
              <a:buSzPts val="2400"/>
              <a:buChar char="●"/>
            </a:pPr>
            <a:r>
              <a:rPr lang="en" sz="2400"/>
              <a:t>Exploring the possibilities of converting physical art into digital art</a:t>
            </a:r>
            <a:endParaRPr sz="2400"/>
          </a:p>
          <a:p>
            <a:pPr indent="-381000" lvl="0" marL="457200" rtl="0" algn="l">
              <a:spcBef>
                <a:spcPts val="0"/>
              </a:spcBef>
              <a:spcAft>
                <a:spcPts val="0"/>
              </a:spcAft>
              <a:buSzPts val="2400"/>
              <a:buChar char="●"/>
            </a:pPr>
            <a:r>
              <a:rPr lang="en" sz="2400"/>
              <a:t>Exploring a novel </a:t>
            </a:r>
            <a:r>
              <a:rPr lang="en" sz="2400"/>
              <a:t>interpretation of traditional and cultural concepts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5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endParaRPr b="1"/>
          </a:p>
        </p:txBody>
      </p:sp>
      <p:pic>
        <p:nvPicPr>
          <p:cNvPr id="74" name="Google Shape;74;p16"/>
          <p:cNvPicPr preferRelativeResize="0"/>
          <p:nvPr/>
        </p:nvPicPr>
        <p:blipFill>
          <a:blip r:embed="rId3">
            <a:alphaModFix/>
          </a:blip>
          <a:stretch>
            <a:fillRect/>
          </a:stretch>
        </p:blipFill>
        <p:spPr>
          <a:xfrm>
            <a:off x="152400" y="725500"/>
            <a:ext cx="7279201" cy="4246201"/>
          </a:xfrm>
          <a:prstGeom prst="rect">
            <a:avLst/>
          </a:prstGeom>
          <a:noFill/>
          <a:ln>
            <a:noFill/>
          </a:ln>
        </p:spPr>
      </p:pic>
      <p:sp>
        <p:nvSpPr>
          <p:cNvPr id="75" name="Google Shape;75;p16"/>
          <p:cNvSpPr txBox="1"/>
          <p:nvPr>
            <p:ph idx="2" type="body"/>
          </p:nvPr>
        </p:nvSpPr>
        <p:spPr>
          <a:xfrm>
            <a:off x="6131400" y="875850"/>
            <a:ext cx="2851500" cy="4037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2D painting tool</a:t>
            </a:r>
            <a:endParaRPr sz="2000"/>
          </a:p>
          <a:p>
            <a:pPr indent="-355600" lvl="0" marL="457200" rtl="0" algn="l">
              <a:spcBef>
                <a:spcPts val="0"/>
              </a:spcBef>
              <a:spcAft>
                <a:spcPts val="0"/>
              </a:spcAft>
              <a:buSzPts val="2000"/>
              <a:buChar char="●"/>
            </a:pPr>
            <a:r>
              <a:rPr lang="en" sz="2000"/>
              <a:t>Digital and modern interpretation of traditional art and design</a:t>
            </a:r>
            <a:endParaRPr sz="2000"/>
          </a:p>
          <a:p>
            <a:pPr indent="-355600" lvl="0" marL="457200" rtl="0" algn="l">
              <a:spcBef>
                <a:spcPts val="0"/>
              </a:spcBef>
              <a:spcAft>
                <a:spcPts val="0"/>
              </a:spcAft>
              <a:buSzPts val="2000"/>
              <a:buChar char="●"/>
            </a:pPr>
            <a:r>
              <a:rPr lang="en" sz="2000"/>
              <a:t>Color gradient</a:t>
            </a:r>
            <a:endParaRPr sz="2000"/>
          </a:p>
          <a:p>
            <a:pPr indent="-355600" lvl="0" marL="457200" rtl="0" algn="l">
              <a:spcBef>
                <a:spcPts val="0"/>
              </a:spcBef>
              <a:spcAft>
                <a:spcPts val="0"/>
              </a:spcAft>
              <a:buSzPts val="2000"/>
              <a:buChar char="●"/>
            </a:pPr>
            <a:r>
              <a:rPr lang="en" sz="2000"/>
              <a:t>Velvet width gradient</a:t>
            </a:r>
            <a:endParaRPr sz="2000"/>
          </a:p>
          <a:p>
            <a:pPr indent="-355600" lvl="0" marL="457200" rtl="0" algn="l">
              <a:spcBef>
                <a:spcPts val="0"/>
              </a:spcBef>
              <a:spcAft>
                <a:spcPts val="0"/>
              </a:spcAft>
              <a:buSzPts val="2000"/>
              <a:buChar char="●"/>
            </a:pPr>
            <a:r>
              <a:rPr lang="en" sz="2000"/>
              <a:t>Customize color and velvet</a:t>
            </a:r>
            <a:endParaRPr sz="2000"/>
          </a:p>
          <a:p>
            <a:pPr indent="-355600" lvl="0" marL="457200" rtl="0" algn="l">
              <a:spcBef>
                <a:spcPts val="0"/>
              </a:spcBef>
              <a:spcAft>
                <a:spcPts val="0"/>
              </a:spcAft>
              <a:buSzPts val="2000"/>
              <a:buChar char="●"/>
            </a:pPr>
            <a:r>
              <a:rPr lang="en" sz="2000"/>
              <a:t>Simple interface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125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Primary implementation challenges</a:t>
            </a:r>
            <a:endParaRPr b="1" sz="1200">
              <a:highlight>
                <a:srgbClr val="FFFFFF"/>
              </a:highlight>
              <a:latin typeface="Roboto"/>
              <a:ea typeface="Roboto"/>
              <a:cs typeface="Roboto"/>
              <a:sym typeface="Roboto"/>
            </a:endParaRPr>
          </a:p>
          <a:p>
            <a:pPr indent="0" lvl="0" marL="0" rtl="0" algn="l">
              <a:spcBef>
                <a:spcPts val="0"/>
              </a:spcBef>
              <a:spcAft>
                <a:spcPts val="0"/>
              </a:spcAft>
              <a:buNone/>
            </a:pPr>
            <a:r>
              <a:t/>
            </a:r>
            <a:endParaRPr b="1"/>
          </a:p>
        </p:txBody>
      </p:sp>
      <p:sp>
        <p:nvSpPr>
          <p:cNvPr id="81" name="Google Shape;81;p17"/>
          <p:cNvSpPr txBox="1"/>
          <p:nvPr>
            <p:ph idx="1" type="body"/>
          </p:nvPr>
        </p:nvSpPr>
        <p:spPr>
          <a:xfrm>
            <a:off x="311700" y="783950"/>
            <a:ext cx="8520600" cy="410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The generativity feature of velvets: a lot of debugging tests were performed.</a:t>
            </a:r>
            <a:endParaRPr sz="2400"/>
          </a:p>
          <a:p>
            <a:pPr indent="-381000" lvl="0" marL="457200" rtl="0" algn="l">
              <a:spcBef>
                <a:spcPts val="0"/>
              </a:spcBef>
              <a:spcAft>
                <a:spcPts val="0"/>
              </a:spcAft>
              <a:buSzPts val="2400"/>
              <a:buAutoNum type="arabicPeriod"/>
            </a:pPr>
            <a:r>
              <a:rPr lang="en" sz="2400"/>
              <a:t>User interface: what parameters should be exposed? How should those parameters, like color gradient and velvet width, be calculated and reflected by those parameters?</a:t>
            </a:r>
            <a:endParaRPr sz="2400"/>
          </a:p>
          <a:p>
            <a:pPr indent="-381000" lvl="0" marL="457200" rtl="0" algn="l">
              <a:spcBef>
                <a:spcPts val="0"/>
              </a:spcBef>
              <a:spcAft>
                <a:spcPts val="0"/>
              </a:spcAft>
              <a:buSzPts val="2400"/>
              <a:buAutoNum type="arabicPeriod"/>
            </a:pPr>
            <a:r>
              <a:rPr lang="en" sz="2400"/>
              <a:t>How to make the painting result less dependent on moving speed of mouse or pencil?</a:t>
            </a:r>
            <a:endParaRPr sz="2400"/>
          </a:p>
          <a:p>
            <a:pPr indent="-381000" lvl="0" marL="457200" rtl="0" algn="l">
              <a:spcBef>
                <a:spcPts val="0"/>
              </a:spcBef>
              <a:spcAft>
                <a:spcPts val="0"/>
              </a:spcAft>
              <a:buSzPts val="2400"/>
              <a:buAutoNum type="arabicPeriod"/>
            </a:pPr>
            <a:r>
              <a:rPr lang="en" sz="2400"/>
              <a:t>Comparison with physical images: I tried to mimic the style of physical hair decoration.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2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Process</a:t>
            </a:r>
            <a:endParaRPr b="1"/>
          </a:p>
        </p:txBody>
      </p:sp>
      <p:sp>
        <p:nvSpPr>
          <p:cNvPr id="87" name="Google Shape;87;p18"/>
          <p:cNvSpPr txBox="1"/>
          <p:nvPr>
            <p:ph idx="1" type="body"/>
          </p:nvPr>
        </p:nvSpPr>
        <p:spPr>
          <a:xfrm>
            <a:off x="311700" y="696275"/>
            <a:ext cx="8520600" cy="41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Generate velvets: calculate the slope of mouse motion and paint vertices beside mouse curves. </a:t>
            </a:r>
            <a:endParaRPr sz="2400"/>
          </a:p>
          <a:p>
            <a:pPr indent="-381000" lvl="0" marL="457200" rtl="0" algn="l">
              <a:spcBef>
                <a:spcPts val="0"/>
              </a:spcBef>
              <a:spcAft>
                <a:spcPts val="0"/>
              </a:spcAft>
              <a:buSzPts val="2400"/>
              <a:buAutoNum type="arabicPeriod"/>
            </a:pPr>
            <a:r>
              <a:rPr lang="en" sz="2400"/>
              <a:t>In case the user move too fast so that the velvets will not align with the mouse motion curve: paint vertices in draw function which does not depend on mouse moving speed</a:t>
            </a:r>
            <a:endParaRPr sz="2400"/>
          </a:p>
          <a:p>
            <a:pPr indent="-381000" lvl="0" marL="457200" rtl="0" algn="l">
              <a:spcBef>
                <a:spcPts val="0"/>
              </a:spcBef>
              <a:spcAft>
                <a:spcPts val="0"/>
              </a:spcAft>
              <a:buSzPts val="2400"/>
              <a:buAutoNum type="arabicPeriod"/>
            </a:pPr>
            <a:r>
              <a:rPr lang="en" sz="2400"/>
              <a:t>Create interface: add color wheels and sliders for parameters</a:t>
            </a:r>
            <a:endParaRPr sz="2400"/>
          </a:p>
          <a:p>
            <a:pPr indent="-381000" lvl="0" marL="457200" rtl="0" algn="l">
              <a:spcBef>
                <a:spcPts val="0"/>
              </a:spcBef>
              <a:spcAft>
                <a:spcPts val="0"/>
              </a:spcAft>
              <a:buSzPts val="2400"/>
              <a:buAutoNum type="arabicPeriod"/>
            </a:pPr>
            <a:r>
              <a:rPr lang="en" sz="2400"/>
              <a:t>Calculate color gradient and width gradient using slider inputs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82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p:txBody>
      </p:sp>
      <p:pic>
        <p:nvPicPr>
          <p:cNvPr id="93" name="Google Shape;93;p19" title="bandicam 2019-12-11 16-57-06-733.mp4">
            <a:hlinkClick r:id="rId3"/>
          </p:cNvPr>
          <p:cNvPicPr preferRelativeResize="0"/>
          <p:nvPr/>
        </p:nvPicPr>
        <p:blipFill>
          <a:blip r:embed="rId4">
            <a:alphaModFix/>
          </a:blip>
          <a:stretch>
            <a:fillRect/>
          </a:stretch>
        </p:blipFill>
        <p:spPr>
          <a:xfrm>
            <a:off x="1921750" y="754725"/>
            <a:ext cx="5663225" cy="424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idx="4294967295" type="title"/>
          </p:nvPr>
        </p:nvSpPr>
        <p:spPr>
          <a:xfrm>
            <a:off x="311700" y="182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p:txBody>
      </p:sp>
      <p:pic>
        <p:nvPicPr>
          <p:cNvPr id="99" name="Google Shape;99;p20"/>
          <p:cNvPicPr preferRelativeResize="0"/>
          <p:nvPr/>
        </p:nvPicPr>
        <p:blipFill>
          <a:blip r:embed="rId3">
            <a:alphaModFix/>
          </a:blip>
          <a:stretch>
            <a:fillRect/>
          </a:stretch>
        </p:blipFill>
        <p:spPr>
          <a:xfrm>
            <a:off x="152400" y="2766600"/>
            <a:ext cx="3953274" cy="2227150"/>
          </a:xfrm>
          <a:prstGeom prst="rect">
            <a:avLst/>
          </a:prstGeom>
          <a:noFill/>
          <a:ln>
            <a:noFill/>
          </a:ln>
        </p:spPr>
      </p:pic>
      <p:pic>
        <p:nvPicPr>
          <p:cNvPr id="100" name="Google Shape;100;p20"/>
          <p:cNvPicPr preferRelativeResize="0"/>
          <p:nvPr/>
        </p:nvPicPr>
        <p:blipFill>
          <a:blip r:embed="rId4">
            <a:alphaModFix/>
          </a:blip>
          <a:stretch>
            <a:fillRect/>
          </a:stretch>
        </p:blipFill>
        <p:spPr>
          <a:xfrm>
            <a:off x="4210149" y="2479075"/>
            <a:ext cx="2623353" cy="2514677"/>
          </a:xfrm>
          <a:prstGeom prst="rect">
            <a:avLst/>
          </a:prstGeom>
          <a:noFill/>
          <a:ln>
            <a:noFill/>
          </a:ln>
        </p:spPr>
      </p:pic>
      <p:pic>
        <p:nvPicPr>
          <p:cNvPr id="101" name="Google Shape;101;p20"/>
          <p:cNvPicPr preferRelativeResize="0"/>
          <p:nvPr/>
        </p:nvPicPr>
        <p:blipFill>
          <a:blip r:embed="rId5">
            <a:alphaModFix/>
          </a:blip>
          <a:stretch>
            <a:fillRect/>
          </a:stretch>
        </p:blipFill>
        <p:spPr>
          <a:xfrm>
            <a:off x="2561524" y="248500"/>
            <a:ext cx="2323478" cy="2358100"/>
          </a:xfrm>
          <a:prstGeom prst="rect">
            <a:avLst/>
          </a:prstGeom>
          <a:noFill/>
          <a:ln>
            <a:noFill/>
          </a:ln>
        </p:spPr>
      </p:pic>
      <p:pic>
        <p:nvPicPr>
          <p:cNvPr id="102" name="Google Shape;102;p20"/>
          <p:cNvPicPr preferRelativeResize="0"/>
          <p:nvPr/>
        </p:nvPicPr>
        <p:blipFill>
          <a:blip r:embed="rId6">
            <a:alphaModFix/>
          </a:blip>
          <a:stretch>
            <a:fillRect/>
          </a:stretch>
        </p:blipFill>
        <p:spPr>
          <a:xfrm>
            <a:off x="6897075" y="248499"/>
            <a:ext cx="1747525" cy="47574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 Comparison Between Physical and Virtual</a:t>
            </a:r>
            <a:endParaRPr b="1"/>
          </a:p>
        </p:txBody>
      </p:sp>
      <p:pic>
        <p:nvPicPr>
          <p:cNvPr id="108" name="Google Shape;108;p21"/>
          <p:cNvPicPr preferRelativeResize="0"/>
          <p:nvPr/>
        </p:nvPicPr>
        <p:blipFill>
          <a:blip r:embed="rId3">
            <a:alphaModFix/>
          </a:blip>
          <a:stretch>
            <a:fillRect/>
          </a:stretch>
        </p:blipFill>
        <p:spPr>
          <a:xfrm>
            <a:off x="950825" y="1386988"/>
            <a:ext cx="3448050" cy="3143250"/>
          </a:xfrm>
          <a:prstGeom prst="rect">
            <a:avLst/>
          </a:prstGeom>
          <a:noFill/>
          <a:ln>
            <a:noFill/>
          </a:ln>
        </p:spPr>
      </p:pic>
      <p:pic>
        <p:nvPicPr>
          <p:cNvPr id="109" name="Google Shape;109;p21"/>
          <p:cNvPicPr preferRelativeResize="0"/>
          <p:nvPr/>
        </p:nvPicPr>
        <p:blipFill>
          <a:blip r:embed="rId4">
            <a:alphaModFix/>
          </a:blip>
          <a:stretch>
            <a:fillRect/>
          </a:stretch>
        </p:blipFill>
        <p:spPr>
          <a:xfrm>
            <a:off x="4801775" y="905650"/>
            <a:ext cx="3326264" cy="405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