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1" r:id="rId4"/>
    <p:sldId id="282" r:id="rId5"/>
    <p:sldId id="274" r:id="rId6"/>
    <p:sldId id="291" r:id="rId7"/>
    <p:sldId id="295" r:id="rId8"/>
    <p:sldId id="298" r:id="rId9"/>
    <p:sldId id="299" r:id="rId10"/>
    <p:sldId id="300" r:id="rId11"/>
    <p:sldId id="301" r:id="rId12"/>
    <p:sldId id="302" r:id="rId13"/>
    <p:sldId id="286" r:id="rId14"/>
    <p:sldId id="290" r:id="rId15"/>
    <p:sldId id="292" r:id="rId16"/>
    <p:sldId id="294" r:id="rId17"/>
    <p:sldId id="276" r:id="rId18"/>
    <p:sldId id="293" r:id="rId19"/>
    <p:sldId id="262" r:id="rId20"/>
    <p:sldId id="28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04450-107C-9E58-4516-170D7124E50D}" v="760" dt="2025-01-12T22:00:40.961"/>
    <p1510:client id="{E8E2503C-9BE6-2437-61AF-E7E57FCFDCD6}" v="58" dt="2025-01-12T21:36:1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12/01/2025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Buniy - 0350022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10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Si mantiene a </a:t>
            </a:r>
            <a:r>
              <a:rPr lang="it-IT" sz="1600" dirty="0" err="1"/>
              <a:t>runtime</a:t>
            </a:r>
            <a:r>
              <a:rPr lang="it-IT" sz="1600" dirty="0"/>
              <a:t> una mappa che lega i </a:t>
            </a:r>
            <a:r>
              <a:rPr lang="it-IT" sz="1600" dirty="0" err="1"/>
              <a:t>tenant</a:t>
            </a:r>
            <a:r>
              <a:rPr lang="it-IT" sz="1600" dirty="0"/>
              <a:t> al rispettivo Database</a:t>
            </a:r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Isolamento delle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Alto livello di personalizzazione del DB per il </a:t>
            </a:r>
            <a:r>
              <a:rPr lang="it-IT" sz="1600" dirty="0" err="1"/>
              <a:t>tenant</a:t>
            </a:r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All'aumentare del numero di </a:t>
            </a:r>
            <a:r>
              <a:rPr lang="it-IT" sz="1600" dirty="0" err="1"/>
              <a:t>tenant</a:t>
            </a:r>
            <a:r>
              <a:rPr lang="it-IT" sz="1600" dirty="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Difficoltà nel replicare un cambiamento su uno schema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8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11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Implementazione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Estrazione</a:t>
            </a:r>
            <a:r>
              <a:rPr lang="en-GB" b="1" dirty="0"/>
              <a:t> </a:t>
            </a:r>
            <a:r>
              <a:rPr lang="en-GB" b="1" dirty="0" err="1"/>
              <a:t>dell'identificatore</a:t>
            </a:r>
            <a:r>
              <a:rPr lang="en-GB" b="1" dirty="0"/>
              <a:t> del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Approccio </a:t>
            </a:r>
            <a:r>
              <a:rPr lang="it-IT" sz="1600" i="1" dirty="0"/>
              <a:t>JWT-</a:t>
            </a:r>
            <a:r>
              <a:rPr lang="it-IT" sz="1600" i="1" dirty="0" err="1"/>
              <a:t>claim</a:t>
            </a:r>
            <a:r>
              <a:rPr lang="it-IT" sz="1600" i="1" dirty="0"/>
              <a:t>-</a:t>
            </a:r>
            <a:r>
              <a:rPr lang="it-IT" sz="1600" i="1" dirty="0" err="1"/>
              <a:t>based</a:t>
            </a:r>
            <a:r>
              <a:rPr lang="it-IT" sz="1600" dirty="0"/>
              <a:t> + </a:t>
            </a:r>
            <a:r>
              <a:rPr lang="it-IT" sz="1600" i="1" dirty="0" err="1"/>
              <a:t>ThreadLocal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Configurazione</a:t>
            </a:r>
            <a:r>
              <a:rPr lang="en-GB" b="1" dirty="0"/>
              <a:t> di Hibernate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Configurato </a:t>
            </a:r>
            <a:r>
              <a:rPr lang="it-IT" sz="1600" dirty="0" err="1"/>
              <a:t>Hibernate</a:t>
            </a:r>
            <a:r>
              <a:rPr lang="it-IT" sz="1600" dirty="0"/>
              <a:t> con </a:t>
            </a:r>
            <a:r>
              <a:rPr lang="it-IT" sz="1600" i="1" dirty="0" err="1"/>
              <a:t>MultiTenancyStrategy.DATABASE</a:t>
            </a:r>
            <a:endParaRPr lang="it-IT" sz="1600" dirty="0" err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che restituisce il nome del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che</a:t>
            </a:r>
            <a:r>
              <a:rPr lang="it-IT" sz="1600" i="1" dirty="0"/>
              <a:t> </a:t>
            </a:r>
            <a:r>
              <a:rPr lang="it-IT" sz="1600" dirty="0"/>
              <a:t>configura la connessione allo specifico database relativo al </a:t>
            </a:r>
            <a:r>
              <a:rPr lang="it-IT" sz="1600" dirty="0" err="1"/>
              <a:t>tenant</a:t>
            </a:r>
          </a:p>
          <a:p>
            <a:pPr lvl="0"/>
            <a:r>
              <a:rPr lang="en-GB" b="1" dirty="0"/>
              <a:t>- </a:t>
            </a:r>
            <a:r>
              <a:rPr lang="en-GB" b="1" dirty="0" err="1"/>
              <a:t>Migrazioni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Manualmente per ciascun database</a:t>
            </a:r>
            <a:endParaRPr lang="en-GB" sz="160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B4ADBA95-B937-F46B-AED3-8571AA5C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89" y="261422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67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12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Flusso di lavoro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dirty="0"/>
              <a:t>- </a:t>
            </a:r>
            <a:r>
              <a:rPr lang="it-IT" b="1" dirty="0"/>
              <a:t>Per ogni richiesta HTTP: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estrae il </a:t>
            </a:r>
            <a:r>
              <a:rPr lang="it-IT" sz="1600" dirty="0" err="1"/>
              <a:t>tenant</a:t>
            </a:r>
            <a:r>
              <a:rPr lang="it-IT" sz="1600" dirty="0"/>
              <a:t> ID dal JWT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assegna il </a:t>
            </a:r>
            <a:r>
              <a:rPr lang="it-IT" sz="1600" dirty="0" err="1"/>
              <a:t>tenant</a:t>
            </a:r>
            <a:r>
              <a:rPr lang="it-IT" sz="1600" dirty="0"/>
              <a:t> ID estratto come </a:t>
            </a:r>
            <a:r>
              <a:rPr lang="it-IT" sz="1600" dirty="0" err="1"/>
              <a:t>tenant</a:t>
            </a:r>
            <a:r>
              <a:rPr lang="it-IT" sz="1600" dirty="0"/>
              <a:t> corrente 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endParaRPr lang="it-IT" sz="1600" dirty="0"/>
          </a:p>
          <a:p>
            <a:pPr marL="285750" indent="-285750">
              <a:buFontTx/>
              <a:buChar char="-"/>
            </a:pPr>
            <a:r>
              <a:rPr lang="it-IT" b="1" dirty="0"/>
              <a:t>Per ogni interazione col database, </a:t>
            </a:r>
            <a:r>
              <a:rPr lang="it-IT" b="1" dirty="0" err="1"/>
              <a:t>Hibernate</a:t>
            </a:r>
            <a:r>
              <a:rPr lang="it-IT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r>
              <a:rPr lang="it-IT" sz="1600" dirty="0"/>
              <a:t> corrente dal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per configurare la connessione al database utilizzando lo schema relativo al </a:t>
            </a:r>
            <a:r>
              <a:rPr lang="it-IT" sz="1600" dirty="0" err="1"/>
              <a:t>tenant</a:t>
            </a:r>
            <a:r>
              <a:rPr lang="it-IT" sz="1600" dirty="0"/>
              <a:t> corrente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8DF4F364-A676-131E-01E0-BB0DCE30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9" y="267518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29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Code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nalysis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options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STATICA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437A6577-6492-A872-D310-B23317A82D56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2327472"/>
          <a:ext cx="6710812" cy="2209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dirty="0"/>
                        <a:t>Strumenti </a:t>
                      </a:r>
                      <a:r>
                        <a:rPr lang="it-IT" dirty="0" err="1"/>
                        <a:t>Backend</a:t>
                      </a:r>
                      <a:r>
                        <a:rPr lang="it-IT" dirty="0"/>
                        <a:t> (Java)</a:t>
                      </a:r>
                    </a:p>
                    <a:p>
                      <a:endParaRPr lang="it-IT" sz="1100" dirty="0"/>
                    </a:p>
                    <a:p>
                      <a:r>
                        <a:rPr lang="it-IT" sz="1100" b="1" dirty="0" err="1"/>
                        <a:t>SonarCloud</a:t>
                      </a:r>
                      <a:r>
                        <a:rPr lang="it-IT" sz="1100" b="0" dirty="0"/>
                        <a:t>: analisi approfondita della qualità del codice, rileva bug, vulnerabilità e code </a:t>
                      </a:r>
                      <a:r>
                        <a:rPr lang="it-IT" sz="1100" b="0" dirty="0" err="1"/>
                        <a:t>smells</a:t>
                      </a:r>
                      <a:endParaRPr lang="it-IT" sz="1100" b="0" dirty="0"/>
                    </a:p>
                    <a:p>
                      <a:endParaRPr lang="it-IT" sz="1100" b="0" dirty="0"/>
                    </a:p>
                    <a:p>
                      <a:r>
                        <a:rPr lang="it-IT" sz="1100" dirty="0" err="1"/>
                        <a:t>SpotBugs</a:t>
                      </a:r>
                      <a:r>
                        <a:rPr lang="it-IT" sz="1100" b="0" dirty="0"/>
                        <a:t>: Strumento leggero e specializzato per rilevare bug specifici del codice Java. Facilmente integrabile in </a:t>
                      </a:r>
                      <a:r>
                        <a:rPr lang="it-IT" sz="1100" b="0" dirty="0" err="1"/>
                        <a:t>IntelliJ</a:t>
                      </a:r>
                      <a:r>
                        <a:rPr lang="it-IT" sz="1100" b="0" dirty="0"/>
                        <a:t> tramite Plugin.</a:t>
                      </a:r>
                    </a:p>
                    <a:p>
                      <a:endParaRPr lang="it-IT" sz="1100" b="0" dirty="0"/>
                    </a:p>
                    <a:p>
                      <a:r>
                        <a:rPr lang="it-IT" sz="1100" dirty="0"/>
                        <a:t>PMD:</a:t>
                      </a:r>
                      <a:r>
                        <a:rPr lang="it-IT" sz="1100" b="0" dirty="0"/>
                        <a:t> Completa </a:t>
                      </a:r>
                      <a:r>
                        <a:rPr lang="it-IT" sz="1100" b="0" dirty="0" err="1"/>
                        <a:t>SpotBugs</a:t>
                      </a:r>
                      <a:r>
                        <a:rPr lang="it-IT" sz="1100" b="0" dirty="0"/>
                        <a:t> rilevando problemi di stile e migliorando la leggibilità del codice.</a:t>
                      </a:r>
                      <a:endParaRPr lang="it-IT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Strumenti</a:t>
                      </a:r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Frontend (React)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 err="1"/>
                        <a:t>ESLint</a:t>
                      </a:r>
                      <a:r>
                        <a:rPr lang="it-IT" sz="1100" b="0" dirty="0"/>
                        <a:t>: Standard de facto per l'analisi del codice JavaScript. Rileva problemi di sintassi e aderenza alle best practice.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dirty="0"/>
                        <a:t>Lighthouse</a:t>
                      </a:r>
                      <a:r>
                        <a:rPr lang="it-IT" sz="1100" b="0" dirty="0"/>
                        <a:t>: Strumento indispensabile per analizzare performance, SEO, e accessibilità delle applicazioni web.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1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dirty="0" err="1"/>
                        <a:t>DependaBot</a:t>
                      </a:r>
                      <a:r>
                        <a:rPr lang="it-IT" sz="1100" b="0" dirty="0"/>
                        <a:t>: Strumento di GitHub che automatizza la gestione delle dipendenze nei progetti software.</a:t>
                      </a:r>
                      <a:endParaRPr lang="en-GB" sz="1100" b="0" dirty="0">
                        <a:effectLst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2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CF3E2-8CAC-8F2E-1E7B-50BB7B44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00AB1-47CC-23C8-F6DC-7CFFCC81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Code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nalysis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options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3430FE4-93FB-13B8-6E3E-FE256EFAC5D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97F9A44-7C41-CB2D-2576-417A6BF3387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0EAB16-14C4-AE0B-0837-D73C22A9367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D8A7AC-4DE7-7C84-4C5D-F1B68BF3313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497A71-0903-C3AA-AE96-EF76E251BCC6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14</a:t>
            </a:r>
            <a:endParaRPr lang="it-IT" sz="1400" noProof="0" dirty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C29904F-F8FB-4B6A-9626-01FF3F5B883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DINAMICA: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7625DED6-5977-940C-58A0-AA2265B5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0CEEFE0-34AF-19B2-B212-590295F4882D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2327472"/>
          <a:ext cx="6710812" cy="413449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dirty="0"/>
                        <a:t>Java Profilers</a:t>
                      </a:r>
                    </a:p>
                    <a:p>
                      <a:endParaRPr lang="it-IT" sz="1100" dirty="0"/>
                    </a:p>
                    <a:p>
                      <a:r>
                        <a:rPr lang="it-IT" sz="1100" b="0" dirty="0"/>
                        <a:t>Goal: fornire insight su vari aspetti di </a:t>
                      </a:r>
                      <a:r>
                        <a:rPr lang="it-IT" sz="1100" b="0" dirty="0" err="1"/>
                        <a:t>runtime</a:t>
                      </a:r>
                      <a:r>
                        <a:rPr lang="it-IT" sz="1100" b="0" dirty="0"/>
                        <a:t> di un applicazione (</a:t>
                      </a:r>
                      <a:r>
                        <a:rPr lang="it-IT" sz="1100" b="0" dirty="0" err="1"/>
                        <a:t>memory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usage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cpu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consumption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garbage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collection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potential</a:t>
                      </a:r>
                      <a:r>
                        <a:rPr lang="it-IT" sz="1100" b="0" dirty="0"/>
                        <a:t> </a:t>
                      </a:r>
                      <a:r>
                        <a:rPr lang="it-IT" sz="1100" b="0" dirty="0" err="1"/>
                        <a:t>bottlenecks</a:t>
                      </a:r>
                      <a:r>
                        <a:rPr lang="it-IT" sz="1100" b="0" dirty="0"/>
                        <a:t>…)</a:t>
                      </a:r>
                    </a:p>
                    <a:p>
                      <a:endParaRPr lang="it-IT" sz="1100" b="0" dirty="0"/>
                    </a:p>
                    <a:p>
                      <a:r>
                        <a:rPr lang="it-IT" sz="1100" b="0" dirty="0" err="1"/>
                        <a:t>VisualVM</a:t>
                      </a:r>
                      <a:r>
                        <a:rPr lang="it-IT" sz="1100" b="0" dirty="0"/>
                        <a:t>: tool open-source free che fa profiling di </a:t>
                      </a:r>
                      <a:r>
                        <a:rPr lang="it-IT" sz="1100" b="0" dirty="0" err="1"/>
                        <a:t>cpu</a:t>
                      </a:r>
                      <a:r>
                        <a:rPr lang="it-IT" sz="1100" b="0" dirty="0"/>
                        <a:t> in real-time, memoria, </a:t>
                      </a:r>
                      <a:r>
                        <a:rPr lang="it-IT" sz="1100" b="0" dirty="0" err="1"/>
                        <a:t>thread</a:t>
                      </a:r>
                      <a:r>
                        <a:rPr lang="it-IT" sz="1100" b="0" dirty="0"/>
                        <a:t>, GC, oltre a permettere anche analisi di </a:t>
                      </a:r>
                      <a:r>
                        <a:rPr lang="it-IT" sz="1100" b="0" dirty="0" err="1"/>
                        <a:t>thread</a:t>
                      </a:r>
                      <a:endParaRPr lang="it-IT" sz="1100" b="0" dirty="0"/>
                    </a:p>
                    <a:p>
                      <a:endParaRPr lang="it-IT" sz="1100" b="0" dirty="0"/>
                    </a:p>
                    <a:p>
                      <a:r>
                        <a:rPr lang="it-IT" sz="1100" b="0" dirty="0" err="1"/>
                        <a:t>Jprofiler</a:t>
                      </a:r>
                      <a:r>
                        <a:rPr lang="it-IT" sz="1100" b="0" dirty="0"/>
                        <a:t>, </a:t>
                      </a:r>
                      <a:r>
                        <a:rPr lang="it-IT" sz="1100" b="0" dirty="0" err="1"/>
                        <a:t>YourKit</a:t>
                      </a:r>
                      <a:r>
                        <a:rPr lang="it-IT" sz="1100" b="0" dirty="0"/>
                        <a:t>: commerciali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Sec.&amp;Vulnerability</a:t>
                      </a:r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Scanners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effectLst/>
                        </a:rPr>
                        <a:t>OWASP ZAP: tool open-source free </a:t>
                      </a:r>
                      <a:r>
                        <a:rPr lang="en-GB" sz="1100" b="0" dirty="0" err="1">
                          <a:effectLst/>
                        </a:rPr>
                        <a:t>che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prova</a:t>
                      </a:r>
                      <a:r>
                        <a:rPr lang="en-GB" sz="1100" b="0" dirty="0">
                          <a:effectLst/>
                        </a:rPr>
                        <a:t> a </a:t>
                      </a:r>
                      <a:r>
                        <a:rPr lang="en-GB" sz="1100" b="0" dirty="0" err="1">
                          <a:effectLst/>
                        </a:rPr>
                        <a:t>sfruttare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vulnerabilità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conosciute</a:t>
                      </a:r>
                      <a:r>
                        <a:rPr lang="en-GB" sz="1100" b="0" dirty="0">
                          <a:effectLst/>
                        </a:rPr>
                        <a:t> (SQL injection, XSS, …). E’ facile da </a:t>
                      </a:r>
                      <a:r>
                        <a:rPr lang="en-GB" sz="1100" b="0" dirty="0" err="1">
                          <a:effectLst/>
                        </a:rPr>
                        <a:t>automatizzare</a:t>
                      </a:r>
                      <a:r>
                        <a:rPr lang="en-GB" sz="1100" b="0" dirty="0">
                          <a:effectLst/>
                        </a:rPr>
                        <a:t> in pipeline di CI/CD e ha un </a:t>
                      </a:r>
                      <a:r>
                        <a:rPr lang="en-GB" sz="1100" b="0" dirty="0" err="1">
                          <a:effectLst/>
                        </a:rPr>
                        <a:t>ecosistema</a:t>
                      </a:r>
                      <a:r>
                        <a:rPr lang="en-GB" sz="1100" b="0" dirty="0">
                          <a:effectLst/>
                        </a:rPr>
                        <a:t> di plugin </a:t>
                      </a:r>
                      <a:r>
                        <a:rPr lang="en-GB" sz="1100" b="0" dirty="0" err="1">
                          <a:effectLst/>
                        </a:rPr>
                        <a:t>molto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vasto</a:t>
                      </a:r>
                      <a:r>
                        <a:rPr lang="en-GB" sz="1100" b="0" dirty="0">
                          <a:effectLst/>
                        </a:rPr>
                        <a:t> per </a:t>
                      </a:r>
                      <a:r>
                        <a:rPr lang="en-GB" sz="1100" b="0" dirty="0" err="1">
                          <a:effectLst/>
                        </a:rPr>
                        <a:t>ampliare</a:t>
                      </a:r>
                      <a:r>
                        <a:rPr lang="en-GB" sz="1100" b="0" dirty="0">
                          <a:effectLst/>
                        </a:rPr>
                        <a:t> le sue features.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 err="1">
                          <a:effectLst/>
                        </a:rPr>
                        <a:t>Necessità</a:t>
                      </a:r>
                      <a:r>
                        <a:rPr lang="en-GB" sz="1100" b="0" dirty="0">
                          <a:effectLst/>
                        </a:rPr>
                        <a:t> di </a:t>
                      </a:r>
                      <a:r>
                        <a:rPr lang="en-GB" sz="1100" b="0" dirty="0" err="1">
                          <a:effectLst/>
                        </a:rPr>
                        <a:t>esperienza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nell’ambito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della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sicurezza</a:t>
                      </a:r>
                      <a:r>
                        <a:rPr lang="en-GB" sz="1100" b="0" dirty="0">
                          <a:effectLst/>
                        </a:rPr>
                        <a:t> per </a:t>
                      </a:r>
                      <a:r>
                        <a:rPr lang="en-GB" sz="1100" b="0" dirty="0" err="1">
                          <a:effectLst/>
                        </a:rPr>
                        <a:t>interpretare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correttamente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i</a:t>
                      </a:r>
                      <a:r>
                        <a:rPr lang="en-GB" sz="1100" b="0" dirty="0">
                          <a:effectLst/>
                        </a:rPr>
                        <a:t> </a:t>
                      </a:r>
                      <a:r>
                        <a:rPr lang="en-GB" sz="1100" b="0" dirty="0" err="1">
                          <a:effectLst/>
                        </a:rPr>
                        <a:t>risultati</a:t>
                      </a:r>
                      <a:r>
                        <a:rPr lang="en-GB" sz="1100" b="0" dirty="0">
                          <a:effectLst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dirty="0">
                          <a:effectLst/>
                        </a:rPr>
                        <a:t>Burp suite: </a:t>
                      </a:r>
                      <a:r>
                        <a:rPr lang="en-GB" sz="1100" b="0" dirty="0" err="1">
                          <a:effectLst/>
                        </a:rPr>
                        <a:t>commerciale</a:t>
                      </a:r>
                      <a:r>
                        <a:rPr lang="en-GB" sz="1100" b="0" dirty="0">
                          <a:effectLst/>
                        </a:rPr>
                        <a:t>, più features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  <a:tr h="2092335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Monitoring&amp;Observability</a:t>
                      </a:r>
                      <a:endParaRPr lang="en-GB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 Actuator: built-in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dentro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Spring,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fornisce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diverse features per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aiutare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monitorare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 spring con la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health, dump, environment, dump,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facilmente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altri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come Prometheus. </a:t>
                      </a: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endpoint HTTP per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interagire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l’applicazione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relic, Datadog: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commerciali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3F9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 analysis</a:t>
                      </a:r>
                    </a:p>
                    <a:p>
                      <a:endParaRPr lang="en-GB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Dev Tools: estensione di browser per debugging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React: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permette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ispezionarne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l’architettura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le performance al rendering.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apposta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un’architettura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React component-based.</a:t>
                      </a: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Così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trovare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bottleneck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rendering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ineffiecienze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nella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stato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Sentry: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commerciale</a:t>
                      </a:r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7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quel che riguarda la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#599, è stato creato un </a:t>
            </a:r>
            <a:r>
              <a:rPr lang="it-IT" dirty="0" err="1">
                <a:solidFill>
                  <a:srgbClr val="163E64"/>
                </a:solidFill>
              </a:rPr>
              <a:t>dialog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l’inserimento dei turni durante la creazione di un servizio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1092C-EE73-EA43-F850-763F3DEE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4" y="2446484"/>
            <a:ext cx="3783450" cy="2101917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248360-469B-8B3D-4DA6-26E32D2E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80" y="3509868"/>
            <a:ext cx="3473022" cy="325069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CA7AFE-3166-E438-CCA9-5A674D58F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467" y="2446484"/>
            <a:ext cx="3862797" cy="2020959"/>
          </a:xfrm>
          <a:prstGeom prst="rect">
            <a:avLst/>
          </a:prstGeom>
          <a:ln w="127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1AD2-19F9-2350-AA83-19553306E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2F3F21-F172-6764-62AC-B1DE911E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5393163-C859-292A-D19F-DA1F320313D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5C2F8D6-0772-B42A-4DB0-C1850D6144AE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D9D8E3-DBC7-E80B-EC7F-CAE57A9C1FF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1D325CC-D9E1-48E7-AFCA-13D9E3DEE21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53BFD9-9920-760A-86CF-01425434129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16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6E4768-18A1-21E3-4322-D10BDF69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BE17FA49-CF4E-9B3C-6D67-CBAC004F9527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 i controlli per far si che ad ogni mansione di ogni turno ci sia almeno un medico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Aggiunta la possibilità di creare uno schedulo di un giorno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Risolto il problema dello stop della schedulazione al primo vincolo non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ora i turni verranno riempiti il più possibile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 turno è infattibile se per definizione nessun medico strutturato disponibile per almeno una delle mansioni</a:t>
            </a:r>
          </a:p>
        </p:txBody>
      </p:sp>
    </p:spTree>
    <p:extLst>
      <p:ext uri="{BB962C8B-B14F-4D97-AF65-F5344CB8AC3E}">
        <p14:creationId xmlns:p14="http://schemas.microsoft.com/office/powerpoint/2010/main" val="294644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217F21-9CCF-B6F5-8519-E61584B09C59}"/>
              </a:ext>
            </a:extLst>
          </p:cNvPr>
          <p:cNvSpPr txBox="1"/>
          <p:nvPr/>
        </p:nvSpPr>
        <p:spPr>
          <a:xfrm>
            <a:off x="812556" y="3602750"/>
            <a:ext cx="7366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highlight>
                  <a:srgbClr val="E7F0F7"/>
                </a:highlight>
              </a:rPr>
              <a:t>INSERIRE FOGLIO ORE SPRINT 2</a:t>
            </a:r>
            <a:endParaRPr lang="en-GB" sz="4000" dirty="0">
              <a:solidFill>
                <a:srgbClr val="FF0000"/>
              </a:solidFill>
              <a:highlight>
                <a:srgbClr val="E7F0F7"/>
              </a:highlight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C59E54-BC22-303E-F34C-93835B161031}"/>
              </a:ext>
            </a:extLst>
          </p:cNvPr>
          <p:cNvSpPr txBox="1"/>
          <p:nvPr/>
        </p:nvSpPr>
        <p:spPr>
          <a:xfrm>
            <a:off x="812556" y="3627297"/>
            <a:ext cx="7366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  <a:highlight>
                  <a:srgbClr val="E7F0F7"/>
                </a:highlight>
              </a:rPr>
              <a:t>INSERIRE FOGLIO ORE SPRINT 2</a:t>
            </a:r>
            <a:endParaRPr lang="en-GB" sz="4000" dirty="0">
              <a:solidFill>
                <a:srgbClr val="FF0000"/>
              </a:solidFill>
              <a:highlight>
                <a:srgbClr val="E7F0F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Problema nella delete di un servizio rispetto alla logica precedente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85421" y="4323975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85421" y="4812801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147455"/>
            <a:ext cx="2574404" cy="391777"/>
            <a:chOff x="991771" y="3286563"/>
            <a:chExt cx="2574404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2104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</a:t>
              </a:r>
              <a:r>
                <a:rPr lang="it-IT" u="sng" dirty="0" err="1">
                  <a:solidFill>
                    <a:schemeClr val="accent1"/>
                  </a:solidFill>
                </a:rPr>
                <a:t>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675385"/>
            <a:ext cx="3463430" cy="391777"/>
            <a:chOff x="991771" y="3286563"/>
            <a:chExt cx="3463430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993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 err="1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development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B</a:t>
              </a: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75284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D</a:t>
              </a:r>
              <a:endParaRPr lang="it-IT" sz="1600" noProof="0" dirty="0"/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24492"/>
            <a:ext cx="2911932" cy="391777"/>
            <a:chOff x="991771" y="3286563"/>
            <a:chExt cx="2911932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Code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analysis</a:t>
              </a:r>
              <a:r>
                <a:rPr lang="it-IT" u="sng" noProof="0" dirty="0">
                  <a:solidFill>
                    <a:schemeClr val="accent1"/>
                  </a:solidFill>
                </a:rPr>
                <a:t>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options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2151598"/>
            <a:ext cx="6654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Potenziare 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test di integrazione</a:t>
            </a:r>
            <a:b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i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Sviluppare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integrarle nel progetto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Studiare soluzioni di analisi statica e (dinamica)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27" y="4737652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62" y="2869229"/>
            <a:ext cx="644400" cy="6444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062" y="2009569"/>
            <a:ext cx="644400" cy="6444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5062" y="3877827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Testing</a:t>
            </a:r>
            <a:endParaRPr lang="it-IT" sz="3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Dopo il lavoro di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refactoring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codice e le modifiche alla logica dell’anno passato, molte classi di test sono diventate obsolete e quindi inutilizzabili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previsione anche dell’utilizzo dei tool di analisi del codice è utile avere una test suite in visione di una coverage significativa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sono recuperate circa la metà dei package di testing precedentemente presenti, aggiornando i test al loro interno con la nuova logica introdotta nell’applicazione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Vedere package di test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assegnazioneTurni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cambiaPassword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controllerscheduler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giustificaForzatura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preferences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i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preferenze 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(ovvero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holiday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B46E417-5F48-F356-4FD6-4027F52F9B20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Dove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memorizzare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 il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backend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determina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il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ID ad ogni richiesta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1FBA8838-309E-576A-11D2-108595B544F1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3310909"/>
          <a:ext cx="2842572" cy="201528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42572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15287">
                <a:tc>
                  <a:txBody>
                    <a:bodyPr/>
                    <a:lstStyle/>
                    <a:p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JWT-claim-based</a:t>
                      </a:r>
                    </a:p>
                    <a:p>
                      <a:endParaRPr lang="en-GB" sz="1800" b="1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Store the tenant ID in a JWT claim </a:t>
                      </a:r>
                    </a:p>
                    <a:p>
                      <a:endParaRPr lang="en-GB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Il token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incapsula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in modo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essendo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far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l’URL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Inoltre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bene con il framework di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stiamo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utilizzando</a:t>
                      </a:r>
                      <a:r>
                        <a:rPr lang="en-GB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3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</a:tbl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76" y="3429001"/>
            <a:ext cx="6133572" cy="2138680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22618" flipV="1">
            <a:off x="3151805" y="5208142"/>
            <a:ext cx="1043942" cy="14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6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Come </a:t>
            </a:r>
            <a:r>
              <a:rPr lang="it-IT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partizionare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 dati: l’isolamento dei dati, in modo che un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non possa vedere quelli di un altro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è importante per garantire la sicurezza e la privacy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204674" y="3219167"/>
            <a:ext cx="2255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</a:t>
            </a:r>
          </a:p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endParaRPr lang="it-IT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5354032" y="3218763"/>
            <a:ext cx="2010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Database</a:t>
            </a:r>
          </a:p>
          <a:p>
            <a:pPr algn="ctr"/>
            <a:r>
              <a:rPr lang="it-IT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 </a:t>
            </a:r>
            <a:r>
              <a:rPr lang="it-IT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endParaRPr lang="it-IT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0CC3D4E-ADD0-E064-B7E3-2D6ED83D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29" y="3741983"/>
            <a:ext cx="2249295" cy="29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94" y="3742387"/>
            <a:ext cx="2046469" cy="294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142348" flipV="1">
            <a:off x="3536157" y="2737582"/>
            <a:ext cx="540091" cy="74776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20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460000" flipV="1">
            <a:off x="4401481" y="2741954"/>
            <a:ext cx="540091" cy="747760"/>
          </a:xfrm>
          <a:prstGeom prst="rect">
            <a:avLst/>
          </a:prstGeom>
          <a:scene3d>
            <a:camera prst="orthographicFront">
              <a:rot lat="0" lon="11399999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896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schema all'interno dello stesso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Spring/</a:t>
            </a:r>
            <a:r>
              <a:rPr lang="it-IT" sz="1600" dirty="0" err="1"/>
              <a:t>Hibernate</a:t>
            </a:r>
            <a:r>
              <a:rPr lang="it-IT" sz="1600" dirty="0"/>
              <a:t> può passare dinamicamente da uno schema all’altro in base al </a:t>
            </a:r>
            <a:r>
              <a:rPr lang="it-IT" sz="1600" dirty="0" err="1"/>
              <a:t>tenant</a:t>
            </a:r>
            <a:r>
              <a:rPr lang="it-IT" sz="1600" dirty="0"/>
              <a:t>, determinato durante il </a:t>
            </a:r>
            <a:r>
              <a:rPr lang="it-IT" sz="1600" dirty="0" err="1"/>
              <a:t>runtime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Più semplice eliminare o migrare un singolo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carico alto di un </a:t>
            </a:r>
            <a:r>
              <a:rPr lang="it-IT" sz="1600" dirty="0" err="1"/>
              <a:t>tenant</a:t>
            </a:r>
            <a:r>
              <a:rPr lang="it-IT" sz="1600" dirty="0"/>
              <a:t> può influenzare gli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Gestione potenzialmente complicata di molti schemi in un unico database</a:t>
            </a:r>
            <a:endParaRPr lang="en-GB" sz="160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17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Implementazione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Estrazione</a:t>
            </a:r>
            <a:r>
              <a:rPr lang="en-GB" b="1" dirty="0"/>
              <a:t> </a:t>
            </a:r>
            <a:r>
              <a:rPr lang="en-GB" b="1" dirty="0" err="1"/>
              <a:t>dell'identificatore</a:t>
            </a:r>
            <a:r>
              <a:rPr lang="en-GB" b="1" dirty="0"/>
              <a:t> del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Approccio </a:t>
            </a:r>
            <a:r>
              <a:rPr lang="it-IT" sz="1600" i="1" dirty="0"/>
              <a:t>JWT-</a:t>
            </a:r>
            <a:r>
              <a:rPr lang="it-IT" sz="1600" i="1" dirty="0" err="1"/>
              <a:t>claim</a:t>
            </a:r>
            <a:r>
              <a:rPr lang="it-IT" sz="1600" i="1" dirty="0"/>
              <a:t>-</a:t>
            </a:r>
            <a:r>
              <a:rPr lang="it-IT" sz="1600" i="1" dirty="0" err="1"/>
              <a:t>based</a:t>
            </a:r>
            <a:r>
              <a:rPr lang="it-IT" sz="1600" dirty="0"/>
              <a:t> + </a:t>
            </a:r>
            <a:r>
              <a:rPr lang="it-IT" sz="1600" i="1" dirty="0" err="1"/>
              <a:t>ThreadLocal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Configurazione</a:t>
            </a:r>
            <a:r>
              <a:rPr lang="en-GB" b="1" dirty="0"/>
              <a:t> di Hibernate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Configurato </a:t>
            </a:r>
            <a:r>
              <a:rPr lang="it-IT" sz="1600" dirty="0" err="1"/>
              <a:t>Hibernate</a:t>
            </a:r>
            <a:r>
              <a:rPr lang="it-IT" sz="1600" dirty="0"/>
              <a:t> con </a:t>
            </a:r>
            <a:r>
              <a:rPr lang="it-IT" sz="1600" i="1" dirty="0" err="1"/>
              <a:t>MultiTenancyStrategy.SCHEMA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che restituisce il nome dello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Implementato un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che</a:t>
            </a:r>
            <a:r>
              <a:rPr lang="it-IT" sz="1600" i="1" dirty="0"/>
              <a:t> </a:t>
            </a:r>
            <a:r>
              <a:rPr lang="it-IT" sz="1600" dirty="0"/>
              <a:t>configura la connessione al database affinché utilizzi lo schema specifico del </a:t>
            </a:r>
            <a:r>
              <a:rPr lang="it-IT" sz="1600" dirty="0" err="1"/>
              <a:t>tenant</a:t>
            </a:r>
            <a:endParaRPr lang="en-GB" sz="1600" i="1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Migrazioni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Manualmente per ciascuno schema</a:t>
            </a:r>
            <a:endParaRPr lang="en-GB" sz="160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8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development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Flusso di lavoro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dirty="0"/>
              <a:t>- </a:t>
            </a:r>
            <a:r>
              <a:rPr lang="it-IT" b="1" dirty="0"/>
              <a:t>Per ogni richiesta HTTP: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estrae il </a:t>
            </a:r>
            <a:r>
              <a:rPr lang="it-IT" sz="1600" dirty="0" err="1"/>
              <a:t>tenant</a:t>
            </a:r>
            <a:r>
              <a:rPr lang="it-IT" sz="1600" dirty="0"/>
              <a:t> ID dal JWT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Si assegna il </a:t>
            </a:r>
            <a:r>
              <a:rPr lang="it-IT" sz="1600" dirty="0" err="1"/>
              <a:t>tenant</a:t>
            </a:r>
            <a:r>
              <a:rPr lang="it-IT" sz="1600" dirty="0"/>
              <a:t> ID estratto come </a:t>
            </a:r>
            <a:r>
              <a:rPr lang="it-IT" sz="1600" dirty="0" err="1"/>
              <a:t>tenant</a:t>
            </a:r>
            <a:r>
              <a:rPr lang="it-IT" sz="1600" dirty="0"/>
              <a:t> corrente 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endParaRPr lang="it-IT" sz="1600" dirty="0"/>
          </a:p>
          <a:p>
            <a:pPr marL="285750" indent="-285750">
              <a:buFontTx/>
              <a:buChar char="-"/>
            </a:pPr>
            <a:r>
              <a:rPr lang="it-IT" b="1" dirty="0"/>
              <a:t>Per ogni interazione col database, </a:t>
            </a:r>
            <a:r>
              <a:rPr lang="it-IT" b="1" dirty="0" err="1"/>
              <a:t>Hibernate</a:t>
            </a:r>
            <a:r>
              <a:rPr lang="it-IT" b="1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identificare il </a:t>
            </a:r>
            <a:r>
              <a:rPr lang="it-IT" sz="1600" dirty="0" err="1"/>
              <a:t>tenant</a:t>
            </a:r>
            <a:r>
              <a:rPr lang="it-IT" sz="1600" dirty="0"/>
              <a:t> corrente dal </a:t>
            </a:r>
            <a:r>
              <a:rPr lang="it-IT" sz="1600" i="1" dirty="0" err="1"/>
              <a:t>TenantContext</a:t>
            </a:r>
            <a:endParaRPr lang="it-IT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Utilizza il </a:t>
            </a:r>
            <a:r>
              <a:rPr lang="it-IT" sz="1600" i="1" dirty="0" err="1"/>
              <a:t>MultiTenantConnectionProvider</a:t>
            </a:r>
            <a:r>
              <a:rPr lang="it-IT" sz="1600" i="1" dirty="0"/>
              <a:t> </a:t>
            </a:r>
            <a:r>
              <a:rPr lang="it-IT" sz="1600" dirty="0"/>
              <a:t>per configurare la connessione al database utilizzando lo schema relativo al </a:t>
            </a:r>
            <a:r>
              <a:rPr lang="it-IT" sz="1600" dirty="0" err="1"/>
              <a:t>tenant</a:t>
            </a:r>
            <a:r>
              <a:rPr lang="it-IT" sz="1600" dirty="0"/>
              <a:t> corrente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22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Shifts happen - Sprint 2</vt:lpstr>
      <vt:lpstr>AGENDA</vt:lpstr>
      <vt:lpstr>GOALS</vt:lpstr>
      <vt:lpstr>GOAL: Strengthen Testing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Multi-Tenancy development</vt:lpstr>
      <vt:lpstr>GOAL: Code Analysis options</vt:lpstr>
      <vt:lpstr>GOAL: Code Analysis options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92</cp:revision>
  <dcterms:created xsi:type="dcterms:W3CDTF">2012-07-30T23:18:30Z</dcterms:created>
  <dcterms:modified xsi:type="dcterms:W3CDTF">2025-01-12T22:02:04Z</dcterms:modified>
</cp:coreProperties>
</file>