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1" r:id="rId4"/>
    <p:sldId id="274" r:id="rId5"/>
    <p:sldId id="296" r:id="rId6"/>
    <p:sldId id="297" r:id="rId7"/>
    <p:sldId id="300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2" r:id="rId17"/>
    <p:sldId id="292" r:id="rId18"/>
    <p:sldId id="295" r:id="rId19"/>
    <p:sldId id="276" r:id="rId20"/>
    <p:sldId id="293" r:id="rId21"/>
    <p:sldId id="262" r:id="rId22"/>
    <p:sldId id="28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7017-44F0-FFCD-D579-CA05C7F57DC9}" v="91" dt="2025-01-25T22:20:51.576"/>
    <p1510:client id="{FE2DCA14-B75A-4823-2F27-9B88B5D02D84}" v="399" dt="2025-01-27T10:36:50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ppellini" userId="S::federico.cappellini@students.uniroma2.eu::6f1f0922-ceda-4afa-9ee1-ab643cc01c27" providerId="AD" clId="Web-{FE2DCA14-B75A-4823-2F27-9B88B5D02D84}"/>
    <pc:docChg chg="addSld modSld">
      <pc:chgData name="federico cappellini" userId="S::federico.cappellini@students.uniroma2.eu::6f1f0922-ceda-4afa-9ee1-ab643cc01c27" providerId="AD" clId="Web-{FE2DCA14-B75A-4823-2F27-9B88B5D02D84}" dt="2025-01-27T10:36:48.835" v="209" actId="20577"/>
      <pc:docMkLst>
        <pc:docMk/>
      </pc:docMkLst>
      <pc:sldChg chg="modSp">
        <pc:chgData name="federico cappellini" userId="S::federico.cappellini@students.uniroma2.eu::6f1f0922-ceda-4afa-9ee1-ab643cc01c27" providerId="AD" clId="Web-{FE2DCA14-B75A-4823-2F27-9B88B5D02D84}" dt="2025-01-27T10:36:48.835" v="209" actId="20577"/>
        <pc:sldMkLst>
          <pc:docMk/>
          <pc:sldMk cId="1623740443" sldId="295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36:48.835" v="209" actId="20577"/>
          <ac:spMkLst>
            <pc:docMk/>
            <pc:sldMk cId="1623740443" sldId="295"/>
            <ac:spMk id="3" creationId="{E721B17B-4937-11BD-86AD-F4DE854DB47A}"/>
          </ac:spMkLst>
        </pc:spChg>
      </pc:sldChg>
      <pc:sldChg chg="addSp delSp modSp">
        <pc:chgData name="federico cappellini" userId="S::federico.cappellini@students.uniroma2.eu::6f1f0922-ceda-4afa-9ee1-ab643cc01c27" providerId="AD" clId="Web-{FE2DCA14-B75A-4823-2F27-9B88B5D02D84}" dt="2025-01-27T10:27:19.829" v="140"/>
        <pc:sldMkLst>
          <pc:docMk/>
          <pc:sldMk cId="1707716401" sldId="299"/>
        </pc:sldMkLst>
        <pc:spChg chg="add mod">
          <ac:chgData name="federico cappellini" userId="S::federico.cappellini@students.uniroma2.eu::6f1f0922-ceda-4afa-9ee1-ab643cc01c27" providerId="AD" clId="Web-{FE2DCA14-B75A-4823-2F27-9B88B5D02D84}" dt="2025-01-27T10:24:11.493" v="117" actId="20577"/>
          <ac:spMkLst>
            <pc:docMk/>
            <pc:sldMk cId="1707716401" sldId="299"/>
            <ac:spMk id="3" creationId="{A1161485-DE4C-ACFB-4226-2E2FA2656606}"/>
          </ac:spMkLst>
        </pc:spChg>
        <pc:spChg chg="del mod">
          <ac:chgData name="federico cappellini" userId="S::federico.cappellini@students.uniroma2.eu::6f1f0922-ceda-4afa-9ee1-ab643cc01c27" providerId="AD" clId="Web-{FE2DCA14-B75A-4823-2F27-9B88B5D02D84}" dt="2025-01-27T10:21:47.441" v="14"/>
          <ac:spMkLst>
            <pc:docMk/>
            <pc:sldMk cId="1707716401" sldId="299"/>
            <ac:spMk id="12" creationId="{8290C57E-5561-FDA2-5EFB-EDC39761C52E}"/>
          </ac:spMkLst>
        </pc:spChg>
        <pc:spChg chg="add del">
          <ac:chgData name="federico cappellini" userId="S::federico.cappellini@students.uniroma2.eu::6f1f0922-ceda-4afa-9ee1-ab643cc01c27" providerId="AD" clId="Web-{FE2DCA14-B75A-4823-2F27-9B88B5D02D84}" dt="2025-01-27T10:27:03.516" v="138"/>
          <ac:spMkLst>
            <pc:docMk/>
            <pc:sldMk cId="1707716401" sldId="299"/>
            <ac:spMk id="14" creationId="{08617B96-3DD6-5714-3CAA-1BA6A75632D8}"/>
          </ac:spMkLst>
        </pc:spChg>
        <pc:picChg chg="add del">
          <ac:chgData name="federico cappellini" userId="S::federico.cappellini@students.uniroma2.eu::6f1f0922-ceda-4afa-9ee1-ab643cc01c27" providerId="AD" clId="Web-{FE2DCA14-B75A-4823-2F27-9B88B5D02D84}" dt="2025-01-27T10:27:04.172" v="139"/>
          <ac:picMkLst>
            <pc:docMk/>
            <pc:sldMk cId="1707716401" sldId="299"/>
            <ac:picMk id="9" creationId="{212AEA26-429E-E695-C2DF-A9D89705B50C}"/>
          </ac:picMkLst>
        </pc:picChg>
        <pc:picChg chg="add">
          <ac:chgData name="federico cappellini" userId="S::federico.cappellini@students.uniroma2.eu::6f1f0922-ceda-4afa-9ee1-ab643cc01c27" providerId="AD" clId="Web-{FE2DCA14-B75A-4823-2F27-9B88B5D02D84}" dt="2025-01-27T10:27:19.829" v="140"/>
          <ac:picMkLst>
            <pc:docMk/>
            <pc:sldMk cId="1707716401" sldId="299"/>
            <ac:picMk id="17" creationId="{B686C429-41D9-1FAD-38CB-85A14F9745D2}"/>
          </ac:picMkLst>
        </pc:picChg>
      </pc:sldChg>
      <pc:sldChg chg="modSp add">
        <pc:chgData name="federico cappellini" userId="S::federico.cappellini@students.uniroma2.eu::6f1f0922-ceda-4afa-9ee1-ab643cc01c27" providerId="AD" clId="Web-{FE2DCA14-B75A-4823-2F27-9B88B5D02D84}" dt="2025-01-27T10:32:51.122" v="207" actId="20577"/>
        <pc:sldMkLst>
          <pc:docMk/>
          <pc:sldMk cId="3264787773" sldId="300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0:25.407" v="12" actId="20577"/>
          <ac:spMkLst>
            <pc:docMk/>
            <pc:sldMk cId="3264787773" sldId="300"/>
            <ac:spMk id="2" creationId="{9B0B0254-4A13-E73A-2AF7-83D8CF53932B}"/>
          </ac:spMkLst>
        </pc:spChg>
        <pc:spChg chg="mod">
          <ac:chgData name="federico cappellini" userId="S::federico.cappellini@students.uniroma2.eu::6f1f0922-ceda-4afa-9ee1-ab643cc01c27" providerId="AD" clId="Web-{FE2DCA14-B75A-4823-2F27-9B88B5D02D84}" dt="2025-01-27T10:32:51.122" v="207" actId="20577"/>
          <ac:spMkLst>
            <pc:docMk/>
            <pc:sldMk cId="3264787773" sldId="300"/>
            <ac:spMk id="15" creationId="{8290C57E-5561-FDA2-5EFB-EDC39761C52E}"/>
          </ac:spMkLst>
        </pc:spChg>
      </pc:sldChg>
      <pc:sldChg chg="addSp delSp modSp add replId">
        <pc:chgData name="federico cappellini" userId="S::federico.cappellini@students.uniroma2.eu::6f1f0922-ceda-4afa-9ee1-ab643cc01c27" providerId="AD" clId="Web-{FE2DCA14-B75A-4823-2F27-9B88B5D02D84}" dt="2025-01-27T10:30:19.632" v="196"/>
        <pc:sldMkLst>
          <pc:docMk/>
          <pc:sldMk cId="281973483" sldId="301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9:40.693" v="194" actId="20577"/>
          <ac:spMkLst>
            <pc:docMk/>
            <pc:sldMk cId="281973483" sldId="301"/>
            <ac:spMk id="12" creationId="{8290C57E-5561-FDA2-5EFB-EDC39761C52E}"/>
          </ac:spMkLst>
        </pc:spChg>
        <pc:picChg chg="add">
          <ac:chgData name="federico cappellini" userId="S::federico.cappellini@students.uniroma2.eu::6f1f0922-ceda-4afa-9ee1-ab643cc01c27" providerId="AD" clId="Web-{FE2DCA14-B75A-4823-2F27-9B88B5D02D84}" dt="2025-01-27T10:30:19.632" v="196"/>
          <ac:picMkLst>
            <pc:docMk/>
            <pc:sldMk cId="281973483" sldId="301"/>
            <ac:picMk id="7" creationId="{12435049-D208-126B-5931-26C38B7A9140}"/>
          </ac:picMkLst>
        </pc:picChg>
        <pc:picChg chg="del">
          <ac:chgData name="federico cappellini" userId="S::federico.cappellini@students.uniroma2.eu::6f1f0922-ceda-4afa-9ee1-ab643cc01c27" providerId="AD" clId="Web-{FE2DCA14-B75A-4823-2F27-9B88B5D02D84}" dt="2025-01-27T10:30:15.085" v="195"/>
          <ac:picMkLst>
            <pc:docMk/>
            <pc:sldMk cId="281973483" sldId="301"/>
            <ac:picMk id="13" creationId="{BA9AB35F-ED47-DBCD-7041-4EA50B6DAA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1/27/2025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6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</a:t>
            </a:r>
            <a:r>
              <a:rPr lang="it-IT" sz="2000" noProof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Buniy</a:t>
            </a: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035002d2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 smtClean="0">
                <a:solidFill>
                  <a:schemeClr val="bg1"/>
                </a:solidFill>
              </a:rPr>
              <a:t>10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Per </a:t>
            </a:r>
            <a:r>
              <a:rPr lang="en-GB" noProof="0" dirty="0" err="1"/>
              <a:t>quel</a:t>
            </a:r>
            <a:r>
              <a:rPr lang="en-GB" noProof="0" dirty="0"/>
              <a:t> </a:t>
            </a:r>
            <a:r>
              <a:rPr lang="en-GB" noProof="0" dirty="0" err="1"/>
              <a:t>che</a:t>
            </a:r>
            <a:r>
              <a:rPr lang="en-GB" noProof="0" dirty="0"/>
              <a:t> </a:t>
            </a:r>
            <a:r>
              <a:rPr lang="en-GB" noProof="0" dirty="0" err="1"/>
              <a:t>rigurda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tool di </a:t>
            </a:r>
            <a:r>
              <a:rPr lang="en-GB" noProof="0" dirty="0" err="1"/>
              <a:t>integrazione</a:t>
            </a:r>
            <a:r>
              <a:rPr lang="en-GB" noProof="0" dirty="0"/>
              <a:t> </a:t>
            </a:r>
            <a:r>
              <a:rPr lang="en-GB" noProof="0" dirty="0" err="1"/>
              <a:t>si</a:t>
            </a:r>
            <a:r>
              <a:rPr lang="en-GB" noProof="0" dirty="0"/>
              <a:t> è </a:t>
            </a:r>
            <a:r>
              <a:rPr lang="en-GB" noProof="0" dirty="0" err="1"/>
              <a:t>implementato</a:t>
            </a:r>
            <a:r>
              <a:rPr lang="en-GB" noProof="0" dirty="0"/>
              <a:t> come </a:t>
            </a:r>
            <a:r>
              <a:rPr lang="en-GB" noProof="0" dirty="0" err="1"/>
              <a:t>stumento</a:t>
            </a:r>
            <a:r>
              <a:rPr lang="en-GB" noProof="0" dirty="0"/>
              <a:t> </a:t>
            </a:r>
            <a:r>
              <a:rPr lang="en-GB" noProof="0" dirty="0" err="1"/>
              <a:t>Codacy</a:t>
            </a:r>
            <a:r>
              <a:rPr lang="en-GB" noProof="0" dirty="0"/>
              <a:t>, </a:t>
            </a:r>
            <a:r>
              <a:rPr lang="en-GB" noProof="0" dirty="0" err="1"/>
              <a:t>che</a:t>
            </a:r>
            <a:r>
              <a:rPr lang="en-GB" noProof="0" dirty="0"/>
              <a:t> al </a:t>
            </a:r>
            <a:r>
              <a:rPr lang="en-GB" noProof="0" dirty="0" err="1"/>
              <a:t>suo</a:t>
            </a:r>
            <a:r>
              <a:rPr lang="en-GB" noProof="0" dirty="0"/>
              <a:t> </a:t>
            </a:r>
            <a:r>
              <a:rPr lang="en-GB" noProof="0" dirty="0" err="1"/>
              <a:t>interno</a:t>
            </a:r>
            <a:r>
              <a:rPr lang="en-GB" noProof="0" dirty="0"/>
              <a:t> </a:t>
            </a:r>
            <a:r>
              <a:rPr lang="en-GB" noProof="0" dirty="0" err="1"/>
              <a:t>contiene</a:t>
            </a:r>
            <a:r>
              <a:rPr lang="en-GB" noProof="0" dirty="0"/>
              <a:t> </a:t>
            </a:r>
            <a:r>
              <a:rPr lang="en-GB" noProof="0" dirty="0" err="1"/>
              <a:t>anche</a:t>
            </a:r>
            <a:r>
              <a:rPr lang="en-GB" noProof="0" dirty="0"/>
              <a:t> </a:t>
            </a:r>
            <a:r>
              <a:rPr lang="en-GB" noProof="0" dirty="0" err="1"/>
              <a:t>ESLint</a:t>
            </a:r>
            <a:endParaRPr lang="it-IT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11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Per l’introduzione della soft delete si è trovata una soluzione che risultasse il più trasparente possibile allo sviluppatore.</a:t>
            </a:r>
          </a:p>
          <a:p>
            <a:endParaRPr lang="it-IT" noProof="0" dirty="0"/>
          </a:p>
          <a:p>
            <a:r>
              <a:rPr lang="it-IT" noProof="0" dirty="0"/>
              <a:t>Cose fatte per l’implementazione della soft delete:</a:t>
            </a:r>
          </a:p>
          <a:p>
            <a:endParaRPr lang="it-IT" sz="1000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Introdotto un nuovo filtro di Spring per l’attivazione della soft delete per ogni sessione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8C0E-53F3-054B-8C19-9EC59C24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019F4-0040-E976-C938-247E5D4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AC70E3-0702-9370-DADE-614896F5542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CA26F0-3C12-15B1-A1D7-5DA83B89D1F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F528F9-2BB0-0AE1-8C4B-69DA9D94BDF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7B421D7-CB11-B0BA-80A9-67576B167E5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B344C2-143C-8471-458D-FF78B7C3A673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12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7FB1FCCD-8B36-A9F7-FD37-33ECFB6C4B52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Per andare a filtrare le entità “soft </a:t>
            </a:r>
            <a:r>
              <a:rPr lang="it-IT" noProof="0" dirty="0" err="1"/>
              <a:t>deletable</a:t>
            </a:r>
            <a:r>
              <a:rPr lang="it-IT" noProof="0" dirty="0"/>
              <a:t>”, si è andati ad utilizzare i filtra di </a:t>
            </a:r>
            <a:r>
              <a:rPr lang="it-IT" noProof="0" dirty="0" err="1"/>
              <a:t>Hibernate</a:t>
            </a:r>
            <a:r>
              <a:rPr lang="it-IT" noProof="0" dirty="0"/>
              <a:t>, che in maniera automatica, permettono di aggiungere delle condizioni alla query sul DB.</a:t>
            </a:r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943CACC3-921F-919C-A5F1-48971DAF0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457589-D64B-2E0E-9DC1-4925B095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3" y="3758176"/>
            <a:ext cx="8459981" cy="19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638D-AD70-AD2E-0ADD-3CF2D4CA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2B99A-C5C1-9D99-5114-82F17B2D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41CDFD5-7CBB-6C78-8153-A32229F8960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4D4158-0004-87EE-5BC5-23E22DEA810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20094A-79A3-8A88-687A-C2B9A106914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B35661D-BE16-93CA-AA89-C5617DDA8B2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1D103-D009-0B0E-50E2-2CE5090230B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D80E94C5-23A8-D851-6AF1-73A576AB6140}"/>
              </a:ext>
            </a:extLst>
          </p:cNvPr>
          <p:cNvSpPr txBox="1"/>
          <p:nvPr/>
        </p:nvSpPr>
        <p:spPr>
          <a:xfrm>
            <a:off x="639726" y="1613118"/>
            <a:ext cx="6654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Questa classe deve essere estesa dalle entità che vogliono implementare la soft delete.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A2D4E5C1-74F5-EBAE-099D-01B6B7A99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20721-7993-F6CB-6200-21DCB770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2" t="12955" b="5116"/>
          <a:stretch/>
        </p:blipFill>
        <p:spPr>
          <a:xfrm>
            <a:off x="721725" y="3510115"/>
            <a:ext cx="8401457" cy="520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3ED2B7-9D87-F3A0-44F2-BF757EF8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082"/>
          <a:stretch/>
        </p:blipFill>
        <p:spPr>
          <a:xfrm>
            <a:off x="721725" y="4316878"/>
            <a:ext cx="7737359" cy="4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A47C-DA76-4FBE-70FC-C41A06E3B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93AB4-F9FE-0C1B-365A-45BBFE27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ABBE933-FA97-653A-1F61-1EB8490D6B8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EADEE99-AA51-AED2-31A3-6FBF3CA464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4D61236-0227-D45C-5254-6347EB33891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664F419-F23B-F582-9BA9-B3B8B50485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C1EEB2-24B1-1B12-3719-213D82DA417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14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DA5C5ED0-51E6-8ECF-F66D-C26F2828B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406112"/>
            <a:ext cx="7112335" cy="4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D33C-9D69-CE7B-3BBF-A676AE3D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FE2A-9131-FF80-911A-D3C327D1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F02F8B-F04E-6695-9535-A2A25F90CE6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09AC069-77E1-848D-23DD-0E8542CBBD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66C20FE-61C7-D531-8AFF-8F3E52A75AE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BA819A-2861-1B52-CA32-42FD1FD4571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DCBDD6-7A39-400C-60DA-B7181AE3702D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  <a:p>
            <a:pPr lvl="1"/>
            <a:endParaRPr lang="it-IT" dirty="0"/>
          </a:p>
          <a:p>
            <a:r>
              <a:rPr lang="it-IT" noProof="0" dirty="0"/>
              <a:t>Per andare a disattivare il filtro in determinati metodi/casi, si è introdotta l’annotazione @DisableSoftDelete, il cui comportamento è catturato da una </a:t>
            </a:r>
            <a:r>
              <a:rPr lang="it-IT" noProof="0" dirty="0" err="1"/>
              <a:t>Aspect</a:t>
            </a:r>
            <a:r>
              <a:rPr lang="it-IT" noProof="0" dirty="0"/>
              <a:t>. 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370D2EE8-CBDC-80A0-800C-AB22161A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82" y="5151010"/>
            <a:ext cx="8210623" cy="640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385" y="3628870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16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ALE (PROVA A FA QUALCOS ALTRO MA NON LO SA SE RIESCE)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Scheduler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 </a:t>
            </a:r>
            <a:r>
              <a:rPr lang="it-IT" dirty="0">
                <a:solidFill>
                  <a:srgbClr val="FF0000"/>
                </a:solidFill>
              </a:rPr>
              <a:t>MASSIMO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24B7D-D24A-7E78-8C05-3A97A43C1472}"/>
              </a:ext>
            </a:extLst>
          </p:cNvPr>
          <p:cNvSpPr txBox="1"/>
          <p:nvPr/>
        </p:nvSpPr>
        <p:spPr>
          <a:xfrm rot="20045974">
            <a:off x="303705" y="2886327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4143038" cy="391777"/>
            <a:chOff x="991771" y="3286563"/>
            <a:chExt cx="4143038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data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segregation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too</a:t>
              </a:r>
              <a:r>
                <a:rPr lang="it-IT" u="sng" dirty="0">
                  <a:solidFill>
                    <a:schemeClr val="accent1"/>
                  </a:solidFill>
                </a:rPr>
                <a:t>l </a:t>
              </a:r>
              <a:r>
                <a:rPr lang="it-IT" u="sng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B</a:t>
              </a:r>
              <a:endParaRPr lang="it-IT" sz="1600" noProof="0" dirty="0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 smtClean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9848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disciplina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BDA3FE-0F58-27D5-2F60-DA91A6034438}"/>
              </a:ext>
            </a:extLst>
          </p:cNvPr>
          <p:cNvSpPr txBox="1"/>
          <p:nvPr/>
        </p:nvSpPr>
        <p:spPr>
          <a:xfrm rot="20045974">
            <a:off x="511809" y="2886326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 smtClean="0">
                <a:solidFill>
                  <a:schemeClr val="bg1"/>
                </a:solidFill>
              </a:rPr>
              <a:t>21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22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089300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01662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276938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Realizzare la segregazione dei dati nelle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14026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464575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schema all'interno dello stesso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Spring/</a:t>
            </a:r>
            <a:r>
              <a:rPr lang="it-IT" sz="1600" dirty="0" err="1"/>
              <a:t>Hibernate</a:t>
            </a:r>
            <a:r>
              <a:rPr lang="it-IT" sz="1600" dirty="0"/>
              <a:t> può passare dinamicamente da uno schema all’altro in base al </a:t>
            </a:r>
            <a:r>
              <a:rPr lang="it-IT" sz="1600" dirty="0" err="1"/>
              <a:t>tenant</a:t>
            </a:r>
            <a:r>
              <a:rPr lang="it-IT" sz="1600" dirty="0"/>
              <a:t>, determinato durante il </a:t>
            </a:r>
            <a:r>
              <a:rPr lang="it-IT" sz="1600" dirty="0" err="1"/>
              <a:t>runtime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Più semplice eliminare o migrare un singolo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carico alto di un </a:t>
            </a:r>
            <a:r>
              <a:rPr lang="it-IT" sz="1600" dirty="0" err="1"/>
              <a:t>tenant</a:t>
            </a:r>
            <a:r>
              <a:rPr lang="it-IT" sz="1600" dirty="0"/>
              <a:t> può influenzare gli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Gestione potenzialmente complicata di molti schemi in un unico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1091045" y="4218709"/>
            <a:ext cx="3553692" cy="394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it-IT" b="1" u="sng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Schemi</a:t>
            </a:r>
            <a:r>
              <a:rPr lang="en-GB" b="1" dirty="0"/>
              <a:t> </a:t>
            </a:r>
            <a:r>
              <a:rPr lang="en-GB" b="1" dirty="0" err="1"/>
              <a:t>separati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del proprio schema nel database condiviso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Utenti</a:t>
            </a:r>
            <a:r>
              <a:rPr lang="en-GB" b="1" dirty="0"/>
              <a:t> database </a:t>
            </a:r>
            <a:r>
              <a:rPr lang="en-GB" b="1" dirty="0" err="1"/>
              <a:t>dedicati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di un utente configurato con privilegi limitati sul relativo schema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provider delle connessioni seleziona l’utente appropriato in base all’identificatore del </a:t>
            </a:r>
            <a:r>
              <a:rPr lang="it-IT" sz="1600" dirty="0" err="1"/>
              <a:t>tenant</a:t>
            </a:r>
            <a:r>
              <a:rPr lang="it-IT" sz="1600" dirty="0"/>
              <a:t>, garantendo l'isolamento a livello di </a:t>
            </a:r>
            <a:r>
              <a:rPr lang="it-IT" sz="1600" dirty="0" err="1"/>
              <a:t>query</a:t>
            </a:r>
            <a:r>
              <a:rPr lang="it-IT" sz="1600" dirty="0"/>
              <a:t> SQL e operazioni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6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SchemaSwitchingConnectionProviderPostgreSQL</a:t>
            </a:r>
            <a:r>
              <a:rPr lang="it-IT" sz="1600" dirty="0"/>
              <a:t> imposta il contesto SQL per isolare le </a:t>
            </a:r>
            <a:r>
              <a:rPr lang="it-IT" sz="1600" dirty="0" err="1"/>
              <a:t>query</a:t>
            </a:r>
            <a:r>
              <a:rPr lang="it-IT" sz="1600" dirty="0"/>
              <a:t> al solo schema del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Integrazione</a:t>
            </a:r>
            <a:r>
              <a:rPr lang="en-GB" b="1" dirty="0"/>
              <a:t>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 err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7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database separato 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Si mantiene a </a:t>
            </a:r>
            <a:r>
              <a:rPr lang="it-IT" sz="1600" dirty="0" err="1"/>
              <a:t>runtime</a:t>
            </a:r>
            <a:r>
              <a:rPr lang="it-IT" sz="1600" dirty="0"/>
              <a:t> una mappa che lega i </a:t>
            </a:r>
            <a:r>
              <a:rPr lang="it-IT" sz="1600" dirty="0" err="1"/>
              <a:t>tenant</a:t>
            </a:r>
            <a:r>
              <a:rPr lang="it-IT" sz="1600" dirty="0"/>
              <a:t> al rispettivo Database</a:t>
            </a:r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Isolamento delle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Alto livello di personalizzazione del DB per il </a:t>
            </a:r>
            <a:r>
              <a:rPr lang="it-IT" sz="1600" dirty="0" err="1"/>
              <a:t>tenant</a:t>
            </a:r>
            <a:endParaRPr lang="it-IT" sz="160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All'aumentare del numero di </a:t>
            </a:r>
            <a:r>
              <a:rPr lang="it-IT" sz="1600" dirty="0" err="1"/>
              <a:t>tenant</a:t>
            </a:r>
            <a:r>
              <a:rPr lang="it-IT" sz="1600" dirty="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Difficoltà nel replicare un cambiamento su più databases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61485-DE4C-ACFB-4226-2E2FA2656606}"/>
              </a:ext>
            </a:extLst>
          </p:cNvPr>
          <p:cNvSpPr txBox="1"/>
          <p:nvPr/>
        </p:nvSpPr>
        <p:spPr>
          <a:xfrm>
            <a:off x="638313" y="1808921"/>
            <a:ext cx="6663634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u="sng" dirty="0">
                <a:solidFill>
                  <a:srgbClr val="262626"/>
                </a:solidFill>
                <a:cs typeface="Segoe UI"/>
              </a:rPr>
              <a:t>Soluzione (Separate Database per </a:t>
            </a:r>
            <a:r>
              <a:rPr lang="it-IT" b="1" u="sng" dirty="0" err="1">
                <a:solidFill>
                  <a:srgbClr val="262626"/>
                </a:solidFill>
                <a:cs typeface="Segoe UI"/>
              </a:rPr>
              <a:t>Tenant</a:t>
            </a:r>
            <a:r>
              <a:rPr lang="it-IT" b="1" u="sng" dirty="0">
                <a:solidFill>
                  <a:srgbClr val="262626"/>
                </a:solidFill>
                <a:cs typeface="Segoe UI"/>
              </a:rPr>
              <a:t>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it-IT" dirty="0">
                <a:cs typeface="Segoe UI"/>
              </a:rPr>
              <a:t>​</a:t>
            </a:r>
          </a:p>
          <a:p>
            <a:r>
              <a:rPr lang="en-GB" b="1" dirty="0">
                <a:cs typeface="Segoe UI"/>
              </a:rPr>
              <a:t>- Database </a:t>
            </a:r>
            <a:r>
              <a:rPr lang="en-GB" b="1" dirty="0" err="1">
                <a:cs typeface="Segoe UI"/>
              </a:rPr>
              <a:t>separati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del proprio database personale</a:t>
            </a:r>
            <a:endParaRPr lang="en-GB"/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Utenti</a:t>
            </a:r>
            <a:r>
              <a:rPr lang="en-GB" b="1" dirty="0">
                <a:cs typeface="Segoe UI"/>
              </a:rPr>
              <a:t> database </a:t>
            </a:r>
            <a:r>
              <a:rPr lang="en-GB" b="1" dirty="0" err="1">
                <a:cs typeface="Segoe UI"/>
              </a:rPr>
              <a:t>dedicati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di un utente configurato con privilegi limitati sul database su cui lavora</a:t>
            </a:r>
            <a:endParaRPr lang="en-GB" sz="1600">
              <a:cs typeface="Arial"/>
            </a:endParaRPr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Connessioni</a:t>
            </a:r>
            <a:r>
              <a:rPr lang="en-GB" b="1" dirty="0">
                <a:cs typeface="Segoe UI"/>
              </a:rPr>
              <a:t> </a:t>
            </a:r>
            <a:r>
              <a:rPr lang="en-GB" b="1" dirty="0" err="1">
                <a:cs typeface="Segoe UI"/>
              </a:rPr>
              <a:t>dinamiche</a:t>
            </a:r>
            <a:r>
              <a:rPr lang="en-GB" b="1" dirty="0">
                <a:cs typeface="Segoe UI"/>
              </a:rPr>
              <a:t>:</a:t>
            </a:r>
            <a:r>
              <a:rPr lang="en-GB" dirty="0">
                <a:cs typeface="Segoe UI"/>
              </a:rPr>
              <a:t>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Il provider delle connessioni seleziona l’utente appropriato in base all’identificatore del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, garantendo l'isolamento a livello di query SQL e operazioni database</a:t>
            </a:r>
          </a:p>
        </p:txBody>
      </p:sp>
      <p:pic>
        <p:nvPicPr>
          <p:cNvPr id="1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B686C429-41D9-1FAD-38CB-85A14F97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1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9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imposta il contesto SQL per identificare il corretto Database su cui operare</a:t>
            </a:r>
          </a:p>
          <a:p>
            <a:pPr lvl="0"/>
            <a:r>
              <a:rPr lang="en-GB" b="1" dirty="0"/>
              <a:t>- Integrazione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3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1148</Words>
  <Application>Microsoft Office PowerPoint</Application>
  <PresentationFormat>Widescreen</PresentationFormat>
  <Paragraphs>269</Paragraphs>
  <Slides>22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Arial,Sans-Serif</vt:lpstr>
      <vt:lpstr>Calibri</vt:lpstr>
      <vt:lpstr>Segoe UI</vt:lpstr>
      <vt:lpstr>Wingdings</vt:lpstr>
      <vt:lpstr>Tema di Office</vt:lpstr>
      <vt:lpstr>Shifts happen - Sprint 3</vt:lpstr>
      <vt:lpstr>AGENDA</vt:lpstr>
      <vt:lpstr>GOALS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Analysis tool integration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3</dc:title>
  <dc:creator/>
  <cp:lastModifiedBy>Matteo</cp:lastModifiedBy>
  <cp:revision>188</cp:revision>
  <dcterms:created xsi:type="dcterms:W3CDTF">2012-07-30T23:18:30Z</dcterms:created>
  <dcterms:modified xsi:type="dcterms:W3CDTF">2025-01-27T11:39:03Z</dcterms:modified>
</cp:coreProperties>
</file>