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8.svg" ContentType="image/sv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9"/>
  </p:notesMasterIdLst>
  <p:sldIdLst>
    <p:sldId id="256" r:id="rId3"/>
    <p:sldId id="257" r:id="rId4"/>
    <p:sldId id="281" r:id="rId5"/>
    <p:sldId id="274" r:id="rId6"/>
    <p:sldId id="285" r:id="rId7"/>
    <p:sldId id="286" r:id="rId8"/>
    <p:sldId id="288" r:id="rId9"/>
    <p:sldId id="289" r:id="rId10"/>
    <p:sldId id="282" r:id="rId11"/>
    <p:sldId id="283" r:id="rId12"/>
    <p:sldId id="284" r:id="rId13"/>
    <p:sldId id="262" r:id="rId14"/>
    <p:sldId id="263" r:id="rId15"/>
    <p:sldId id="264" r:id="rId16"/>
    <p:sldId id="276" r:id="rId17"/>
    <p:sldId id="277" r:id="rId18"/>
    <p:sldId id="278" r:id="rId19"/>
    <p:sldId id="275" r:id="rId20"/>
    <p:sldId id="279" r:id="rId21"/>
    <p:sldId id="280" r:id="rId22"/>
    <p:sldId id="258" r:id="rId23"/>
    <p:sldId id="259" r:id="rId24"/>
    <p:sldId id="260" r:id="rId25"/>
    <p:sldId id="261" r:id="rId26"/>
    <p:sldId id="271" r:id="rId27"/>
    <p:sldId id="272" r:id="rId28"/>
  </p:sldIdLst>
  <p:sldSz cx="12192000" cy="6858000"/>
  <p:notesSz cx="7772400" cy="100584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32"/>
  </p:normalViewPr>
  <p:slideViewPr>
    <p:cSldViewPr snapToGrid="0">
      <p:cViewPr>
        <p:scale>
          <a:sx n="95" d="100"/>
          <a:sy n="95" d="100"/>
        </p:scale>
        <p:origin x="-88"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oleObject" Target="file:////Users/kobero/Downloads/Template_Statistic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Work Done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0"/>
          <c:order val="0"/>
          <c:tx>
            <c:strRef>
              <c:f>Foglio1!$A$44</c:f>
              <c:strCache>
                <c:ptCount val="1"/>
                <c:pt idx="0">
                  <c:v>Business Modeling</c:v>
                </c:pt>
              </c:strCache>
            </c:strRef>
          </c:tx>
          <c:spPr>
            <a:solidFill>
              <a:schemeClr val="accent1"/>
            </a:solidFill>
            <a:ln>
              <a:noFill/>
            </a:ln>
            <a:effectLst/>
          </c:spPr>
          <c:invertIfNegative val="0"/>
          <c:cat>
            <c:strRef>
              <c:f>Foglio1!$B$43:$C$43</c:f>
              <c:strCache>
                <c:ptCount val="2"/>
                <c:pt idx="0">
                  <c:v>Sprint 1</c:v>
                </c:pt>
                <c:pt idx="1">
                  <c:v>Sprint 2</c:v>
                </c:pt>
              </c:strCache>
            </c:strRef>
          </c:cat>
          <c:val>
            <c:numRef>
              <c:f>Foglio1!$B$44:$C$44</c:f>
              <c:numCache>
                <c:formatCode>General</c:formatCode>
                <c:ptCount val="2"/>
                <c:pt idx="0">
                  <c:v>0</c:v>
                </c:pt>
                <c:pt idx="1">
                  <c:v>9</c:v>
                </c:pt>
              </c:numCache>
            </c:numRef>
          </c:val>
          <c:extLst>
            <c:ext xmlns:c16="http://schemas.microsoft.com/office/drawing/2014/chart" uri="{C3380CC4-5D6E-409C-BE32-E72D297353CC}">
              <c16:uniqueId val="{00000000-55A7-1A4A-B3C0-B8699E05F10F}"/>
            </c:ext>
          </c:extLst>
        </c:ser>
        <c:ser>
          <c:idx val="1"/>
          <c:order val="1"/>
          <c:tx>
            <c:strRef>
              <c:f>Foglio1!$A$45</c:f>
              <c:strCache>
                <c:ptCount val="1"/>
                <c:pt idx="0">
                  <c:v>Requirements</c:v>
                </c:pt>
              </c:strCache>
            </c:strRef>
          </c:tx>
          <c:spPr>
            <a:solidFill>
              <a:schemeClr val="accent2"/>
            </a:solidFill>
            <a:ln>
              <a:noFill/>
            </a:ln>
            <a:effectLst/>
          </c:spPr>
          <c:invertIfNegative val="0"/>
          <c:cat>
            <c:strRef>
              <c:f>Foglio1!$B$43:$C$43</c:f>
              <c:strCache>
                <c:ptCount val="2"/>
                <c:pt idx="0">
                  <c:v>Sprint 1</c:v>
                </c:pt>
                <c:pt idx="1">
                  <c:v>Sprint 2</c:v>
                </c:pt>
              </c:strCache>
            </c:strRef>
          </c:cat>
          <c:val>
            <c:numRef>
              <c:f>Foglio1!$B$45:$C$45</c:f>
              <c:numCache>
                <c:formatCode>General</c:formatCode>
                <c:ptCount val="2"/>
                <c:pt idx="0">
                  <c:v>0.25</c:v>
                </c:pt>
                <c:pt idx="1">
                  <c:v>2.5</c:v>
                </c:pt>
              </c:numCache>
            </c:numRef>
          </c:val>
          <c:extLst>
            <c:ext xmlns:c16="http://schemas.microsoft.com/office/drawing/2014/chart" uri="{C3380CC4-5D6E-409C-BE32-E72D297353CC}">
              <c16:uniqueId val="{00000001-55A7-1A4A-B3C0-B8699E05F10F}"/>
            </c:ext>
          </c:extLst>
        </c:ser>
        <c:ser>
          <c:idx val="2"/>
          <c:order val="2"/>
          <c:tx>
            <c:strRef>
              <c:f>Foglio1!$A$46</c:f>
              <c:strCache>
                <c:ptCount val="1"/>
                <c:pt idx="0">
                  <c:v>Analysis and design​</c:v>
                </c:pt>
              </c:strCache>
            </c:strRef>
          </c:tx>
          <c:spPr>
            <a:solidFill>
              <a:schemeClr val="accent3"/>
            </a:solidFill>
            <a:ln>
              <a:noFill/>
            </a:ln>
            <a:effectLst/>
          </c:spPr>
          <c:invertIfNegative val="0"/>
          <c:cat>
            <c:strRef>
              <c:f>Foglio1!$B$43:$C$43</c:f>
              <c:strCache>
                <c:ptCount val="2"/>
                <c:pt idx="0">
                  <c:v>Sprint 1</c:v>
                </c:pt>
                <c:pt idx="1">
                  <c:v>Sprint 2</c:v>
                </c:pt>
              </c:strCache>
            </c:strRef>
          </c:cat>
          <c:val>
            <c:numRef>
              <c:f>Foglio1!$B$46:$C$46</c:f>
              <c:numCache>
                <c:formatCode>General</c:formatCode>
                <c:ptCount val="2"/>
                <c:pt idx="0">
                  <c:v>6.25</c:v>
                </c:pt>
                <c:pt idx="1">
                  <c:v>20.5</c:v>
                </c:pt>
              </c:numCache>
            </c:numRef>
          </c:val>
          <c:extLst>
            <c:ext xmlns:c16="http://schemas.microsoft.com/office/drawing/2014/chart" uri="{C3380CC4-5D6E-409C-BE32-E72D297353CC}">
              <c16:uniqueId val="{00000002-55A7-1A4A-B3C0-B8699E05F10F}"/>
            </c:ext>
          </c:extLst>
        </c:ser>
        <c:ser>
          <c:idx val="3"/>
          <c:order val="3"/>
          <c:tx>
            <c:strRef>
              <c:f>Foglio1!$A$47</c:f>
              <c:strCache>
                <c:ptCount val="1"/>
                <c:pt idx="0">
                  <c:v>Implementation</c:v>
                </c:pt>
              </c:strCache>
            </c:strRef>
          </c:tx>
          <c:spPr>
            <a:solidFill>
              <a:schemeClr val="accent4"/>
            </a:solidFill>
            <a:ln>
              <a:noFill/>
            </a:ln>
            <a:effectLst/>
          </c:spPr>
          <c:invertIfNegative val="0"/>
          <c:cat>
            <c:strRef>
              <c:f>Foglio1!$B$43:$C$43</c:f>
              <c:strCache>
                <c:ptCount val="2"/>
                <c:pt idx="0">
                  <c:v>Sprint 1</c:v>
                </c:pt>
                <c:pt idx="1">
                  <c:v>Sprint 2</c:v>
                </c:pt>
              </c:strCache>
            </c:strRef>
          </c:cat>
          <c:val>
            <c:numRef>
              <c:f>Foglio1!$B$47:$C$47</c:f>
              <c:numCache>
                <c:formatCode>General</c:formatCode>
                <c:ptCount val="2"/>
                <c:pt idx="0">
                  <c:v>19.5</c:v>
                </c:pt>
                <c:pt idx="1">
                  <c:v>29.25</c:v>
                </c:pt>
              </c:numCache>
            </c:numRef>
          </c:val>
          <c:extLst>
            <c:ext xmlns:c16="http://schemas.microsoft.com/office/drawing/2014/chart" uri="{C3380CC4-5D6E-409C-BE32-E72D297353CC}">
              <c16:uniqueId val="{00000003-55A7-1A4A-B3C0-B8699E05F10F}"/>
            </c:ext>
          </c:extLst>
        </c:ser>
        <c:ser>
          <c:idx val="4"/>
          <c:order val="4"/>
          <c:tx>
            <c:strRef>
              <c:f>Foglio1!$A$48</c:f>
              <c:strCache>
                <c:ptCount val="1"/>
                <c:pt idx="0">
                  <c:v>Test</c:v>
                </c:pt>
              </c:strCache>
            </c:strRef>
          </c:tx>
          <c:spPr>
            <a:solidFill>
              <a:schemeClr val="accent5"/>
            </a:solidFill>
            <a:ln>
              <a:noFill/>
            </a:ln>
            <a:effectLst/>
          </c:spPr>
          <c:invertIfNegative val="0"/>
          <c:cat>
            <c:strRef>
              <c:f>Foglio1!$B$43:$C$43</c:f>
              <c:strCache>
                <c:ptCount val="2"/>
                <c:pt idx="0">
                  <c:v>Sprint 1</c:v>
                </c:pt>
                <c:pt idx="1">
                  <c:v>Sprint 2</c:v>
                </c:pt>
              </c:strCache>
            </c:strRef>
          </c:cat>
          <c:val>
            <c:numRef>
              <c:f>Foglio1!$B$48:$C$48</c:f>
              <c:numCache>
                <c:formatCode>General</c:formatCode>
                <c:ptCount val="2"/>
                <c:pt idx="0">
                  <c:v>8</c:v>
                </c:pt>
                <c:pt idx="1">
                  <c:v>5.5</c:v>
                </c:pt>
              </c:numCache>
            </c:numRef>
          </c:val>
          <c:extLst>
            <c:ext xmlns:c16="http://schemas.microsoft.com/office/drawing/2014/chart" uri="{C3380CC4-5D6E-409C-BE32-E72D297353CC}">
              <c16:uniqueId val="{00000004-55A7-1A4A-B3C0-B8699E05F10F}"/>
            </c:ext>
          </c:extLst>
        </c:ser>
        <c:ser>
          <c:idx val="5"/>
          <c:order val="5"/>
          <c:tx>
            <c:strRef>
              <c:f>Foglio1!$A$49</c:f>
              <c:strCache>
                <c:ptCount val="1"/>
                <c:pt idx="0">
                  <c:v>Deployment</c:v>
                </c:pt>
              </c:strCache>
            </c:strRef>
          </c:tx>
          <c:spPr>
            <a:solidFill>
              <a:schemeClr val="accent6"/>
            </a:solidFill>
            <a:ln>
              <a:noFill/>
            </a:ln>
            <a:effectLst/>
          </c:spPr>
          <c:invertIfNegative val="0"/>
          <c:cat>
            <c:strRef>
              <c:f>Foglio1!$B$43:$C$43</c:f>
              <c:strCache>
                <c:ptCount val="2"/>
                <c:pt idx="0">
                  <c:v>Sprint 1</c:v>
                </c:pt>
                <c:pt idx="1">
                  <c:v>Sprint 2</c:v>
                </c:pt>
              </c:strCache>
            </c:strRef>
          </c:cat>
          <c:val>
            <c:numRef>
              <c:f>Foglio1!$B$49:$C$49</c:f>
              <c:numCache>
                <c:formatCode>General</c:formatCode>
                <c:ptCount val="2"/>
                <c:pt idx="0">
                  <c:v>0.75</c:v>
                </c:pt>
                <c:pt idx="1">
                  <c:v>4</c:v>
                </c:pt>
              </c:numCache>
            </c:numRef>
          </c:val>
          <c:extLst>
            <c:ext xmlns:c16="http://schemas.microsoft.com/office/drawing/2014/chart" uri="{C3380CC4-5D6E-409C-BE32-E72D297353CC}">
              <c16:uniqueId val="{00000005-55A7-1A4A-B3C0-B8699E05F10F}"/>
            </c:ext>
          </c:extLst>
        </c:ser>
        <c:ser>
          <c:idx val="6"/>
          <c:order val="6"/>
          <c:tx>
            <c:strRef>
              <c:f>Foglio1!$A$50</c:f>
              <c:strCache>
                <c:ptCount val="1"/>
                <c:pt idx="0">
                  <c:v>Configuration and change management​</c:v>
                </c:pt>
              </c:strCache>
            </c:strRef>
          </c:tx>
          <c:spPr>
            <a:solidFill>
              <a:schemeClr val="accent1">
                <a:lumMod val="60000"/>
              </a:schemeClr>
            </a:solidFill>
            <a:ln>
              <a:noFill/>
            </a:ln>
            <a:effectLst/>
          </c:spPr>
          <c:invertIfNegative val="0"/>
          <c:cat>
            <c:strRef>
              <c:f>Foglio1!$B$43:$C$43</c:f>
              <c:strCache>
                <c:ptCount val="2"/>
                <c:pt idx="0">
                  <c:v>Sprint 1</c:v>
                </c:pt>
                <c:pt idx="1">
                  <c:v>Sprint 2</c:v>
                </c:pt>
              </c:strCache>
            </c:strRef>
          </c:cat>
          <c:val>
            <c:numRef>
              <c:f>Foglio1!$B$50:$C$50</c:f>
              <c:numCache>
                <c:formatCode>General</c:formatCode>
                <c:ptCount val="2"/>
                <c:pt idx="0">
                  <c:v>0</c:v>
                </c:pt>
                <c:pt idx="1">
                  <c:v>5.5</c:v>
                </c:pt>
              </c:numCache>
            </c:numRef>
          </c:val>
          <c:extLst>
            <c:ext xmlns:c16="http://schemas.microsoft.com/office/drawing/2014/chart" uri="{C3380CC4-5D6E-409C-BE32-E72D297353CC}">
              <c16:uniqueId val="{00000006-55A7-1A4A-B3C0-B8699E05F10F}"/>
            </c:ext>
          </c:extLst>
        </c:ser>
        <c:ser>
          <c:idx val="7"/>
          <c:order val="7"/>
          <c:tx>
            <c:strRef>
              <c:f>Foglio1!$A$51</c:f>
              <c:strCache>
                <c:ptCount val="1"/>
                <c:pt idx="0">
                  <c:v>Project management​</c:v>
                </c:pt>
              </c:strCache>
            </c:strRef>
          </c:tx>
          <c:spPr>
            <a:solidFill>
              <a:schemeClr val="accent2">
                <a:lumMod val="60000"/>
              </a:schemeClr>
            </a:solidFill>
            <a:ln>
              <a:noFill/>
            </a:ln>
            <a:effectLst/>
          </c:spPr>
          <c:invertIfNegative val="0"/>
          <c:cat>
            <c:strRef>
              <c:f>Foglio1!$B$43:$C$43</c:f>
              <c:strCache>
                <c:ptCount val="2"/>
                <c:pt idx="0">
                  <c:v>Sprint 1</c:v>
                </c:pt>
                <c:pt idx="1">
                  <c:v>Sprint 2</c:v>
                </c:pt>
              </c:strCache>
            </c:strRef>
          </c:cat>
          <c:val>
            <c:numRef>
              <c:f>Foglio1!$B$51:$C$51</c:f>
              <c:numCache>
                <c:formatCode>General</c:formatCode>
                <c:ptCount val="2"/>
                <c:pt idx="0">
                  <c:v>7.25</c:v>
                </c:pt>
                <c:pt idx="1">
                  <c:v>5</c:v>
                </c:pt>
              </c:numCache>
            </c:numRef>
          </c:val>
          <c:extLst>
            <c:ext xmlns:c16="http://schemas.microsoft.com/office/drawing/2014/chart" uri="{C3380CC4-5D6E-409C-BE32-E72D297353CC}">
              <c16:uniqueId val="{00000007-55A7-1A4A-B3C0-B8699E05F10F}"/>
            </c:ext>
          </c:extLst>
        </c:ser>
        <c:ser>
          <c:idx val="8"/>
          <c:order val="8"/>
          <c:tx>
            <c:strRef>
              <c:f>Foglio1!$A$52</c:f>
              <c:strCache>
                <c:ptCount val="1"/>
                <c:pt idx="0">
                  <c:v>Environment​</c:v>
                </c:pt>
              </c:strCache>
            </c:strRef>
          </c:tx>
          <c:spPr>
            <a:solidFill>
              <a:schemeClr val="accent3">
                <a:lumMod val="60000"/>
              </a:schemeClr>
            </a:solidFill>
            <a:ln>
              <a:noFill/>
            </a:ln>
            <a:effectLst/>
          </c:spPr>
          <c:invertIfNegative val="0"/>
          <c:cat>
            <c:strRef>
              <c:f>Foglio1!$B$43:$C$43</c:f>
              <c:strCache>
                <c:ptCount val="2"/>
                <c:pt idx="0">
                  <c:v>Sprint 1</c:v>
                </c:pt>
                <c:pt idx="1">
                  <c:v>Sprint 2</c:v>
                </c:pt>
              </c:strCache>
            </c:strRef>
          </c:cat>
          <c:val>
            <c:numRef>
              <c:f>Foglio1!$B$52:$C$52</c:f>
              <c:numCache>
                <c:formatCode>General</c:formatCode>
                <c:ptCount val="2"/>
                <c:pt idx="0">
                  <c:v>6.5</c:v>
                </c:pt>
                <c:pt idx="1">
                  <c:v>20.75</c:v>
                </c:pt>
              </c:numCache>
            </c:numRef>
          </c:val>
          <c:extLst>
            <c:ext xmlns:c16="http://schemas.microsoft.com/office/drawing/2014/chart" uri="{C3380CC4-5D6E-409C-BE32-E72D297353CC}">
              <c16:uniqueId val="{00000008-55A7-1A4A-B3C0-B8699E05F10F}"/>
            </c:ext>
          </c:extLst>
        </c:ser>
        <c:ser>
          <c:idx val="9"/>
          <c:order val="9"/>
          <c:tx>
            <c:strRef>
              <c:f>Foglio1!$A$53</c:f>
              <c:strCache>
                <c:ptCount val="1"/>
                <c:pt idx="0">
                  <c:v>Total</c:v>
                </c:pt>
              </c:strCache>
            </c:strRef>
          </c:tx>
          <c:spPr>
            <a:solidFill>
              <a:schemeClr val="accent4">
                <a:lumMod val="60000"/>
              </a:schemeClr>
            </a:solidFill>
            <a:ln>
              <a:noFill/>
            </a:ln>
            <a:effectLst/>
          </c:spPr>
          <c:invertIfNegative val="0"/>
          <c:cat>
            <c:strRef>
              <c:f>Foglio1!$B$43:$C$43</c:f>
              <c:strCache>
                <c:ptCount val="2"/>
                <c:pt idx="0">
                  <c:v>Sprint 1</c:v>
                </c:pt>
                <c:pt idx="1">
                  <c:v>Sprint 2</c:v>
                </c:pt>
              </c:strCache>
            </c:strRef>
          </c:cat>
          <c:val>
            <c:numRef>
              <c:f>Foglio1!$B$53:$C$53</c:f>
              <c:numCache>
                <c:formatCode>General</c:formatCode>
                <c:ptCount val="2"/>
                <c:pt idx="0">
                  <c:v>48.5</c:v>
                </c:pt>
                <c:pt idx="1">
                  <c:v>102</c:v>
                </c:pt>
              </c:numCache>
            </c:numRef>
          </c:val>
          <c:extLst>
            <c:ext xmlns:c16="http://schemas.microsoft.com/office/drawing/2014/chart" uri="{C3380CC4-5D6E-409C-BE32-E72D297353CC}">
              <c16:uniqueId val="{00000009-55A7-1A4A-B3C0-B8699E05F10F}"/>
            </c:ext>
          </c:extLst>
        </c:ser>
        <c:dLbls>
          <c:showLegendKey val="0"/>
          <c:showVal val="0"/>
          <c:showCatName val="0"/>
          <c:showSerName val="0"/>
          <c:showPercent val="0"/>
          <c:showBubbleSize val="0"/>
        </c:dLbls>
        <c:gapWidth val="219"/>
        <c:overlap val="-27"/>
        <c:axId val="392812551"/>
        <c:axId val="105745416"/>
      </c:barChart>
      <c:catAx>
        <c:axId val="392812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05745416"/>
        <c:crosses val="autoZero"/>
        <c:auto val="1"/>
        <c:lblAlgn val="ctr"/>
        <c:lblOffset val="100"/>
        <c:noMultiLvlLbl val="0"/>
      </c:catAx>
      <c:valAx>
        <c:axId val="105745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3928125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8A16BA-69B6-4255-9A68-47767A31E86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ECA8B14-F51A-4EFF-917E-DD71021C4D29}">
      <dgm:prSet/>
      <dgm:spPr/>
      <dgm:t>
        <a:bodyPr/>
        <a:lstStyle/>
        <a:p>
          <a:pPr>
            <a:lnSpc>
              <a:spcPct val="100000"/>
            </a:lnSpc>
          </a:pPr>
          <a:r>
            <a:rPr lang="en-US" dirty="0" err="1"/>
            <a:t>Miglioramento</a:t>
          </a:r>
          <a:r>
            <a:rPr lang="en-US" dirty="0"/>
            <a:t> </a:t>
          </a:r>
          <a:r>
            <a:rPr lang="en-US" dirty="0" err="1"/>
            <a:t>dell’Enviroment</a:t>
          </a:r>
          <a:endParaRPr lang="en-US" dirty="0"/>
        </a:p>
      </dgm:t>
    </dgm:pt>
    <dgm:pt modelId="{F10DB030-6936-4060-9428-84E84E593EA6}" type="parTrans" cxnId="{D7AF0879-5879-4539-B32E-845410ED6DDF}">
      <dgm:prSet/>
      <dgm:spPr/>
      <dgm:t>
        <a:bodyPr/>
        <a:lstStyle/>
        <a:p>
          <a:endParaRPr lang="en-US"/>
        </a:p>
      </dgm:t>
    </dgm:pt>
    <dgm:pt modelId="{52544473-84A0-48C5-8759-BB6981C761D9}" type="sibTrans" cxnId="{D7AF0879-5879-4539-B32E-845410ED6DDF}">
      <dgm:prSet/>
      <dgm:spPr/>
      <dgm:t>
        <a:bodyPr/>
        <a:lstStyle/>
        <a:p>
          <a:endParaRPr lang="en-US"/>
        </a:p>
      </dgm:t>
    </dgm:pt>
    <dgm:pt modelId="{AEB44C52-07EC-41F7-8CF1-1544FBAF5A73}">
      <dgm:prSet/>
      <dgm:spPr/>
      <dgm:t>
        <a:bodyPr/>
        <a:lstStyle/>
        <a:p>
          <a:pPr>
            <a:lnSpc>
              <a:spcPct val="100000"/>
            </a:lnSpc>
          </a:pPr>
          <a:r>
            <a:rPr lang="en-US" dirty="0" err="1"/>
            <a:t>Potenziamento</a:t>
          </a:r>
          <a:r>
            <a:rPr lang="en-US" dirty="0"/>
            <a:t> </a:t>
          </a:r>
          <a:r>
            <a:rPr lang="en-US" dirty="0" err="1"/>
            <a:t>dello</a:t>
          </a:r>
          <a:r>
            <a:rPr lang="en-US" dirty="0"/>
            <a:t> scheduler</a:t>
          </a:r>
        </a:p>
      </dgm:t>
    </dgm:pt>
    <dgm:pt modelId="{C0F83C20-7707-4A6C-AA33-FB76B126D66B}" type="parTrans" cxnId="{FC7F628A-4ADC-4368-B7F9-4D7A072AB843}">
      <dgm:prSet/>
      <dgm:spPr/>
      <dgm:t>
        <a:bodyPr/>
        <a:lstStyle/>
        <a:p>
          <a:endParaRPr lang="en-US"/>
        </a:p>
      </dgm:t>
    </dgm:pt>
    <dgm:pt modelId="{957378CE-80D0-4442-BEB1-A6F247F83264}" type="sibTrans" cxnId="{FC7F628A-4ADC-4368-B7F9-4D7A072AB843}">
      <dgm:prSet/>
      <dgm:spPr/>
      <dgm:t>
        <a:bodyPr/>
        <a:lstStyle/>
        <a:p>
          <a:endParaRPr lang="en-US"/>
        </a:p>
      </dgm:t>
    </dgm:pt>
    <dgm:pt modelId="{B7FFCBE8-2A66-4A5F-A105-F3E064646899}">
      <dgm:prSet/>
      <dgm:spPr/>
      <dgm:t>
        <a:bodyPr/>
        <a:lstStyle/>
        <a:p>
          <a:pPr>
            <a:lnSpc>
              <a:spcPct val="100000"/>
            </a:lnSpc>
          </a:pPr>
          <a:r>
            <a:rPr lang="en-US" dirty="0" err="1"/>
            <a:t>Statistiche</a:t>
          </a:r>
          <a:endParaRPr lang="en-US" dirty="0"/>
        </a:p>
      </dgm:t>
    </dgm:pt>
    <dgm:pt modelId="{8D8CE692-8593-43FC-8AF0-30C7049D2588}" type="parTrans" cxnId="{3BC55134-2F08-4BEE-9408-715C729349A0}">
      <dgm:prSet/>
      <dgm:spPr/>
      <dgm:t>
        <a:bodyPr/>
        <a:lstStyle/>
        <a:p>
          <a:endParaRPr lang="en-US"/>
        </a:p>
      </dgm:t>
    </dgm:pt>
    <dgm:pt modelId="{7B413E89-02DC-4428-8405-E0B1AA0EF7C7}" type="sibTrans" cxnId="{3BC55134-2F08-4BEE-9408-715C729349A0}">
      <dgm:prSet/>
      <dgm:spPr/>
      <dgm:t>
        <a:bodyPr/>
        <a:lstStyle/>
        <a:p>
          <a:endParaRPr lang="en-US"/>
        </a:p>
      </dgm:t>
    </dgm:pt>
    <dgm:pt modelId="{E1C9FAD8-E475-EE48-9849-7A04882E67F3}">
      <dgm:prSet/>
      <dgm:spPr/>
      <dgm:t>
        <a:bodyPr/>
        <a:lstStyle/>
        <a:p>
          <a:pPr>
            <a:lnSpc>
              <a:spcPct val="100000"/>
            </a:lnSpc>
          </a:pPr>
          <a:r>
            <a:rPr lang="it-IT" dirty="0"/>
            <a:t>Incremento delle funzionalità</a:t>
          </a:r>
        </a:p>
      </dgm:t>
    </dgm:pt>
    <dgm:pt modelId="{B60759C0-CCF6-C040-A35B-A560940AA528}" type="parTrans" cxnId="{655AAC05-39D6-6542-BA46-CFFB5AE1C06D}">
      <dgm:prSet/>
      <dgm:spPr/>
      <dgm:t>
        <a:bodyPr/>
        <a:lstStyle/>
        <a:p>
          <a:endParaRPr lang="it-IT"/>
        </a:p>
      </dgm:t>
    </dgm:pt>
    <dgm:pt modelId="{462B33AC-5EE8-CE4C-86E9-66F6A5AF9800}" type="sibTrans" cxnId="{655AAC05-39D6-6542-BA46-CFFB5AE1C06D}">
      <dgm:prSet/>
      <dgm:spPr/>
      <dgm:t>
        <a:bodyPr/>
        <a:lstStyle/>
        <a:p>
          <a:endParaRPr lang="it-IT"/>
        </a:p>
      </dgm:t>
    </dgm:pt>
    <dgm:pt modelId="{4DEBB9DE-91FB-924D-A7E0-6119A1AD2705}">
      <dgm:prSet/>
      <dgm:spPr/>
      <dgm:t>
        <a:bodyPr/>
        <a:lstStyle/>
        <a:p>
          <a:pPr>
            <a:lnSpc>
              <a:spcPct val="100000"/>
            </a:lnSpc>
          </a:pPr>
          <a:r>
            <a:rPr lang="it-IT" dirty="0"/>
            <a:t>Bug Fix</a:t>
          </a:r>
        </a:p>
      </dgm:t>
    </dgm:pt>
    <dgm:pt modelId="{CBF084CA-10E7-0141-8520-B0E082D39C3D}" type="sibTrans" cxnId="{DF5D668A-210D-AC4E-A203-0CDCAE768868}">
      <dgm:prSet/>
      <dgm:spPr/>
      <dgm:t>
        <a:bodyPr/>
        <a:lstStyle/>
        <a:p>
          <a:endParaRPr lang="it-IT"/>
        </a:p>
      </dgm:t>
    </dgm:pt>
    <dgm:pt modelId="{2AFE4CB6-1104-E644-B6FA-C76E1FD8B916}" type="parTrans" cxnId="{DF5D668A-210D-AC4E-A203-0CDCAE768868}">
      <dgm:prSet/>
      <dgm:spPr/>
      <dgm:t>
        <a:bodyPr/>
        <a:lstStyle/>
        <a:p>
          <a:endParaRPr lang="it-IT"/>
        </a:p>
      </dgm:t>
    </dgm:pt>
    <dgm:pt modelId="{363FFC76-A343-49B6-9C46-5BB2448597CD}" type="pres">
      <dgm:prSet presAssocID="{E08A16BA-69B6-4255-9A68-47767A31E860}" presName="root" presStyleCnt="0">
        <dgm:presLayoutVars>
          <dgm:dir/>
          <dgm:resizeHandles val="exact"/>
        </dgm:presLayoutVars>
      </dgm:prSet>
      <dgm:spPr/>
    </dgm:pt>
    <dgm:pt modelId="{409038F2-B9D9-E649-BC28-6C90A66B34C4}" type="pres">
      <dgm:prSet presAssocID="{4DEBB9DE-91FB-924D-A7E0-6119A1AD2705}" presName="compNode" presStyleCnt="0"/>
      <dgm:spPr/>
    </dgm:pt>
    <dgm:pt modelId="{697BF92B-29EF-894F-85A0-ED39C23460FA}" type="pres">
      <dgm:prSet presAssocID="{4DEBB9DE-91FB-924D-A7E0-6119A1AD2705}" presName="iconRect" presStyleLbl="node1" presStyleIdx="0" presStyleCnt="5" custScaleY="100000"/>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212BC5DC-16F2-C448-BBA8-E6B38250D6B9}" type="pres">
      <dgm:prSet presAssocID="{4DEBB9DE-91FB-924D-A7E0-6119A1AD2705}" presName="spaceRect" presStyleCnt="0"/>
      <dgm:spPr/>
    </dgm:pt>
    <dgm:pt modelId="{63EC9AA8-32A7-7045-8D84-11B0760E567C}" type="pres">
      <dgm:prSet presAssocID="{4DEBB9DE-91FB-924D-A7E0-6119A1AD2705}" presName="textRect" presStyleLbl="revTx" presStyleIdx="0" presStyleCnt="5">
        <dgm:presLayoutVars>
          <dgm:chMax val="1"/>
          <dgm:chPref val="1"/>
        </dgm:presLayoutVars>
      </dgm:prSet>
      <dgm:spPr/>
    </dgm:pt>
    <dgm:pt modelId="{7485BEEC-B73C-1D4E-8551-358F7656493F}" type="pres">
      <dgm:prSet presAssocID="{CBF084CA-10E7-0141-8520-B0E082D39C3D}" presName="sibTrans" presStyleCnt="0"/>
      <dgm:spPr/>
    </dgm:pt>
    <dgm:pt modelId="{9A7F34A5-749D-4FE9-A490-E58391875A84}" type="pres">
      <dgm:prSet presAssocID="{AEB44C52-07EC-41F7-8CF1-1544FBAF5A73}" presName="compNode" presStyleCnt="0"/>
      <dgm:spPr/>
    </dgm:pt>
    <dgm:pt modelId="{52D54191-A5AB-4B67-82E0-E3965BA9A8FB}" type="pres">
      <dgm:prSet presAssocID="{AEB44C52-07EC-41F7-8CF1-1544FBAF5A7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lenco di controllo"/>
        </a:ext>
      </dgm:extLst>
    </dgm:pt>
    <dgm:pt modelId="{4356A5FD-F7E4-4CCC-A279-1DDB46F1073F}" type="pres">
      <dgm:prSet presAssocID="{AEB44C52-07EC-41F7-8CF1-1544FBAF5A73}" presName="spaceRect" presStyleCnt="0"/>
      <dgm:spPr/>
    </dgm:pt>
    <dgm:pt modelId="{DADF451F-CACE-4925-AC2E-87FCC63B0258}" type="pres">
      <dgm:prSet presAssocID="{AEB44C52-07EC-41F7-8CF1-1544FBAF5A73}" presName="textRect" presStyleLbl="revTx" presStyleIdx="1" presStyleCnt="5">
        <dgm:presLayoutVars>
          <dgm:chMax val="1"/>
          <dgm:chPref val="1"/>
        </dgm:presLayoutVars>
      </dgm:prSet>
      <dgm:spPr/>
    </dgm:pt>
    <dgm:pt modelId="{FEC9DCE1-242D-4EC6-942E-F7CFD46E7DE0}" type="pres">
      <dgm:prSet presAssocID="{957378CE-80D0-4442-BEB1-A6F247F83264}" presName="sibTrans" presStyleCnt="0"/>
      <dgm:spPr/>
    </dgm:pt>
    <dgm:pt modelId="{76AD1174-711A-4811-87B1-85698206EADA}" type="pres">
      <dgm:prSet presAssocID="{8ECA8B14-F51A-4EFF-917E-DD71021C4D29}" presName="compNode" presStyleCnt="0"/>
      <dgm:spPr/>
    </dgm:pt>
    <dgm:pt modelId="{7E26ADB7-652C-4B4D-9F1D-95DEE79D2B6B}" type="pres">
      <dgm:prSet presAssocID="{8ECA8B14-F51A-4EFF-917E-DD71021C4D2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gno di spunta"/>
        </a:ext>
      </dgm:extLst>
    </dgm:pt>
    <dgm:pt modelId="{5599F18A-5277-4029-B06D-03E6B5DCE733}" type="pres">
      <dgm:prSet presAssocID="{8ECA8B14-F51A-4EFF-917E-DD71021C4D29}" presName="spaceRect" presStyleCnt="0"/>
      <dgm:spPr/>
    </dgm:pt>
    <dgm:pt modelId="{FEAD4FB3-866F-4993-AD0E-F591E019E31D}" type="pres">
      <dgm:prSet presAssocID="{8ECA8B14-F51A-4EFF-917E-DD71021C4D29}" presName="textRect" presStyleLbl="revTx" presStyleIdx="2" presStyleCnt="5">
        <dgm:presLayoutVars>
          <dgm:chMax val="1"/>
          <dgm:chPref val="1"/>
        </dgm:presLayoutVars>
      </dgm:prSet>
      <dgm:spPr/>
    </dgm:pt>
    <dgm:pt modelId="{39718B71-04A6-7649-A122-86AD3D1740AA}" type="pres">
      <dgm:prSet presAssocID="{52544473-84A0-48C5-8759-BB6981C761D9}" presName="sibTrans" presStyleCnt="0"/>
      <dgm:spPr/>
    </dgm:pt>
    <dgm:pt modelId="{8B122F2F-ECA8-B841-B73B-0511B64C7EE1}" type="pres">
      <dgm:prSet presAssocID="{E1C9FAD8-E475-EE48-9849-7A04882E67F3}" presName="compNode" presStyleCnt="0"/>
      <dgm:spPr/>
    </dgm:pt>
    <dgm:pt modelId="{D3E97192-C921-3A43-9AB5-D45EAA5A6721}" type="pres">
      <dgm:prSet presAssocID="{E1C9FAD8-E475-EE48-9849-7A04882E67F3}" presName="iconRect" presStyleLbl="node1" presStyleIdx="3" presStyleCnt="5"/>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pt>
    <dgm:pt modelId="{F24D9695-6723-C64C-B69A-81F22F91CEA9}" type="pres">
      <dgm:prSet presAssocID="{E1C9FAD8-E475-EE48-9849-7A04882E67F3}" presName="spaceRect" presStyleCnt="0"/>
      <dgm:spPr/>
    </dgm:pt>
    <dgm:pt modelId="{D5C16FCE-BD42-2541-9D1B-DEB4141D6230}" type="pres">
      <dgm:prSet presAssocID="{E1C9FAD8-E475-EE48-9849-7A04882E67F3}" presName="textRect" presStyleLbl="revTx" presStyleIdx="3" presStyleCnt="5">
        <dgm:presLayoutVars>
          <dgm:chMax val="1"/>
          <dgm:chPref val="1"/>
        </dgm:presLayoutVars>
      </dgm:prSet>
      <dgm:spPr/>
    </dgm:pt>
    <dgm:pt modelId="{9635DCA4-5012-DE40-93E8-531A66E54CE7}" type="pres">
      <dgm:prSet presAssocID="{462B33AC-5EE8-CE4C-86E9-66F6A5AF9800}" presName="sibTrans" presStyleCnt="0"/>
      <dgm:spPr/>
    </dgm:pt>
    <dgm:pt modelId="{A29BA26C-8F1C-4439-974F-AE7D4A21B936}" type="pres">
      <dgm:prSet presAssocID="{B7FFCBE8-2A66-4A5F-A105-F3E064646899}" presName="compNode" presStyleCnt="0"/>
      <dgm:spPr/>
    </dgm:pt>
    <dgm:pt modelId="{19C0F6F5-82BC-4CDD-9E4F-8C924E188623}" type="pres">
      <dgm:prSet presAssocID="{B7FFCBE8-2A66-4A5F-A105-F3E06464689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F9285C7A-2B5A-4A4D-8803-FA2106D7625D}" type="pres">
      <dgm:prSet presAssocID="{B7FFCBE8-2A66-4A5F-A105-F3E064646899}" presName="spaceRect" presStyleCnt="0"/>
      <dgm:spPr/>
    </dgm:pt>
    <dgm:pt modelId="{A4509536-1BC0-4F23-BA79-134785FEF549}" type="pres">
      <dgm:prSet presAssocID="{B7FFCBE8-2A66-4A5F-A105-F3E064646899}" presName="textRect" presStyleLbl="revTx" presStyleIdx="4" presStyleCnt="5">
        <dgm:presLayoutVars>
          <dgm:chMax val="1"/>
          <dgm:chPref val="1"/>
        </dgm:presLayoutVars>
      </dgm:prSet>
      <dgm:spPr/>
    </dgm:pt>
  </dgm:ptLst>
  <dgm:cxnLst>
    <dgm:cxn modelId="{655AAC05-39D6-6542-BA46-CFFB5AE1C06D}" srcId="{E08A16BA-69B6-4255-9A68-47767A31E860}" destId="{E1C9FAD8-E475-EE48-9849-7A04882E67F3}" srcOrd="3" destOrd="0" parTransId="{B60759C0-CCF6-C040-A35B-A560940AA528}" sibTransId="{462B33AC-5EE8-CE4C-86E9-66F6A5AF9800}"/>
    <dgm:cxn modelId="{9500D01A-B0E1-A24A-A8E3-BA6492304ED3}" type="presOf" srcId="{AEB44C52-07EC-41F7-8CF1-1544FBAF5A73}" destId="{DADF451F-CACE-4925-AC2E-87FCC63B0258}" srcOrd="0" destOrd="0" presId="urn:microsoft.com/office/officeart/2018/2/layout/IconLabelList"/>
    <dgm:cxn modelId="{3BC55134-2F08-4BEE-9408-715C729349A0}" srcId="{E08A16BA-69B6-4255-9A68-47767A31E860}" destId="{B7FFCBE8-2A66-4A5F-A105-F3E064646899}" srcOrd="4" destOrd="0" parTransId="{8D8CE692-8593-43FC-8AF0-30C7049D2588}" sibTransId="{7B413E89-02DC-4428-8405-E0B1AA0EF7C7}"/>
    <dgm:cxn modelId="{D7AF0879-5879-4539-B32E-845410ED6DDF}" srcId="{E08A16BA-69B6-4255-9A68-47767A31E860}" destId="{8ECA8B14-F51A-4EFF-917E-DD71021C4D29}" srcOrd="2" destOrd="0" parTransId="{F10DB030-6936-4060-9428-84E84E593EA6}" sibTransId="{52544473-84A0-48C5-8759-BB6981C761D9}"/>
    <dgm:cxn modelId="{F08BA288-D3B9-4AD5-A82D-D6F6F93D3364}" type="presOf" srcId="{E08A16BA-69B6-4255-9A68-47767A31E860}" destId="{363FFC76-A343-49B6-9C46-5BB2448597CD}" srcOrd="0" destOrd="0" presId="urn:microsoft.com/office/officeart/2018/2/layout/IconLabelList"/>
    <dgm:cxn modelId="{FC7F628A-4ADC-4368-B7F9-4D7A072AB843}" srcId="{E08A16BA-69B6-4255-9A68-47767A31E860}" destId="{AEB44C52-07EC-41F7-8CF1-1544FBAF5A73}" srcOrd="1" destOrd="0" parTransId="{C0F83C20-7707-4A6C-AA33-FB76B126D66B}" sibTransId="{957378CE-80D0-4442-BEB1-A6F247F83264}"/>
    <dgm:cxn modelId="{DF5D668A-210D-AC4E-A203-0CDCAE768868}" srcId="{E08A16BA-69B6-4255-9A68-47767A31E860}" destId="{4DEBB9DE-91FB-924D-A7E0-6119A1AD2705}" srcOrd="0" destOrd="0" parTransId="{2AFE4CB6-1104-E644-B6FA-C76E1FD8B916}" sibTransId="{CBF084CA-10E7-0141-8520-B0E082D39C3D}"/>
    <dgm:cxn modelId="{C8F28FA1-C284-5242-A7C3-BE361DFB09E0}" type="presOf" srcId="{B7FFCBE8-2A66-4A5F-A105-F3E064646899}" destId="{A4509536-1BC0-4F23-BA79-134785FEF549}" srcOrd="0" destOrd="0" presId="urn:microsoft.com/office/officeart/2018/2/layout/IconLabelList"/>
    <dgm:cxn modelId="{AE15F3CC-712B-9443-9ABA-ECF5BF2B45F9}" type="presOf" srcId="{E1C9FAD8-E475-EE48-9849-7A04882E67F3}" destId="{D5C16FCE-BD42-2541-9D1B-DEB4141D6230}" srcOrd="0" destOrd="0" presId="urn:microsoft.com/office/officeart/2018/2/layout/IconLabelList"/>
    <dgm:cxn modelId="{22D09CF2-EC4C-9A49-86E2-6566B58586C2}" type="presOf" srcId="{8ECA8B14-F51A-4EFF-917E-DD71021C4D29}" destId="{FEAD4FB3-866F-4993-AD0E-F591E019E31D}" srcOrd="0" destOrd="0" presId="urn:microsoft.com/office/officeart/2018/2/layout/IconLabelList"/>
    <dgm:cxn modelId="{5EF397F4-6A49-2E48-B1E1-F26CBE381075}" type="presOf" srcId="{4DEBB9DE-91FB-924D-A7E0-6119A1AD2705}" destId="{63EC9AA8-32A7-7045-8D84-11B0760E567C}" srcOrd="0" destOrd="0" presId="urn:microsoft.com/office/officeart/2018/2/layout/IconLabelList"/>
    <dgm:cxn modelId="{C24EC3DA-D468-F744-9641-5A5112F530FA}" type="presParOf" srcId="{363FFC76-A343-49B6-9C46-5BB2448597CD}" destId="{409038F2-B9D9-E649-BC28-6C90A66B34C4}" srcOrd="0" destOrd="0" presId="urn:microsoft.com/office/officeart/2018/2/layout/IconLabelList"/>
    <dgm:cxn modelId="{C4BCC48B-3A7E-C245-BADE-D1973EEA3E98}" type="presParOf" srcId="{409038F2-B9D9-E649-BC28-6C90A66B34C4}" destId="{697BF92B-29EF-894F-85A0-ED39C23460FA}" srcOrd="0" destOrd="0" presId="urn:microsoft.com/office/officeart/2018/2/layout/IconLabelList"/>
    <dgm:cxn modelId="{7BE3102F-EEC2-FE43-92DB-42354BE8834E}" type="presParOf" srcId="{409038F2-B9D9-E649-BC28-6C90A66B34C4}" destId="{212BC5DC-16F2-C448-BBA8-E6B38250D6B9}" srcOrd="1" destOrd="0" presId="urn:microsoft.com/office/officeart/2018/2/layout/IconLabelList"/>
    <dgm:cxn modelId="{C9BD49EB-49F9-3B43-92B2-82BD4573D4F2}" type="presParOf" srcId="{409038F2-B9D9-E649-BC28-6C90A66B34C4}" destId="{63EC9AA8-32A7-7045-8D84-11B0760E567C}" srcOrd="2" destOrd="0" presId="urn:microsoft.com/office/officeart/2018/2/layout/IconLabelList"/>
    <dgm:cxn modelId="{25F53356-F01F-1A41-A12C-1B21D017AD44}" type="presParOf" srcId="{363FFC76-A343-49B6-9C46-5BB2448597CD}" destId="{7485BEEC-B73C-1D4E-8551-358F7656493F}" srcOrd="1" destOrd="0" presId="urn:microsoft.com/office/officeart/2018/2/layout/IconLabelList"/>
    <dgm:cxn modelId="{7DB540BF-3888-8A4F-A6B7-0B02793B72D8}" type="presParOf" srcId="{363FFC76-A343-49B6-9C46-5BB2448597CD}" destId="{9A7F34A5-749D-4FE9-A490-E58391875A84}" srcOrd="2" destOrd="0" presId="urn:microsoft.com/office/officeart/2018/2/layout/IconLabelList"/>
    <dgm:cxn modelId="{CAD32E18-FFF6-6349-8F56-225E9F1DFB76}" type="presParOf" srcId="{9A7F34A5-749D-4FE9-A490-E58391875A84}" destId="{52D54191-A5AB-4B67-82E0-E3965BA9A8FB}" srcOrd="0" destOrd="0" presId="urn:microsoft.com/office/officeart/2018/2/layout/IconLabelList"/>
    <dgm:cxn modelId="{B106F627-515D-CD48-93D4-08D99A55A2BF}" type="presParOf" srcId="{9A7F34A5-749D-4FE9-A490-E58391875A84}" destId="{4356A5FD-F7E4-4CCC-A279-1DDB46F1073F}" srcOrd="1" destOrd="0" presId="urn:microsoft.com/office/officeart/2018/2/layout/IconLabelList"/>
    <dgm:cxn modelId="{F7B422A2-53D2-9341-9008-7565C86A6EDE}" type="presParOf" srcId="{9A7F34A5-749D-4FE9-A490-E58391875A84}" destId="{DADF451F-CACE-4925-AC2E-87FCC63B0258}" srcOrd="2" destOrd="0" presId="urn:microsoft.com/office/officeart/2018/2/layout/IconLabelList"/>
    <dgm:cxn modelId="{FF6157D1-61FA-C848-B1E9-D677E390C24D}" type="presParOf" srcId="{363FFC76-A343-49B6-9C46-5BB2448597CD}" destId="{FEC9DCE1-242D-4EC6-942E-F7CFD46E7DE0}" srcOrd="3" destOrd="0" presId="urn:microsoft.com/office/officeart/2018/2/layout/IconLabelList"/>
    <dgm:cxn modelId="{90B52F04-511D-E843-8A9F-2404118B7B3A}" type="presParOf" srcId="{363FFC76-A343-49B6-9C46-5BB2448597CD}" destId="{76AD1174-711A-4811-87B1-85698206EADA}" srcOrd="4" destOrd="0" presId="urn:microsoft.com/office/officeart/2018/2/layout/IconLabelList"/>
    <dgm:cxn modelId="{6EEFA0C6-5648-6345-87A1-E5C191FD5E0A}" type="presParOf" srcId="{76AD1174-711A-4811-87B1-85698206EADA}" destId="{7E26ADB7-652C-4B4D-9F1D-95DEE79D2B6B}" srcOrd="0" destOrd="0" presId="urn:microsoft.com/office/officeart/2018/2/layout/IconLabelList"/>
    <dgm:cxn modelId="{736CB991-70C5-7E41-8B4E-BCFBF5A2C632}" type="presParOf" srcId="{76AD1174-711A-4811-87B1-85698206EADA}" destId="{5599F18A-5277-4029-B06D-03E6B5DCE733}" srcOrd="1" destOrd="0" presId="urn:microsoft.com/office/officeart/2018/2/layout/IconLabelList"/>
    <dgm:cxn modelId="{DBF3751D-7545-434D-AB55-700A764035D9}" type="presParOf" srcId="{76AD1174-711A-4811-87B1-85698206EADA}" destId="{FEAD4FB3-866F-4993-AD0E-F591E019E31D}" srcOrd="2" destOrd="0" presId="urn:microsoft.com/office/officeart/2018/2/layout/IconLabelList"/>
    <dgm:cxn modelId="{03D6D5E8-B796-9F4E-B77A-D020BEC15940}" type="presParOf" srcId="{363FFC76-A343-49B6-9C46-5BB2448597CD}" destId="{39718B71-04A6-7649-A122-86AD3D1740AA}" srcOrd="5" destOrd="0" presId="urn:microsoft.com/office/officeart/2018/2/layout/IconLabelList"/>
    <dgm:cxn modelId="{F09AA4DE-3409-9B47-AA80-088B294CBD96}" type="presParOf" srcId="{363FFC76-A343-49B6-9C46-5BB2448597CD}" destId="{8B122F2F-ECA8-B841-B73B-0511B64C7EE1}" srcOrd="6" destOrd="0" presId="urn:microsoft.com/office/officeart/2018/2/layout/IconLabelList"/>
    <dgm:cxn modelId="{E2AC2202-BA9B-2B4C-9BE6-59AFFBD6F4F3}" type="presParOf" srcId="{8B122F2F-ECA8-B841-B73B-0511B64C7EE1}" destId="{D3E97192-C921-3A43-9AB5-D45EAA5A6721}" srcOrd="0" destOrd="0" presId="urn:microsoft.com/office/officeart/2018/2/layout/IconLabelList"/>
    <dgm:cxn modelId="{96FE64F7-9A04-AB47-9E38-6AB03C021E7E}" type="presParOf" srcId="{8B122F2F-ECA8-B841-B73B-0511B64C7EE1}" destId="{F24D9695-6723-C64C-B69A-81F22F91CEA9}" srcOrd="1" destOrd="0" presId="urn:microsoft.com/office/officeart/2018/2/layout/IconLabelList"/>
    <dgm:cxn modelId="{3496D313-2393-6F4A-9E28-3194CD2AEEC7}" type="presParOf" srcId="{8B122F2F-ECA8-B841-B73B-0511B64C7EE1}" destId="{D5C16FCE-BD42-2541-9D1B-DEB4141D6230}" srcOrd="2" destOrd="0" presId="urn:microsoft.com/office/officeart/2018/2/layout/IconLabelList"/>
    <dgm:cxn modelId="{4A01173E-3A53-4C4E-9DE6-90F8A99F5158}" type="presParOf" srcId="{363FFC76-A343-49B6-9C46-5BB2448597CD}" destId="{9635DCA4-5012-DE40-93E8-531A66E54CE7}" srcOrd="7" destOrd="0" presId="urn:microsoft.com/office/officeart/2018/2/layout/IconLabelList"/>
    <dgm:cxn modelId="{A49DBF15-1D3D-FD45-BF48-AA320D40A0C8}" type="presParOf" srcId="{363FFC76-A343-49B6-9C46-5BB2448597CD}" destId="{A29BA26C-8F1C-4439-974F-AE7D4A21B936}" srcOrd="8" destOrd="0" presId="urn:microsoft.com/office/officeart/2018/2/layout/IconLabelList"/>
    <dgm:cxn modelId="{D86573E5-B205-124F-8A39-D803E13D7591}" type="presParOf" srcId="{A29BA26C-8F1C-4439-974F-AE7D4A21B936}" destId="{19C0F6F5-82BC-4CDD-9E4F-8C924E188623}" srcOrd="0" destOrd="0" presId="urn:microsoft.com/office/officeart/2018/2/layout/IconLabelList"/>
    <dgm:cxn modelId="{3CD81A42-2942-7D4F-8E32-364C2064348C}" type="presParOf" srcId="{A29BA26C-8F1C-4439-974F-AE7D4A21B936}" destId="{F9285C7A-2B5A-4A4D-8803-FA2106D7625D}" srcOrd="1" destOrd="0" presId="urn:microsoft.com/office/officeart/2018/2/layout/IconLabelList"/>
    <dgm:cxn modelId="{DAB966E9-7AF1-C749-A028-745606763016}" type="presParOf" srcId="{A29BA26C-8F1C-4439-974F-AE7D4A21B936}" destId="{A4509536-1BC0-4F23-BA79-134785FEF54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BF92B-29EF-894F-85A0-ED39C23460FA}">
      <dsp:nvSpPr>
        <dsp:cNvPr id="0" name=""/>
        <dsp:cNvSpPr/>
      </dsp:nvSpPr>
      <dsp:spPr>
        <a:xfrm>
          <a:off x="622259" y="1073792"/>
          <a:ext cx="810000" cy="810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63EC9AA8-32A7-7045-8D84-11B0760E567C}">
      <dsp:nvSpPr>
        <dsp:cNvPr id="0" name=""/>
        <dsp:cNvSpPr/>
      </dsp:nvSpPr>
      <dsp:spPr>
        <a:xfrm>
          <a:off x="127259" y="215396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it-IT" sz="1900" kern="1200" dirty="0"/>
            <a:t>Bug Fix</a:t>
          </a:r>
        </a:p>
      </dsp:txBody>
      <dsp:txXfrm>
        <a:off x="127259" y="2153967"/>
        <a:ext cx="1800000" cy="720000"/>
      </dsp:txXfrm>
    </dsp:sp>
    <dsp:sp modelId="{52D54191-A5AB-4B67-82E0-E3965BA9A8FB}">
      <dsp:nvSpPr>
        <dsp:cNvPr id="0" name=""/>
        <dsp:cNvSpPr/>
      </dsp:nvSpPr>
      <dsp:spPr>
        <a:xfrm>
          <a:off x="2737260" y="107379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DADF451F-CACE-4925-AC2E-87FCC63B0258}">
      <dsp:nvSpPr>
        <dsp:cNvPr id="0" name=""/>
        <dsp:cNvSpPr/>
      </dsp:nvSpPr>
      <dsp:spPr>
        <a:xfrm>
          <a:off x="2242260" y="215396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err="1"/>
            <a:t>Potenziamento</a:t>
          </a:r>
          <a:r>
            <a:rPr lang="en-US" sz="1900" kern="1200" dirty="0"/>
            <a:t> </a:t>
          </a:r>
          <a:r>
            <a:rPr lang="en-US" sz="1900" kern="1200" dirty="0" err="1"/>
            <a:t>dello</a:t>
          </a:r>
          <a:r>
            <a:rPr lang="en-US" sz="1900" kern="1200" dirty="0"/>
            <a:t> scheduler</a:t>
          </a:r>
        </a:p>
      </dsp:txBody>
      <dsp:txXfrm>
        <a:off x="2242260" y="2153967"/>
        <a:ext cx="1800000" cy="720000"/>
      </dsp:txXfrm>
    </dsp:sp>
    <dsp:sp modelId="{7E26ADB7-652C-4B4D-9F1D-95DEE79D2B6B}">
      <dsp:nvSpPr>
        <dsp:cNvPr id="0" name=""/>
        <dsp:cNvSpPr/>
      </dsp:nvSpPr>
      <dsp:spPr>
        <a:xfrm>
          <a:off x="4852260" y="107379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FEAD4FB3-866F-4993-AD0E-F591E019E31D}">
      <dsp:nvSpPr>
        <dsp:cNvPr id="0" name=""/>
        <dsp:cNvSpPr/>
      </dsp:nvSpPr>
      <dsp:spPr>
        <a:xfrm>
          <a:off x="4357260" y="215396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err="1"/>
            <a:t>Miglioramento</a:t>
          </a:r>
          <a:r>
            <a:rPr lang="en-US" sz="1900" kern="1200" dirty="0"/>
            <a:t> </a:t>
          </a:r>
          <a:r>
            <a:rPr lang="en-US" sz="1900" kern="1200" dirty="0" err="1"/>
            <a:t>dell’Enviroment</a:t>
          </a:r>
          <a:endParaRPr lang="en-US" sz="1900" kern="1200" dirty="0"/>
        </a:p>
      </dsp:txBody>
      <dsp:txXfrm>
        <a:off x="4357260" y="2153967"/>
        <a:ext cx="1800000" cy="720000"/>
      </dsp:txXfrm>
    </dsp:sp>
    <dsp:sp modelId="{D3E97192-C921-3A43-9AB5-D45EAA5A6721}">
      <dsp:nvSpPr>
        <dsp:cNvPr id="0" name=""/>
        <dsp:cNvSpPr/>
      </dsp:nvSpPr>
      <dsp:spPr>
        <a:xfrm>
          <a:off x="6967260" y="1073792"/>
          <a:ext cx="810000" cy="810000"/>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alpha val="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D5C16FCE-BD42-2541-9D1B-DEB4141D6230}">
      <dsp:nvSpPr>
        <dsp:cNvPr id="0" name=""/>
        <dsp:cNvSpPr/>
      </dsp:nvSpPr>
      <dsp:spPr>
        <a:xfrm>
          <a:off x="6472260" y="215396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it-IT" sz="1900" kern="1200" dirty="0"/>
            <a:t>Incremento delle funzionalità</a:t>
          </a:r>
        </a:p>
      </dsp:txBody>
      <dsp:txXfrm>
        <a:off x="6472260" y="2153967"/>
        <a:ext cx="1800000" cy="720000"/>
      </dsp:txXfrm>
    </dsp:sp>
    <dsp:sp modelId="{19C0F6F5-82BC-4CDD-9E4F-8C924E188623}">
      <dsp:nvSpPr>
        <dsp:cNvPr id="0" name=""/>
        <dsp:cNvSpPr/>
      </dsp:nvSpPr>
      <dsp:spPr>
        <a:xfrm>
          <a:off x="9082260" y="107379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a:ln>
        <a:effectLst/>
      </dsp:spPr>
      <dsp:style>
        <a:lnRef idx="2">
          <a:scrgbClr r="0" g="0" b="0"/>
        </a:lnRef>
        <a:fillRef idx="1">
          <a:scrgbClr r="0" g="0" b="0"/>
        </a:fillRef>
        <a:effectRef idx="0">
          <a:scrgbClr r="0" g="0" b="0"/>
        </a:effectRef>
        <a:fontRef idx="minor">
          <a:schemeClr val="lt1"/>
        </a:fontRef>
      </dsp:style>
    </dsp:sp>
    <dsp:sp modelId="{A4509536-1BC0-4F23-BA79-134785FEF549}">
      <dsp:nvSpPr>
        <dsp:cNvPr id="0" name=""/>
        <dsp:cNvSpPr/>
      </dsp:nvSpPr>
      <dsp:spPr>
        <a:xfrm>
          <a:off x="8587260" y="215396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err="1"/>
            <a:t>Statistiche</a:t>
          </a:r>
          <a:endParaRPr lang="en-US" sz="1900" kern="1200" dirty="0"/>
        </a:p>
      </dsp:txBody>
      <dsp:txXfrm>
        <a:off x="8587260" y="2153967"/>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2FE9B343-D64C-CD46-B367-FF4A604B560D}" type="datetimeFigureOut">
              <a:rPr lang="it-IT" smtClean="0"/>
              <a:t>11/12/23</a:t>
            </a:fld>
            <a:endParaRPr lang="it-IT"/>
          </a:p>
        </p:txBody>
      </p:sp>
      <p:sp>
        <p:nvSpPr>
          <p:cNvPr id="4" name="Segnaposto immagine diapositiva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DF0AA6AF-DBFB-4545-928A-7C48602ED3A8}" type="slidenum">
              <a:rPr lang="it-IT" smtClean="0"/>
              <a:t>‹N›</a:t>
            </a:fld>
            <a:endParaRPr lang="it-IT"/>
          </a:p>
        </p:txBody>
      </p:sp>
    </p:spTree>
    <p:extLst>
      <p:ext uri="{BB962C8B-B14F-4D97-AF65-F5344CB8AC3E}">
        <p14:creationId xmlns:p14="http://schemas.microsoft.com/office/powerpoint/2010/main" val="3168029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E3102EF-2FF4-4FAD-AD7A-6F3C20DF4C45}" type="slidenum">
              <a:rPr lang="it-IT" smtClean="0"/>
              <a:t>5</a:t>
            </a:fld>
            <a:endParaRPr lang="it-IT"/>
          </a:p>
        </p:txBody>
      </p:sp>
    </p:spTree>
    <p:extLst>
      <p:ext uri="{BB962C8B-B14F-4D97-AF65-F5344CB8AC3E}">
        <p14:creationId xmlns:p14="http://schemas.microsoft.com/office/powerpoint/2010/main" val="1327780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E3102EF-2FF4-4FAD-AD7A-6F3C20DF4C45}" type="slidenum">
              <a:rPr lang="it-IT" smtClean="0"/>
              <a:t>6</a:t>
            </a:fld>
            <a:endParaRPr lang="it-IT"/>
          </a:p>
        </p:txBody>
      </p:sp>
    </p:spTree>
    <p:extLst>
      <p:ext uri="{BB962C8B-B14F-4D97-AF65-F5344CB8AC3E}">
        <p14:creationId xmlns:p14="http://schemas.microsoft.com/office/powerpoint/2010/main" val="2710980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E3102EF-2FF4-4FAD-AD7A-6F3C20DF4C45}" type="slidenum">
              <a:rPr lang="it-IT" smtClean="0"/>
              <a:t>9</a:t>
            </a:fld>
            <a:endParaRPr lang="it-IT"/>
          </a:p>
        </p:txBody>
      </p:sp>
    </p:spTree>
    <p:extLst>
      <p:ext uri="{BB962C8B-B14F-4D97-AF65-F5344CB8AC3E}">
        <p14:creationId xmlns:p14="http://schemas.microsoft.com/office/powerpoint/2010/main" val="2007788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E3102EF-2FF4-4FAD-AD7A-6F3C20DF4C45}" type="slidenum">
              <a:rPr lang="it-IT" smtClean="0"/>
              <a:t>10</a:t>
            </a:fld>
            <a:endParaRPr lang="it-IT"/>
          </a:p>
        </p:txBody>
      </p:sp>
    </p:spTree>
    <p:extLst>
      <p:ext uri="{BB962C8B-B14F-4D97-AF65-F5344CB8AC3E}">
        <p14:creationId xmlns:p14="http://schemas.microsoft.com/office/powerpoint/2010/main" val="3337314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DF0AA6AF-DBFB-4545-928A-7C48602ED3A8}" type="slidenum">
              <a:rPr lang="it-IT" smtClean="0"/>
              <a:t>16</a:t>
            </a:fld>
            <a:endParaRPr lang="it-IT"/>
          </a:p>
        </p:txBody>
      </p:sp>
    </p:spTree>
    <p:extLst>
      <p:ext uri="{BB962C8B-B14F-4D97-AF65-F5344CB8AC3E}">
        <p14:creationId xmlns:p14="http://schemas.microsoft.com/office/powerpoint/2010/main" val="981874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DF0AA6AF-DBFB-4545-928A-7C48602ED3A8}" type="slidenum">
              <a:rPr lang="it-IT" smtClean="0"/>
              <a:t>17</a:t>
            </a:fld>
            <a:endParaRPr lang="it-IT"/>
          </a:p>
        </p:txBody>
      </p:sp>
    </p:spTree>
    <p:extLst>
      <p:ext uri="{BB962C8B-B14F-4D97-AF65-F5344CB8AC3E}">
        <p14:creationId xmlns:p14="http://schemas.microsoft.com/office/powerpoint/2010/main" val="788792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72BC4FE1-7152-4802-9B3C-0DA4ED61CF46}" type="slidenum">
              <a:t>‹N›</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B14D9976-D6B9-4019-BC7A-98F5C9F933C5}" type="slidenum">
              <a:t>‹N›</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0C37DCB0-3C80-4B3C-A98C-5F1A6EC8BFFE}" type="slidenum">
              <a:t>‹N›</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9BBF2FE5-EF83-47C2-B7F5-0D0D6FD13BB7}" type="slidenum">
              <a:t>‹N›</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844E410A-0D83-4A2F-B311-CAD38A5D3D9A}" type="slidenum">
              <a:t>‹N›</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A185276E-D628-4896-8A7A-B28391BDCBD7}" type="slidenum">
              <a:t>‹N›</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C0C4B13A-A76D-44AD-B252-34FE87CB8A16}" type="slidenum">
              <a:t>‹N›</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B811644B-1040-4B77-94B6-966C509BF68E}" type="slidenum">
              <a:t>‹N›</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65EBA3A9-218B-40C8-9EA3-A12448F266B2}" type="slidenum">
              <a:t>‹N›</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6B4AD8F2-368F-4943-B26E-7ED4B0E24F7C}" type="slidenum">
              <a:t>‹N›</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B5C06C58-4038-4BAC-81AB-60665A2E3745}" type="slidenum">
              <a:t>‹N›</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7FDFF158-1870-4787-8465-243AEAD803A5}" type="slidenum">
              <a:t>‹N›</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F65D0D02-613F-4793-AE4F-B0D5335C456B}" type="slidenum">
              <a:t>‹N›</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C2C01C92-4FA4-403B-83E5-688978CB5706}" type="slidenum">
              <a:t>‹N›</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6B19FB93-1544-4C71-B9A6-CF78A6CC15E4}" type="slidenum">
              <a:t>‹N›</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6F90E42F-124D-470E-A9DF-8370A96E2E26}" type="slidenum">
              <a:t>‹N›</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3E48D3C3-300B-484E-AA01-2C574E3B7103}" type="slidenum">
              <a:t>‹N›</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5D60D-7F07-8AA0-FD53-1C88F5BCEAF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19DBAE2F-8E8B-C25C-F28B-0746B446F1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786BC22D-61A9-638B-9EEE-ACA25557C94C}"/>
              </a:ext>
            </a:extLst>
          </p:cNvPr>
          <p:cNvSpPr>
            <a:spLocks noGrp="1"/>
          </p:cNvSpPr>
          <p:nvPr>
            <p:ph type="dt" sz="half" idx="10"/>
          </p:nvPr>
        </p:nvSpPr>
        <p:spPr/>
        <p:txBody>
          <a:bodyPr/>
          <a:lstStyle/>
          <a:p>
            <a:fld id="{57407835-4918-4D75-81A0-A450880A54CB}" type="datetimeFigureOut">
              <a:rPr lang="it-IT" smtClean="0"/>
              <a:t>11/12/23</a:t>
            </a:fld>
            <a:endParaRPr lang="it-IT"/>
          </a:p>
        </p:txBody>
      </p:sp>
      <p:sp>
        <p:nvSpPr>
          <p:cNvPr id="5" name="Footer Placeholder 4">
            <a:extLst>
              <a:ext uri="{FF2B5EF4-FFF2-40B4-BE49-F238E27FC236}">
                <a16:creationId xmlns:a16="http://schemas.microsoft.com/office/drawing/2014/main" id="{7BCABE56-3E64-5A7D-C561-6C01C002029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FE0A584-46D5-6B0A-6F3F-541B0D2AF094}"/>
              </a:ext>
            </a:extLst>
          </p:cNvPr>
          <p:cNvSpPr>
            <a:spLocks noGrp="1"/>
          </p:cNvSpPr>
          <p:nvPr>
            <p:ph type="sldNum" sz="quarter" idx="12"/>
          </p:nvPr>
        </p:nvSpPr>
        <p:spPr/>
        <p:txBody>
          <a:bodyPr/>
          <a:lstStyle/>
          <a:p>
            <a:fld id="{82E60B82-527C-4989-89CD-8223B0E5B85F}" type="slidenum">
              <a:rPr lang="it-IT" smtClean="0"/>
              <a:t>‹N›</a:t>
            </a:fld>
            <a:endParaRPr lang="it-IT"/>
          </a:p>
        </p:txBody>
      </p:sp>
    </p:spTree>
    <p:extLst>
      <p:ext uri="{BB962C8B-B14F-4D97-AF65-F5344CB8AC3E}">
        <p14:creationId xmlns:p14="http://schemas.microsoft.com/office/powerpoint/2010/main" val="151894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9E1D354A-DDE4-4736-8F88-F65B6D13DDF2}" type="slidenum">
              <a:t>‹N›</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23A830DF-B82B-45B1-8F2F-098B6CDB22BD}" type="slidenum">
              <a:t>‹N›</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12C33267-B2CF-4D0C-994F-3DCA595AEE0C}" type="slidenum">
              <a:t>‹N›</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6919410D-B426-4027-908B-89BE0E0B9186}" type="slidenum">
              <a:t>‹N›</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1501133-E60A-4C60-8AEE-7A7738B44EA9}" type="slidenum">
              <a:t>‹N›</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BDB1E5CA-7CAD-40D6-8656-5BC71D0B7706}" type="slidenum">
              <a:t>‹N›</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B37E71F7-EFFB-4AB3-B44F-CD5A6BD1EA77}" type="slidenum">
              <a:t>‹N›</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6" name="PlaceHolder 2"/>
          <p:cNvSpPr>
            <a:spLocks noGrp="1"/>
          </p:cNvSpPr>
          <p:nvPr>
            <p:ph type="body"/>
          </p:nvPr>
        </p:nvSpPr>
        <p:spPr>
          <a:xfrm>
            <a:off x="609480" y="1604520"/>
            <a:ext cx="1097208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 name="PlaceHolder 3"/>
          <p:cNvSpPr>
            <a:spLocks noGrp="1"/>
          </p:cNvSpPr>
          <p:nvPr>
            <p:ph type="ftr" idx="1"/>
          </p:nvPr>
        </p:nvSpPr>
        <p:spPr>
          <a:xfrm>
            <a:off x="4038480" y="6356520"/>
            <a:ext cx="4113720" cy="36396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1400" b="0" strike="noStrike" spc="-1">
                <a:solidFill>
                  <a:srgbClr val="000000"/>
                </a:solidFill>
                <a:latin typeface="Times New Roman"/>
                <a:ea typeface="DejaVu Sans"/>
              </a:defRPr>
            </a:lvl1pPr>
          </a:lstStyle>
          <a:p>
            <a:pPr indent="0" algn="ctr">
              <a:lnSpc>
                <a:spcPct val="100000"/>
              </a:lnSpc>
              <a:buNone/>
              <a:tabLst>
                <a:tab pos="0" algn="l"/>
              </a:tabLst>
            </a:pPr>
            <a:r>
              <a:rPr lang="en-US" sz="1400" b="0" strike="noStrike" spc="-1">
                <a:solidFill>
                  <a:srgbClr val="000000"/>
                </a:solidFill>
                <a:latin typeface="Times New Roman"/>
                <a:ea typeface="DejaVu Sans"/>
              </a:rPr>
              <a:t>&lt;footer&gt;</a:t>
            </a:r>
            <a:endParaRPr lang="en-US" sz="1400" b="0" strike="noStrike" spc="-1">
              <a:solidFill>
                <a:srgbClr val="000000"/>
              </a:solidFill>
              <a:latin typeface="Times New Roman"/>
            </a:endParaRPr>
          </a:p>
        </p:txBody>
      </p:sp>
      <p:sp>
        <p:nvSpPr>
          <p:cNvPr id="3" name="PlaceHolder 4"/>
          <p:cNvSpPr>
            <a:spLocks noGrp="1"/>
          </p:cNvSpPr>
          <p:nvPr>
            <p:ph type="sldNum" idx="2"/>
          </p:nvPr>
        </p:nvSpPr>
        <p:spPr>
          <a:xfrm>
            <a:off x="8610480" y="6356520"/>
            <a:ext cx="2742120" cy="363960"/>
          </a:xfrm>
          <a:prstGeom prst="rect">
            <a:avLst/>
          </a:prstGeom>
          <a:noFill/>
          <a:ln w="0">
            <a:noFill/>
          </a:ln>
        </p:spPr>
        <p:txBody>
          <a:bodyPr lIns="90000" tIns="45000" rIns="90000" bIns="45000" anchor="ctr">
            <a:noAutofit/>
          </a:bodyPr>
          <a:lstStyle>
            <a:lvl1pPr indent="0" algn="r">
              <a:lnSpc>
                <a:spcPct val="100000"/>
              </a:lnSpc>
              <a:buNone/>
              <a:tabLst>
                <a:tab pos="0" algn="l"/>
              </a:tabLst>
              <a:defRPr lang="it-IT" sz="1200" b="0" strike="noStrike" spc="-1">
                <a:solidFill>
                  <a:srgbClr val="8B8B8B"/>
                </a:solidFill>
                <a:latin typeface="Calibri"/>
                <a:ea typeface="DejaVu Sans"/>
              </a:defRPr>
            </a:lvl1pPr>
          </a:lstStyle>
          <a:p>
            <a:pPr indent="0" algn="r">
              <a:lnSpc>
                <a:spcPct val="100000"/>
              </a:lnSpc>
              <a:buNone/>
              <a:tabLst>
                <a:tab pos="0" algn="l"/>
              </a:tabLst>
            </a:pPr>
            <a:fld id="{8B9236CA-59F0-41D1-B786-FC5060C97003}" type="slidenum">
              <a:rPr lang="it-IT" sz="1200" b="0" strike="noStrike" spc="-1">
                <a:solidFill>
                  <a:srgbClr val="8B8B8B"/>
                </a:solidFill>
                <a:latin typeface="Calibri"/>
                <a:ea typeface="DejaVu Sans"/>
              </a:rPr>
              <a:t>‹N›</a:t>
            </a:fld>
            <a:endParaRPr lang="en-US" sz="1200" b="0" strike="noStrike" spc="-1">
              <a:solidFill>
                <a:srgbClr val="000000"/>
              </a:solidFill>
              <a:latin typeface="Times New Roman"/>
            </a:endParaRPr>
          </a:p>
        </p:txBody>
      </p:sp>
      <p:sp>
        <p:nvSpPr>
          <p:cNvPr id="4" name="PlaceHolder 5"/>
          <p:cNvSpPr>
            <a:spLocks noGrp="1"/>
          </p:cNvSpPr>
          <p:nvPr>
            <p:ph type="dt" idx="3"/>
          </p:nvPr>
        </p:nvSpPr>
        <p:spPr>
          <a:xfrm>
            <a:off x="838080" y="6356520"/>
            <a:ext cx="2742120" cy="36396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3720" cy="36396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1400" b="0" strike="noStrike" spc="-1">
                <a:solidFill>
                  <a:srgbClr val="000000"/>
                </a:solidFill>
                <a:latin typeface="Times New Roman"/>
                <a:ea typeface="DejaVu Sans"/>
              </a:defRPr>
            </a:lvl1pPr>
          </a:lstStyle>
          <a:p>
            <a:pPr indent="0" algn="ctr">
              <a:lnSpc>
                <a:spcPct val="100000"/>
              </a:lnSpc>
              <a:buNone/>
              <a:tabLst>
                <a:tab pos="0" algn="l"/>
              </a:tabLst>
            </a:pPr>
            <a:r>
              <a:rPr lang="en-US" sz="1400" b="0" strike="noStrike" spc="-1">
                <a:solidFill>
                  <a:srgbClr val="000000"/>
                </a:solidFill>
                <a:latin typeface="Times New Roman"/>
                <a:ea typeface="DejaVu Sans"/>
              </a:rPr>
              <a:t>&lt;footer&gt;</a:t>
            </a:r>
            <a:endParaRPr lang="en-US" sz="1400" b="0" strike="noStrike" spc="-1">
              <a:solidFill>
                <a:srgbClr val="000000"/>
              </a:solidFill>
              <a:latin typeface="Times New Roman"/>
            </a:endParaRPr>
          </a:p>
        </p:txBody>
      </p:sp>
      <p:sp>
        <p:nvSpPr>
          <p:cNvPr id="42" name="PlaceHolder 2"/>
          <p:cNvSpPr>
            <a:spLocks noGrp="1"/>
          </p:cNvSpPr>
          <p:nvPr>
            <p:ph type="sldNum" idx="5"/>
          </p:nvPr>
        </p:nvSpPr>
        <p:spPr>
          <a:xfrm>
            <a:off x="8610480" y="6356520"/>
            <a:ext cx="2742120" cy="363960"/>
          </a:xfrm>
          <a:prstGeom prst="rect">
            <a:avLst/>
          </a:prstGeom>
          <a:noFill/>
          <a:ln w="0">
            <a:noFill/>
          </a:ln>
        </p:spPr>
        <p:txBody>
          <a:bodyPr lIns="90000" tIns="45000" rIns="90000" bIns="45000" anchor="ctr">
            <a:noAutofit/>
          </a:bodyPr>
          <a:lstStyle>
            <a:lvl1pPr indent="0" algn="r">
              <a:lnSpc>
                <a:spcPct val="100000"/>
              </a:lnSpc>
              <a:buNone/>
              <a:tabLst>
                <a:tab pos="0" algn="l"/>
              </a:tabLst>
              <a:defRPr lang="it-IT" sz="1200" b="0" strike="noStrike" spc="-1">
                <a:solidFill>
                  <a:srgbClr val="8B8B8B"/>
                </a:solidFill>
                <a:latin typeface="Calibri"/>
                <a:ea typeface="DejaVu Sans"/>
              </a:defRPr>
            </a:lvl1pPr>
          </a:lstStyle>
          <a:p>
            <a:pPr indent="0" algn="r">
              <a:lnSpc>
                <a:spcPct val="100000"/>
              </a:lnSpc>
              <a:buNone/>
              <a:tabLst>
                <a:tab pos="0" algn="l"/>
              </a:tabLst>
            </a:pPr>
            <a:fld id="{13A89B5A-C032-4A2E-B6AD-98EB239B1841}" type="slidenum">
              <a:rPr lang="it-IT" sz="1200" b="0" strike="noStrike" spc="-1">
                <a:solidFill>
                  <a:srgbClr val="8B8B8B"/>
                </a:solidFill>
                <a:latin typeface="Calibri"/>
                <a:ea typeface="DejaVu Sans"/>
              </a:rPr>
              <a:t>‹N›</a:t>
            </a:fld>
            <a:endParaRPr lang="en-US" sz="1200" b="0" strike="noStrike" spc="-1">
              <a:solidFill>
                <a:srgbClr val="000000"/>
              </a:solidFill>
              <a:latin typeface="Times New Roman"/>
            </a:endParaRPr>
          </a:p>
        </p:txBody>
      </p:sp>
      <p:sp>
        <p:nvSpPr>
          <p:cNvPr id="43" name="PlaceHolder 3"/>
          <p:cNvSpPr>
            <a:spLocks noGrp="1"/>
          </p:cNvSpPr>
          <p:nvPr>
            <p:ph type="dt" idx="6"/>
          </p:nvPr>
        </p:nvSpPr>
        <p:spPr>
          <a:xfrm>
            <a:off x="838080" y="6356520"/>
            <a:ext cx="2742120" cy="36396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CSW-Teams/MS3-docs/blob/main/spring_AOP/springAOP.md"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hyperlink" Target="#gid=440718439&amp;range=B8"/><Relationship Id="rId3" Type="http://schemas.openxmlformats.org/officeDocument/2006/relationships/hyperlink" Target="#gid=440718439&amp;range=B3"/><Relationship Id="rId7" Type="http://schemas.openxmlformats.org/officeDocument/2006/relationships/hyperlink" Target="#gid=440718439&amp;range=B7"/><Relationship Id="rId2" Type="http://schemas.openxmlformats.org/officeDocument/2006/relationships/hyperlink" Target="#gid=440718439&amp;range=B2"/><Relationship Id="rId1" Type="http://schemas.openxmlformats.org/officeDocument/2006/relationships/slideLayout" Target="../slideLayouts/slideLayout13.xml"/><Relationship Id="rId6" Type="http://schemas.openxmlformats.org/officeDocument/2006/relationships/hyperlink" Target="#gid=440718439&amp;range=B6"/><Relationship Id="rId5" Type="http://schemas.openxmlformats.org/officeDocument/2006/relationships/hyperlink" Target="#gid=440718439&amp;range=B5"/><Relationship Id="rId10" Type="http://schemas.openxmlformats.org/officeDocument/2006/relationships/hyperlink" Target="#gid=440718439&amp;range=B10"/><Relationship Id="rId4" Type="http://schemas.openxmlformats.org/officeDocument/2006/relationships/hyperlink" Target="#gid=440718439&amp;range=B4"/><Relationship Id="rId9" Type="http://schemas.openxmlformats.org/officeDocument/2006/relationships/hyperlink" Target="#gid=440718439&amp;range=B9"/></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82" name="Rectangle 7"/>
          <p:cNvSpPr/>
          <p:nvPr/>
        </p:nvSpPr>
        <p:spPr>
          <a:xfrm>
            <a:off x="0" y="0"/>
            <a:ext cx="1219104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a:ea typeface="DejaVu Sans"/>
            </a:endParaRPr>
          </a:p>
        </p:txBody>
      </p:sp>
      <p:sp useBgFill="1">
        <p:nvSpPr>
          <p:cNvPr id="83" name="Freeform: Shape 9"/>
          <p:cNvSpPr/>
          <p:nvPr/>
        </p:nvSpPr>
        <p:spPr>
          <a:xfrm>
            <a:off x="1114560" y="0"/>
            <a:ext cx="9961920" cy="6856920"/>
          </a:xfrm>
          <a:custGeom>
            <a:avLst/>
            <a:gdLst>
              <a:gd name="textAreaLeft" fmla="*/ 0 w 9961920"/>
              <a:gd name="textAreaRight" fmla="*/ 9963000 w 9961920"/>
              <a:gd name="textAreaTop" fmla="*/ 0 h 6856920"/>
              <a:gd name="textAreaBottom" fmla="*/ 6858000 h 6856920"/>
            </a:gdLst>
            <a:ahLst/>
            <a:cxnLst/>
            <a:rect l="textAreaLeft" t="textAreaTop" r="textAreaRight" b="textAreaBottom"/>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68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useBgFill="1">
        <p:nvSpPr>
          <p:cNvPr id="84" name="Freeform: Shape 11"/>
          <p:cNvSpPr/>
          <p:nvPr/>
        </p:nvSpPr>
        <p:spPr>
          <a:xfrm>
            <a:off x="1121760" y="0"/>
            <a:ext cx="9947520" cy="6856920"/>
          </a:xfrm>
          <a:custGeom>
            <a:avLst/>
            <a:gdLst>
              <a:gd name="textAreaLeft" fmla="*/ 0 w 9947520"/>
              <a:gd name="textAreaRight" fmla="*/ 9948600 w 9947520"/>
              <a:gd name="textAreaTop" fmla="*/ 0 h 6856920"/>
              <a:gd name="textAreaBottom" fmla="*/ 6858000 h 6856920"/>
            </a:gdLst>
            <a:ahLst/>
            <a:cxnLst/>
            <a:rect l="textAreaLeft" t="textAreaTop" r="textAreaRight" b="textAreaBottom"/>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85" name="PlaceHolder 1"/>
          <p:cNvSpPr>
            <a:spLocks noGrp="1"/>
          </p:cNvSpPr>
          <p:nvPr>
            <p:ph type="title"/>
          </p:nvPr>
        </p:nvSpPr>
        <p:spPr>
          <a:xfrm>
            <a:off x="1523880" y="1999440"/>
            <a:ext cx="9142920" cy="2763000"/>
          </a:xfrm>
          <a:prstGeom prst="rect">
            <a:avLst/>
          </a:prstGeom>
          <a:noFill/>
          <a:ln w="0">
            <a:noFill/>
          </a:ln>
        </p:spPr>
        <p:txBody>
          <a:bodyPr lIns="0" tIns="0" rIns="0" bIns="0" anchor="ctr">
            <a:normAutofit/>
          </a:bodyPr>
          <a:lstStyle/>
          <a:p>
            <a:pPr indent="0" algn="ctr">
              <a:lnSpc>
                <a:spcPct val="90000"/>
              </a:lnSpc>
              <a:buNone/>
              <a:tabLst>
                <a:tab pos="0" algn="l"/>
              </a:tabLst>
            </a:pPr>
            <a:r>
              <a:rPr lang="it-IT" sz="7200" b="0" strike="noStrike" spc="-1" dirty="0">
                <a:solidFill>
                  <a:srgbClr val="000000"/>
                </a:solidFill>
                <a:latin typeface="Calibri Light"/>
                <a:ea typeface="DejaVu Sans"/>
              </a:rPr>
              <a:t>Sprint 2</a:t>
            </a:r>
            <a:endParaRPr lang="en-US" sz="7200" b="0" strike="noStrike" spc="-1" dirty="0">
              <a:solidFill>
                <a:srgbClr val="000000"/>
              </a:solidFill>
              <a:latin typeface="Arial"/>
            </a:endParaRPr>
          </a:p>
        </p:txBody>
      </p:sp>
      <p:sp>
        <p:nvSpPr>
          <p:cNvPr id="86" name="PlaceHolder 2"/>
          <p:cNvSpPr>
            <a:spLocks noGrp="1"/>
          </p:cNvSpPr>
          <p:nvPr>
            <p:ph type="subTitle"/>
          </p:nvPr>
        </p:nvSpPr>
        <p:spPr>
          <a:xfrm>
            <a:off x="1967040" y="5645160"/>
            <a:ext cx="8256960" cy="630720"/>
          </a:xfrm>
          <a:prstGeom prst="rect">
            <a:avLst/>
          </a:prstGeom>
          <a:noFill/>
          <a:ln w="0">
            <a:noFill/>
          </a:ln>
        </p:spPr>
        <p:txBody>
          <a:bodyPr lIns="0" tIns="0" rIns="0" bIns="0" anchor="ctr">
            <a:normAutofit/>
          </a:bodyPr>
          <a:lstStyle/>
          <a:p>
            <a:pPr marL="228600" indent="0" algn="ctr">
              <a:lnSpc>
                <a:spcPct val="90000"/>
              </a:lnSpc>
              <a:spcBef>
                <a:spcPts val="1001"/>
              </a:spcBef>
              <a:buNone/>
              <a:tabLst>
                <a:tab pos="0" algn="l"/>
              </a:tabLst>
            </a:pPr>
            <a:r>
              <a:rPr lang="it-IT" spc="-1" dirty="0">
                <a:solidFill>
                  <a:srgbClr val="000000"/>
                </a:solidFill>
                <a:latin typeface="Calibri"/>
                <a:ea typeface="DejaVu Sans"/>
              </a:rPr>
              <a:t>04</a:t>
            </a:r>
            <a:r>
              <a:rPr lang="it-IT" sz="2800" b="0" strike="noStrike" spc="-1" dirty="0">
                <a:solidFill>
                  <a:srgbClr val="000000"/>
                </a:solidFill>
                <a:latin typeface="Calibri"/>
                <a:ea typeface="DejaVu Sans"/>
              </a:rPr>
              <a:t>/11/2023 – </a:t>
            </a:r>
            <a:r>
              <a:rPr lang="it-IT" spc="-1" dirty="0">
                <a:solidFill>
                  <a:srgbClr val="000000"/>
                </a:solidFill>
                <a:latin typeface="Calibri"/>
                <a:ea typeface="DejaVu Sans"/>
              </a:rPr>
              <a:t>11</a:t>
            </a:r>
            <a:r>
              <a:rPr lang="it-IT" sz="2800" b="0" strike="noStrike" spc="-1" dirty="0">
                <a:solidFill>
                  <a:srgbClr val="000000"/>
                </a:solidFill>
                <a:latin typeface="Calibri"/>
                <a:ea typeface="DejaVu Sans"/>
              </a:rPr>
              <a:t>/11/2023</a:t>
            </a:r>
            <a:endParaRPr lang="en-US" sz="2800" b="0" strike="noStrike" spc="-1" dirty="0">
              <a:solidFill>
                <a:srgbClr val="000000"/>
              </a:solidFill>
              <a:latin typeface="Arial"/>
            </a:endParaRPr>
          </a:p>
        </p:txBody>
      </p:sp>
      <p:sp>
        <p:nvSpPr>
          <p:cNvPr id="87" name="Rectangle 13"/>
          <p:cNvSpPr/>
          <p:nvPr/>
        </p:nvSpPr>
        <p:spPr>
          <a:xfrm>
            <a:off x="3718440" y="5524920"/>
            <a:ext cx="4753800" cy="26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17640" rIns="90000" bIns="-1764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34B9FE-D267-0A4C-E8ED-E0F46B2F8F68}"/>
              </a:ext>
            </a:extLst>
          </p:cNvPr>
          <p:cNvSpPr>
            <a:spLocks noGrp="1"/>
          </p:cNvSpPr>
          <p:nvPr>
            <p:ph type="title"/>
          </p:nvPr>
        </p:nvSpPr>
        <p:spPr>
          <a:xfrm>
            <a:off x="461962" y="0"/>
            <a:ext cx="10515600" cy="1325563"/>
          </a:xfrm>
        </p:spPr>
        <p:txBody>
          <a:bodyPr/>
          <a:lstStyle/>
          <a:p>
            <a:r>
              <a:rPr lang="it-IT" dirty="0" err="1"/>
              <a:t>Ri</a:t>
            </a:r>
            <a:r>
              <a:rPr lang="it-IT" dirty="0"/>
              <a:t>-progettazione dello schema E/</a:t>
            </a:r>
            <a:r>
              <a:rPr lang="it-IT" dirty="0" err="1"/>
              <a:t>R</a:t>
            </a:r>
            <a:endParaRPr lang="it-IT" dirty="0"/>
          </a:p>
        </p:txBody>
      </p:sp>
      <p:pic>
        <p:nvPicPr>
          <p:cNvPr id="4" name="Segnaposto contenuto 3">
            <a:extLst>
              <a:ext uri="{FF2B5EF4-FFF2-40B4-BE49-F238E27FC236}">
                <a16:creationId xmlns:a16="http://schemas.microsoft.com/office/drawing/2014/main" id="{7C7AA66F-AFDD-33CC-3895-6A440596D1A1}"/>
              </a:ext>
            </a:extLst>
          </p:cNvPr>
          <p:cNvPicPr>
            <a:picLocks noGrp="1" noChangeAspect="1"/>
          </p:cNvPicPr>
          <p:nvPr>
            <p:ph idx="1"/>
          </p:nvPr>
        </p:nvPicPr>
        <p:blipFill>
          <a:blip r:embed="rId3"/>
          <a:stretch>
            <a:fillRect/>
          </a:stretch>
        </p:blipFill>
        <p:spPr>
          <a:xfrm>
            <a:off x="461962" y="1325563"/>
            <a:ext cx="10891838" cy="5182484"/>
          </a:xfrm>
          <a:prstGeom prst="rect">
            <a:avLst/>
          </a:prstGeom>
        </p:spPr>
      </p:pic>
      <p:sp>
        <p:nvSpPr>
          <p:cNvPr id="3" name="sketch line">
            <a:extLst>
              <a:ext uri="{FF2B5EF4-FFF2-40B4-BE49-F238E27FC236}">
                <a16:creationId xmlns:a16="http://schemas.microsoft.com/office/drawing/2014/main" id="{AE46DEDF-54E1-865D-5FFE-EA8E998E9485}"/>
              </a:ext>
            </a:extLst>
          </p:cNvPr>
          <p:cNvSpPr/>
          <p:nvPr/>
        </p:nvSpPr>
        <p:spPr>
          <a:xfrm>
            <a:off x="461962" y="1079348"/>
            <a:ext cx="10423080" cy="17280"/>
          </a:xfrm>
          <a:custGeom>
            <a:avLst/>
            <a:gdLst>
              <a:gd name="textAreaLeft" fmla="*/ 0 w 10423080"/>
              <a:gd name="textAreaRight" fmla="*/ 10424160 w 10423080"/>
              <a:gd name="textAreaTop" fmla="*/ 0 h 17280"/>
              <a:gd name="textAreaBottom" fmla="*/ 18360 h 17280"/>
            </a:gdLst>
            <a:ahLst/>
            <a:cxnLst/>
            <a:rect l="textAreaLeft" t="textAreaTop" r="textAreaRight" b="textAreaBottom"/>
            <a:pathLst>
              <a:path w="10424160" h="18288" fill="none">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rgbClr val="ED7D31"/>
            </a:solidFill>
            <a:round/>
          </a:ln>
        </p:spPr>
        <p:style>
          <a:lnRef idx="2">
            <a:schemeClr val="accent1">
              <a:shade val="50000"/>
            </a:schemeClr>
          </a:lnRef>
          <a:fillRef idx="1">
            <a:schemeClr val="accent1"/>
          </a:fillRef>
          <a:effectRef idx="0">
            <a:schemeClr val="accent1"/>
          </a:effectRef>
          <a:fontRef idx="minor"/>
        </p:style>
        <p:txBody>
          <a:bodyPr lIns="90000" tIns="-26640" rIns="90000" bIns="-26640" anchor="ctr">
            <a:noAutofit/>
          </a:bodyPr>
          <a:lstStyle/>
          <a:p>
            <a:pPr algn="ctr">
              <a:lnSpc>
                <a:spcPct val="100000"/>
              </a:lnSpc>
            </a:pPr>
            <a:endParaRPr lang="en-US" sz="1800" b="0" strike="noStrike" spc="-1">
              <a:solidFill>
                <a:schemeClr val="lt1"/>
              </a:solidFill>
              <a:latin typeface="Calibri"/>
              <a:ea typeface="DejaVu Sans"/>
            </a:endParaRPr>
          </a:p>
        </p:txBody>
      </p:sp>
    </p:spTree>
    <p:extLst>
      <p:ext uri="{BB962C8B-B14F-4D97-AF65-F5344CB8AC3E}">
        <p14:creationId xmlns:p14="http://schemas.microsoft.com/office/powerpoint/2010/main" val="78374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e 2">
            <a:extLst>
              <a:ext uri="{FF2B5EF4-FFF2-40B4-BE49-F238E27FC236}">
                <a16:creationId xmlns:a16="http://schemas.microsoft.com/office/drawing/2014/main" id="{D7310254-D026-A784-98FF-42505474C6F8}"/>
              </a:ext>
            </a:extLst>
          </p:cNvPr>
          <p:cNvSpPr/>
          <p:nvPr/>
        </p:nvSpPr>
        <p:spPr>
          <a:xfrm>
            <a:off x="-3373236" y="1022119"/>
            <a:ext cx="6906491" cy="481376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8F773B90-1EE0-5FCB-DEE8-9FC5A3E66EC7}"/>
              </a:ext>
            </a:extLst>
          </p:cNvPr>
          <p:cNvSpPr>
            <a:spLocks noGrp="1"/>
          </p:cNvSpPr>
          <p:nvPr>
            <p:ph type="title"/>
          </p:nvPr>
        </p:nvSpPr>
        <p:spPr>
          <a:xfrm>
            <a:off x="0" y="1153571"/>
            <a:ext cx="3200400" cy="4461163"/>
          </a:xfrm>
        </p:spPr>
        <p:txBody>
          <a:bodyPr>
            <a:normAutofit/>
          </a:bodyPr>
          <a:lstStyle/>
          <a:p>
            <a:r>
              <a:rPr lang="it-IT" sz="4000" dirty="0"/>
              <a:t>Miglioramento dell’algoritmo di scheduling</a:t>
            </a:r>
            <a:endParaRPr lang="it-IT" sz="3700" dirty="0">
              <a:solidFill>
                <a:srgbClr val="FFFFFF"/>
              </a:solidFill>
            </a:endParaRPr>
          </a:p>
        </p:txBody>
      </p:sp>
      <p:sp>
        <p:nvSpPr>
          <p:cNvPr id="8" name="Segnaposto contenuto 4">
            <a:extLst>
              <a:ext uri="{FF2B5EF4-FFF2-40B4-BE49-F238E27FC236}">
                <a16:creationId xmlns:a16="http://schemas.microsoft.com/office/drawing/2014/main" id="{61D7C6E2-50E1-566D-39A4-B6204084F58D}"/>
              </a:ext>
            </a:extLst>
          </p:cNvPr>
          <p:cNvSpPr>
            <a:spLocks noGrp="1"/>
          </p:cNvSpPr>
          <p:nvPr>
            <p:ph idx="1"/>
          </p:nvPr>
        </p:nvSpPr>
        <p:spPr>
          <a:xfrm>
            <a:off x="4447308" y="591344"/>
            <a:ext cx="6906491" cy="5585619"/>
          </a:xfrm>
        </p:spPr>
        <p:txBody>
          <a:bodyPr anchor="ctr">
            <a:normAutofit/>
          </a:bodyPr>
          <a:lstStyle/>
          <a:p>
            <a:r>
              <a:rPr lang="it-IT"/>
              <a:t>È stata trovata una soluzione su come apportare un miglioramento all’algoritmo di schedulazione dei turni, ne è stato scritto del codice, ma non è stato integrato all’interno dell’implementazione del progetto poiché la </a:t>
            </a:r>
            <a:r>
              <a:rPr lang="it-IT" err="1"/>
              <a:t>ri</a:t>
            </a:r>
            <a:r>
              <a:rPr lang="it-IT"/>
              <a:t>-progettazione (e la conseguente re-implementazione) del sistema è ancora in fase di rifinitura.</a:t>
            </a:r>
          </a:p>
          <a:p>
            <a:endParaRPr lang="it-IT"/>
          </a:p>
          <a:p>
            <a:r>
              <a:rPr lang="it-IT"/>
              <a:t>Il lavoro utile svolto sull’algoritmo di scheduling è dunque riportato in un apposito file README.md temporaneo.</a:t>
            </a:r>
          </a:p>
        </p:txBody>
      </p:sp>
    </p:spTree>
    <p:extLst>
      <p:ext uri="{BB962C8B-B14F-4D97-AF65-F5344CB8AC3E}">
        <p14:creationId xmlns:p14="http://schemas.microsoft.com/office/powerpoint/2010/main" val="3734517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4">
            <a:extLst>
              <a:ext uri="{FF2B5EF4-FFF2-40B4-BE49-F238E27FC236}">
                <a16:creationId xmlns:a16="http://schemas.microsoft.com/office/drawing/2014/main" id="{B8D98AF0-F487-D8BB-C136-F356F92C913F}"/>
              </a:ext>
            </a:extLst>
          </p:cNvPr>
          <p:cNvSpPr>
            <a:spLocks noGrp="1"/>
          </p:cNvSpPr>
          <p:nvPr>
            <p:ph idx="1"/>
          </p:nvPr>
        </p:nvSpPr>
        <p:spPr>
          <a:xfrm>
            <a:off x="3533255" y="760690"/>
            <a:ext cx="8353946" cy="6097310"/>
          </a:xfrm>
        </p:spPr>
        <p:txBody>
          <a:bodyPr>
            <a:noAutofit/>
          </a:bodyPr>
          <a:lstStyle/>
          <a:p>
            <a:r>
              <a:rPr lang="it-IT" sz="3200" dirty="0"/>
              <a:t>Idea:</a:t>
            </a:r>
          </a:p>
          <a:p>
            <a:pPr lvl="1">
              <a:buFont typeface="Wingdings" panose="05000000000000000000" pitchFamily="2" charset="2"/>
              <a:buChar char="Ø"/>
            </a:pPr>
            <a:r>
              <a:rPr lang="it-IT" sz="2800" dirty="0"/>
              <a:t> A ogni nuova schedulazione è necessario tener conto anche delle scocciature accumulate nel recente passato (i.e. nelle schedulazioni precedenti), in modo tale da bilanciare il lavoro dei medici anche tra una schedulazione e l’altra.</a:t>
            </a:r>
          </a:p>
          <a:p>
            <a:pPr lvl="1">
              <a:buFont typeface="Wingdings" panose="05000000000000000000" pitchFamily="2" charset="2"/>
              <a:buChar char="Ø"/>
            </a:pPr>
            <a:r>
              <a:rPr lang="it-IT" sz="2800" dirty="0"/>
              <a:t> Si vuole fare in modo che uno stesso medico non sia sottoposto sempre alla medesima scocciatura. Quindi, si vuole evitare che:</a:t>
            </a:r>
          </a:p>
          <a:p>
            <a:pPr marL="1371600" lvl="2" indent="-457200">
              <a:buFont typeface="+mj-lt"/>
              <a:buAutoNum type="arabicParenR"/>
            </a:pPr>
            <a:r>
              <a:rPr lang="it-IT" sz="2400" dirty="0"/>
              <a:t>Un medico venga assegnato molto più spesso ai turni notturni rispetto ai suoi colleghi.</a:t>
            </a:r>
          </a:p>
          <a:p>
            <a:pPr marL="1371600" lvl="2" indent="-457200">
              <a:buFont typeface="+mj-lt"/>
              <a:buAutoNum type="arabicParenR"/>
            </a:pPr>
            <a:r>
              <a:rPr lang="it-IT" sz="2400" dirty="0"/>
              <a:t>Un medico lavori durante una stessa festività per più anni consecutivi.</a:t>
            </a:r>
          </a:p>
        </p:txBody>
      </p:sp>
      <p:sp>
        <p:nvSpPr>
          <p:cNvPr id="3" name="Ovale 2">
            <a:extLst>
              <a:ext uri="{FF2B5EF4-FFF2-40B4-BE49-F238E27FC236}">
                <a16:creationId xmlns:a16="http://schemas.microsoft.com/office/drawing/2014/main" id="{B0A14D96-7147-8E3D-B739-09EADD26DC94}"/>
              </a:ext>
            </a:extLst>
          </p:cNvPr>
          <p:cNvSpPr/>
          <p:nvPr/>
        </p:nvSpPr>
        <p:spPr>
          <a:xfrm>
            <a:off x="-3373236" y="1022119"/>
            <a:ext cx="6906491" cy="481376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1">
            <a:extLst>
              <a:ext uri="{FF2B5EF4-FFF2-40B4-BE49-F238E27FC236}">
                <a16:creationId xmlns:a16="http://schemas.microsoft.com/office/drawing/2014/main" id="{27C466A7-0B7D-F1C0-5922-23B8A374632A}"/>
              </a:ext>
            </a:extLst>
          </p:cNvPr>
          <p:cNvSpPr txBox="1">
            <a:spLocks/>
          </p:cNvSpPr>
          <p:nvPr/>
        </p:nvSpPr>
        <p:spPr>
          <a:xfrm>
            <a:off x="0" y="1153571"/>
            <a:ext cx="3200400" cy="4461163"/>
          </a:xfrm>
          <a:prstGeom prst="rect">
            <a:avLst/>
          </a:prstGeom>
          <a:noFill/>
          <a:ln w="0">
            <a:noFill/>
          </a:ln>
        </p:spPr>
        <p:txBody>
          <a:bodyPr lIns="0" tIns="0" rIns="0" bIns="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4000"/>
              <a:t>Miglioramento dell’algoritmo di scheduling</a:t>
            </a:r>
            <a:endParaRPr lang="it-IT" sz="3700" dirty="0">
              <a:solidFill>
                <a:srgbClr val="FFFFFF"/>
              </a:solidFill>
            </a:endParaRPr>
          </a:p>
        </p:txBody>
      </p:sp>
    </p:spTree>
    <p:extLst>
      <p:ext uri="{BB962C8B-B14F-4D97-AF65-F5344CB8AC3E}">
        <p14:creationId xmlns:p14="http://schemas.microsoft.com/office/powerpoint/2010/main" val="2430641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4">
            <a:extLst>
              <a:ext uri="{FF2B5EF4-FFF2-40B4-BE49-F238E27FC236}">
                <a16:creationId xmlns:a16="http://schemas.microsoft.com/office/drawing/2014/main" id="{B8D98AF0-F487-D8BB-C136-F356F92C913F}"/>
              </a:ext>
            </a:extLst>
          </p:cNvPr>
          <p:cNvSpPr>
            <a:spLocks noGrp="1"/>
          </p:cNvSpPr>
          <p:nvPr>
            <p:ph idx="1"/>
          </p:nvPr>
        </p:nvSpPr>
        <p:spPr>
          <a:xfrm>
            <a:off x="3890681" y="251012"/>
            <a:ext cx="8301319" cy="6606988"/>
          </a:xfrm>
        </p:spPr>
        <p:txBody>
          <a:bodyPr>
            <a:noAutofit/>
          </a:bodyPr>
          <a:lstStyle/>
          <a:p>
            <a:r>
              <a:rPr lang="it-IT" sz="3200" dirty="0"/>
              <a:t>Soluzione:</a:t>
            </a:r>
          </a:p>
          <a:p>
            <a:pPr lvl="1">
              <a:buFont typeface="Wingdings" panose="05000000000000000000" pitchFamily="2" charset="2"/>
              <a:buChar char="Ø"/>
            </a:pPr>
            <a:r>
              <a:rPr lang="it-IT" sz="2800" dirty="0"/>
              <a:t> </a:t>
            </a:r>
            <a:r>
              <a:rPr lang="it-IT" sz="2600" dirty="0"/>
              <a:t>Introduzione di un nuovo vincolo violabile (</a:t>
            </a:r>
            <a:r>
              <a:rPr lang="it-IT" sz="2600" dirty="0" err="1"/>
              <a:t>VincoloHoliday</a:t>
            </a:r>
            <a:r>
              <a:rPr lang="it-IT" sz="2600" dirty="0"/>
              <a:t>) che stabilisce che ciascun medico non potrebbe lavorare per una stessa festività per due anni consecutivi.</a:t>
            </a:r>
          </a:p>
          <a:p>
            <a:pPr lvl="1">
              <a:buFont typeface="Wingdings" panose="05000000000000000000" pitchFamily="2" charset="2"/>
              <a:buChar char="Ø"/>
            </a:pPr>
            <a:r>
              <a:rPr lang="it-IT" sz="2600" dirty="0"/>
              <a:t> Introduzione di nuove informazioni da assegnare a ciascun medico, come il numero di Uffa point complessivi accumulati in ciascun mese (UPCM) e il numero di Uffa point notturni accumulati in ciascun mese (UPNM).</a:t>
            </a:r>
          </a:p>
          <a:p>
            <a:pPr lvl="1">
              <a:buFont typeface="Wingdings" panose="05000000000000000000" pitchFamily="2" charset="2"/>
              <a:buChar char="Ø"/>
            </a:pPr>
            <a:r>
              <a:rPr lang="it-IT" sz="2600" dirty="0"/>
              <a:t> Introduzione di due code basate su livelli di priorità (generale e notturna), che dipendono rispettivamente dagli UPCM e dagli UPNM; la coda di priorità generale viene sfruttata per l’assegnazione ai turni mattutini e pomeridiani, mentre l’altra viene sfruttata per l’assegnazione ai turni notturni.</a:t>
            </a:r>
          </a:p>
          <a:p>
            <a:pPr lvl="1">
              <a:buFont typeface="Wingdings" panose="05000000000000000000" pitchFamily="2" charset="2"/>
              <a:buChar char="Ø"/>
            </a:pPr>
            <a:endParaRPr lang="it-IT" sz="2400" dirty="0"/>
          </a:p>
        </p:txBody>
      </p:sp>
      <p:sp>
        <p:nvSpPr>
          <p:cNvPr id="3" name="Ovale 2">
            <a:extLst>
              <a:ext uri="{FF2B5EF4-FFF2-40B4-BE49-F238E27FC236}">
                <a16:creationId xmlns:a16="http://schemas.microsoft.com/office/drawing/2014/main" id="{A9D80868-EE3A-9C0B-1048-F1FD812D63EF}"/>
              </a:ext>
            </a:extLst>
          </p:cNvPr>
          <p:cNvSpPr/>
          <p:nvPr/>
        </p:nvSpPr>
        <p:spPr>
          <a:xfrm>
            <a:off x="-3373236" y="1022119"/>
            <a:ext cx="6906491" cy="481376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1">
            <a:extLst>
              <a:ext uri="{FF2B5EF4-FFF2-40B4-BE49-F238E27FC236}">
                <a16:creationId xmlns:a16="http://schemas.microsoft.com/office/drawing/2014/main" id="{5DD679B6-6920-39C3-842A-0123AA4AF3EB}"/>
              </a:ext>
            </a:extLst>
          </p:cNvPr>
          <p:cNvSpPr>
            <a:spLocks noGrp="1"/>
          </p:cNvSpPr>
          <p:nvPr>
            <p:ph type="title"/>
          </p:nvPr>
        </p:nvSpPr>
        <p:spPr>
          <a:xfrm>
            <a:off x="0" y="1153571"/>
            <a:ext cx="3200400" cy="4461163"/>
          </a:xfrm>
        </p:spPr>
        <p:txBody>
          <a:bodyPr>
            <a:normAutofit/>
          </a:bodyPr>
          <a:lstStyle/>
          <a:p>
            <a:r>
              <a:rPr lang="it-IT" sz="4000" dirty="0"/>
              <a:t>Miglioramento dell’algoritmo di scheduling</a:t>
            </a:r>
            <a:endParaRPr lang="it-IT" sz="3700" dirty="0">
              <a:solidFill>
                <a:srgbClr val="FFFFFF"/>
              </a:solidFill>
            </a:endParaRPr>
          </a:p>
        </p:txBody>
      </p:sp>
    </p:spTree>
    <p:extLst>
      <p:ext uri="{BB962C8B-B14F-4D97-AF65-F5344CB8AC3E}">
        <p14:creationId xmlns:p14="http://schemas.microsoft.com/office/powerpoint/2010/main" val="1427435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contenuto 4">
            <a:extLst>
              <a:ext uri="{FF2B5EF4-FFF2-40B4-BE49-F238E27FC236}">
                <a16:creationId xmlns:a16="http://schemas.microsoft.com/office/drawing/2014/main" id="{5A28E2C5-EB65-AB3C-2286-1A611CC10913}"/>
              </a:ext>
            </a:extLst>
          </p:cNvPr>
          <p:cNvSpPr>
            <a:spLocks noGrp="1"/>
          </p:cNvSpPr>
          <p:nvPr>
            <p:ph idx="1"/>
          </p:nvPr>
        </p:nvSpPr>
        <p:spPr>
          <a:xfrm>
            <a:off x="4447308" y="591344"/>
            <a:ext cx="6906491" cy="5585619"/>
          </a:xfrm>
        </p:spPr>
        <p:txBody>
          <a:bodyPr anchor="ctr">
            <a:normAutofit/>
          </a:bodyPr>
          <a:lstStyle/>
          <a:p>
            <a:r>
              <a:rPr lang="it-IT"/>
              <a:t>Prossime cose da fare:</a:t>
            </a:r>
          </a:p>
          <a:p>
            <a:pPr lvl="1">
              <a:buFont typeface="Wingdings" panose="05000000000000000000" pitchFamily="2" charset="2"/>
              <a:buChar char="Ø"/>
            </a:pPr>
            <a:r>
              <a:rPr lang="it-IT"/>
              <a:t> Stabilire se gli Uffa point sono una misura ancora importante che può fare da supporto alla definizione dei livelli di priorità dei medici, ed eventualmente stabilire in maniera puntuale una relazione tra Uffa point e livelli di priorità.</a:t>
            </a:r>
          </a:p>
          <a:p>
            <a:pPr lvl="1">
              <a:buFont typeface="Wingdings" panose="05000000000000000000" pitchFamily="2" charset="2"/>
              <a:buChar char="Ø"/>
            </a:pPr>
            <a:r>
              <a:rPr lang="it-IT"/>
              <a:t> Definire e implementare un meccanismo che aggiorni opportunamente i livelli di priorità dei medici a seguito di richieste di scambio turno o di richieste di rinunce a dei turni.</a:t>
            </a:r>
          </a:p>
          <a:p>
            <a:pPr lvl="1">
              <a:buFont typeface="Wingdings" panose="05000000000000000000" pitchFamily="2" charset="2"/>
              <a:buChar char="Ø"/>
            </a:pPr>
            <a:r>
              <a:rPr lang="it-IT"/>
              <a:t> Integrare correttamente il codice riportato nel file README.md temporaneo all’interno del progetto.</a:t>
            </a:r>
          </a:p>
        </p:txBody>
      </p:sp>
      <p:sp>
        <p:nvSpPr>
          <p:cNvPr id="3" name="Ovale 2">
            <a:extLst>
              <a:ext uri="{FF2B5EF4-FFF2-40B4-BE49-F238E27FC236}">
                <a16:creationId xmlns:a16="http://schemas.microsoft.com/office/drawing/2014/main" id="{AF582213-9781-A289-CB37-91C7156C7951}"/>
              </a:ext>
            </a:extLst>
          </p:cNvPr>
          <p:cNvSpPr/>
          <p:nvPr/>
        </p:nvSpPr>
        <p:spPr>
          <a:xfrm>
            <a:off x="-3373236" y="1022119"/>
            <a:ext cx="6906491" cy="481376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1">
            <a:extLst>
              <a:ext uri="{FF2B5EF4-FFF2-40B4-BE49-F238E27FC236}">
                <a16:creationId xmlns:a16="http://schemas.microsoft.com/office/drawing/2014/main" id="{B490FFEB-6ACF-8ACD-0AF3-0BC3E4C37D0B}"/>
              </a:ext>
            </a:extLst>
          </p:cNvPr>
          <p:cNvSpPr>
            <a:spLocks noGrp="1"/>
          </p:cNvSpPr>
          <p:nvPr>
            <p:ph type="title"/>
          </p:nvPr>
        </p:nvSpPr>
        <p:spPr>
          <a:xfrm>
            <a:off x="0" y="1153571"/>
            <a:ext cx="3200400" cy="4461163"/>
          </a:xfrm>
        </p:spPr>
        <p:txBody>
          <a:bodyPr>
            <a:normAutofit/>
          </a:bodyPr>
          <a:lstStyle/>
          <a:p>
            <a:r>
              <a:rPr lang="it-IT" sz="4000" dirty="0"/>
              <a:t>Miglioramento dell’algoritmo di scheduling</a:t>
            </a:r>
            <a:endParaRPr lang="it-IT" sz="3700" dirty="0">
              <a:solidFill>
                <a:srgbClr val="FFFFFF"/>
              </a:solidFill>
            </a:endParaRPr>
          </a:p>
        </p:txBody>
      </p:sp>
    </p:spTree>
    <p:extLst>
      <p:ext uri="{BB962C8B-B14F-4D97-AF65-F5344CB8AC3E}">
        <p14:creationId xmlns:p14="http://schemas.microsoft.com/office/powerpoint/2010/main" val="809722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150264-8E4F-3B5E-A21D-FB4FBB0562F2}"/>
              </a:ext>
            </a:extLst>
          </p:cNvPr>
          <p:cNvSpPr>
            <a:spLocks noGrp="1"/>
          </p:cNvSpPr>
          <p:nvPr>
            <p:ph type="title"/>
          </p:nvPr>
        </p:nvSpPr>
        <p:spPr/>
        <p:txBody>
          <a:bodyPr/>
          <a:lstStyle/>
          <a:p>
            <a:r>
              <a:rPr lang="it-IT" dirty="0"/>
              <a:t>Aggiunta di H2 tramite MAVEN </a:t>
            </a:r>
            <a:r>
              <a:rPr lang="it-IT" dirty="0" err="1"/>
              <a:t>profile</a:t>
            </a:r>
            <a:endParaRPr lang="it-IT" dirty="0"/>
          </a:p>
        </p:txBody>
      </p:sp>
      <p:sp>
        <p:nvSpPr>
          <p:cNvPr id="3" name="Sottotitolo 2">
            <a:extLst>
              <a:ext uri="{FF2B5EF4-FFF2-40B4-BE49-F238E27FC236}">
                <a16:creationId xmlns:a16="http://schemas.microsoft.com/office/drawing/2014/main" id="{7489A86B-9BD7-F432-2979-2E3C87C36174}"/>
              </a:ext>
            </a:extLst>
          </p:cNvPr>
          <p:cNvSpPr>
            <a:spLocks noGrp="1"/>
          </p:cNvSpPr>
          <p:nvPr>
            <p:ph type="subTitle"/>
          </p:nvPr>
        </p:nvSpPr>
        <p:spPr/>
        <p:txBody>
          <a:bodyPr/>
          <a:lstStyle/>
          <a:p>
            <a:r>
              <a:rPr lang="it-IT" dirty="0"/>
              <a:t>Creazione di un nuovo profilo </a:t>
            </a:r>
            <a:r>
              <a:rPr lang="it-IT" dirty="0" err="1"/>
              <a:t>maven</a:t>
            </a:r>
            <a:r>
              <a:rPr lang="it-IT" dirty="0"/>
              <a:t>, che imposta le proprietà di </a:t>
            </a:r>
            <a:r>
              <a:rPr lang="it-IT" dirty="0" err="1"/>
              <a:t>datasource</a:t>
            </a:r>
            <a:r>
              <a:rPr lang="it-IT" dirty="0"/>
              <a:t> del file «</a:t>
            </a:r>
            <a:r>
              <a:rPr lang="it-IT" dirty="0" err="1"/>
              <a:t>application.properties</a:t>
            </a:r>
            <a:r>
              <a:rPr lang="it-IT" dirty="0"/>
              <a:t>» per lanciare l’applicazione con database H2</a:t>
            </a:r>
          </a:p>
          <a:p>
            <a:r>
              <a:rPr lang="it-IT" dirty="0"/>
              <a:t>Utile per velocizzare la fase di test</a:t>
            </a:r>
          </a:p>
          <a:p>
            <a:r>
              <a:rPr lang="it-IT" dirty="0"/>
              <a:t>Riduzione empirica del tempo di esecuzione del 50%</a:t>
            </a:r>
          </a:p>
          <a:p>
            <a:r>
              <a:rPr lang="it-IT" dirty="0"/>
              <a:t>Utile in futuro per eventuali script di CI</a:t>
            </a:r>
          </a:p>
        </p:txBody>
      </p:sp>
      <p:sp>
        <p:nvSpPr>
          <p:cNvPr id="4" name="sketch line">
            <a:extLst>
              <a:ext uri="{FF2B5EF4-FFF2-40B4-BE49-F238E27FC236}">
                <a16:creationId xmlns:a16="http://schemas.microsoft.com/office/drawing/2014/main" id="{6F384258-E99F-B9A1-830C-09B1F6F044D4}"/>
              </a:ext>
            </a:extLst>
          </p:cNvPr>
          <p:cNvSpPr/>
          <p:nvPr/>
        </p:nvSpPr>
        <p:spPr>
          <a:xfrm>
            <a:off x="609480" y="1401120"/>
            <a:ext cx="10423080" cy="17280"/>
          </a:xfrm>
          <a:custGeom>
            <a:avLst/>
            <a:gdLst>
              <a:gd name="textAreaLeft" fmla="*/ 0 w 10423080"/>
              <a:gd name="textAreaRight" fmla="*/ 10424160 w 10423080"/>
              <a:gd name="textAreaTop" fmla="*/ 0 h 17280"/>
              <a:gd name="textAreaBottom" fmla="*/ 18360 h 17280"/>
            </a:gdLst>
            <a:ahLst/>
            <a:cxnLst/>
            <a:rect l="textAreaLeft" t="textAreaTop" r="textAreaRight" b="textAreaBottom"/>
            <a:pathLst>
              <a:path w="10424160" h="18288" fill="none">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rgbClr val="ED7D31"/>
            </a:solidFill>
            <a:round/>
          </a:ln>
        </p:spPr>
        <p:style>
          <a:lnRef idx="2">
            <a:schemeClr val="accent1">
              <a:shade val="50000"/>
            </a:schemeClr>
          </a:lnRef>
          <a:fillRef idx="1">
            <a:schemeClr val="accent1"/>
          </a:fillRef>
          <a:effectRef idx="0">
            <a:schemeClr val="accent1"/>
          </a:effectRef>
          <a:fontRef idx="minor"/>
        </p:style>
        <p:txBody>
          <a:bodyPr lIns="90000" tIns="-26640" rIns="90000" bIns="-26640" anchor="ctr">
            <a:noAutofit/>
          </a:bodyPr>
          <a:lstStyle/>
          <a:p>
            <a:pPr algn="ctr">
              <a:lnSpc>
                <a:spcPct val="100000"/>
              </a:lnSpc>
            </a:pPr>
            <a:endParaRPr lang="en-US" sz="1800" b="0" strike="noStrike" spc="-1">
              <a:solidFill>
                <a:schemeClr val="lt1"/>
              </a:solidFill>
              <a:latin typeface="Calibri"/>
              <a:ea typeface="DejaVu Sans"/>
            </a:endParaRPr>
          </a:p>
        </p:txBody>
      </p:sp>
    </p:spTree>
    <p:extLst>
      <p:ext uri="{BB962C8B-B14F-4D97-AF65-F5344CB8AC3E}">
        <p14:creationId xmlns:p14="http://schemas.microsoft.com/office/powerpoint/2010/main" val="1156153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0B22C2-C059-00D4-D865-88A08F1BECB8}"/>
              </a:ext>
            </a:extLst>
          </p:cNvPr>
          <p:cNvSpPr>
            <a:spLocks noGrp="1"/>
          </p:cNvSpPr>
          <p:nvPr>
            <p:ph type="title"/>
          </p:nvPr>
        </p:nvSpPr>
        <p:spPr/>
        <p:txBody>
          <a:bodyPr/>
          <a:lstStyle/>
          <a:p>
            <a:r>
              <a:rPr lang="it-IT" dirty="0"/>
              <a:t>Introduzione di SPRING AOP</a:t>
            </a:r>
          </a:p>
        </p:txBody>
      </p:sp>
      <p:sp>
        <p:nvSpPr>
          <p:cNvPr id="3" name="Sottotitolo 2">
            <a:extLst>
              <a:ext uri="{FF2B5EF4-FFF2-40B4-BE49-F238E27FC236}">
                <a16:creationId xmlns:a16="http://schemas.microsoft.com/office/drawing/2014/main" id="{41C7FACE-BBCF-7292-CB6B-B447044F2DC8}"/>
              </a:ext>
            </a:extLst>
          </p:cNvPr>
          <p:cNvSpPr>
            <a:spLocks noGrp="1"/>
          </p:cNvSpPr>
          <p:nvPr>
            <p:ph type="subTitle"/>
          </p:nvPr>
        </p:nvSpPr>
        <p:spPr>
          <a:xfrm>
            <a:off x="609480" y="1604520"/>
            <a:ext cx="11582520" cy="3977280"/>
          </a:xfrm>
        </p:spPr>
        <p:txBody>
          <a:bodyPr/>
          <a:lstStyle/>
          <a:p>
            <a:r>
              <a:rPr lang="it-IT" dirty="0"/>
              <a:t>Spring </a:t>
            </a:r>
            <a:r>
              <a:rPr lang="it-IT" dirty="0" err="1"/>
              <a:t>Aspect</a:t>
            </a:r>
            <a:r>
              <a:rPr lang="it-IT" dirty="0"/>
              <a:t> </a:t>
            </a:r>
            <a:r>
              <a:rPr lang="it-IT" dirty="0" err="1"/>
              <a:t>Oriented</a:t>
            </a:r>
            <a:r>
              <a:rPr lang="it-IT" dirty="0"/>
              <a:t> Programming, permette di fare </a:t>
            </a:r>
            <a:r>
              <a:rPr lang="it-IT" dirty="0" err="1"/>
              <a:t>probing</a:t>
            </a:r>
            <a:r>
              <a:rPr lang="it-IT" dirty="0"/>
              <a:t> dei metodi dell’entità</a:t>
            </a:r>
          </a:p>
          <a:p>
            <a:r>
              <a:rPr lang="it-IT" dirty="0"/>
              <a:t>Creazione di una guida per l’uso di Spring AOP</a:t>
            </a:r>
          </a:p>
          <a:p>
            <a:r>
              <a:rPr lang="it-IT" sz="2400" dirty="0">
                <a:hlinkClick r:id="rId3"/>
              </a:rPr>
              <a:t>https://github.com/CSW-Teams/MS3-docs/blob/main/spring_AOP/springAOP.md</a:t>
            </a:r>
            <a:endParaRPr lang="it-IT" sz="2400" dirty="0"/>
          </a:p>
        </p:txBody>
      </p:sp>
      <p:sp>
        <p:nvSpPr>
          <p:cNvPr id="4" name="sketch line">
            <a:extLst>
              <a:ext uri="{FF2B5EF4-FFF2-40B4-BE49-F238E27FC236}">
                <a16:creationId xmlns:a16="http://schemas.microsoft.com/office/drawing/2014/main" id="{B15F365B-44F0-9344-63E7-D449E4FE169A}"/>
              </a:ext>
            </a:extLst>
          </p:cNvPr>
          <p:cNvSpPr/>
          <p:nvPr/>
        </p:nvSpPr>
        <p:spPr>
          <a:xfrm>
            <a:off x="609480" y="1401120"/>
            <a:ext cx="10423080" cy="17280"/>
          </a:xfrm>
          <a:custGeom>
            <a:avLst/>
            <a:gdLst>
              <a:gd name="textAreaLeft" fmla="*/ 0 w 10423080"/>
              <a:gd name="textAreaRight" fmla="*/ 10424160 w 10423080"/>
              <a:gd name="textAreaTop" fmla="*/ 0 h 17280"/>
              <a:gd name="textAreaBottom" fmla="*/ 18360 h 17280"/>
            </a:gdLst>
            <a:ahLst/>
            <a:cxnLst/>
            <a:rect l="textAreaLeft" t="textAreaTop" r="textAreaRight" b="textAreaBottom"/>
            <a:pathLst>
              <a:path w="10424160" h="18288" fill="none">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rgbClr val="ED7D31"/>
            </a:solidFill>
            <a:round/>
          </a:ln>
        </p:spPr>
        <p:style>
          <a:lnRef idx="2">
            <a:schemeClr val="accent1">
              <a:shade val="50000"/>
            </a:schemeClr>
          </a:lnRef>
          <a:fillRef idx="1">
            <a:schemeClr val="accent1"/>
          </a:fillRef>
          <a:effectRef idx="0">
            <a:schemeClr val="accent1"/>
          </a:effectRef>
          <a:fontRef idx="minor"/>
        </p:style>
        <p:txBody>
          <a:bodyPr lIns="90000" tIns="-26640" rIns="90000" bIns="-26640" anchor="ctr">
            <a:noAutofit/>
          </a:bodyPr>
          <a:lstStyle/>
          <a:p>
            <a:pPr algn="ctr">
              <a:lnSpc>
                <a:spcPct val="100000"/>
              </a:lnSpc>
            </a:pPr>
            <a:endParaRPr lang="en-US" sz="1800" b="0" strike="noStrike" spc="-1">
              <a:solidFill>
                <a:schemeClr val="lt1"/>
              </a:solidFill>
              <a:latin typeface="Calibri"/>
              <a:ea typeface="DejaVu Sans"/>
            </a:endParaRPr>
          </a:p>
        </p:txBody>
      </p:sp>
    </p:spTree>
    <p:extLst>
      <p:ext uri="{BB962C8B-B14F-4D97-AF65-F5344CB8AC3E}">
        <p14:creationId xmlns:p14="http://schemas.microsoft.com/office/powerpoint/2010/main" val="1487932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A17A3A-00BE-55CB-B990-78AC6DA67A0F}"/>
              </a:ext>
            </a:extLst>
          </p:cNvPr>
          <p:cNvSpPr>
            <a:spLocks noGrp="1"/>
          </p:cNvSpPr>
          <p:nvPr>
            <p:ph type="title"/>
          </p:nvPr>
        </p:nvSpPr>
        <p:spPr/>
        <p:txBody>
          <a:bodyPr/>
          <a:lstStyle/>
          <a:p>
            <a:r>
              <a:rPr lang="it-IT" dirty="0"/>
              <a:t>Creazione Annotazione @</a:t>
            </a:r>
            <a:r>
              <a:rPr lang="it-IT" dirty="0" err="1"/>
              <a:t>Validant</a:t>
            </a:r>
            <a:endParaRPr lang="it-IT" dirty="0"/>
          </a:p>
        </p:txBody>
      </p:sp>
      <p:sp>
        <p:nvSpPr>
          <p:cNvPr id="3" name="Sottotitolo 2">
            <a:extLst>
              <a:ext uri="{FF2B5EF4-FFF2-40B4-BE49-F238E27FC236}">
                <a16:creationId xmlns:a16="http://schemas.microsoft.com/office/drawing/2014/main" id="{392DF5D0-7E49-1459-02DE-518F5AD3E34E}"/>
              </a:ext>
            </a:extLst>
          </p:cNvPr>
          <p:cNvSpPr>
            <a:spLocks noGrp="1"/>
          </p:cNvSpPr>
          <p:nvPr>
            <p:ph type="subTitle"/>
          </p:nvPr>
        </p:nvSpPr>
        <p:spPr>
          <a:xfrm>
            <a:off x="609479" y="1604520"/>
            <a:ext cx="4791195" cy="4979880"/>
          </a:xfrm>
        </p:spPr>
        <p:txBody>
          <a:bodyPr/>
          <a:lstStyle/>
          <a:p>
            <a:r>
              <a:rPr lang="it-IT" dirty="0"/>
              <a:t>Serve per triggerare la validazione tramite </a:t>
            </a:r>
            <a:r>
              <a:rPr lang="it-IT" dirty="0">
                <a:solidFill>
                  <a:schemeClr val="accent2"/>
                </a:solidFill>
              </a:rPr>
              <a:t>@</a:t>
            </a:r>
            <a:r>
              <a:rPr lang="it-IT" dirty="0" err="1">
                <a:solidFill>
                  <a:schemeClr val="accent2"/>
                </a:solidFill>
              </a:rPr>
              <a:t>Valid</a:t>
            </a:r>
            <a:r>
              <a:rPr lang="it-IT" dirty="0">
                <a:solidFill>
                  <a:schemeClr val="accent2"/>
                </a:solidFill>
              </a:rPr>
              <a:t> </a:t>
            </a:r>
            <a:r>
              <a:rPr lang="it-IT" dirty="0"/>
              <a:t>al di fuori di </a:t>
            </a:r>
            <a:r>
              <a:rPr lang="it-IT" dirty="0">
                <a:solidFill>
                  <a:schemeClr val="accent2"/>
                </a:solidFill>
              </a:rPr>
              <a:t>@controller</a:t>
            </a:r>
          </a:p>
          <a:p>
            <a:r>
              <a:rPr lang="it-IT" dirty="0"/>
              <a:t>Utilizza un </a:t>
            </a:r>
            <a:r>
              <a:rPr lang="it-IT" dirty="0" err="1"/>
              <a:t>aspect</a:t>
            </a:r>
            <a:r>
              <a:rPr lang="it-IT" dirty="0"/>
              <a:t> </a:t>
            </a:r>
            <a:r>
              <a:rPr lang="it-IT" dirty="0" err="1"/>
              <a:t>before</a:t>
            </a:r>
            <a:r>
              <a:rPr lang="it-IT" dirty="0"/>
              <a:t> tramite l’utilizzo custom di Spring AOP</a:t>
            </a:r>
          </a:p>
        </p:txBody>
      </p:sp>
      <p:pic>
        <p:nvPicPr>
          <p:cNvPr id="4" name="Immagine 3">
            <a:extLst>
              <a:ext uri="{FF2B5EF4-FFF2-40B4-BE49-F238E27FC236}">
                <a16:creationId xmlns:a16="http://schemas.microsoft.com/office/drawing/2014/main" id="{3CAD6BEF-B421-2459-611E-DB63EC464B9A}"/>
              </a:ext>
            </a:extLst>
          </p:cNvPr>
          <p:cNvPicPr>
            <a:picLocks noChangeAspect="1"/>
          </p:cNvPicPr>
          <p:nvPr/>
        </p:nvPicPr>
        <p:blipFill rotWithShape="1">
          <a:blip r:embed="rId3"/>
          <a:srcRect l="3509" t="2123" r="36404" b="2158"/>
          <a:stretch/>
        </p:blipFill>
        <p:spPr>
          <a:xfrm>
            <a:off x="5817623" y="2728151"/>
            <a:ext cx="5214937" cy="2573850"/>
          </a:xfrm>
          <a:prstGeom prst="rect">
            <a:avLst/>
          </a:prstGeom>
        </p:spPr>
      </p:pic>
      <p:sp>
        <p:nvSpPr>
          <p:cNvPr id="5" name="sketch line">
            <a:extLst>
              <a:ext uri="{FF2B5EF4-FFF2-40B4-BE49-F238E27FC236}">
                <a16:creationId xmlns:a16="http://schemas.microsoft.com/office/drawing/2014/main" id="{D25FF273-08F7-ECDD-A0E6-8C57588FAF9E}"/>
              </a:ext>
            </a:extLst>
          </p:cNvPr>
          <p:cNvSpPr/>
          <p:nvPr/>
        </p:nvSpPr>
        <p:spPr>
          <a:xfrm>
            <a:off x="609480" y="1401120"/>
            <a:ext cx="10423080" cy="17280"/>
          </a:xfrm>
          <a:custGeom>
            <a:avLst/>
            <a:gdLst>
              <a:gd name="textAreaLeft" fmla="*/ 0 w 10423080"/>
              <a:gd name="textAreaRight" fmla="*/ 10424160 w 10423080"/>
              <a:gd name="textAreaTop" fmla="*/ 0 h 17280"/>
              <a:gd name="textAreaBottom" fmla="*/ 18360 h 17280"/>
            </a:gdLst>
            <a:ahLst/>
            <a:cxnLst/>
            <a:rect l="textAreaLeft" t="textAreaTop" r="textAreaRight" b="textAreaBottom"/>
            <a:pathLst>
              <a:path w="10424160" h="18288" fill="none">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rgbClr val="ED7D31"/>
            </a:solidFill>
            <a:round/>
          </a:ln>
        </p:spPr>
        <p:style>
          <a:lnRef idx="2">
            <a:schemeClr val="accent1">
              <a:shade val="50000"/>
            </a:schemeClr>
          </a:lnRef>
          <a:fillRef idx="1">
            <a:schemeClr val="accent1"/>
          </a:fillRef>
          <a:effectRef idx="0">
            <a:schemeClr val="accent1"/>
          </a:effectRef>
          <a:fontRef idx="minor"/>
        </p:style>
        <p:txBody>
          <a:bodyPr lIns="90000" tIns="-26640" rIns="90000" bIns="-26640" anchor="ctr">
            <a:noAutofit/>
          </a:bodyPr>
          <a:lstStyle/>
          <a:p>
            <a:pPr algn="ctr">
              <a:lnSpc>
                <a:spcPct val="100000"/>
              </a:lnSpc>
            </a:pPr>
            <a:endParaRPr lang="en-US" sz="1800" b="0" strike="noStrike" spc="-1">
              <a:solidFill>
                <a:schemeClr val="lt1"/>
              </a:solidFill>
              <a:latin typeface="Calibri"/>
              <a:ea typeface="DejaVu Sans"/>
            </a:endParaRPr>
          </a:p>
        </p:txBody>
      </p:sp>
    </p:spTree>
    <p:extLst>
      <p:ext uri="{BB962C8B-B14F-4D97-AF65-F5344CB8AC3E}">
        <p14:creationId xmlns:p14="http://schemas.microsoft.com/office/powerpoint/2010/main" val="2895740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2EB83-976F-87FD-5DFF-0B25BC9361EC}"/>
              </a:ext>
            </a:extLst>
          </p:cNvPr>
          <p:cNvSpPr>
            <a:spLocks noGrp="1"/>
          </p:cNvSpPr>
          <p:nvPr>
            <p:ph type="title"/>
          </p:nvPr>
        </p:nvSpPr>
        <p:spPr>
          <a:xfrm>
            <a:off x="838200" y="365125"/>
            <a:ext cx="10515600" cy="1325563"/>
          </a:xfrm>
        </p:spPr>
        <p:txBody>
          <a:bodyPr>
            <a:normAutofit/>
          </a:bodyPr>
          <a:lstStyle/>
          <a:p>
            <a:r>
              <a:rPr lang="it-IT" sz="5400"/>
              <a:t>Turno</a:t>
            </a:r>
          </a:p>
        </p:txBody>
      </p:sp>
      <p:sp>
        <p:nvSpPr>
          <p:cNvPr id="3" name="Content Placeholder 2">
            <a:extLst>
              <a:ext uri="{FF2B5EF4-FFF2-40B4-BE49-F238E27FC236}">
                <a16:creationId xmlns:a16="http://schemas.microsoft.com/office/drawing/2014/main" id="{1D401F20-EDD5-4DFE-D9E2-1013CBCB8B1B}"/>
              </a:ext>
            </a:extLst>
          </p:cNvPr>
          <p:cNvSpPr>
            <a:spLocks noGrp="1"/>
          </p:cNvSpPr>
          <p:nvPr>
            <p:ph idx="1"/>
          </p:nvPr>
        </p:nvSpPr>
        <p:spPr>
          <a:xfrm>
            <a:off x="838200" y="1929384"/>
            <a:ext cx="10515600" cy="4251960"/>
          </a:xfrm>
        </p:spPr>
        <p:txBody>
          <a:bodyPr>
            <a:normAutofit/>
          </a:bodyPr>
          <a:lstStyle/>
          <a:p>
            <a:r>
              <a:rPr lang="it-IT" sz="2200"/>
              <a:t>Il forte accoppiamento tra frontend e backend aveva portato a dei bug sul frontend a seguito della modifica delle entità Turno ed AssegnazioneTurno nel backend.</a:t>
            </a:r>
          </a:p>
          <a:p>
            <a:r>
              <a:rPr lang="it-IT" sz="2200"/>
              <a:t>L’attuale architettura del sistema viola la legge di Demetra. Il frontend deve essere a conoscenza delle entità utilizzate all’interno del backend per interagire con le API ed una loro ristrutturazione porta inevitabilmente alla modifica di ampie parti del sistema.</a:t>
            </a:r>
          </a:p>
          <a:p>
            <a:r>
              <a:rPr lang="it-IT" sz="2200"/>
              <a:t>Si consiglia di passare ad un metodo di comunicazione che riduca l’accoppiamento, come lo scambio di messaggi in formato json</a:t>
            </a:r>
          </a:p>
        </p:txBody>
      </p:sp>
      <p:sp>
        <p:nvSpPr>
          <p:cNvPr id="4" name="sketch line">
            <a:extLst>
              <a:ext uri="{FF2B5EF4-FFF2-40B4-BE49-F238E27FC236}">
                <a16:creationId xmlns:a16="http://schemas.microsoft.com/office/drawing/2014/main" id="{6FEB227F-F36A-3CD4-FE73-58CBC9BBA159}"/>
              </a:ext>
            </a:extLst>
          </p:cNvPr>
          <p:cNvSpPr/>
          <p:nvPr/>
        </p:nvSpPr>
        <p:spPr>
          <a:xfrm>
            <a:off x="609480" y="1401120"/>
            <a:ext cx="10423080" cy="17280"/>
          </a:xfrm>
          <a:custGeom>
            <a:avLst/>
            <a:gdLst>
              <a:gd name="textAreaLeft" fmla="*/ 0 w 10423080"/>
              <a:gd name="textAreaRight" fmla="*/ 10424160 w 10423080"/>
              <a:gd name="textAreaTop" fmla="*/ 0 h 17280"/>
              <a:gd name="textAreaBottom" fmla="*/ 18360 h 17280"/>
            </a:gdLst>
            <a:ahLst/>
            <a:cxnLst/>
            <a:rect l="textAreaLeft" t="textAreaTop" r="textAreaRight" b="textAreaBottom"/>
            <a:pathLst>
              <a:path w="10424160" h="18288" fill="none">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rgbClr val="ED7D31"/>
            </a:solidFill>
            <a:round/>
          </a:ln>
        </p:spPr>
        <p:style>
          <a:lnRef idx="2">
            <a:schemeClr val="accent1">
              <a:shade val="50000"/>
            </a:schemeClr>
          </a:lnRef>
          <a:fillRef idx="1">
            <a:schemeClr val="accent1"/>
          </a:fillRef>
          <a:effectRef idx="0">
            <a:schemeClr val="accent1"/>
          </a:effectRef>
          <a:fontRef idx="minor"/>
        </p:style>
        <p:txBody>
          <a:bodyPr lIns="90000" tIns="-26640" rIns="90000" bIns="-26640" anchor="ctr">
            <a:noAutofit/>
          </a:bodyPr>
          <a:lstStyle/>
          <a:p>
            <a:pPr algn="ctr">
              <a:lnSpc>
                <a:spcPct val="100000"/>
              </a:lnSpc>
            </a:pPr>
            <a:endParaRPr lang="en-US" sz="1800" b="0" strike="noStrike" spc="-1">
              <a:solidFill>
                <a:schemeClr val="lt1"/>
              </a:solidFill>
              <a:latin typeface="Calibri"/>
              <a:ea typeface="DejaVu Sans"/>
            </a:endParaRPr>
          </a:p>
        </p:txBody>
      </p:sp>
    </p:spTree>
    <p:extLst>
      <p:ext uri="{BB962C8B-B14F-4D97-AF65-F5344CB8AC3E}">
        <p14:creationId xmlns:p14="http://schemas.microsoft.com/office/powerpoint/2010/main" val="1943123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stomShape 1"/>
          <p:cNvSpPr/>
          <p:nvPr/>
        </p:nvSpPr>
        <p:spPr>
          <a:xfrm>
            <a:off x="0" y="0"/>
            <a:ext cx="12186720" cy="68558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a:lstStyle/>
          <a:p>
            <a:endParaRPr lang="it-IT"/>
          </a:p>
        </p:txBody>
      </p:sp>
      <p:sp>
        <p:nvSpPr>
          <p:cNvPr id="39" name="CustomShape 2"/>
          <p:cNvSpPr/>
          <p:nvPr/>
        </p:nvSpPr>
        <p:spPr>
          <a:xfrm>
            <a:off x="457200" y="365040"/>
            <a:ext cx="11428920" cy="132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tabLst>
                <a:tab pos="0" algn="l"/>
              </a:tabLst>
            </a:pPr>
            <a:r>
              <a:rPr lang="en-US" sz="5400" b="0" strike="noStrike" spc="-1">
                <a:solidFill>
                  <a:srgbClr val="000000"/>
                </a:solidFill>
                <a:latin typeface="Calibri Light"/>
                <a:ea typeface="DejaVu Sans"/>
              </a:rPr>
              <a:t>Issue #318 – Ritiro utente</a:t>
            </a:r>
            <a:endParaRPr lang="it-IT" sz="5400" b="0" strike="noStrike" spc="-1">
              <a:latin typeface="Arial"/>
            </a:endParaRPr>
          </a:p>
        </p:txBody>
      </p:sp>
      <p:sp>
        <p:nvSpPr>
          <p:cNvPr id="40" name="CustomShape 3"/>
          <p:cNvSpPr/>
          <p:nvPr/>
        </p:nvSpPr>
        <p:spPr>
          <a:xfrm>
            <a:off x="668880" y="1677240"/>
            <a:ext cx="10851840" cy="16200"/>
          </a:xfrm>
          <a:custGeom>
            <a:avLst/>
            <a:gdLst/>
            <a:ahLst/>
            <a:cxnLst/>
            <a:rect l="l" t="t" r="r" b="b"/>
            <a:pathLst>
              <a:path w="10853928" h="1828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400" cap="rnd">
            <a:solidFill>
              <a:srgbClr val="ED7D31"/>
            </a:solidFill>
            <a:round/>
          </a:ln>
        </p:spPr>
        <p:style>
          <a:lnRef idx="2">
            <a:schemeClr val="accent1">
              <a:shade val="50000"/>
            </a:schemeClr>
          </a:lnRef>
          <a:fillRef idx="1">
            <a:schemeClr val="accent1"/>
          </a:fillRef>
          <a:effectRef idx="0">
            <a:schemeClr val="accent1"/>
          </a:effectRef>
          <a:fontRef idx="minor"/>
        </p:style>
        <p:txBody>
          <a:bodyPr/>
          <a:lstStyle/>
          <a:p>
            <a:endParaRPr lang="it-IT"/>
          </a:p>
        </p:txBody>
      </p:sp>
      <p:sp>
        <p:nvSpPr>
          <p:cNvPr id="41" name="CustomShape 4"/>
          <p:cNvSpPr/>
          <p:nvPr/>
        </p:nvSpPr>
        <p:spPr>
          <a:xfrm>
            <a:off x="838080" y="1929240"/>
            <a:ext cx="10513440" cy="4249800"/>
          </a:xfrm>
          <a:prstGeom prst="rect">
            <a:avLst/>
          </a:prstGeom>
          <a:noFill/>
          <a:ln>
            <a:noFill/>
          </a:ln>
        </p:spPr>
        <p:style>
          <a:lnRef idx="0">
            <a:scrgbClr r="0" g="0" b="0"/>
          </a:lnRef>
          <a:fillRef idx="0">
            <a:scrgbClr r="0" g="0" b="0"/>
          </a:fillRef>
          <a:effectRef idx="0">
            <a:scrgbClr r="0" g="0" b="0"/>
          </a:effectRef>
          <a:fontRef idx="minor"/>
        </p:style>
        <p:txBody>
          <a:bodyPr/>
          <a:lstStyle/>
          <a:p>
            <a:endParaRPr lang="it-IT"/>
          </a:p>
        </p:txBody>
      </p:sp>
      <p:pic>
        <p:nvPicPr>
          <p:cNvPr id="42" name="Immagine 41"/>
          <p:cNvPicPr/>
          <p:nvPr/>
        </p:nvPicPr>
        <p:blipFill>
          <a:blip r:embed="rId2"/>
          <a:stretch/>
        </p:blipFill>
        <p:spPr>
          <a:xfrm>
            <a:off x="3708000" y="1772640"/>
            <a:ext cx="8366760" cy="4130640"/>
          </a:xfrm>
          <a:prstGeom prst="rect">
            <a:avLst/>
          </a:prstGeom>
          <a:ln>
            <a:noFill/>
          </a:ln>
        </p:spPr>
      </p:pic>
      <p:sp>
        <p:nvSpPr>
          <p:cNvPr id="43" name="CustomShape 5"/>
          <p:cNvSpPr/>
          <p:nvPr/>
        </p:nvSpPr>
        <p:spPr>
          <a:xfrm>
            <a:off x="514080" y="2365560"/>
            <a:ext cx="10513440" cy="434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pPr>
            <a:r>
              <a:rPr lang="it-IT" sz="2800" b="1" strike="noStrike" spc="-1">
                <a:solidFill>
                  <a:srgbClr val="000000"/>
                </a:solidFill>
                <a:latin typeface="Calibri"/>
                <a:ea typeface="DejaVu Sans"/>
              </a:rPr>
              <a:t>Backend</a:t>
            </a:r>
            <a:endParaRPr lang="it-IT" sz="2800" b="0" strike="noStrike" spc="-1">
              <a:latin typeface="Arial"/>
            </a:endParaRPr>
          </a:p>
          <a:p>
            <a:pPr>
              <a:lnSpc>
                <a:spcPct val="90000"/>
              </a:lnSpc>
              <a:spcBef>
                <a:spcPts val="1001"/>
              </a:spcBef>
            </a:pPr>
            <a:r>
              <a:rPr lang="it-IT" sz="2800" b="0" strike="noStrike" spc="-1">
                <a:solidFill>
                  <a:srgbClr val="000000"/>
                </a:solidFill>
                <a:latin typeface="Calibri"/>
                <a:ea typeface="DejaVu Sans"/>
              </a:rPr>
              <a:t>Implementazione di:</a:t>
            </a:r>
            <a:endParaRPr lang="it-IT" sz="2800" b="0" strike="noStrike" spc="-1">
              <a:latin typeface="Arial"/>
            </a:endParaRPr>
          </a:p>
          <a:p>
            <a:pPr marL="206640" indent="-205920">
              <a:lnSpc>
                <a:spcPct val="90000"/>
              </a:lnSpc>
              <a:spcBef>
                <a:spcPts val="1001"/>
              </a:spcBef>
              <a:buClr>
                <a:srgbClr val="000000"/>
              </a:buClr>
              <a:buFont typeface="Arial"/>
              <a:buChar char="•"/>
            </a:pPr>
            <a:r>
              <a:rPr lang="it-IT" sz="2800" b="0" strike="noStrike" spc="-1">
                <a:solidFill>
                  <a:srgbClr val="000000"/>
                </a:solidFill>
                <a:latin typeface="Calibri"/>
                <a:ea typeface="DejaVu Sans"/>
              </a:rPr>
              <a:t>Entità apposita</a:t>
            </a:r>
            <a:endParaRPr lang="it-IT" sz="2800" b="0" strike="noStrike" spc="-1">
              <a:latin typeface="Arial"/>
            </a:endParaRPr>
          </a:p>
          <a:p>
            <a:pPr marL="206640" indent="-205920">
              <a:lnSpc>
                <a:spcPct val="90000"/>
              </a:lnSpc>
              <a:spcBef>
                <a:spcPts val="1001"/>
              </a:spcBef>
              <a:buClr>
                <a:srgbClr val="000000"/>
              </a:buClr>
              <a:buFont typeface="Arial"/>
              <a:buChar char="•"/>
            </a:pPr>
            <a:r>
              <a:rPr lang="it-IT" sz="2800" b="0" strike="noStrike" spc="-1">
                <a:solidFill>
                  <a:srgbClr val="000000"/>
                </a:solidFill>
                <a:latin typeface="Calibri"/>
                <a:ea typeface="DejaVu Sans"/>
              </a:rPr>
              <a:t>DAO</a:t>
            </a:r>
            <a:endParaRPr lang="it-IT" sz="2800" b="0" strike="noStrike" spc="-1">
              <a:latin typeface="Arial"/>
            </a:endParaRPr>
          </a:p>
          <a:p>
            <a:pPr marL="206640" indent="-205920">
              <a:lnSpc>
                <a:spcPct val="90000"/>
              </a:lnSpc>
              <a:spcBef>
                <a:spcPts val="1001"/>
              </a:spcBef>
              <a:buClr>
                <a:srgbClr val="000000"/>
              </a:buClr>
              <a:buFont typeface="Arial"/>
              <a:buChar char="•"/>
            </a:pPr>
            <a:r>
              <a:rPr lang="it-IT" sz="2800" b="0" strike="noStrike" spc="-1">
                <a:solidFill>
                  <a:srgbClr val="000000"/>
                </a:solidFill>
                <a:latin typeface="Calibri"/>
                <a:ea typeface="DejaVu Sans"/>
              </a:rPr>
              <a:t>Controller</a:t>
            </a:r>
            <a:endParaRPr lang="it-IT" sz="2800" b="0" strike="noStrike" spc="-1">
              <a:latin typeface="Arial"/>
            </a:endParaRPr>
          </a:p>
          <a:p>
            <a:pPr marL="206640" indent="-205920">
              <a:lnSpc>
                <a:spcPct val="90000"/>
              </a:lnSpc>
              <a:spcBef>
                <a:spcPts val="1001"/>
              </a:spcBef>
              <a:buClr>
                <a:srgbClr val="000000"/>
              </a:buClr>
              <a:buFont typeface="Arial"/>
              <a:buChar char="•"/>
            </a:pPr>
            <a:r>
              <a:rPr lang="it-IT" sz="2800" b="0" strike="noStrike" spc="-1">
                <a:solidFill>
                  <a:srgbClr val="000000"/>
                </a:solidFill>
                <a:latin typeface="Calibri"/>
                <a:ea typeface="DejaVu Sans"/>
              </a:rPr>
              <a:t>REST Endpoint</a:t>
            </a:r>
            <a:endParaRPr lang="it-IT" sz="2800" b="0" strike="noStrike" spc="-1">
              <a:latin typeface="Arial"/>
            </a:endParaRPr>
          </a:p>
          <a:p>
            <a:pPr>
              <a:lnSpc>
                <a:spcPct val="90000"/>
              </a:lnSpc>
              <a:spcBef>
                <a:spcPts val="1001"/>
              </a:spcBef>
            </a:pPr>
            <a:endParaRPr lang="it-IT" sz="2800" b="0" strike="noStrike" spc="-1">
              <a:latin typeface="Arial"/>
            </a:endParaRPr>
          </a:p>
          <a:p>
            <a:pPr>
              <a:lnSpc>
                <a:spcPct val="90000"/>
              </a:lnSpc>
              <a:spcBef>
                <a:spcPts val="1001"/>
              </a:spcBef>
            </a:pPr>
            <a:r>
              <a:rPr lang="it-IT" sz="2800" b="0" strike="noStrike" spc="-1">
                <a:solidFill>
                  <a:srgbClr val="000000"/>
                </a:solidFill>
                <a:latin typeface="Calibri"/>
                <a:ea typeface="DejaVu Sans"/>
              </a:rPr>
              <a:t>e riferimento all’entità </a:t>
            </a:r>
            <a:r>
              <a:rPr lang="it-IT" sz="2800" b="0" i="1" strike="noStrike" spc="-1">
                <a:solidFill>
                  <a:srgbClr val="000000"/>
                </a:solidFill>
                <a:latin typeface="Calibri"/>
                <a:ea typeface="DejaVu Sans"/>
              </a:rPr>
              <a:t>AssegnazioneTurno</a:t>
            </a:r>
            <a:endParaRPr lang="it-IT" sz="2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88" name="Rectangle 22"/>
          <p:cNvSpPr/>
          <p:nvPr/>
        </p:nvSpPr>
        <p:spPr>
          <a:xfrm>
            <a:off x="0" y="0"/>
            <a:ext cx="1218780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a:ea typeface="DejaVu Sans"/>
            </a:endParaRPr>
          </a:p>
        </p:txBody>
      </p:sp>
      <p:sp>
        <p:nvSpPr>
          <p:cNvPr id="89"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rmAutofit/>
          </a:bodyPr>
          <a:lstStyle/>
          <a:p>
            <a:pPr indent="0">
              <a:lnSpc>
                <a:spcPct val="90000"/>
              </a:lnSpc>
              <a:buNone/>
              <a:tabLst>
                <a:tab pos="0" algn="l"/>
              </a:tabLst>
            </a:pPr>
            <a:r>
              <a:rPr lang="en-US" sz="5400" b="0" strike="noStrike" spc="-1">
                <a:solidFill>
                  <a:srgbClr val="000000"/>
                </a:solidFill>
                <a:latin typeface="Calibri Light"/>
                <a:ea typeface="DejaVu Sans"/>
              </a:rPr>
              <a:t>Outline</a:t>
            </a:r>
            <a:endParaRPr lang="en-US" sz="5400" b="0" strike="noStrike" spc="-1">
              <a:solidFill>
                <a:srgbClr val="000000"/>
              </a:solidFill>
              <a:latin typeface="Arial"/>
            </a:endParaRPr>
          </a:p>
        </p:txBody>
      </p:sp>
      <p:sp>
        <p:nvSpPr>
          <p:cNvPr id="90" name="sketch line"/>
          <p:cNvSpPr/>
          <p:nvPr/>
        </p:nvSpPr>
        <p:spPr>
          <a:xfrm>
            <a:off x="838080" y="1865160"/>
            <a:ext cx="10423080" cy="17280"/>
          </a:xfrm>
          <a:custGeom>
            <a:avLst/>
            <a:gdLst>
              <a:gd name="textAreaLeft" fmla="*/ 0 w 10423080"/>
              <a:gd name="textAreaRight" fmla="*/ 10424160 w 10423080"/>
              <a:gd name="textAreaTop" fmla="*/ 0 h 17280"/>
              <a:gd name="textAreaBottom" fmla="*/ 18360 h 17280"/>
            </a:gdLst>
            <a:ahLst/>
            <a:cxnLst/>
            <a:rect l="textAreaLeft" t="textAreaTop" r="textAreaRight" b="textAreaBottom"/>
            <a:pathLst>
              <a:path w="10424160" h="18288" fill="none">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rgbClr val="ED7D31"/>
            </a:solidFill>
            <a:round/>
          </a:ln>
        </p:spPr>
        <p:style>
          <a:lnRef idx="2">
            <a:schemeClr val="accent1">
              <a:shade val="50000"/>
            </a:schemeClr>
          </a:lnRef>
          <a:fillRef idx="1">
            <a:schemeClr val="accent1"/>
          </a:fillRef>
          <a:effectRef idx="0">
            <a:schemeClr val="accent1"/>
          </a:effectRef>
          <a:fontRef idx="minor"/>
        </p:style>
        <p:txBody>
          <a:bodyPr lIns="90000" tIns="-26640" rIns="90000" bIns="-26640" anchor="ctr">
            <a:noAutofit/>
          </a:bodyPr>
          <a:lstStyle/>
          <a:p>
            <a:pPr algn="ctr">
              <a:lnSpc>
                <a:spcPct val="100000"/>
              </a:lnSpc>
            </a:pPr>
            <a:endParaRPr lang="en-US" sz="1800" b="0" strike="noStrike" spc="-1">
              <a:solidFill>
                <a:schemeClr val="lt1"/>
              </a:solidFill>
              <a:latin typeface="Calibri"/>
              <a:ea typeface="DejaVu Sans"/>
            </a:endParaRPr>
          </a:p>
        </p:txBody>
      </p:sp>
      <p:graphicFrame>
        <p:nvGraphicFramePr>
          <p:cNvPr id="2" name="Diagram1"/>
          <p:cNvGraphicFramePr/>
          <p:nvPr>
            <p:extLst>
              <p:ext uri="{D42A27DB-BD31-4B8C-83A1-F6EECF244321}">
                <p14:modId xmlns:p14="http://schemas.microsoft.com/office/powerpoint/2010/main" val="3029951758"/>
              </p:ext>
            </p:extLst>
          </p:nvPr>
        </p:nvGraphicFramePr>
        <p:xfrm>
          <a:off x="838080" y="2228040"/>
          <a:ext cx="10514520" cy="3947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stomShape 1"/>
          <p:cNvSpPr/>
          <p:nvPr/>
        </p:nvSpPr>
        <p:spPr>
          <a:xfrm>
            <a:off x="0" y="0"/>
            <a:ext cx="12186720" cy="68558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a:lstStyle/>
          <a:p>
            <a:endParaRPr lang="it-IT"/>
          </a:p>
        </p:txBody>
      </p:sp>
      <p:sp>
        <p:nvSpPr>
          <p:cNvPr id="45" name="CustomShape 2"/>
          <p:cNvSpPr/>
          <p:nvPr/>
        </p:nvSpPr>
        <p:spPr>
          <a:xfrm>
            <a:off x="457200" y="365040"/>
            <a:ext cx="11428920" cy="132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tabLst>
                <a:tab pos="0" algn="l"/>
              </a:tabLst>
            </a:pPr>
            <a:r>
              <a:rPr lang="en-US" sz="5400" b="0" strike="noStrike" spc="-1">
                <a:solidFill>
                  <a:srgbClr val="000000"/>
                </a:solidFill>
                <a:latin typeface="Calibri Light"/>
                <a:ea typeface="DejaVu Sans"/>
              </a:rPr>
              <a:t>Issue #318 – Ritiro utente</a:t>
            </a:r>
            <a:endParaRPr lang="it-IT" sz="5400" b="0" strike="noStrike" spc="-1">
              <a:latin typeface="Arial"/>
            </a:endParaRPr>
          </a:p>
        </p:txBody>
      </p:sp>
      <p:sp>
        <p:nvSpPr>
          <p:cNvPr id="46" name="CustomShape 3"/>
          <p:cNvSpPr/>
          <p:nvPr/>
        </p:nvSpPr>
        <p:spPr>
          <a:xfrm>
            <a:off x="668880" y="1677240"/>
            <a:ext cx="10851840" cy="16200"/>
          </a:xfrm>
          <a:custGeom>
            <a:avLst/>
            <a:gdLst/>
            <a:ahLst/>
            <a:cxnLst/>
            <a:rect l="l" t="t" r="r" b="b"/>
            <a:pathLst>
              <a:path w="10853928" h="1828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400" cap="rnd">
            <a:solidFill>
              <a:srgbClr val="ED7D31"/>
            </a:solidFill>
            <a:round/>
          </a:ln>
        </p:spPr>
        <p:style>
          <a:lnRef idx="2">
            <a:schemeClr val="accent1">
              <a:shade val="50000"/>
            </a:schemeClr>
          </a:lnRef>
          <a:fillRef idx="1">
            <a:schemeClr val="accent1"/>
          </a:fillRef>
          <a:effectRef idx="0">
            <a:schemeClr val="accent1"/>
          </a:effectRef>
          <a:fontRef idx="minor"/>
        </p:style>
        <p:txBody>
          <a:bodyPr/>
          <a:lstStyle/>
          <a:p>
            <a:endParaRPr lang="it-IT"/>
          </a:p>
        </p:txBody>
      </p:sp>
      <p:sp>
        <p:nvSpPr>
          <p:cNvPr id="47" name="CustomShape 4"/>
          <p:cNvSpPr/>
          <p:nvPr/>
        </p:nvSpPr>
        <p:spPr>
          <a:xfrm>
            <a:off x="838080" y="1929240"/>
            <a:ext cx="10513440" cy="4249800"/>
          </a:xfrm>
          <a:prstGeom prst="rect">
            <a:avLst/>
          </a:prstGeom>
          <a:noFill/>
          <a:ln>
            <a:noFill/>
          </a:ln>
        </p:spPr>
        <p:style>
          <a:lnRef idx="0">
            <a:scrgbClr r="0" g="0" b="0"/>
          </a:lnRef>
          <a:fillRef idx="0">
            <a:scrgbClr r="0" g="0" b="0"/>
          </a:fillRef>
          <a:effectRef idx="0">
            <a:scrgbClr r="0" g="0" b="0"/>
          </a:effectRef>
          <a:fontRef idx="minor"/>
        </p:style>
        <p:txBody>
          <a:bodyPr/>
          <a:lstStyle/>
          <a:p>
            <a:endParaRPr lang="it-IT"/>
          </a:p>
        </p:txBody>
      </p:sp>
      <p:sp>
        <p:nvSpPr>
          <p:cNvPr id="48" name="CustomShape 5"/>
          <p:cNvSpPr/>
          <p:nvPr/>
        </p:nvSpPr>
        <p:spPr>
          <a:xfrm>
            <a:off x="622080" y="1933560"/>
            <a:ext cx="10513440" cy="434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pPr>
            <a:r>
              <a:rPr lang="it-IT" sz="2800" b="1" strike="noStrike" spc="-1">
                <a:solidFill>
                  <a:srgbClr val="000000"/>
                </a:solidFill>
                <a:latin typeface="Calibri"/>
                <a:ea typeface="DejaVu Sans"/>
              </a:rPr>
              <a:t>Implementazione </a:t>
            </a:r>
            <a:r>
              <a:rPr lang="it-IT" sz="2800" b="1" i="1" strike="noStrike" spc="-1">
                <a:solidFill>
                  <a:srgbClr val="000000"/>
                </a:solidFill>
                <a:latin typeface="Calibri"/>
                <a:ea typeface="DejaVu Sans"/>
              </a:rPr>
              <a:t>RichiestaRitiroDaTurno</a:t>
            </a:r>
            <a:endParaRPr lang="it-IT" sz="2800" b="0" strike="noStrike" spc="-1">
              <a:latin typeface="Arial"/>
            </a:endParaRPr>
          </a:p>
        </p:txBody>
      </p:sp>
      <p:pic>
        <p:nvPicPr>
          <p:cNvPr id="49" name="Immagine 48"/>
          <p:cNvPicPr/>
          <p:nvPr/>
        </p:nvPicPr>
        <p:blipFill>
          <a:blip r:embed="rId2"/>
          <a:stretch/>
        </p:blipFill>
        <p:spPr>
          <a:xfrm>
            <a:off x="1430640" y="2961000"/>
            <a:ext cx="9329760" cy="230328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ustomShape 1"/>
          <p:cNvSpPr/>
          <p:nvPr/>
        </p:nvSpPr>
        <p:spPr>
          <a:xfrm>
            <a:off x="0" y="0"/>
            <a:ext cx="12186720" cy="68558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a:lstStyle/>
          <a:p>
            <a:endParaRPr lang="it-IT"/>
          </a:p>
        </p:txBody>
      </p:sp>
      <p:sp>
        <p:nvSpPr>
          <p:cNvPr id="51" name="CustomShape 2"/>
          <p:cNvSpPr/>
          <p:nvPr/>
        </p:nvSpPr>
        <p:spPr>
          <a:xfrm>
            <a:off x="457200" y="365040"/>
            <a:ext cx="11428920" cy="77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tabLst>
                <a:tab pos="0" algn="l"/>
              </a:tabLst>
            </a:pPr>
            <a:r>
              <a:rPr lang="en-US" sz="4000" b="0" strike="noStrike" spc="-1">
                <a:solidFill>
                  <a:srgbClr val="000000"/>
                </a:solidFill>
                <a:latin typeface="Calibri Light"/>
                <a:ea typeface="DejaVu Sans"/>
              </a:rPr>
              <a:t>Issue #318 – Ritiro utente</a:t>
            </a:r>
            <a:endParaRPr lang="it-IT" sz="4000" b="0" strike="noStrike" spc="-1">
              <a:latin typeface="Arial"/>
            </a:endParaRPr>
          </a:p>
        </p:txBody>
      </p:sp>
      <p:sp>
        <p:nvSpPr>
          <p:cNvPr id="52" name="CustomShape 3"/>
          <p:cNvSpPr/>
          <p:nvPr/>
        </p:nvSpPr>
        <p:spPr>
          <a:xfrm>
            <a:off x="838080" y="1929240"/>
            <a:ext cx="10513440" cy="4249800"/>
          </a:xfrm>
          <a:prstGeom prst="rect">
            <a:avLst/>
          </a:prstGeom>
          <a:noFill/>
          <a:ln>
            <a:noFill/>
          </a:ln>
        </p:spPr>
        <p:style>
          <a:lnRef idx="0">
            <a:scrgbClr r="0" g="0" b="0"/>
          </a:lnRef>
          <a:fillRef idx="0">
            <a:scrgbClr r="0" g="0" b="0"/>
          </a:fillRef>
          <a:effectRef idx="0">
            <a:scrgbClr r="0" g="0" b="0"/>
          </a:effectRef>
          <a:fontRef idx="minor"/>
        </p:style>
        <p:txBody>
          <a:bodyPr/>
          <a:lstStyle/>
          <a:p>
            <a:endParaRPr lang="it-IT"/>
          </a:p>
        </p:txBody>
      </p:sp>
      <p:pic>
        <p:nvPicPr>
          <p:cNvPr id="53" name="Immagine 52"/>
          <p:cNvPicPr/>
          <p:nvPr/>
        </p:nvPicPr>
        <p:blipFill>
          <a:blip r:embed="rId2"/>
          <a:stretch/>
        </p:blipFill>
        <p:spPr>
          <a:xfrm>
            <a:off x="914400" y="1143000"/>
            <a:ext cx="10172880" cy="5518440"/>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1"/>
          <p:cNvSpPr/>
          <p:nvPr/>
        </p:nvSpPr>
        <p:spPr>
          <a:xfrm>
            <a:off x="-36000" y="0"/>
            <a:ext cx="12186720" cy="68558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a:lstStyle/>
          <a:p>
            <a:endParaRPr lang="it-IT"/>
          </a:p>
        </p:txBody>
      </p:sp>
      <p:sp>
        <p:nvSpPr>
          <p:cNvPr id="55" name="CustomShape 2"/>
          <p:cNvSpPr/>
          <p:nvPr/>
        </p:nvSpPr>
        <p:spPr>
          <a:xfrm>
            <a:off x="457200" y="365040"/>
            <a:ext cx="11428920" cy="77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tabLst>
                <a:tab pos="0" algn="l"/>
              </a:tabLst>
            </a:pPr>
            <a:r>
              <a:rPr lang="en-US" sz="4000" b="0" strike="noStrike" spc="-1">
                <a:solidFill>
                  <a:srgbClr val="000000"/>
                </a:solidFill>
                <a:latin typeface="Calibri Light"/>
                <a:ea typeface="DejaVu Sans"/>
              </a:rPr>
              <a:t>Issue #318 – Ritiro utente</a:t>
            </a:r>
            <a:endParaRPr lang="it-IT" sz="4000" b="0" strike="noStrike" spc="-1">
              <a:latin typeface="Arial"/>
            </a:endParaRPr>
          </a:p>
        </p:txBody>
      </p:sp>
      <p:sp>
        <p:nvSpPr>
          <p:cNvPr id="56" name="CustomShape 3"/>
          <p:cNvSpPr/>
          <p:nvPr/>
        </p:nvSpPr>
        <p:spPr>
          <a:xfrm>
            <a:off x="838080" y="1929240"/>
            <a:ext cx="10513440" cy="4249800"/>
          </a:xfrm>
          <a:prstGeom prst="rect">
            <a:avLst/>
          </a:prstGeom>
          <a:noFill/>
          <a:ln>
            <a:noFill/>
          </a:ln>
        </p:spPr>
        <p:style>
          <a:lnRef idx="0">
            <a:scrgbClr r="0" g="0" b="0"/>
          </a:lnRef>
          <a:fillRef idx="0">
            <a:scrgbClr r="0" g="0" b="0"/>
          </a:fillRef>
          <a:effectRef idx="0">
            <a:scrgbClr r="0" g="0" b="0"/>
          </a:effectRef>
          <a:fontRef idx="minor"/>
        </p:style>
        <p:txBody>
          <a:bodyPr/>
          <a:lstStyle/>
          <a:p>
            <a:endParaRPr lang="it-IT"/>
          </a:p>
        </p:txBody>
      </p:sp>
      <p:sp>
        <p:nvSpPr>
          <p:cNvPr id="57" name="CustomShape 4"/>
          <p:cNvSpPr/>
          <p:nvPr/>
        </p:nvSpPr>
        <p:spPr>
          <a:xfrm>
            <a:off x="622080" y="1933560"/>
            <a:ext cx="10513440" cy="4349160"/>
          </a:xfrm>
          <a:prstGeom prst="rect">
            <a:avLst/>
          </a:prstGeom>
          <a:noFill/>
          <a:ln>
            <a:noFill/>
          </a:ln>
        </p:spPr>
        <p:style>
          <a:lnRef idx="0">
            <a:scrgbClr r="0" g="0" b="0"/>
          </a:lnRef>
          <a:fillRef idx="0">
            <a:scrgbClr r="0" g="0" b="0"/>
          </a:fillRef>
          <a:effectRef idx="0">
            <a:scrgbClr r="0" g="0" b="0"/>
          </a:effectRef>
          <a:fontRef idx="minor"/>
        </p:style>
        <p:txBody>
          <a:bodyPr/>
          <a:lstStyle/>
          <a:p>
            <a:endParaRPr lang="it-IT"/>
          </a:p>
        </p:txBody>
      </p:sp>
      <p:pic>
        <p:nvPicPr>
          <p:cNvPr id="58" name="Immagine 57"/>
          <p:cNvPicPr/>
          <p:nvPr/>
        </p:nvPicPr>
        <p:blipFill>
          <a:blip r:embed="rId2"/>
          <a:stretch/>
        </p:blipFill>
        <p:spPr>
          <a:xfrm>
            <a:off x="914400" y="1027440"/>
            <a:ext cx="10286640" cy="5599440"/>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CustomShape 1"/>
          <p:cNvSpPr/>
          <p:nvPr/>
        </p:nvSpPr>
        <p:spPr>
          <a:xfrm>
            <a:off x="0" y="0"/>
            <a:ext cx="12186720" cy="68558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a:lstStyle/>
          <a:p>
            <a:endParaRPr lang="it-IT"/>
          </a:p>
        </p:txBody>
      </p:sp>
      <p:sp>
        <p:nvSpPr>
          <p:cNvPr id="60" name="CustomShape 2"/>
          <p:cNvSpPr/>
          <p:nvPr/>
        </p:nvSpPr>
        <p:spPr>
          <a:xfrm>
            <a:off x="457200" y="365040"/>
            <a:ext cx="11428920" cy="77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tabLst>
                <a:tab pos="0" algn="l"/>
              </a:tabLst>
            </a:pPr>
            <a:r>
              <a:rPr lang="en-US" sz="4000" b="0" strike="noStrike" spc="-1">
                <a:solidFill>
                  <a:srgbClr val="000000"/>
                </a:solidFill>
                <a:latin typeface="Calibri Light"/>
                <a:ea typeface="DejaVu Sans"/>
              </a:rPr>
              <a:t>Issue #318 – Ritiro utente</a:t>
            </a:r>
            <a:endParaRPr lang="it-IT" sz="4000" b="0" strike="noStrike" spc="-1">
              <a:latin typeface="Arial"/>
            </a:endParaRPr>
          </a:p>
        </p:txBody>
      </p:sp>
      <p:sp>
        <p:nvSpPr>
          <p:cNvPr id="61" name="CustomShape 3"/>
          <p:cNvSpPr/>
          <p:nvPr/>
        </p:nvSpPr>
        <p:spPr>
          <a:xfrm>
            <a:off x="838080" y="1929240"/>
            <a:ext cx="10513440" cy="4249800"/>
          </a:xfrm>
          <a:prstGeom prst="rect">
            <a:avLst/>
          </a:prstGeom>
          <a:noFill/>
          <a:ln>
            <a:noFill/>
          </a:ln>
        </p:spPr>
        <p:style>
          <a:lnRef idx="0">
            <a:scrgbClr r="0" g="0" b="0"/>
          </a:lnRef>
          <a:fillRef idx="0">
            <a:scrgbClr r="0" g="0" b="0"/>
          </a:fillRef>
          <a:effectRef idx="0">
            <a:scrgbClr r="0" g="0" b="0"/>
          </a:effectRef>
          <a:fontRef idx="minor"/>
        </p:style>
        <p:txBody>
          <a:bodyPr/>
          <a:lstStyle/>
          <a:p>
            <a:endParaRPr lang="it-IT"/>
          </a:p>
        </p:txBody>
      </p:sp>
      <p:sp>
        <p:nvSpPr>
          <p:cNvPr id="62" name="CustomShape 4"/>
          <p:cNvSpPr/>
          <p:nvPr/>
        </p:nvSpPr>
        <p:spPr>
          <a:xfrm>
            <a:off x="622080" y="1933560"/>
            <a:ext cx="10513440" cy="4349160"/>
          </a:xfrm>
          <a:prstGeom prst="rect">
            <a:avLst/>
          </a:prstGeom>
          <a:noFill/>
          <a:ln>
            <a:noFill/>
          </a:ln>
        </p:spPr>
        <p:style>
          <a:lnRef idx="0">
            <a:scrgbClr r="0" g="0" b="0"/>
          </a:lnRef>
          <a:fillRef idx="0">
            <a:scrgbClr r="0" g="0" b="0"/>
          </a:fillRef>
          <a:effectRef idx="0">
            <a:scrgbClr r="0" g="0" b="0"/>
          </a:effectRef>
          <a:fontRef idx="minor"/>
        </p:style>
        <p:txBody>
          <a:bodyPr/>
          <a:lstStyle/>
          <a:p>
            <a:endParaRPr lang="it-IT"/>
          </a:p>
        </p:txBody>
      </p:sp>
      <p:pic>
        <p:nvPicPr>
          <p:cNvPr id="63" name="Immagine 62"/>
          <p:cNvPicPr/>
          <p:nvPr/>
        </p:nvPicPr>
        <p:blipFill>
          <a:blip r:embed="rId2"/>
          <a:stretch/>
        </p:blipFill>
        <p:spPr>
          <a:xfrm>
            <a:off x="1143000" y="1143000"/>
            <a:ext cx="9829440" cy="5362560"/>
          </a:xfrm>
          <a:prstGeom prst="rect">
            <a:avLst/>
          </a:prstGeom>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0" y="0"/>
            <a:ext cx="12186720" cy="68558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a:lstStyle/>
          <a:p>
            <a:endParaRPr lang="it-IT"/>
          </a:p>
        </p:txBody>
      </p:sp>
      <p:sp>
        <p:nvSpPr>
          <p:cNvPr id="65" name="CustomShape 2"/>
          <p:cNvSpPr/>
          <p:nvPr/>
        </p:nvSpPr>
        <p:spPr>
          <a:xfrm>
            <a:off x="457200" y="365040"/>
            <a:ext cx="11428920" cy="77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tabLst>
                <a:tab pos="0" algn="l"/>
              </a:tabLst>
            </a:pPr>
            <a:r>
              <a:rPr lang="en-US" sz="4000" b="0" strike="noStrike" spc="-1">
                <a:solidFill>
                  <a:srgbClr val="000000"/>
                </a:solidFill>
                <a:latin typeface="Calibri Light"/>
                <a:ea typeface="DejaVu Sans"/>
              </a:rPr>
              <a:t>Issue #318 – Ritiro utente</a:t>
            </a:r>
            <a:endParaRPr lang="it-IT" sz="4000" b="0" strike="noStrike" spc="-1">
              <a:latin typeface="Arial"/>
            </a:endParaRPr>
          </a:p>
        </p:txBody>
      </p:sp>
      <p:sp>
        <p:nvSpPr>
          <p:cNvPr id="66" name="CustomShape 3"/>
          <p:cNvSpPr/>
          <p:nvPr/>
        </p:nvSpPr>
        <p:spPr>
          <a:xfrm>
            <a:off x="838080" y="1929240"/>
            <a:ext cx="10513440" cy="4249800"/>
          </a:xfrm>
          <a:prstGeom prst="rect">
            <a:avLst/>
          </a:prstGeom>
          <a:noFill/>
          <a:ln>
            <a:noFill/>
          </a:ln>
        </p:spPr>
        <p:style>
          <a:lnRef idx="0">
            <a:scrgbClr r="0" g="0" b="0"/>
          </a:lnRef>
          <a:fillRef idx="0">
            <a:scrgbClr r="0" g="0" b="0"/>
          </a:fillRef>
          <a:effectRef idx="0">
            <a:scrgbClr r="0" g="0" b="0"/>
          </a:effectRef>
          <a:fontRef idx="minor"/>
        </p:style>
        <p:txBody>
          <a:bodyPr/>
          <a:lstStyle/>
          <a:p>
            <a:endParaRPr lang="it-IT"/>
          </a:p>
        </p:txBody>
      </p:sp>
      <p:sp>
        <p:nvSpPr>
          <p:cNvPr id="67" name="CustomShape 4"/>
          <p:cNvSpPr/>
          <p:nvPr/>
        </p:nvSpPr>
        <p:spPr>
          <a:xfrm>
            <a:off x="622080" y="1933560"/>
            <a:ext cx="10513440" cy="4349160"/>
          </a:xfrm>
          <a:prstGeom prst="rect">
            <a:avLst/>
          </a:prstGeom>
          <a:noFill/>
          <a:ln>
            <a:noFill/>
          </a:ln>
        </p:spPr>
        <p:style>
          <a:lnRef idx="0">
            <a:scrgbClr r="0" g="0" b="0"/>
          </a:lnRef>
          <a:fillRef idx="0">
            <a:scrgbClr r="0" g="0" b="0"/>
          </a:fillRef>
          <a:effectRef idx="0">
            <a:scrgbClr r="0" g="0" b="0"/>
          </a:effectRef>
          <a:fontRef idx="minor"/>
        </p:style>
        <p:txBody>
          <a:bodyPr/>
          <a:lstStyle/>
          <a:p>
            <a:endParaRPr lang="it-IT"/>
          </a:p>
        </p:txBody>
      </p:sp>
      <p:pic>
        <p:nvPicPr>
          <p:cNvPr id="68" name="Immagine 67"/>
          <p:cNvPicPr/>
          <p:nvPr/>
        </p:nvPicPr>
        <p:blipFill>
          <a:blip r:embed="rId2"/>
          <a:stretch/>
        </p:blipFill>
        <p:spPr>
          <a:xfrm>
            <a:off x="914400" y="1035720"/>
            <a:ext cx="10533960" cy="5593320"/>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 name="PlaceHolder 1"/>
          <p:cNvSpPr>
            <a:spLocks noGrp="1"/>
          </p:cNvSpPr>
          <p:nvPr>
            <p:ph type="title"/>
          </p:nvPr>
        </p:nvSpPr>
        <p:spPr>
          <a:xfrm>
            <a:off x="643320" y="172292"/>
            <a:ext cx="4817880" cy="1480320"/>
          </a:xfrm>
          <a:prstGeom prst="rect">
            <a:avLst/>
          </a:prstGeom>
          <a:noFill/>
          <a:ln w="0">
            <a:noFill/>
          </a:ln>
        </p:spPr>
        <p:txBody>
          <a:bodyPr lIns="90000" tIns="45000" rIns="90000" bIns="45000" anchor="b">
            <a:normAutofit/>
          </a:bodyPr>
          <a:lstStyle/>
          <a:p>
            <a:pPr indent="0">
              <a:lnSpc>
                <a:spcPct val="90000"/>
              </a:lnSpc>
              <a:buNone/>
              <a:tabLst>
                <a:tab pos="0" algn="l"/>
              </a:tabLst>
            </a:pPr>
            <a:r>
              <a:rPr lang="it-IT" sz="5400" b="0" strike="noStrike" spc="-1" dirty="0">
                <a:solidFill>
                  <a:srgbClr val="000000"/>
                </a:solidFill>
                <a:latin typeface="Calibri Light"/>
                <a:ea typeface="DejaVu Sans"/>
              </a:rPr>
              <a:t>Statistiche</a:t>
            </a:r>
            <a:endParaRPr lang="en-US" sz="5400" b="0" strike="noStrike" spc="-1" dirty="0">
              <a:solidFill>
                <a:srgbClr val="000000"/>
              </a:solidFill>
              <a:latin typeface="Arial"/>
            </a:endParaRPr>
          </a:p>
        </p:txBody>
      </p:sp>
      <p:sp>
        <p:nvSpPr>
          <p:cNvPr id="177" name="sketch line"/>
          <p:cNvSpPr/>
          <p:nvPr/>
        </p:nvSpPr>
        <p:spPr>
          <a:xfrm>
            <a:off x="697108" y="1606281"/>
            <a:ext cx="3254040" cy="17280"/>
          </a:xfrm>
          <a:custGeom>
            <a:avLst/>
            <a:gdLst>
              <a:gd name="textAreaLeft" fmla="*/ 0 w 3254040"/>
              <a:gd name="textAreaRight" fmla="*/ 3255120 w 3254040"/>
              <a:gd name="textAreaTop" fmla="*/ 0 h 17280"/>
              <a:gd name="textAreaBottom" fmla="*/ 18360 h 17280"/>
            </a:gdLst>
            <a:ahLst/>
            <a:cxnLst/>
            <a:rect l="textAreaLeft" t="textAreaTop" r="textAreaRight" b="textAreaBottom"/>
            <a:pathLst>
              <a:path w="3255095" h="18288" fill="none">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rgbClr val="ED7D31"/>
            </a:solidFill>
            <a:round/>
          </a:ln>
        </p:spPr>
        <p:style>
          <a:lnRef idx="2">
            <a:schemeClr val="accent1">
              <a:shade val="50000"/>
            </a:schemeClr>
          </a:lnRef>
          <a:fillRef idx="1">
            <a:schemeClr val="accent1"/>
          </a:fillRef>
          <a:effectRef idx="0">
            <a:schemeClr val="accent1"/>
          </a:effectRef>
          <a:fontRef idx="minor"/>
        </p:style>
        <p:txBody>
          <a:bodyPr lIns="90000" tIns="-26640" rIns="90000" bIns="-2664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graphicFrame>
        <p:nvGraphicFramePr>
          <p:cNvPr id="4" name="Grafico 3">
            <a:extLst>
              <a:ext uri="{FF2B5EF4-FFF2-40B4-BE49-F238E27FC236}">
                <a16:creationId xmlns:a16="http://schemas.microsoft.com/office/drawing/2014/main" id="{8F1B9325-7687-B53F-F004-12020DD705E4}"/>
              </a:ext>
              <a:ext uri="{147F2762-F138-4A5C-976F-8EAC2B608ADB}">
                <a16:predDERef xmlns:a16="http://schemas.microsoft.com/office/drawing/2014/main" pred="{E9731844-03F4-7DBF-5B7A-DFD917FCE0E8}"/>
              </a:ext>
            </a:extLst>
          </p:cNvPr>
          <p:cNvGraphicFramePr>
            <a:graphicFrameLocks/>
          </p:cNvGraphicFramePr>
          <p:nvPr>
            <p:extLst>
              <p:ext uri="{D42A27DB-BD31-4B8C-83A1-F6EECF244321}">
                <p14:modId xmlns:p14="http://schemas.microsoft.com/office/powerpoint/2010/main" val="617161176"/>
              </p:ext>
            </p:extLst>
          </p:nvPr>
        </p:nvGraphicFramePr>
        <p:xfrm>
          <a:off x="643320" y="1815353"/>
          <a:ext cx="11190092" cy="413019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 name="PlaceHolder 1"/>
          <p:cNvSpPr>
            <a:spLocks noGrp="1"/>
          </p:cNvSpPr>
          <p:nvPr>
            <p:ph type="title"/>
          </p:nvPr>
        </p:nvSpPr>
        <p:spPr>
          <a:xfrm>
            <a:off x="268560" y="247200"/>
            <a:ext cx="4817880" cy="1480320"/>
          </a:xfrm>
          <a:prstGeom prst="rect">
            <a:avLst/>
          </a:prstGeom>
          <a:noFill/>
          <a:ln w="0">
            <a:noFill/>
          </a:ln>
        </p:spPr>
        <p:txBody>
          <a:bodyPr lIns="0" tIns="0" rIns="0" bIns="0" anchor="b">
            <a:normAutofit/>
          </a:bodyPr>
          <a:lstStyle/>
          <a:p>
            <a:pPr indent="0">
              <a:lnSpc>
                <a:spcPct val="90000"/>
              </a:lnSpc>
              <a:buNone/>
              <a:tabLst>
                <a:tab pos="0" algn="l"/>
              </a:tabLst>
            </a:pPr>
            <a:r>
              <a:rPr lang="it-IT" sz="5400" b="0" strike="noStrike" spc="-1" dirty="0">
                <a:solidFill>
                  <a:srgbClr val="000000"/>
                </a:solidFill>
                <a:latin typeface="Calibri Light"/>
                <a:ea typeface="DejaVu Sans"/>
              </a:rPr>
              <a:t>Statistiche </a:t>
            </a:r>
            <a:endParaRPr lang="en-US" sz="5400" b="0" strike="noStrike" spc="-1" dirty="0">
              <a:solidFill>
                <a:srgbClr val="000000"/>
              </a:solidFill>
              <a:latin typeface="Arial"/>
            </a:endParaRPr>
          </a:p>
        </p:txBody>
      </p:sp>
      <p:sp>
        <p:nvSpPr>
          <p:cNvPr id="181" name="sketch line"/>
          <p:cNvSpPr/>
          <p:nvPr/>
        </p:nvSpPr>
        <p:spPr>
          <a:xfrm>
            <a:off x="268560" y="1760513"/>
            <a:ext cx="3254040" cy="17280"/>
          </a:xfrm>
          <a:custGeom>
            <a:avLst/>
            <a:gdLst>
              <a:gd name="textAreaLeft" fmla="*/ 0 w 3254040"/>
              <a:gd name="textAreaRight" fmla="*/ 3255120 w 3254040"/>
              <a:gd name="textAreaTop" fmla="*/ 0 h 17280"/>
              <a:gd name="textAreaBottom" fmla="*/ 18360 h 17280"/>
            </a:gdLst>
            <a:ahLst/>
            <a:cxnLst/>
            <a:rect l="textAreaLeft" t="textAreaTop" r="textAreaRight" b="textAreaBottom"/>
            <a:pathLst>
              <a:path w="3255095" h="18288" fill="none">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rgbClr val="ED7D31"/>
            </a:solidFill>
            <a:round/>
          </a:ln>
        </p:spPr>
        <p:style>
          <a:lnRef idx="2">
            <a:schemeClr val="accent1">
              <a:shade val="50000"/>
            </a:schemeClr>
          </a:lnRef>
          <a:fillRef idx="1">
            <a:schemeClr val="accent1"/>
          </a:fillRef>
          <a:effectRef idx="0">
            <a:schemeClr val="accent1"/>
          </a:effectRef>
          <a:fontRef idx="minor"/>
        </p:style>
        <p:txBody>
          <a:bodyPr lIns="90000" tIns="-26640" rIns="90000" bIns="-2664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graphicFrame>
        <p:nvGraphicFramePr>
          <p:cNvPr id="4" name="Tabella 3">
            <a:extLst>
              <a:ext uri="{FF2B5EF4-FFF2-40B4-BE49-F238E27FC236}">
                <a16:creationId xmlns:a16="http://schemas.microsoft.com/office/drawing/2014/main" id="{84A731D7-D72F-B05F-D61A-097EB9116B3E}"/>
              </a:ext>
            </a:extLst>
          </p:cNvPr>
          <p:cNvGraphicFramePr>
            <a:graphicFrameLocks noGrp="1"/>
          </p:cNvGraphicFramePr>
          <p:nvPr>
            <p:extLst>
              <p:ext uri="{D42A27DB-BD31-4B8C-83A1-F6EECF244321}">
                <p14:modId xmlns:p14="http://schemas.microsoft.com/office/powerpoint/2010/main" val="3062980588"/>
              </p:ext>
            </p:extLst>
          </p:nvPr>
        </p:nvGraphicFramePr>
        <p:xfrm>
          <a:off x="268560" y="2242563"/>
          <a:ext cx="11753110" cy="3992026"/>
        </p:xfrm>
        <a:graphic>
          <a:graphicData uri="http://schemas.openxmlformats.org/drawingml/2006/table">
            <a:tbl>
              <a:tblPr/>
              <a:tblGrid>
                <a:gridCol w="1757628">
                  <a:extLst>
                    <a:ext uri="{9D8B030D-6E8A-4147-A177-3AD203B41FA5}">
                      <a16:colId xmlns:a16="http://schemas.microsoft.com/office/drawing/2014/main" val="2932760608"/>
                    </a:ext>
                  </a:extLst>
                </a:gridCol>
                <a:gridCol w="1092358">
                  <a:extLst>
                    <a:ext uri="{9D8B030D-6E8A-4147-A177-3AD203B41FA5}">
                      <a16:colId xmlns:a16="http://schemas.microsoft.com/office/drawing/2014/main" val="3738179430"/>
                    </a:ext>
                  </a:extLst>
                </a:gridCol>
                <a:gridCol w="788468">
                  <a:extLst>
                    <a:ext uri="{9D8B030D-6E8A-4147-A177-3AD203B41FA5}">
                      <a16:colId xmlns:a16="http://schemas.microsoft.com/office/drawing/2014/main" val="2628204339"/>
                    </a:ext>
                  </a:extLst>
                </a:gridCol>
                <a:gridCol w="1116997">
                  <a:extLst>
                    <a:ext uri="{9D8B030D-6E8A-4147-A177-3AD203B41FA5}">
                      <a16:colId xmlns:a16="http://schemas.microsoft.com/office/drawing/2014/main" val="3836019194"/>
                    </a:ext>
                  </a:extLst>
                </a:gridCol>
                <a:gridCol w="870600">
                  <a:extLst>
                    <a:ext uri="{9D8B030D-6E8A-4147-A177-3AD203B41FA5}">
                      <a16:colId xmlns:a16="http://schemas.microsoft.com/office/drawing/2014/main" val="1695609145"/>
                    </a:ext>
                  </a:extLst>
                </a:gridCol>
                <a:gridCol w="761683">
                  <a:extLst>
                    <a:ext uri="{9D8B030D-6E8A-4147-A177-3AD203B41FA5}">
                      <a16:colId xmlns:a16="http://schemas.microsoft.com/office/drawing/2014/main" val="1145118956"/>
                    </a:ext>
                  </a:extLst>
                </a:gridCol>
                <a:gridCol w="1183341">
                  <a:extLst>
                    <a:ext uri="{9D8B030D-6E8A-4147-A177-3AD203B41FA5}">
                      <a16:colId xmlns:a16="http://schemas.microsoft.com/office/drawing/2014/main" val="2715844727"/>
                    </a:ext>
                  </a:extLst>
                </a:gridCol>
                <a:gridCol w="1003522">
                  <a:extLst>
                    <a:ext uri="{9D8B030D-6E8A-4147-A177-3AD203B41FA5}">
                      <a16:colId xmlns:a16="http://schemas.microsoft.com/office/drawing/2014/main" val="3315012831"/>
                    </a:ext>
                  </a:extLst>
                </a:gridCol>
                <a:gridCol w="1141637">
                  <a:extLst>
                    <a:ext uri="{9D8B030D-6E8A-4147-A177-3AD203B41FA5}">
                      <a16:colId xmlns:a16="http://schemas.microsoft.com/office/drawing/2014/main" val="4051506599"/>
                    </a:ext>
                  </a:extLst>
                </a:gridCol>
                <a:gridCol w="730976">
                  <a:extLst>
                    <a:ext uri="{9D8B030D-6E8A-4147-A177-3AD203B41FA5}">
                      <a16:colId xmlns:a16="http://schemas.microsoft.com/office/drawing/2014/main" val="2072007627"/>
                    </a:ext>
                  </a:extLst>
                </a:gridCol>
                <a:gridCol w="624204">
                  <a:extLst>
                    <a:ext uri="{9D8B030D-6E8A-4147-A177-3AD203B41FA5}">
                      <a16:colId xmlns:a16="http://schemas.microsoft.com/office/drawing/2014/main" val="4280336815"/>
                    </a:ext>
                  </a:extLst>
                </a:gridCol>
                <a:gridCol w="681696">
                  <a:extLst>
                    <a:ext uri="{9D8B030D-6E8A-4147-A177-3AD203B41FA5}">
                      <a16:colId xmlns:a16="http://schemas.microsoft.com/office/drawing/2014/main" val="652026608"/>
                    </a:ext>
                  </a:extLst>
                </a:gridCol>
              </a:tblGrid>
              <a:tr h="473016">
                <a:tc>
                  <a:txBody>
                    <a:bodyPr/>
                    <a:lstStyle/>
                    <a:p>
                      <a:pPr rtl="0" fontAlgn="b"/>
                      <a:endParaRPr lang="it-IT" sz="1000" dirty="0">
                        <a:effectLst/>
                      </a:endParaRPr>
                    </a:p>
                  </a:txBody>
                  <a:tcPr marL="15697" marR="15697" marT="10465" marB="10465"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3D297"/>
                    </a:solidFill>
                  </a:tcPr>
                </a:tc>
                <a:tc>
                  <a:txBody>
                    <a:bodyPr/>
                    <a:lstStyle/>
                    <a:p>
                      <a:pPr algn="ctr" rtl="0" fontAlgn="b"/>
                      <a:r>
                        <a:rPr lang="it-IT" sz="1000" b="1" u="sng">
                          <a:solidFill>
                            <a:srgbClr val="1155CC"/>
                          </a:solidFill>
                          <a:effectLst/>
                          <a:hlinkClick r:id="rId2"/>
                        </a:rPr>
                        <a:t>Business modelling</a:t>
                      </a:r>
                      <a:endParaRPr lang="it-IT" sz="1000" b="1" u="sng">
                        <a:solidFill>
                          <a:srgbClr val="1155CC"/>
                        </a:solidFill>
                        <a:effectLst/>
                      </a:endParaRP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3D297"/>
                    </a:solidFill>
                  </a:tcPr>
                </a:tc>
                <a:tc>
                  <a:txBody>
                    <a:bodyPr/>
                    <a:lstStyle/>
                    <a:p>
                      <a:pPr algn="ctr" rtl="0" fontAlgn="b"/>
                      <a:r>
                        <a:rPr lang="it-IT" sz="1000" b="1" u="sng">
                          <a:solidFill>
                            <a:srgbClr val="1155CC"/>
                          </a:solidFill>
                          <a:effectLst/>
                          <a:hlinkClick r:id="rId3"/>
                        </a:rPr>
                        <a:t>Requirements</a:t>
                      </a:r>
                      <a:endParaRPr lang="it-IT" sz="1000" b="1" u="sng">
                        <a:solidFill>
                          <a:srgbClr val="1155CC"/>
                        </a:solidFill>
                        <a:effectLst/>
                      </a:endParaRP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3D297"/>
                    </a:solidFill>
                  </a:tcPr>
                </a:tc>
                <a:tc>
                  <a:txBody>
                    <a:bodyPr/>
                    <a:lstStyle/>
                    <a:p>
                      <a:pPr algn="ctr" rtl="0" fontAlgn="b"/>
                      <a:r>
                        <a:rPr lang="it-IT" sz="1000" b="1" u="sng">
                          <a:solidFill>
                            <a:srgbClr val="1155CC"/>
                          </a:solidFill>
                          <a:effectLst/>
                          <a:hlinkClick r:id="rId4"/>
                        </a:rPr>
                        <a:t>Analysis and design</a:t>
                      </a:r>
                      <a:endParaRPr lang="it-IT" sz="1000" b="1" u="sng">
                        <a:solidFill>
                          <a:srgbClr val="1155CC"/>
                        </a:solidFill>
                        <a:effectLst/>
                      </a:endParaRP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3D297"/>
                    </a:solidFill>
                  </a:tcPr>
                </a:tc>
                <a:tc>
                  <a:txBody>
                    <a:bodyPr/>
                    <a:lstStyle/>
                    <a:p>
                      <a:pPr algn="ctr" rtl="0" fontAlgn="b"/>
                      <a:r>
                        <a:rPr lang="it-IT" sz="1000" b="1" u="sng">
                          <a:solidFill>
                            <a:srgbClr val="1155CC"/>
                          </a:solidFill>
                          <a:effectLst/>
                          <a:hlinkClick r:id="rId5"/>
                        </a:rPr>
                        <a:t>Implementation</a:t>
                      </a:r>
                      <a:endParaRPr lang="it-IT" sz="1000" b="1" u="sng">
                        <a:solidFill>
                          <a:srgbClr val="1155CC"/>
                        </a:solidFill>
                        <a:effectLst/>
                      </a:endParaRP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3D297"/>
                    </a:solidFill>
                  </a:tcPr>
                </a:tc>
                <a:tc>
                  <a:txBody>
                    <a:bodyPr/>
                    <a:lstStyle/>
                    <a:p>
                      <a:pPr algn="ctr" rtl="0" fontAlgn="b"/>
                      <a:r>
                        <a:rPr lang="it-IT" sz="1000" b="1" u="sng">
                          <a:solidFill>
                            <a:srgbClr val="1155CC"/>
                          </a:solidFill>
                          <a:effectLst/>
                          <a:hlinkClick r:id="rId6"/>
                        </a:rPr>
                        <a:t>Test</a:t>
                      </a:r>
                      <a:endParaRPr lang="it-IT" sz="1000" b="1" u="sng">
                        <a:solidFill>
                          <a:srgbClr val="1155CC"/>
                        </a:solidFill>
                        <a:effectLst/>
                      </a:endParaRP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3D297"/>
                    </a:solidFill>
                  </a:tcPr>
                </a:tc>
                <a:tc>
                  <a:txBody>
                    <a:bodyPr/>
                    <a:lstStyle/>
                    <a:p>
                      <a:pPr algn="ctr" rtl="0" fontAlgn="b"/>
                      <a:r>
                        <a:rPr lang="it-IT" sz="1000" b="1" u="sng" dirty="0">
                          <a:solidFill>
                            <a:srgbClr val="1155CC"/>
                          </a:solidFill>
                          <a:effectLst/>
                          <a:hlinkClick r:id="rId7"/>
                        </a:rPr>
                        <a:t>Deployment</a:t>
                      </a:r>
                      <a:endParaRPr lang="it-IT" sz="1000" b="1" u="sng" dirty="0">
                        <a:solidFill>
                          <a:srgbClr val="1155CC"/>
                        </a:solidFill>
                        <a:effectLst/>
                      </a:endParaRP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3D297"/>
                    </a:solidFill>
                  </a:tcPr>
                </a:tc>
                <a:tc>
                  <a:txBody>
                    <a:bodyPr/>
                    <a:lstStyle/>
                    <a:p>
                      <a:pPr algn="ctr" rtl="0" fontAlgn="b"/>
                      <a:r>
                        <a:rPr lang="it-IT" sz="1000" b="1" u="sng">
                          <a:solidFill>
                            <a:srgbClr val="1155CC"/>
                          </a:solidFill>
                          <a:effectLst/>
                          <a:hlinkClick r:id="rId8"/>
                        </a:rPr>
                        <a:t>Config. and change management</a:t>
                      </a:r>
                      <a:endParaRPr lang="it-IT" sz="1000" b="1" u="sng">
                        <a:solidFill>
                          <a:srgbClr val="1155CC"/>
                        </a:solidFill>
                        <a:effectLst/>
                      </a:endParaRP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3D297"/>
                    </a:solidFill>
                  </a:tcPr>
                </a:tc>
                <a:tc>
                  <a:txBody>
                    <a:bodyPr/>
                    <a:lstStyle/>
                    <a:p>
                      <a:pPr algn="ctr" rtl="0" fontAlgn="b"/>
                      <a:r>
                        <a:rPr lang="it-IT" sz="1000" b="1" u="sng">
                          <a:solidFill>
                            <a:srgbClr val="1155CC"/>
                          </a:solidFill>
                          <a:effectLst/>
                          <a:hlinkClick r:id="rId9"/>
                        </a:rPr>
                        <a:t>Project management</a:t>
                      </a:r>
                      <a:endParaRPr lang="it-IT" sz="1000" b="1" u="sng">
                        <a:solidFill>
                          <a:srgbClr val="1155CC"/>
                        </a:solidFill>
                        <a:effectLst/>
                      </a:endParaRP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3D297"/>
                    </a:solidFill>
                  </a:tcPr>
                </a:tc>
                <a:tc>
                  <a:txBody>
                    <a:bodyPr/>
                    <a:lstStyle/>
                    <a:p>
                      <a:pPr algn="ctr" rtl="0" fontAlgn="b"/>
                      <a:r>
                        <a:rPr lang="it-IT" sz="1000" b="1" u="sng">
                          <a:solidFill>
                            <a:srgbClr val="1155CC"/>
                          </a:solidFill>
                          <a:effectLst/>
                          <a:hlinkClick r:id="rId10"/>
                        </a:rPr>
                        <a:t>Environment</a:t>
                      </a:r>
                      <a:endParaRPr lang="it-IT" sz="1000" b="1" u="sng">
                        <a:solidFill>
                          <a:srgbClr val="1155CC"/>
                        </a:solidFill>
                        <a:effectLst/>
                      </a:endParaRP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3D297"/>
                    </a:solidFill>
                  </a:tcPr>
                </a:tc>
                <a:tc>
                  <a:txBody>
                    <a:bodyPr/>
                    <a:lstStyle/>
                    <a:p>
                      <a:pPr algn="r" rtl="0" fontAlgn="b"/>
                      <a:r>
                        <a:rPr lang="it-IT" sz="1000" b="1" i="1">
                          <a:effectLst/>
                        </a:rPr>
                        <a:t>Totale</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3D297"/>
                    </a:solidFill>
                  </a:tcPr>
                </a:tc>
                <a:tc>
                  <a:txBody>
                    <a:bodyPr/>
                    <a:lstStyle/>
                    <a:p>
                      <a:pPr algn="r" rtl="0" fontAlgn="b"/>
                      <a:r>
                        <a:rPr lang="it-IT" sz="1000" b="1" i="1">
                          <a:effectLst/>
                        </a:rPr>
                        <a:t>Percentuale</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3D297"/>
                    </a:solidFill>
                  </a:tcPr>
                </a:tc>
                <a:extLst>
                  <a:ext uri="{0D108BD9-81ED-4DB2-BD59-A6C34878D82A}">
                    <a16:rowId xmlns:a16="http://schemas.microsoft.com/office/drawing/2014/main" val="3985966201"/>
                  </a:ext>
                </a:extLst>
              </a:tr>
              <a:tr h="473016">
                <a:tc>
                  <a:txBody>
                    <a:bodyPr/>
                    <a:lstStyle/>
                    <a:p>
                      <a:pPr rtl="0" fontAlgn="b"/>
                      <a:r>
                        <a:rPr lang="it-IT" sz="1000" b="1">
                          <a:effectLst/>
                        </a:rPr>
                        <a:t>Danilo D'Amico</a:t>
                      </a:r>
                    </a:p>
                  </a:txBody>
                  <a:tcPr marL="15697" marR="15697" marT="10465" marB="10465"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3D297"/>
                    </a:solidFill>
                  </a:tcPr>
                </a:tc>
                <a:tc>
                  <a:txBody>
                    <a:bodyPr/>
                    <a:lstStyle/>
                    <a:p>
                      <a:pPr algn="r" rtl="0" fontAlgn="b"/>
                      <a:r>
                        <a:rPr lang="it-IT" sz="1000" i="1">
                          <a:solidFill>
                            <a:srgbClr val="B7B7B7"/>
                          </a:solidFill>
                          <a:effectLst/>
                        </a:rPr>
                        <a:t>0h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i="1">
                          <a:solidFill>
                            <a:srgbClr val="B7B7B7"/>
                          </a:solidFill>
                          <a:effectLst/>
                        </a:rPr>
                        <a:t>0h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a:effectLst/>
                        </a:rPr>
                        <a:t>1h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a:effectLst/>
                        </a:rPr>
                        <a:t>4h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a:effectLst/>
                        </a:rPr>
                        <a:t>0h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i="1">
                          <a:solidFill>
                            <a:srgbClr val="B7B7B7"/>
                          </a:solidFill>
                          <a:effectLst/>
                        </a:rPr>
                        <a:t>0h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i="1">
                          <a:solidFill>
                            <a:srgbClr val="B7B7B7"/>
                          </a:solidFill>
                          <a:effectLst/>
                        </a:rPr>
                        <a:t>0h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i="1">
                          <a:solidFill>
                            <a:srgbClr val="B7B7B7"/>
                          </a:solidFill>
                          <a:effectLst/>
                        </a:rPr>
                        <a:t>0h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i="1">
                          <a:solidFill>
                            <a:srgbClr val="B7B7B7"/>
                          </a:solidFill>
                          <a:effectLst/>
                        </a:rPr>
                        <a:t>0h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b="1" i="1">
                          <a:effectLst/>
                        </a:rPr>
                        <a:t>6h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57BB8A"/>
                    </a:solidFill>
                  </a:tcPr>
                </a:tc>
                <a:tc>
                  <a:txBody>
                    <a:bodyPr/>
                    <a:lstStyle/>
                    <a:p>
                      <a:pPr algn="r" rtl="0" fontAlgn="b"/>
                      <a:r>
                        <a:rPr lang="it-IT" sz="1000" b="1" i="1">
                          <a:effectLst/>
                        </a:rPr>
                        <a:t>6,37%</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57BB8A"/>
                    </a:solidFill>
                  </a:tcPr>
                </a:tc>
                <a:extLst>
                  <a:ext uri="{0D108BD9-81ED-4DB2-BD59-A6C34878D82A}">
                    <a16:rowId xmlns:a16="http://schemas.microsoft.com/office/drawing/2014/main" val="634941952"/>
                  </a:ext>
                </a:extLst>
              </a:tr>
              <a:tr h="322321">
                <a:tc>
                  <a:txBody>
                    <a:bodyPr/>
                    <a:lstStyle/>
                    <a:p>
                      <a:pPr rtl="0" fontAlgn="b"/>
                      <a:r>
                        <a:rPr lang="it-IT" sz="1000" b="1">
                          <a:effectLst/>
                        </a:rPr>
                        <a:t>Massimo Stanzione</a:t>
                      </a:r>
                    </a:p>
                  </a:txBody>
                  <a:tcPr marL="15697" marR="15697" marT="10465" marB="10465"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3D297"/>
                    </a:solidFill>
                  </a:tcPr>
                </a:tc>
                <a:tc>
                  <a:txBody>
                    <a:bodyPr/>
                    <a:lstStyle/>
                    <a:p>
                      <a:pPr algn="r" rtl="0" fontAlgn="b"/>
                      <a:r>
                        <a:rPr lang="it-IT" sz="1000">
                          <a:effectLst/>
                        </a:rPr>
                        <a:t>2h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F9EF"/>
                    </a:solidFill>
                  </a:tcPr>
                </a:tc>
                <a:tc>
                  <a:txBody>
                    <a:bodyPr/>
                    <a:lstStyle/>
                    <a:p>
                      <a:pPr algn="r" rtl="0" fontAlgn="b"/>
                      <a:r>
                        <a:rPr lang="it-IT" sz="1000">
                          <a:effectLst/>
                        </a:rPr>
                        <a:t>0h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F9EF"/>
                    </a:solidFill>
                  </a:tcPr>
                </a:tc>
                <a:tc>
                  <a:txBody>
                    <a:bodyPr/>
                    <a:lstStyle/>
                    <a:p>
                      <a:pPr algn="r" rtl="0" fontAlgn="b"/>
                      <a:r>
                        <a:rPr lang="it-IT" sz="1000">
                          <a:effectLst/>
                        </a:rPr>
                        <a:t>1h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F9EF"/>
                    </a:solidFill>
                  </a:tcPr>
                </a:tc>
                <a:tc>
                  <a:txBody>
                    <a:bodyPr/>
                    <a:lstStyle/>
                    <a:p>
                      <a:pPr algn="r" rtl="0" fontAlgn="b"/>
                      <a:r>
                        <a:rPr lang="it-IT" sz="1000">
                          <a:effectLst/>
                        </a:rPr>
                        <a:t>6h 45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F9EF"/>
                    </a:solidFill>
                  </a:tcPr>
                </a:tc>
                <a:tc>
                  <a:txBody>
                    <a:bodyPr/>
                    <a:lstStyle/>
                    <a:p>
                      <a:pPr algn="r" rtl="0" fontAlgn="b"/>
                      <a:r>
                        <a:rPr lang="it-IT" sz="1000">
                          <a:effectLst/>
                        </a:rPr>
                        <a:t>1h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F9EF"/>
                    </a:solidFill>
                  </a:tcPr>
                </a:tc>
                <a:tc>
                  <a:txBody>
                    <a:bodyPr/>
                    <a:lstStyle/>
                    <a:p>
                      <a:pPr algn="r" rtl="0" fontAlgn="b"/>
                      <a:r>
                        <a:rPr lang="it-IT" sz="1000">
                          <a:effectLst/>
                        </a:rPr>
                        <a:t>1h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F9EF"/>
                    </a:solidFill>
                  </a:tcPr>
                </a:tc>
                <a:tc>
                  <a:txBody>
                    <a:bodyPr/>
                    <a:lstStyle/>
                    <a:p>
                      <a:pPr algn="r" rtl="0" fontAlgn="b"/>
                      <a:r>
                        <a:rPr lang="it-IT" sz="1000" i="1">
                          <a:solidFill>
                            <a:srgbClr val="B7B7B7"/>
                          </a:solidFill>
                          <a:effectLst/>
                        </a:rPr>
                        <a:t>0h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F9EF"/>
                    </a:solidFill>
                  </a:tcPr>
                </a:tc>
                <a:tc>
                  <a:txBody>
                    <a:bodyPr/>
                    <a:lstStyle/>
                    <a:p>
                      <a:pPr algn="r" rtl="0" fontAlgn="b"/>
                      <a:r>
                        <a:rPr lang="it-IT" sz="1000">
                          <a:effectLst/>
                        </a:rPr>
                        <a:t>1h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F9EF"/>
                    </a:solidFill>
                  </a:tcPr>
                </a:tc>
                <a:tc>
                  <a:txBody>
                    <a:bodyPr/>
                    <a:lstStyle/>
                    <a:p>
                      <a:pPr algn="r" rtl="0" fontAlgn="b"/>
                      <a:r>
                        <a:rPr lang="it-IT" sz="1000">
                          <a:effectLst/>
                        </a:rPr>
                        <a:t>2h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F9EF"/>
                    </a:solidFill>
                  </a:tcPr>
                </a:tc>
                <a:tc>
                  <a:txBody>
                    <a:bodyPr/>
                    <a:lstStyle/>
                    <a:p>
                      <a:pPr algn="r" rtl="0" fontAlgn="b"/>
                      <a:r>
                        <a:rPr lang="it-IT" sz="1000" b="1" i="1">
                          <a:effectLst/>
                        </a:rPr>
                        <a:t>15h 45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D666"/>
                    </a:solidFill>
                  </a:tcPr>
                </a:tc>
                <a:tc>
                  <a:txBody>
                    <a:bodyPr/>
                    <a:lstStyle/>
                    <a:p>
                      <a:pPr algn="r" rtl="0" fontAlgn="b"/>
                      <a:r>
                        <a:rPr lang="it-IT" sz="1000" b="1" i="1">
                          <a:effectLst/>
                        </a:rPr>
                        <a:t>15,44%</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D666"/>
                    </a:solidFill>
                  </a:tcPr>
                </a:tc>
                <a:extLst>
                  <a:ext uri="{0D108BD9-81ED-4DB2-BD59-A6C34878D82A}">
                    <a16:rowId xmlns:a16="http://schemas.microsoft.com/office/drawing/2014/main" val="1969849574"/>
                  </a:ext>
                </a:extLst>
              </a:tr>
              <a:tr h="322321">
                <a:tc>
                  <a:txBody>
                    <a:bodyPr/>
                    <a:lstStyle/>
                    <a:p>
                      <a:pPr rtl="0" fontAlgn="b"/>
                      <a:r>
                        <a:rPr lang="it-IT" sz="1000" b="1">
                          <a:effectLst/>
                        </a:rPr>
                        <a:t>Matteo Fanfarillo</a:t>
                      </a:r>
                    </a:p>
                  </a:txBody>
                  <a:tcPr marL="15697" marR="15697" marT="10465" marB="10465"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3D297"/>
                    </a:solidFill>
                  </a:tcPr>
                </a:tc>
                <a:tc>
                  <a:txBody>
                    <a:bodyPr/>
                    <a:lstStyle/>
                    <a:p>
                      <a:pPr algn="r" rtl="0" fontAlgn="b"/>
                      <a:r>
                        <a:rPr lang="it-IT" sz="1000">
                          <a:effectLst/>
                        </a:rPr>
                        <a:t>2h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a:effectLst/>
                        </a:rPr>
                        <a:t>0h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a:effectLst/>
                        </a:rPr>
                        <a:t>11h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a:effectLst/>
                        </a:rPr>
                        <a:t>1h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a:effectLst/>
                        </a:rPr>
                        <a:t>1h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a:effectLst/>
                        </a:rPr>
                        <a:t>1h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i="1">
                          <a:solidFill>
                            <a:srgbClr val="B7B7B7"/>
                          </a:solidFill>
                          <a:effectLst/>
                        </a:rPr>
                        <a:t>0h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a:effectLst/>
                        </a:rPr>
                        <a:t>0h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a:effectLst/>
                        </a:rPr>
                        <a:t>9h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b="1" i="1">
                          <a:effectLst/>
                        </a:rPr>
                        <a:t>27h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7C73"/>
                    </a:solidFill>
                  </a:tcPr>
                </a:tc>
                <a:tc>
                  <a:txBody>
                    <a:bodyPr/>
                    <a:lstStyle/>
                    <a:p>
                      <a:pPr algn="r" rtl="0" fontAlgn="b"/>
                      <a:r>
                        <a:rPr lang="it-IT" sz="1000" b="1" i="1">
                          <a:effectLst/>
                        </a:rPr>
                        <a:t>26,47%</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7C73"/>
                    </a:solidFill>
                  </a:tcPr>
                </a:tc>
                <a:extLst>
                  <a:ext uri="{0D108BD9-81ED-4DB2-BD59-A6C34878D82A}">
                    <a16:rowId xmlns:a16="http://schemas.microsoft.com/office/drawing/2014/main" val="2311621144"/>
                  </a:ext>
                </a:extLst>
              </a:tr>
              <a:tr h="473016">
                <a:tc>
                  <a:txBody>
                    <a:bodyPr/>
                    <a:lstStyle/>
                    <a:p>
                      <a:pPr rtl="0" fontAlgn="b"/>
                      <a:r>
                        <a:rPr lang="it-IT" sz="1000" b="1">
                          <a:effectLst/>
                        </a:rPr>
                        <a:t>Matteo Federico</a:t>
                      </a:r>
                    </a:p>
                  </a:txBody>
                  <a:tcPr marL="15697" marR="15697" marT="10465" marB="10465"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3D297"/>
                    </a:solidFill>
                  </a:tcPr>
                </a:tc>
                <a:tc>
                  <a:txBody>
                    <a:bodyPr/>
                    <a:lstStyle/>
                    <a:p>
                      <a:pPr algn="r" rtl="0" fontAlgn="b"/>
                      <a:r>
                        <a:rPr lang="it-IT" sz="1000">
                          <a:effectLst/>
                        </a:rPr>
                        <a:t>0h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F9EF"/>
                    </a:solidFill>
                  </a:tcPr>
                </a:tc>
                <a:tc>
                  <a:txBody>
                    <a:bodyPr/>
                    <a:lstStyle/>
                    <a:p>
                      <a:pPr algn="r" rtl="0" fontAlgn="b"/>
                      <a:r>
                        <a:rPr lang="it-IT" sz="1000">
                          <a:effectLst/>
                        </a:rPr>
                        <a:t>0h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F9EF"/>
                    </a:solidFill>
                  </a:tcPr>
                </a:tc>
                <a:tc>
                  <a:txBody>
                    <a:bodyPr/>
                    <a:lstStyle/>
                    <a:p>
                      <a:pPr algn="r" rtl="0" fontAlgn="b"/>
                      <a:r>
                        <a:rPr lang="it-IT" sz="1000">
                          <a:effectLst/>
                        </a:rPr>
                        <a:t>1h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F9EF"/>
                    </a:solidFill>
                  </a:tcPr>
                </a:tc>
                <a:tc>
                  <a:txBody>
                    <a:bodyPr/>
                    <a:lstStyle/>
                    <a:p>
                      <a:pPr algn="r" rtl="0" fontAlgn="b"/>
                      <a:r>
                        <a:rPr lang="it-IT" sz="1000">
                          <a:effectLst/>
                        </a:rPr>
                        <a:t>3h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F9EF"/>
                    </a:solidFill>
                  </a:tcPr>
                </a:tc>
                <a:tc>
                  <a:txBody>
                    <a:bodyPr/>
                    <a:lstStyle/>
                    <a:p>
                      <a:pPr algn="r" rtl="0" fontAlgn="b"/>
                      <a:r>
                        <a:rPr lang="it-IT" sz="1000">
                          <a:effectLst/>
                        </a:rPr>
                        <a:t>0h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F9EF"/>
                    </a:solidFill>
                  </a:tcPr>
                </a:tc>
                <a:tc>
                  <a:txBody>
                    <a:bodyPr/>
                    <a:lstStyle/>
                    <a:p>
                      <a:pPr algn="r" rtl="0" fontAlgn="b"/>
                      <a:r>
                        <a:rPr lang="it-IT" sz="1000" i="1">
                          <a:solidFill>
                            <a:srgbClr val="B7B7B7"/>
                          </a:solidFill>
                          <a:effectLst/>
                        </a:rPr>
                        <a:t>0h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F9EF"/>
                    </a:solidFill>
                  </a:tcPr>
                </a:tc>
                <a:tc>
                  <a:txBody>
                    <a:bodyPr/>
                    <a:lstStyle/>
                    <a:p>
                      <a:pPr algn="r" rtl="0" fontAlgn="b"/>
                      <a:r>
                        <a:rPr lang="it-IT" sz="1000" i="1">
                          <a:solidFill>
                            <a:srgbClr val="B7B7B7"/>
                          </a:solidFill>
                          <a:effectLst/>
                        </a:rPr>
                        <a:t>0h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F9EF"/>
                    </a:solidFill>
                  </a:tcPr>
                </a:tc>
                <a:tc>
                  <a:txBody>
                    <a:bodyPr/>
                    <a:lstStyle/>
                    <a:p>
                      <a:pPr algn="r" rtl="0" fontAlgn="b"/>
                      <a:r>
                        <a:rPr lang="it-IT" sz="1000">
                          <a:effectLst/>
                        </a:rPr>
                        <a:t>2h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F9EF"/>
                    </a:solidFill>
                  </a:tcPr>
                </a:tc>
                <a:tc>
                  <a:txBody>
                    <a:bodyPr/>
                    <a:lstStyle/>
                    <a:p>
                      <a:pPr algn="r" rtl="0" fontAlgn="b"/>
                      <a:r>
                        <a:rPr lang="it-IT" sz="1000" i="1">
                          <a:solidFill>
                            <a:srgbClr val="B7B7B7"/>
                          </a:solidFill>
                          <a:effectLst/>
                        </a:rPr>
                        <a:t>0h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F9EF"/>
                    </a:solidFill>
                  </a:tcPr>
                </a:tc>
                <a:tc>
                  <a:txBody>
                    <a:bodyPr/>
                    <a:lstStyle/>
                    <a:p>
                      <a:pPr algn="r" rtl="0" fontAlgn="b"/>
                      <a:r>
                        <a:rPr lang="it-IT" sz="1000" b="1" i="1">
                          <a:effectLst/>
                        </a:rPr>
                        <a:t>8h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7BC083"/>
                    </a:solidFill>
                  </a:tcPr>
                </a:tc>
                <a:tc>
                  <a:txBody>
                    <a:bodyPr/>
                    <a:lstStyle/>
                    <a:p>
                      <a:pPr algn="r" rtl="0" fontAlgn="b"/>
                      <a:r>
                        <a:rPr lang="it-IT" sz="1000" b="1" i="1">
                          <a:effectLst/>
                        </a:rPr>
                        <a:t>8,33%</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7BC083"/>
                    </a:solidFill>
                  </a:tcPr>
                </a:tc>
                <a:extLst>
                  <a:ext uri="{0D108BD9-81ED-4DB2-BD59-A6C34878D82A}">
                    <a16:rowId xmlns:a16="http://schemas.microsoft.com/office/drawing/2014/main" val="2501083618"/>
                  </a:ext>
                </a:extLst>
              </a:tr>
              <a:tr h="473016">
                <a:tc>
                  <a:txBody>
                    <a:bodyPr/>
                    <a:lstStyle/>
                    <a:p>
                      <a:pPr rtl="0" fontAlgn="b"/>
                      <a:r>
                        <a:rPr lang="it-IT" sz="1000" b="1">
                          <a:effectLst/>
                        </a:rPr>
                        <a:t>Sebastian Roberto Opriscan</a:t>
                      </a:r>
                    </a:p>
                  </a:txBody>
                  <a:tcPr marL="15697" marR="15697" marT="10465" marB="10465"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3D297"/>
                    </a:solidFill>
                  </a:tcPr>
                </a:tc>
                <a:tc>
                  <a:txBody>
                    <a:bodyPr/>
                    <a:lstStyle/>
                    <a:p>
                      <a:pPr algn="r" rtl="0" fontAlgn="b"/>
                      <a:r>
                        <a:rPr lang="it-IT" sz="1000" i="1">
                          <a:solidFill>
                            <a:srgbClr val="B7B7B7"/>
                          </a:solidFill>
                          <a:effectLst/>
                        </a:rPr>
                        <a:t>0h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i="1">
                          <a:solidFill>
                            <a:srgbClr val="B7B7B7"/>
                          </a:solidFill>
                          <a:effectLst/>
                        </a:rPr>
                        <a:t>0h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i="1">
                          <a:solidFill>
                            <a:srgbClr val="B7B7B7"/>
                          </a:solidFill>
                          <a:effectLst/>
                        </a:rPr>
                        <a:t>0h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a:effectLst/>
                        </a:rPr>
                        <a:t>1h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a:effectLst/>
                        </a:rPr>
                        <a:t>0h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a:effectLst/>
                        </a:rPr>
                        <a:t>0h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i="1">
                          <a:solidFill>
                            <a:srgbClr val="B7B7B7"/>
                          </a:solidFill>
                          <a:effectLst/>
                        </a:rPr>
                        <a:t>0h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i="1">
                          <a:solidFill>
                            <a:srgbClr val="B7B7B7"/>
                          </a:solidFill>
                          <a:effectLst/>
                        </a:rPr>
                        <a:t>0h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a:effectLst/>
                        </a:rPr>
                        <a:t>7h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b="1" i="1">
                          <a:effectLst/>
                        </a:rPr>
                        <a:t>9h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8DC37F"/>
                    </a:solidFill>
                  </a:tcPr>
                </a:tc>
                <a:tc>
                  <a:txBody>
                    <a:bodyPr/>
                    <a:lstStyle/>
                    <a:p>
                      <a:pPr algn="r" rtl="0" fontAlgn="b"/>
                      <a:r>
                        <a:rPr lang="it-IT" sz="1000" b="1" i="1">
                          <a:effectLst/>
                        </a:rPr>
                        <a:t>9,31%</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8DC37F"/>
                    </a:solidFill>
                  </a:tcPr>
                </a:tc>
                <a:extLst>
                  <a:ext uri="{0D108BD9-81ED-4DB2-BD59-A6C34878D82A}">
                    <a16:rowId xmlns:a16="http://schemas.microsoft.com/office/drawing/2014/main" val="2876015998"/>
                  </a:ext>
                </a:extLst>
              </a:tr>
              <a:tr h="322321">
                <a:tc>
                  <a:txBody>
                    <a:bodyPr/>
                    <a:lstStyle/>
                    <a:p>
                      <a:pPr rtl="0" fontAlgn="b"/>
                      <a:r>
                        <a:rPr lang="it-IT" sz="1000" b="1">
                          <a:effectLst/>
                        </a:rPr>
                        <a:t>Simone Bauco</a:t>
                      </a:r>
                    </a:p>
                  </a:txBody>
                  <a:tcPr marL="15697" marR="15697" marT="10465" marB="10465"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3D297"/>
                    </a:solidFill>
                  </a:tcPr>
                </a:tc>
                <a:tc>
                  <a:txBody>
                    <a:bodyPr/>
                    <a:lstStyle/>
                    <a:p>
                      <a:pPr algn="r" rtl="0" fontAlgn="b"/>
                      <a:r>
                        <a:rPr lang="it-IT" sz="1000">
                          <a:effectLst/>
                        </a:rPr>
                        <a:t>2h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F9EF"/>
                    </a:solidFill>
                  </a:tcPr>
                </a:tc>
                <a:tc>
                  <a:txBody>
                    <a:bodyPr/>
                    <a:lstStyle/>
                    <a:p>
                      <a:pPr algn="r" rtl="0" fontAlgn="b"/>
                      <a:r>
                        <a:rPr lang="it-IT" sz="1000">
                          <a:effectLst/>
                        </a:rPr>
                        <a:t>0h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F9EF"/>
                    </a:solidFill>
                  </a:tcPr>
                </a:tc>
                <a:tc>
                  <a:txBody>
                    <a:bodyPr/>
                    <a:lstStyle/>
                    <a:p>
                      <a:pPr algn="r" rtl="0" fontAlgn="b"/>
                      <a:r>
                        <a:rPr lang="it-IT" sz="1000">
                          <a:effectLst/>
                        </a:rPr>
                        <a:t>0h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F9EF"/>
                    </a:solidFill>
                  </a:tcPr>
                </a:tc>
                <a:tc>
                  <a:txBody>
                    <a:bodyPr/>
                    <a:lstStyle/>
                    <a:p>
                      <a:pPr algn="r" rtl="0" fontAlgn="b"/>
                      <a:r>
                        <a:rPr lang="it-IT" sz="1000">
                          <a:effectLst/>
                        </a:rPr>
                        <a:t>10h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F9EF"/>
                    </a:solidFill>
                  </a:tcPr>
                </a:tc>
                <a:tc>
                  <a:txBody>
                    <a:bodyPr/>
                    <a:lstStyle/>
                    <a:p>
                      <a:pPr algn="r" rtl="0" fontAlgn="b"/>
                      <a:r>
                        <a:rPr lang="it-IT" sz="1000">
                          <a:effectLst/>
                        </a:rPr>
                        <a:t>1h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F9EF"/>
                    </a:solidFill>
                  </a:tcPr>
                </a:tc>
                <a:tc>
                  <a:txBody>
                    <a:bodyPr/>
                    <a:lstStyle/>
                    <a:p>
                      <a:pPr algn="r" rtl="0" fontAlgn="b"/>
                      <a:r>
                        <a:rPr lang="it-IT" sz="1000" i="1">
                          <a:solidFill>
                            <a:srgbClr val="B7B7B7"/>
                          </a:solidFill>
                          <a:effectLst/>
                        </a:rPr>
                        <a:t>0h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F9EF"/>
                    </a:solidFill>
                  </a:tcPr>
                </a:tc>
                <a:tc>
                  <a:txBody>
                    <a:bodyPr/>
                    <a:lstStyle/>
                    <a:p>
                      <a:pPr algn="r" rtl="0" fontAlgn="b"/>
                      <a:r>
                        <a:rPr lang="it-IT" sz="1000" i="1">
                          <a:solidFill>
                            <a:srgbClr val="B7B7B7"/>
                          </a:solidFill>
                          <a:effectLst/>
                        </a:rPr>
                        <a:t>0h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F9EF"/>
                    </a:solidFill>
                  </a:tcPr>
                </a:tc>
                <a:tc>
                  <a:txBody>
                    <a:bodyPr/>
                    <a:lstStyle/>
                    <a:p>
                      <a:pPr algn="r" rtl="0" fontAlgn="b"/>
                      <a:r>
                        <a:rPr lang="it-IT" sz="1000">
                          <a:effectLst/>
                        </a:rPr>
                        <a:t>0h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F9EF"/>
                    </a:solidFill>
                  </a:tcPr>
                </a:tc>
                <a:tc>
                  <a:txBody>
                    <a:bodyPr/>
                    <a:lstStyle/>
                    <a:p>
                      <a:pPr algn="r" rtl="0" fontAlgn="b"/>
                      <a:r>
                        <a:rPr lang="it-IT" sz="1000">
                          <a:effectLst/>
                        </a:rPr>
                        <a:t>2h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F9EF"/>
                    </a:solidFill>
                  </a:tcPr>
                </a:tc>
                <a:tc>
                  <a:txBody>
                    <a:bodyPr/>
                    <a:lstStyle/>
                    <a:p>
                      <a:pPr algn="r" rtl="0" fontAlgn="b"/>
                      <a:r>
                        <a:rPr lang="it-IT" sz="1000" b="1" i="1">
                          <a:effectLst/>
                        </a:rPr>
                        <a:t>17h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DCD67"/>
                    </a:solidFill>
                  </a:tcPr>
                </a:tc>
                <a:tc>
                  <a:txBody>
                    <a:bodyPr/>
                    <a:lstStyle/>
                    <a:p>
                      <a:pPr algn="r" rtl="0" fontAlgn="b"/>
                      <a:r>
                        <a:rPr lang="it-IT" sz="1000" b="1" i="1">
                          <a:effectLst/>
                        </a:rPr>
                        <a:t>16,67%</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DCD67"/>
                    </a:solidFill>
                  </a:tcPr>
                </a:tc>
                <a:extLst>
                  <a:ext uri="{0D108BD9-81ED-4DB2-BD59-A6C34878D82A}">
                    <a16:rowId xmlns:a16="http://schemas.microsoft.com/office/drawing/2014/main" val="1144845359"/>
                  </a:ext>
                </a:extLst>
              </a:tr>
              <a:tr h="322321">
                <a:tc>
                  <a:txBody>
                    <a:bodyPr/>
                    <a:lstStyle/>
                    <a:p>
                      <a:pPr rtl="0" fontAlgn="b"/>
                      <a:r>
                        <a:rPr lang="it-IT" sz="1000" b="1">
                          <a:effectLst/>
                        </a:rPr>
                        <a:t>Simone Staccone</a:t>
                      </a:r>
                    </a:p>
                  </a:txBody>
                  <a:tcPr marL="15697" marR="15697" marT="10465" marB="10465"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3D297"/>
                    </a:solidFill>
                  </a:tcPr>
                </a:tc>
                <a:tc>
                  <a:txBody>
                    <a:bodyPr/>
                    <a:lstStyle/>
                    <a:p>
                      <a:pPr algn="r" rtl="0" fontAlgn="b"/>
                      <a:r>
                        <a:rPr lang="it-IT" sz="1000">
                          <a:effectLst/>
                        </a:rPr>
                        <a:t>2h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a:effectLst/>
                        </a:rPr>
                        <a:t>0h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a:effectLst/>
                        </a:rPr>
                        <a:t>4h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a:effectLst/>
                        </a:rPr>
                        <a:t>1h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a:effectLst/>
                        </a:rPr>
                        <a:t>1h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a:effectLst/>
                        </a:rPr>
                        <a:t>1h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a:effectLst/>
                        </a:rPr>
                        <a:t>5h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a:effectLst/>
                        </a:rPr>
                        <a:t>1h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a:effectLst/>
                        </a:rPr>
                        <a:t>0h 15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rtl="0" fontAlgn="b"/>
                      <a:r>
                        <a:rPr lang="it-IT" sz="1000" b="1" i="1">
                          <a:effectLst/>
                        </a:rPr>
                        <a:t>17h 45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BC768"/>
                    </a:solidFill>
                  </a:tcPr>
                </a:tc>
                <a:tc>
                  <a:txBody>
                    <a:bodyPr/>
                    <a:lstStyle/>
                    <a:p>
                      <a:pPr algn="r" rtl="0" fontAlgn="b"/>
                      <a:r>
                        <a:rPr lang="it-IT" sz="1000" b="1" i="1">
                          <a:effectLst/>
                        </a:rPr>
                        <a:t>17,40%</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BC768"/>
                    </a:solidFill>
                  </a:tcPr>
                </a:tc>
                <a:extLst>
                  <a:ext uri="{0D108BD9-81ED-4DB2-BD59-A6C34878D82A}">
                    <a16:rowId xmlns:a16="http://schemas.microsoft.com/office/drawing/2014/main" val="3268501379"/>
                  </a:ext>
                </a:extLst>
              </a:tr>
              <a:tr h="473016">
                <a:tc>
                  <a:txBody>
                    <a:bodyPr/>
                    <a:lstStyle/>
                    <a:p>
                      <a:pPr algn="r" rtl="0" fontAlgn="b"/>
                      <a:r>
                        <a:rPr lang="it-IT" sz="1000" b="1" i="1">
                          <a:effectLst/>
                        </a:rPr>
                        <a:t>Totale (per disciplina RUP)</a:t>
                      </a:r>
                    </a:p>
                  </a:txBody>
                  <a:tcPr marL="15697" marR="15697" marT="10465" marB="10465"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63D297"/>
                    </a:solidFill>
                  </a:tcPr>
                </a:tc>
                <a:tc>
                  <a:txBody>
                    <a:bodyPr/>
                    <a:lstStyle/>
                    <a:p>
                      <a:pPr algn="r" rtl="0" fontAlgn="b"/>
                      <a:r>
                        <a:rPr lang="it-IT" sz="1000" b="1" i="1">
                          <a:effectLst/>
                        </a:rPr>
                        <a:t>9h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CC967"/>
                    </a:solidFill>
                  </a:tcPr>
                </a:tc>
                <a:tc>
                  <a:txBody>
                    <a:bodyPr/>
                    <a:lstStyle/>
                    <a:p>
                      <a:pPr algn="r" rtl="0" fontAlgn="b"/>
                      <a:r>
                        <a:rPr lang="it-IT" sz="1000" b="1" i="1">
                          <a:effectLst/>
                        </a:rPr>
                        <a:t>2h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57BB8A"/>
                    </a:solidFill>
                  </a:tcPr>
                </a:tc>
                <a:tc>
                  <a:txBody>
                    <a:bodyPr/>
                    <a:lstStyle/>
                    <a:p>
                      <a:pPr algn="r" rtl="0" fontAlgn="b"/>
                      <a:r>
                        <a:rPr lang="it-IT" sz="1000" b="1" i="1">
                          <a:effectLst/>
                        </a:rPr>
                        <a:t>20h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09E6E"/>
                    </a:solidFill>
                  </a:tcPr>
                </a:tc>
                <a:tc>
                  <a:txBody>
                    <a:bodyPr/>
                    <a:lstStyle/>
                    <a:p>
                      <a:pPr algn="r" rtl="0" fontAlgn="b"/>
                      <a:r>
                        <a:rPr lang="it-IT" sz="1000" b="1" i="1">
                          <a:effectLst/>
                        </a:rPr>
                        <a:t>29h 15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67C73"/>
                    </a:solidFill>
                  </a:tcPr>
                </a:tc>
                <a:tc>
                  <a:txBody>
                    <a:bodyPr/>
                    <a:lstStyle/>
                    <a:p>
                      <a:pPr algn="r" rtl="0" fontAlgn="b"/>
                      <a:r>
                        <a:rPr lang="it-IT" sz="1000" b="1" i="1">
                          <a:effectLst/>
                        </a:rPr>
                        <a:t>5h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ED567"/>
                    </a:solidFill>
                  </a:tcPr>
                </a:tc>
                <a:tc>
                  <a:txBody>
                    <a:bodyPr/>
                    <a:lstStyle/>
                    <a:p>
                      <a:pPr algn="r" rtl="0" fontAlgn="b"/>
                      <a:r>
                        <a:rPr lang="it-IT" sz="1000" b="1" i="1">
                          <a:effectLst/>
                        </a:rPr>
                        <a:t>4h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ABC878"/>
                    </a:solidFill>
                  </a:tcPr>
                </a:tc>
                <a:tc>
                  <a:txBody>
                    <a:bodyPr/>
                    <a:lstStyle/>
                    <a:p>
                      <a:pPr algn="r" rtl="0" fontAlgn="b"/>
                      <a:r>
                        <a:rPr lang="it-IT" sz="1000" b="1" i="1">
                          <a:effectLst/>
                        </a:rPr>
                        <a:t>5h 30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D666"/>
                    </a:solidFill>
                  </a:tcPr>
                </a:tc>
                <a:tc>
                  <a:txBody>
                    <a:bodyPr/>
                    <a:lstStyle/>
                    <a:p>
                      <a:pPr algn="r" rtl="0" fontAlgn="b"/>
                      <a:r>
                        <a:rPr lang="it-IT" sz="1000" b="1" i="1">
                          <a:effectLst/>
                        </a:rPr>
                        <a:t>5h 0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3D16D"/>
                    </a:solidFill>
                  </a:tcPr>
                </a:tc>
                <a:tc>
                  <a:txBody>
                    <a:bodyPr/>
                    <a:lstStyle/>
                    <a:p>
                      <a:pPr algn="r" rtl="0" fontAlgn="b"/>
                      <a:r>
                        <a:rPr lang="it-IT" sz="1000" b="1" i="1">
                          <a:effectLst/>
                        </a:rPr>
                        <a:t>20h 45 min</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9D6E"/>
                    </a:solidFill>
                  </a:tcPr>
                </a:tc>
                <a:tc rowSpan="2" gridSpan="2">
                  <a:txBody>
                    <a:bodyPr/>
                    <a:lstStyle/>
                    <a:p>
                      <a:pPr algn="ctr" rtl="0" fontAlgn="ctr"/>
                      <a:r>
                        <a:rPr lang="it-IT" sz="1000" b="1" i="1">
                          <a:effectLst/>
                        </a:rPr>
                        <a:t>102h 0 min</a:t>
                      </a:r>
                    </a:p>
                  </a:txBody>
                  <a:tcPr marL="15697" marR="15697" marT="10465" marB="10465" anchor="ctr">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63D297"/>
                    </a:solidFill>
                  </a:tcPr>
                </a:tc>
                <a:tc rowSpan="2" hMerge="1">
                  <a:txBody>
                    <a:bodyPr/>
                    <a:lstStyle/>
                    <a:p>
                      <a:endParaRPr lang="it-IT"/>
                    </a:p>
                  </a:txBody>
                  <a:tcPr/>
                </a:tc>
                <a:extLst>
                  <a:ext uri="{0D108BD9-81ED-4DB2-BD59-A6C34878D82A}">
                    <a16:rowId xmlns:a16="http://schemas.microsoft.com/office/drawing/2014/main" val="2903862221"/>
                  </a:ext>
                </a:extLst>
              </a:tr>
              <a:tr h="322321">
                <a:tc>
                  <a:txBody>
                    <a:bodyPr/>
                    <a:lstStyle/>
                    <a:p>
                      <a:pPr algn="r" rtl="0" fontAlgn="b"/>
                      <a:r>
                        <a:rPr lang="it-IT" sz="1000" b="1" i="1">
                          <a:effectLst/>
                        </a:rPr>
                        <a:t>Percentuale (per disciplina RUP)</a:t>
                      </a:r>
                    </a:p>
                  </a:txBody>
                  <a:tcPr marL="15697" marR="15697" marT="10465" marB="10465"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63D297"/>
                    </a:solidFill>
                  </a:tcPr>
                </a:tc>
                <a:tc>
                  <a:txBody>
                    <a:bodyPr/>
                    <a:lstStyle/>
                    <a:p>
                      <a:pPr algn="r" rtl="0" fontAlgn="b"/>
                      <a:r>
                        <a:rPr lang="it-IT" sz="1000" b="1" i="1">
                          <a:effectLst/>
                        </a:rPr>
                        <a:t>8,82%</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CC967"/>
                    </a:solidFill>
                  </a:tcPr>
                </a:tc>
                <a:tc>
                  <a:txBody>
                    <a:bodyPr/>
                    <a:lstStyle/>
                    <a:p>
                      <a:pPr algn="r" rtl="0" fontAlgn="b"/>
                      <a:r>
                        <a:rPr lang="it-IT" sz="1000" b="1" i="1">
                          <a:effectLst/>
                        </a:rPr>
                        <a:t>2,45%</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57BB8A"/>
                    </a:solidFill>
                  </a:tcPr>
                </a:tc>
                <a:tc>
                  <a:txBody>
                    <a:bodyPr/>
                    <a:lstStyle/>
                    <a:p>
                      <a:pPr algn="r" rtl="0" fontAlgn="b"/>
                      <a:r>
                        <a:rPr lang="it-IT" sz="1000" b="1" i="1">
                          <a:effectLst/>
                        </a:rPr>
                        <a:t>20,10%</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09E6E"/>
                    </a:solidFill>
                  </a:tcPr>
                </a:tc>
                <a:tc>
                  <a:txBody>
                    <a:bodyPr/>
                    <a:lstStyle/>
                    <a:p>
                      <a:pPr algn="r" rtl="0" fontAlgn="b"/>
                      <a:r>
                        <a:rPr lang="it-IT" sz="1000" b="1" i="1">
                          <a:effectLst/>
                        </a:rPr>
                        <a:t>28,68%</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67C73"/>
                    </a:solidFill>
                  </a:tcPr>
                </a:tc>
                <a:tc>
                  <a:txBody>
                    <a:bodyPr/>
                    <a:lstStyle/>
                    <a:p>
                      <a:pPr algn="r" rtl="0" fontAlgn="b"/>
                      <a:r>
                        <a:rPr lang="it-IT" sz="1000" b="1" i="1">
                          <a:effectLst/>
                        </a:rPr>
                        <a:t>5,39%</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ED567"/>
                    </a:solidFill>
                  </a:tcPr>
                </a:tc>
                <a:tc>
                  <a:txBody>
                    <a:bodyPr/>
                    <a:lstStyle/>
                    <a:p>
                      <a:pPr algn="r" rtl="0" fontAlgn="b"/>
                      <a:r>
                        <a:rPr lang="it-IT" sz="1000" b="1" i="1">
                          <a:effectLst/>
                        </a:rPr>
                        <a:t>3,92%</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ABC878"/>
                    </a:solidFill>
                  </a:tcPr>
                </a:tc>
                <a:tc>
                  <a:txBody>
                    <a:bodyPr/>
                    <a:lstStyle/>
                    <a:p>
                      <a:pPr algn="r" rtl="0" fontAlgn="b"/>
                      <a:r>
                        <a:rPr lang="it-IT" sz="1000" b="1" i="1">
                          <a:effectLst/>
                        </a:rPr>
                        <a:t>5,39%</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D666"/>
                    </a:solidFill>
                  </a:tcPr>
                </a:tc>
                <a:tc>
                  <a:txBody>
                    <a:bodyPr/>
                    <a:lstStyle/>
                    <a:p>
                      <a:pPr algn="r" rtl="0" fontAlgn="b"/>
                      <a:r>
                        <a:rPr lang="it-IT" sz="1000" b="1" i="1">
                          <a:effectLst/>
                        </a:rPr>
                        <a:t>4,90%</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3D16D"/>
                    </a:solidFill>
                  </a:tcPr>
                </a:tc>
                <a:tc>
                  <a:txBody>
                    <a:bodyPr/>
                    <a:lstStyle/>
                    <a:p>
                      <a:pPr algn="r" rtl="0" fontAlgn="b"/>
                      <a:r>
                        <a:rPr lang="it-IT" sz="1000" b="1" i="1" dirty="0">
                          <a:effectLst/>
                        </a:rPr>
                        <a:t>20,34%</a:t>
                      </a:r>
                    </a:p>
                  </a:txBody>
                  <a:tcPr marL="15697" marR="15697" marT="10465" marB="10465"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F9D6E"/>
                    </a:solidFill>
                  </a:tcPr>
                </a:tc>
                <a:tc gridSpan="2" vMerge="1">
                  <a:txBody>
                    <a:bodyPr/>
                    <a:lstStyle/>
                    <a:p>
                      <a:endParaRPr lang="it-IT"/>
                    </a:p>
                  </a:txBody>
                  <a:tcPr/>
                </a:tc>
                <a:tc hMerge="1" vMerge="1">
                  <a:txBody>
                    <a:bodyPr/>
                    <a:lstStyle/>
                    <a:p>
                      <a:endParaRPr lang="it-IT"/>
                    </a:p>
                  </a:txBody>
                  <a:tcPr/>
                </a:tc>
                <a:extLst>
                  <a:ext uri="{0D108BD9-81ED-4DB2-BD59-A6C34878D82A}">
                    <a16:rowId xmlns:a16="http://schemas.microsoft.com/office/drawing/2014/main" val="357582572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34B9FE-D267-0A4C-E8ED-E0F46B2F8F68}"/>
              </a:ext>
            </a:extLst>
          </p:cNvPr>
          <p:cNvSpPr>
            <a:spLocks noGrp="1"/>
          </p:cNvSpPr>
          <p:nvPr>
            <p:ph type="title"/>
          </p:nvPr>
        </p:nvSpPr>
        <p:spPr/>
        <p:txBody>
          <a:bodyPr/>
          <a:lstStyle/>
          <a:p>
            <a:r>
              <a:rPr lang="it-IT" dirty="0"/>
              <a:t>Fix del controllo sul codice fiscale</a:t>
            </a:r>
          </a:p>
        </p:txBody>
      </p:sp>
      <p:sp>
        <p:nvSpPr>
          <p:cNvPr id="5" name="Segnaposto contenuto 4">
            <a:extLst>
              <a:ext uri="{FF2B5EF4-FFF2-40B4-BE49-F238E27FC236}">
                <a16:creationId xmlns:a16="http://schemas.microsoft.com/office/drawing/2014/main" id="{6F654EE5-33F3-64A1-904D-9F99C6C21CD8}"/>
              </a:ext>
            </a:extLst>
          </p:cNvPr>
          <p:cNvSpPr>
            <a:spLocks noGrp="1"/>
          </p:cNvSpPr>
          <p:nvPr>
            <p:ph idx="1"/>
          </p:nvPr>
        </p:nvSpPr>
        <p:spPr>
          <a:xfrm>
            <a:off x="938408" y="2450667"/>
            <a:ext cx="10515600" cy="1511464"/>
          </a:xfrm>
        </p:spPr>
        <p:txBody>
          <a:bodyPr>
            <a:noAutofit/>
          </a:bodyPr>
          <a:lstStyle/>
          <a:p>
            <a:r>
              <a:rPr lang="it-IT" sz="3200" b="1" dirty="0"/>
              <a:t>Prima:</a:t>
            </a:r>
            <a:r>
              <a:rPr lang="it-IT" sz="3200" dirty="0"/>
              <a:t> controllo effettuato tramite una </a:t>
            </a:r>
            <a:r>
              <a:rPr lang="it-IT" sz="3200" dirty="0" err="1"/>
              <a:t>regex</a:t>
            </a:r>
            <a:r>
              <a:rPr lang="it-IT" sz="3200" dirty="0"/>
              <a:t>.</a:t>
            </a:r>
          </a:p>
          <a:p>
            <a:endParaRPr lang="it-IT" sz="3200" dirty="0"/>
          </a:p>
          <a:p>
            <a:r>
              <a:rPr lang="it-IT" sz="3200" b="1" dirty="0"/>
              <a:t>Dopo:</a:t>
            </a:r>
            <a:r>
              <a:rPr lang="it-IT" sz="3200" dirty="0"/>
              <a:t> controllo sull’ultimo carattere del CF, che deve corrispondere all’output dell’apposito algoritmo che prende come argomento tutti i caratteri precedenti.</a:t>
            </a:r>
          </a:p>
        </p:txBody>
      </p:sp>
      <p:pic>
        <p:nvPicPr>
          <p:cNvPr id="4" name="Immagine 3">
            <a:extLst>
              <a:ext uri="{FF2B5EF4-FFF2-40B4-BE49-F238E27FC236}">
                <a16:creationId xmlns:a16="http://schemas.microsoft.com/office/drawing/2014/main" id="{4D2ACACF-B790-CACF-DF68-D1DE6F885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662" y="2409317"/>
            <a:ext cx="605076" cy="545051"/>
          </a:xfrm>
          <a:prstGeom prst="rect">
            <a:avLst/>
          </a:prstGeom>
        </p:spPr>
      </p:pic>
      <p:pic>
        <p:nvPicPr>
          <p:cNvPr id="7" name="Immagine 6">
            <a:extLst>
              <a:ext uri="{FF2B5EF4-FFF2-40B4-BE49-F238E27FC236}">
                <a16:creationId xmlns:a16="http://schemas.microsoft.com/office/drawing/2014/main" id="{D60D6F0E-D6FC-0792-ED7D-3A72828D9C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945" y="3549961"/>
            <a:ext cx="619793" cy="545051"/>
          </a:xfrm>
          <a:prstGeom prst="rect">
            <a:avLst/>
          </a:prstGeom>
        </p:spPr>
      </p:pic>
      <p:sp>
        <p:nvSpPr>
          <p:cNvPr id="3" name="sketch line">
            <a:extLst>
              <a:ext uri="{FF2B5EF4-FFF2-40B4-BE49-F238E27FC236}">
                <a16:creationId xmlns:a16="http://schemas.microsoft.com/office/drawing/2014/main" id="{6D9967A1-1AC0-D4CA-62BB-6F685F73C9AC}"/>
              </a:ext>
            </a:extLst>
          </p:cNvPr>
          <p:cNvSpPr/>
          <p:nvPr/>
        </p:nvSpPr>
        <p:spPr>
          <a:xfrm>
            <a:off x="520945" y="1401120"/>
            <a:ext cx="10423080" cy="17280"/>
          </a:xfrm>
          <a:custGeom>
            <a:avLst/>
            <a:gdLst>
              <a:gd name="textAreaLeft" fmla="*/ 0 w 10423080"/>
              <a:gd name="textAreaRight" fmla="*/ 10424160 w 10423080"/>
              <a:gd name="textAreaTop" fmla="*/ 0 h 17280"/>
              <a:gd name="textAreaBottom" fmla="*/ 18360 h 17280"/>
            </a:gdLst>
            <a:ahLst/>
            <a:cxnLst/>
            <a:rect l="textAreaLeft" t="textAreaTop" r="textAreaRight" b="textAreaBottom"/>
            <a:pathLst>
              <a:path w="10424160" h="18288" fill="none">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rgbClr val="ED7D31"/>
            </a:solidFill>
            <a:round/>
          </a:ln>
        </p:spPr>
        <p:style>
          <a:lnRef idx="2">
            <a:schemeClr val="accent1">
              <a:shade val="50000"/>
            </a:schemeClr>
          </a:lnRef>
          <a:fillRef idx="1">
            <a:schemeClr val="accent1"/>
          </a:fillRef>
          <a:effectRef idx="0">
            <a:schemeClr val="accent1"/>
          </a:effectRef>
          <a:fontRef idx="minor"/>
        </p:style>
        <p:txBody>
          <a:bodyPr lIns="90000" tIns="-26640" rIns="90000" bIns="-26640" anchor="ctr">
            <a:noAutofit/>
          </a:bodyPr>
          <a:lstStyle/>
          <a:p>
            <a:pPr algn="ctr">
              <a:lnSpc>
                <a:spcPct val="100000"/>
              </a:lnSpc>
            </a:pPr>
            <a:endParaRPr lang="en-US" sz="1800" b="0" strike="noStrike" spc="-1">
              <a:solidFill>
                <a:schemeClr val="lt1"/>
              </a:solidFill>
              <a:latin typeface="Calibri"/>
              <a:ea typeface="DejaVu Sans"/>
            </a:endParaRPr>
          </a:p>
        </p:txBody>
      </p:sp>
    </p:spTree>
    <p:extLst>
      <p:ext uri="{BB962C8B-B14F-4D97-AF65-F5344CB8AC3E}">
        <p14:creationId xmlns:p14="http://schemas.microsoft.com/office/powerpoint/2010/main" val="2249196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78F5-7E56-D1CB-41F6-32543DE14C46}"/>
              </a:ext>
            </a:extLst>
          </p:cNvPr>
          <p:cNvSpPr>
            <a:spLocks noGrp="1"/>
          </p:cNvSpPr>
          <p:nvPr>
            <p:ph type="title"/>
          </p:nvPr>
        </p:nvSpPr>
        <p:spPr>
          <a:xfrm>
            <a:off x="630936" y="639520"/>
            <a:ext cx="3429000" cy="1719072"/>
          </a:xfrm>
        </p:spPr>
        <p:txBody>
          <a:bodyPr anchor="b">
            <a:normAutofit/>
          </a:bodyPr>
          <a:lstStyle/>
          <a:p>
            <a:r>
              <a:rPr lang="it-IT" sz="5400" dirty="0"/>
              <a:t>Gestione Tempo</a:t>
            </a:r>
          </a:p>
        </p:txBody>
      </p:sp>
      <p:sp>
        <p:nvSpPr>
          <p:cNvPr id="3" name="Content Placeholder 2">
            <a:extLst>
              <a:ext uri="{FF2B5EF4-FFF2-40B4-BE49-F238E27FC236}">
                <a16:creationId xmlns:a16="http://schemas.microsoft.com/office/drawing/2014/main" id="{8409E65A-531E-A014-2728-2A9322D81CDC}"/>
              </a:ext>
            </a:extLst>
          </p:cNvPr>
          <p:cNvSpPr>
            <a:spLocks noGrp="1"/>
          </p:cNvSpPr>
          <p:nvPr>
            <p:ph idx="1"/>
          </p:nvPr>
        </p:nvSpPr>
        <p:spPr>
          <a:xfrm>
            <a:off x="630936" y="2807208"/>
            <a:ext cx="3429000" cy="3410712"/>
          </a:xfrm>
        </p:spPr>
        <p:txBody>
          <a:bodyPr anchor="t">
            <a:normAutofit fontScale="92500" lnSpcReduction="10000"/>
          </a:bodyPr>
          <a:lstStyle/>
          <a:p>
            <a:r>
              <a:rPr lang="it-IT" sz="2200" dirty="0"/>
              <a:t>Le ultime rappresentazioni del tempo  sono state adattate al formato moderno. Le classi a destra nell’immagine sono state completamente rimosse</a:t>
            </a:r>
          </a:p>
          <a:p>
            <a:r>
              <a:rPr lang="it-IT" sz="2200" dirty="0"/>
              <a:t>L’interfaccia grafica è stata modificata a questo proposito</a:t>
            </a:r>
          </a:p>
          <a:p>
            <a:r>
              <a:rPr lang="it-IT" sz="2200" dirty="0"/>
              <a:t>È stata inoltre rimossa la rappresentazione delle date tramite tre int</a:t>
            </a:r>
          </a:p>
        </p:txBody>
      </p:sp>
      <p:pic>
        <p:nvPicPr>
          <p:cNvPr id="1026" name="Picture 2" descr="validation - How to sanity check a date in Java - Stack Overflow">
            <a:extLst>
              <a:ext uri="{FF2B5EF4-FFF2-40B4-BE49-F238E27FC236}">
                <a16:creationId xmlns:a16="http://schemas.microsoft.com/office/drawing/2014/main" id="{BDC1F928-6F52-CB01-1C3A-7852E2B3D8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642515"/>
            <a:ext cx="6903720" cy="5572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39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34B9FE-D267-0A4C-E8ED-E0F46B2F8F68}"/>
              </a:ext>
            </a:extLst>
          </p:cNvPr>
          <p:cNvSpPr>
            <a:spLocks noGrp="1"/>
          </p:cNvSpPr>
          <p:nvPr>
            <p:ph type="title"/>
          </p:nvPr>
        </p:nvSpPr>
        <p:spPr/>
        <p:txBody>
          <a:bodyPr/>
          <a:lstStyle/>
          <a:p>
            <a:r>
              <a:rPr lang="it-IT" dirty="0" err="1"/>
              <a:t>Ri</a:t>
            </a:r>
            <a:r>
              <a:rPr lang="it-IT" dirty="0"/>
              <a:t>-progettazione delle interfacce esterne</a:t>
            </a:r>
          </a:p>
        </p:txBody>
      </p:sp>
      <p:sp>
        <p:nvSpPr>
          <p:cNvPr id="3" name="Segnaposto contenuto 4">
            <a:extLst>
              <a:ext uri="{FF2B5EF4-FFF2-40B4-BE49-F238E27FC236}">
                <a16:creationId xmlns:a16="http://schemas.microsoft.com/office/drawing/2014/main" id="{E24ACC2C-440C-7A80-7F85-67C9356F53E4}"/>
              </a:ext>
            </a:extLst>
          </p:cNvPr>
          <p:cNvSpPr>
            <a:spLocks noGrp="1"/>
          </p:cNvSpPr>
          <p:nvPr>
            <p:ph idx="1"/>
          </p:nvPr>
        </p:nvSpPr>
        <p:spPr>
          <a:xfrm>
            <a:off x="838200" y="1956834"/>
            <a:ext cx="10515600" cy="1511464"/>
          </a:xfrm>
        </p:spPr>
        <p:txBody>
          <a:bodyPr>
            <a:noAutofit/>
          </a:bodyPr>
          <a:lstStyle/>
          <a:p>
            <a:r>
              <a:rPr lang="it-IT" sz="3200" dirty="0"/>
              <a:t>Nelle </a:t>
            </a:r>
            <a:r>
              <a:rPr lang="it-IT" sz="3200" dirty="0" err="1"/>
              <a:t>issue</a:t>
            </a:r>
            <a:r>
              <a:rPr lang="it-IT" sz="3200" dirty="0"/>
              <a:t> #305, risolta lo scorso sprint, veniva indicato la decisione e la necessità di eliminare la classe </a:t>
            </a:r>
            <a:r>
              <a:rPr lang="it-IT" sz="3200" dirty="0" err="1"/>
              <a:t>CalendarSetting</a:t>
            </a:r>
            <a:r>
              <a:rPr lang="it-IT" sz="3200" dirty="0"/>
              <a:t> per risolvere in maniera veloce e facile le problematiche all’interno del sottosistema per la gestione delle date delle varie festività</a:t>
            </a:r>
          </a:p>
          <a:p>
            <a:r>
              <a:rPr lang="it-IT" sz="3200" dirty="0"/>
              <a:t>In questo sprint, si è deciso però, di risolvere ulteriormente i vari conflitti che si hanno in questa classe</a:t>
            </a:r>
          </a:p>
        </p:txBody>
      </p:sp>
      <p:sp>
        <p:nvSpPr>
          <p:cNvPr id="4" name="sketch line">
            <a:extLst>
              <a:ext uri="{FF2B5EF4-FFF2-40B4-BE49-F238E27FC236}">
                <a16:creationId xmlns:a16="http://schemas.microsoft.com/office/drawing/2014/main" id="{0AE8F6FC-643D-BE55-31A4-A571169C43C1}"/>
              </a:ext>
            </a:extLst>
          </p:cNvPr>
          <p:cNvSpPr/>
          <p:nvPr/>
        </p:nvSpPr>
        <p:spPr>
          <a:xfrm>
            <a:off x="609480" y="1401120"/>
            <a:ext cx="10423080" cy="17280"/>
          </a:xfrm>
          <a:custGeom>
            <a:avLst/>
            <a:gdLst>
              <a:gd name="textAreaLeft" fmla="*/ 0 w 10423080"/>
              <a:gd name="textAreaRight" fmla="*/ 10424160 w 10423080"/>
              <a:gd name="textAreaTop" fmla="*/ 0 h 17280"/>
              <a:gd name="textAreaBottom" fmla="*/ 18360 h 17280"/>
            </a:gdLst>
            <a:ahLst/>
            <a:cxnLst/>
            <a:rect l="textAreaLeft" t="textAreaTop" r="textAreaRight" b="textAreaBottom"/>
            <a:pathLst>
              <a:path w="10424160" h="18288" fill="none">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rgbClr val="ED7D31"/>
            </a:solidFill>
            <a:round/>
          </a:ln>
        </p:spPr>
        <p:style>
          <a:lnRef idx="2">
            <a:schemeClr val="accent1">
              <a:shade val="50000"/>
            </a:schemeClr>
          </a:lnRef>
          <a:fillRef idx="1">
            <a:schemeClr val="accent1"/>
          </a:fillRef>
          <a:effectRef idx="0">
            <a:schemeClr val="accent1"/>
          </a:effectRef>
          <a:fontRef idx="minor"/>
        </p:style>
        <p:txBody>
          <a:bodyPr lIns="90000" tIns="-26640" rIns="90000" bIns="-26640" anchor="ctr">
            <a:noAutofit/>
          </a:bodyPr>
          <a:lstStyle/>
          <a:p>
            <a:pPr algn="ctr">
              <a:lnSpc>
                <a:spcPct val="100000"/>
              </a:lnSpc>
            </a:pPr>
            <a:endParaRPr lang="en-US" sz="1800" b="0" strike="noStrike" spc="-1">
              <a:solidFill>
                <a:schemeClr val="lt1"/>
              </a:solidFill>
              <a:latin typeface="Calibri"/>
              <a:ea typeface="DejaVu Sans"/>
            </a:endParaRPr>
          </a:p>
        </p:txBody>
      </p:sp>
    </p:spTree>
    <p:extLst>
      <p:ext uri="{BB962C8B-B14F-4D97-AF65-F5344CB8AC3E}">
        <p14:creationId xmlns:p14="http://schemas.microsoft.com/office/powerpoint/2010/main" val="3355790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34B9FE-D267-0A4C-E8ED-E0F46B2F8F68}"/>
              </a:ext>
            </a:extLst>
          </p:cNvPr>
          <p:cNvSpPr>
            <a:spLocks noGrp="1"/>
          </p:cNvSpPr>
          <p:nvPr>
            <p:ph type="title"/>
          </p:nvPr>
        </p:nvSpPr>
        <p:spPr>
          <a:xfrm>
            <a:off x="609480" y="325637"/>
            <a:ext cx="10972440" cy="1040727"/>
          </a:xfrm>
        </p:spPr>
        <p:txBody>
          <a:bodyPr/>
          <a:lstStyle/>
          <a:p>
            <a:r>
              <a:rPr lang="it-IT" dirty="0" err="1"/>
              <a:t>Ri</a:t>
            </a:r>
            <a:r>
              <a:rPr lang="it-IT" dirty="0"/>
              <a:t>-progettazione delle interfacce esterne</a:t>
            </a:r>
          </a:p>
        </p:txBody>
      </p:sp>
      <p:sp>
        <p:nvSpPr>
          <p:cNvPr id="3" name="Segnaposto contenuto 4">
            <a:extLst>
              <a:ext uri="{FF2B5EF4-FFF2-40B4-BE49-F238E27FC236}">
                <a16:creationId xmlns:a16="http://schemas.microsoft.com/office/drawing/2014/main" id="{E24ACC2C-440C-7A80-7F85-67C9356F53E4}"/>
              </a:ext>
            </a:extLst>
          </p:cNvPr>
          <p:cNvSpPr>
            <a:spLocks noGrp="1"/>
          </p:cNvSpPr>
          <p:nvPr>
            <p:ph idx="1"/>
          </p:nvPr>
        </p:nvSpPr>
        <p:spPr>
          <a:xfrm>
            <a:off x="838200" y="1956834"/>
            <a:ext cx="10515600" cy="3319642"/>
          </a:xfrm>
        </p:spPr>
        <p:txBody>
          <a:bodyPr>
            <a:noAutofit/>
          </a:bodyPr>
          <a:lstStyle/>
          <a:p>
            <a:r>
              <a:rPr lang="it-IT" sz="2400" dirty="0"/>
              <a:t>Problema:</a:t>
            </a:r>
          </a:p>
          <a:p>
            <a:pPr lvl="1"/>
            <a:r>
              <a:rPr lang="it-IT" dirty="0"/>
              <a:t>L’implementazione di questo servizio era fatto in modo tale che colui che invoca la classe </a:t>
            </a:r>
            <a:r>
              <a:rPr lang="it-IT" dirty="0" err="1"/>
              <a:t>CalendarServiceManager</a:t>
            </a:r>
            <a:r>
              <a:rPr lang="it-IT" dirty="0"/>
              <a:t> dovesse inizializzarla passando un </a:t>
            </a:r>
            <a:r>
              <a:rPr lang="it-IT" dirty="0" err="1"/>
              <a:t>CalendarSettings</a:t>
            </a:r>
            <a:r>
              <a:rPr lang="it-IT" dirty="0"/>
              <a:t> e, per creare questo settings, bisognava passare come parametro l’URL </a:t>
            </a:r>
            <a:r>
              <a:rPr lang="it-IT" dirty="0" err="1"/>
              <a:t>dell’api</a:t>
            </a:r>
            <a:r>
              <a:rPr lang="it-IT" dirty="0"/>
              <a:t> da invocare e eseguire dei metodi in un ordine ben noto</a:t>
            </a:r>
          </a:p>
          <a:p>
            <a:r>
              <a:rPr lang="it-IT" sz="2400" dirty="0"/>
              <a:t>Questa non è una soluzione sostenibile, perché vuol dire che le classi che invocano </a:t>
            </a:r>
            <a:r>
              <a:rPr lang="it-IT" sz="2400" dirty="0" err="1"/>
              <a:t>CalendarServiceManager</a:t>
            </a:r>
            <a:r>
              <a:rPr lang="it-IT" sz="2400" dirty="0"/>
              <a:t> devono avere una conoscenza universale del servizio che vi è sotto e, essendo una classe che fa da boundary verso un servizio esterno, l’aggiornamento o il cambio del servizio comporta la modifica di tutte le classi che utilizzano quel servizio</a:t>
            </a:r>
          </a:p>
        </p:txBody>
      </p:sp>
      <p:sp>
        <p:nvSpPr>
          <p:cNvPr id="4" name="sketch line">
            <a:extLst>
              <a:ext uri="{FF2B5EF4-FFF2-40B4-BE49-F238E27FC236}">
                <a16:creationId xmlns:a16="http://schemas.microsoft.com/office/drawing/2014/main" id="{0AE8F6FC-643D-BE55-31A4-A571169C43C1}"/>
              </a:ext>
            </a:extLst>
          </p:cNvPr>
          <p:cNvSpPr/>
          <p:nvPr/>
        </p:nvSpPr>
        <p:spPr>
          <a:xfrm>
            <a:off x="609480" y="1401120"/>
            <a:ext cx="10423080" cy="17280"/>
          </a:xfrm>
          <a:custGeom>
            <a:avLst/>
            <a:gdLst>
              <a:gd name="textAreaLeft" fmla="*/ 0 w 10423080"/>
              <a:gd name="textAreaRight" fmla="*/ 10424160 w 10423080"/>
              <a:gd name="textAreaTop" fmla="*/ 0 h 17280"/>
              <a:gd name="textAreaBottom" fmla="*/ 18360 h 17280"/>
            </a:gdLst>
            <a:ahLst/>
            <a:cxnLst/>
            <a:rect l="textAreaLeft" t="textAreaTop" r="textAreaRight" b="textAreaBottom"/>
            <a:pathLst>
              <a:path w="10424160" h="18288" fill="none">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rgbClr val="ED7D31"/>
            </a:solidFill>
            <a:round/>
          </a:ln>
        </p:spPr>
        <p:style>
          <a:lnRef idx="2">
            <a:schemeClr val="accent1">
              <a:shade val="50000"/>
            </a:schemeClr>
          </a:lnRef>
          <a:fillRef idx="1">
            <a:schemeClr val="accent1"/>
          </a:fillRef>
          <a:effectRef idx="0">
            <a:schemeClr val="accent1"/>
          </a:effectRef>
          <a:fontRef idx="minor"/>
        </p:style>
        <p:txBody>
          <a:bodyPr lIns="90000" tIns="-26640" rIns="90000" bIns="-26640" anchor="ctr">
            <a:noAutofit/>
          </a:bodyPr>
          <a:lstStyle/>
          <a:p>
            <a:pPr algn="ctr">
              <a:lnSpc>
                <a:spcPct val="100000"/>
              </a:lnSpc>
            </a:pPr>
            <a:endParaRPr lang="en-US" sz="1800" b="0" strike="noStrike" spc="-1">
              <a:solidFill>
                <a:schemeClr val="lt1"/>
              </a:solidFill>
              <a:latin typeface="Calibri"/>
              <a:ea typeface="DejaVu Sans"/>
            </a:endParaRPr>
          </a:p>
        </p:txBody>
      </p:sp>
    </p:spTree>
    <p:extLst>
      <p:ext uri="{BB962C8B-B14F-4D97-AF65-F5344CB8AC3E}">
        <p14:creationId xmlns:p14="http://schemas.microsoft.com/office/powerpoint/2010/main" val="2489703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05159DF-1C41-19CB-DE4B-F11C40D1543A}"/>
              </a:ext>
            </a:extLst>
          </p:cNvPr>
          <p:cNvSpPr>
            <a:spLocks noGrp="1"/>
          </p:cNvSpPr>
          <p:nvPr>
            <p:ph idx="1"/>
          </p:nvPr>
        </p:nvSpPr>
        <p:spPr>
          <a:xfrm>
            <a:off x="609480" y="1678262"/>
            <a:ext cx="10972440" cy="3977280"/>
          </a:xfrm>
        </p:spPr>
        <p:txBody>
          <a:bodyPr/>
          <a:lstStyle/>
          <a:p>
            <a:r>
              <a:rPr lang="it-IT" dirty="0"/>
              <a:t>Soluzione:</a:t>
            </a:r>
          </a:p>
          <a:p>
            <a:pPr marL="0" indent="0">
              <a:buNone/>
            </a:pPr>
            <a:r>
              <a:rPr lang="it-IT" sz="2400" dirty="0"/>
              <a:t>L’idea è stata quindi quella di generalizzare la classe </a:t>
            </a:r>
            <a:r>
              <a:rPr lang="it-IT" sz="2400" dirty="0" err="1"/>
              <a:t>CalendarSetting</a:t>
            </a:r>
            <a:r>
              <a:rPr lang="it-IT" sz="2400" dirty="0"/>
              <a:t> in modo tale da:</a:t>
            </a:r>
          </a:p>
          <a:p>
            <a:pPr lvl="1"/>
            <a:r>
              <a:rPr lang="it-IT" sz="2000" dirty="0"/>
              <a:t>Creare una classe che sia estendibile ed utilizzabile per aggiunte future di contatti con servizi esterni</a:t>
            </a:r>
          </a:p>
          <a:p>
            <a:pPr lvl="1"/>
            <a:r>
              <a:rPr lang="it-IT" sz="2000" dirty="0"/>
              <a:t>Venga istanziata da una classe Builder che in base ai parametri passati aggiunti al setting possa istanziare la corretta classe Setting necessaria per invocare uno specifico servizio esterno</a:t>
            </a:r>
          </a:p>
          <a:p>
            <a:pPr lvl="1"/>
            <a:r>
              <a:rPr lang="it-IT" sz="2000" dirty="0"/>
              <a:t>Lasciando quindi la classe «client» ignara della reale implementazione del servizio a cui è agganciata</a:t>
            </a:r>
          </a:p>
        </p:txBody>
      </p:sp>
      <p:sp>
        <p:nvSpPr>
          <p:cNvPr id="6" name="Titolo 1">
            <a:extLst>
              <a:ext uri="{FF2B5EF4-FFF2-40B4-BE49-F238E27FC236}">
                <a16:creationId xmlns:a16="http://schemas.microsoft.com/office/drawing/2014/main" id="{7BF463C4-6287-3829-096A-99BADEC5AC8F}"/>
              </a:ext>
            </a:extLst>
          </p:cNvPr>
          <p:cNvSpPr txBox="1">
            <a:spLocks/>
          </p:cNvSpPr>
          <p:nvPr/>
        </p:nvSpPr>
        <p:spPr>
          <a:xfrm>
            <a:off x="609480" y="406384"/>
            <a:ext cx="10972440" cy="1040727"/>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err="1"/>
              <a:t>Ri</a:t>
            </a:r>
            <a:r>
              <a:rPr lang="it-IT" dirty="0"/>
              <a:t>-progettazione delle interfacce esterne</a:t>
            </a:r>
          </a:p>
        </p:txBody>
      </p:sp>
      <p:sp>
        <p:nvSpPr>
          <p:cNvPr id="7" name="sketch line">
            <a:extLst>
              <a:ext uri="{FF2B5EF4-FFF2-40B4-BE49-F238E27FC236}">
                <a16:creationId xmlns:a16="http://schemas.microsoft.com/office/drawing/2014/main" id="{588DA8A8-4982-50B4-E8A4-865A0823AE68}"/>
              </a:ext>
            </a:extLst>
          </p:cNvPr>
          <p:cNvSpPr/>
          <p:nvPr/>
        </p:nvSpPr>
        <p:spPr>
          <a:xfrm>
            <a:off x="609480" y="1401120"/>
            <a:ext cx="10423080" cy="17280"/>
          </a:xfrm>
          <a:custGeom>
            <a:avLst/>
            <a:gdLst>
              <a:gd name="textAreaLeft" fmla="*/ 0 w 10423080"/>
              <a:gd name="textAreaRight" fmla="*/ 10424160 w 10423080"/>
              <a:gd name="textAreaTop" fmla="*/ 0 h 17280"/>
              <a:gd name="textAreaBottom" fmla="*/ 18360 h 17280"/>
            </a:gdLst>
            <a:ahLst/>
            <a:cxnLst/>
            <a:rect l="textAreaLeft" t="textAreaTop" r="textAreaRight" b="textAreaBottom"/>
            <a:pathLst>
              <a:path w="10424160" h="18288" fill="none">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rgbClr val="ED7D31"/>
            </a:solidFill>
            <a:round/>
          </a:ln>
        </p:spPr>
        <p:style>
          <a:lnRef idx="2">
            <a:schemeClr val="accent1">
              <a:shade val="50000"/>
            </a:schemeClr>
          </a:lnRef>
          <a:fillRef idx="1">
            <a:schemeClr val="accent1"/>
          </a:fillRef>
          <a:effectRef idx="0">
            <a:schemeClr val="accent1"/>
          </a:effectRef>
          <a:fontRef idx="minor"/>
        </p:style>
        <p:txBody>
          <a:bodyPr lIns="90000" tIns="-26640" rIns="90000" bIns="-26640" anchor="ctr">
            <a:noAutofit/>
          </a:bodyPr>
          <a:lstStyle/>
          <a:p>
            <a:pPr algn="ctr">
              <a:lnSpc>
                <a:spcPct val="100000"/>
              </a:lnSpc>
            </a:pPr>
            <a:endParaRPr lang="en-US" sz="1800" b="0" strike="noStrike" spc="-1">
              <a:solidFill>
                <a:schemeClr val="lt1"/>
              </a:solidFill>
              <a:latin typeface="Calibri"/>
              <a:ea typeface="DejaVu Sans"/>
            </a:endParaRPr>
          </a:p>
        </p:txBody>
      </p:sp>
    </p:spTree>
    <p:extLst>
      <p:ext uri="{BB962C8B-B14F-4D97-AF65-F5344CB8AC3E}">
        <p14:creationId xmlns:p14="http://schemas.microsoft.com/office/powerpoint/2010/main" val="1780327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a:extLst>
              <a:ext uri="{FF2B5EF4-FFF2-40B4-BE49-F238E27FC236}">
                <a16:creationId xmlns:a16="http://schemas.microsoft.com/office/drawing/2014/main" id="{17B6E9C1-B8A3-6DA6-2C66-7B77B31DD2F0}"/>
              </a:ext>
            </a:extLst>
          </p:cNvPr>
          <p:cNvPicPr>
            <a:picLocks noGrp="1" noChangeAspect="1"/>
          </p:cNvPicPr>
          <p:nvPr>
            <p:ph idx="1"/>
          </p:nvPr>
        </p:nvPicPr>
        <p:blipFill>
          <a:blip r:embed="rId2"/>
          <a:stretch>
            <a:fillRect/>
          </a:stretch>
        </p:blipFill>
        <p:spPr>
          <a:xfrm>
            <a:off x="3319398" y="1604963"/>
            <a:ext cx="4835046" cy="5066864"/>
          </a:xfrm>
          <a:prstGeom prst="rect">
            <a:avLst/>
          </a:prstGeom>
        </p:spPr>
      </p:pic>
      <p:sp>
        <p:nvSpPr>
          <p:cNvPr id="5" name="Titolo 1">
            <a:extLst>
              <a:ext uri="{FF2B5EF4-FFF2-40B4-BE49-F238E27FC236}">
                <a16:creationId xmlns:a16="http://schemas.microsoft.com/office/drawing/2014/main" id="{2ACF93A3-B6F8-7E42-43E8-5BA4A8ED3636}"/>
              </a:ext>
            </a:extLst>
          </p:cNvPr>
          <p:cNvSpPr>
            <a:spLocks noGrp="1"/>
          </p:cNvSpPr>
          <p:nvPr>
            <p:ph type="title"/>
          </p:nvPr>
        </p:nvSpPr>
        <p:spPr>
          <a:xfrm>
            <a:off x="609480" y="325637"/>
            <a:ext cx="10972440" cy="1040727"/>
          </a:xfrm>
        </p:spPr>
        <p:txBody>
          <a:bodyPr/>
          <a:lstStyle/>
          <a:p>
            <a:r>
              <a:rPr lang="it-IT" dirty="0" err="1"/>
              <a:t>Ri</a:t>
            </a:r>
            <a:r>
              <a:rPr lang="it-IT" dirty="0"/>
              <a:t>-progettazione delle interfacce esterne</a:t>
            </a:r>
          </a:p>
        </p:txBody>
      </p:sp>
      <p:sp>
        <p:nvSpPr>
          <p:cNvPr id="6" name="sketch line">
            <a:extLst>
              <a:ext uri="{FF2B5EF4-FFF2-40B4-BE49-F238E27FC236}">
                <a16:creationId xmlns:a16="http://schemas.microsoft.com/office/drawing/2014/main" id="{8DEEB60A-3658-3A77-4FCB-546CBD7A3957}"/>
              </a:ext>
            </a:extLst>
          </p:cNvPr>
          <p:cNvSpPr/>
          <p:nvPr/>
        </p:nvSpPr>
        <p:spPr>
          <a:xfrm>
            <a:off x="609480" y="1401120"/>
            <a:ext cx="10423080" cy="17280"/>
          </a:xfrm>
          <a:custGeom>
            <a:avLst/>
            <a:gdLst>
              <a:gd name="textAreaLeft" fmla="*/ 0 w 10423080"/>
              <a:gd name="textAreaRight" fmla="*/ 10424160 w 10423080"/>
              <a:gd name="textAreaTop" fmla="*/ 0 h 17280"/>
              <a:gd name="textAreaBottom" fmla="*/ 18360 h 17280"/>
            </a:gdLst>
            <a:ahLst/>
            <a:cxnLst/>
            <a:rect l="textAreaLeft" t="textAreaTop" r="textAreaRight" b="textAreaBottom"/>
            <a:pathLst>
              <a:path w="10424160" h="18288" fill="none">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rgbClr val="ED7D31"/>
            </a:solidFill>
            <a:round/>
          </a:ln>
        </p:spPr>
        <p:style>
          <a:lnRef idx="2">
            <a:schemeClr val="accent1">
              <a:shade val="50000"/>
            </a:schemeClr>
          </a:lnRef>
          <a:fillRef idx="1">
            <a:schemeClr val="accent1"/>
          </a:fillRef>
          <a:effectRef idx="0">
            <a:schemeClr val="accent1"/>
          </a:effectRef>
          <a:fontRef idx="minor"/>
        </p:style>
        <p:txBody>
          <a:bodyPr lIns="90000" tIns="-26640" rIns="90000" bIns="-26640" anchor="ctr">
            <a:noAutofit/>
          </a:bodyPr>
          <a:lstStyle/>
          <a:p>
            <a:pPr algn="ctr">
              <a:lnSpc>
                <a:spcPct val="100000"/>
              </a:lnSpc>
            </a:pPr>
            <a:endParaRPr lang="en-US" sz="1800" b="0" strike="noStrike" spc="-1">
              <a:solidFill>
                <a:schemeClr val="lt1"/>
              </a:solidFill>
              <a:latin typeface="Calibri"/>
              <a:ea typeface="DejaVu Sans"/>
            </a:endParaRPr>
          </a:p>
        </p:txBody>
      </p:sp>
    </p:spTree>
    <p:extLst>
      <p:ext uri="{BB962C8B-B14F-4D97-AF65-F5344CB8AC3E}">
        <p14:creationId xmlns:p14="http://schemas.microsoft.com/office/powerpoint/2010/main" val="572952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34B9FE-D267-0A4C-E8ED-E0F46B2F8F68}"/>
              </a:ext>
            </a:extLst>
          </p:cNvPr>
          <p:cNvSpPr>
            <a:spLocks noGrp="1"/>
          </p:cNvSpPr>
          <p:nvPr>
            <p:ph type="title"/>
          </p:nvPr>
        </p:nvSpPr>
        <p:spPr/>
        <p:txBody>
          <a:bodyPr/>
          <a:lstStyle/>
          <a:p>
            <a:r>
              <a:rPr lang="it-IT" dirty="0" err="1"/>
              <a:t>Ri</a:t>
            </a:r>
            <a:r>
              <a:rPr lang="it-IT" dirty="0"/>
              <a:t>-progettazione dello schema E/</a:t>
            </a:r>
            <a:r>
              <a:rPr lang="it-IT" dirty="0" err="1"/>
              <a:t>R</a:t>
            </a:r>
            <a:endParaRPr lang="it-IT" dirty="0"/>
          </a:p>
        </p:txBody>
      </p:sp>
      <p:sp>
        <p:nvSpPr>
          <p:cNvPr id="3" name="Segnaposto contenuto 4">
            <a:extLst>
              <a:ext uri="{FF2B5EF4-FFF2-40B4-BE49-F238E27FC236}">
                <a16:creationId xmlns:a16="http://schemas.microsoft.com/office/drawing/2014/main" id="{E24ACC2C-440C-7A80-7F85-67C9356F53E4}"/>
              </a:ext>
            </a:extLst>
          </p:cNvPr>
          <p:cNvSpPr>
            <a:spLocks noGrp="1"/>
          </p:cNvSpPr>
          <p:nvPr>
            <p:ph idx="1"/>
          </p:nvPr>
        </p:nvSpPr>
        <p:spPr>
          <a:xfrm>
            <a:off x="838200" y="1956834"/>
            <a:ext cx="10515600" cy="1511464"/>
          </a:xfrm>
        </p:spPr>
        <p:txBody>
          <a:bodyPr>
            <a:noAutofit/>
          </a:bodyPr>
          <a:lstStyle/>
          <a:p>
            <a:r>
              <a:rPr lang="it-IT" sz="3200" dirty="0"/>
              <a:t>Durante la progettazione concettuale dell’algoritmo di schedulazione, ci siamo resi conto che alcuni concetti non erano ben rappresentati all’interno del sistema.</a:t>
            </a:r>
          </a:p>
          <a:p>
            <a:endParaRPr lang="it-IT" sz="3200" dirty="0"/>
          </a:p>
          <a:p>
            <a:r>
              <a:rPr lang="it-IT" sz="3200" dirty="0"/>
              <a:t>Di conseguenza, per portare avanti il lavoro, è risultato necessario riprogettare il sistema, a partire dal diagramma ER.</a:t>
            </a:r>
          </a:p>
        </p:txBody>
      </p:sp>
      <p:sp>
        <p:nvSpPr>
          <p:cNvPr id="4" name="sketch line">
            <a:extLst>
              <a:ext uri="{FF2B5EF4-FFF2-40B4-BE49-F238E27FC236}">
                <a16:creationId xmlns:a16="http://schemas.microsoft.com/office/drawing/2014/main" id="{0AE8F6FC-643D-BE55-31A4-A571169C43C1}"/>
              </a:ext>
            </a:extLst>
          </p:cNvPr>
          <p:cNvSpPr/>
          <p:nvPr/>
        </p:nvSpPr>
        <p:spPr>
          <a:xfrm>
            <a:off x="609480" y="1401120"/>
            <a:ext cx="10423080" cy="17280"/>
          </a:xfrm>
          <a:custGeom>
            <a:avLst/>
            <a:gdLst>
              <a:gd name="textAreaLeft" fmla="*/ 0 w 10423080"/>
              <a:gd name="textAreaRight" fmla="*/ 10424160 w 10423080"/>
              <a:gd name="textAreaTop" fmla="*/ 0 h 17280"/>
              <a:gd name="textAreaBottom" fmla="*/ 18360 h 17280"/>
            </a:gdLst>
            <a:ahLst/>
            <a:cxnLst/>
            <a:rect l="textAreaLeft" t="textAreaTop" r="textAreaRight" b="textAreaBottom"/>
            <a:pathLst>
              <a:path w="10424160" h="18288" fill="none">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rgbClr val="ED7D31"/>
            </a:solidFill>
            <a:round/>
          </a:ln>
        </p:spPr>
        <p:style>
          <a:lnRef idx="2">
            <a:schemeClr val="accent1">
              <a:shade val="50000"/>
            </a:schemeClr>
          </a:lnRef>
          <a:fillRef idx="1">
            <a:schemeClr val="accent1"/>
          </a:fillRef>
          <a:effectRef idx="0">
            <a:schemeClr val="accent1"/>
          </a:effectRef>
          <a:fontRef idx="minor"/>
        </p:style>
        <p:txBody>
          <a:bodyPr lIns="90000" tIns="-26640" rIns="90000" bIns="-26640" anchor="ctr">
            <a:noAutofit/>
          </a:bodyPr>
          <a:lstStyle/>
          <a:p>
            <a:pPr algn="ctr">
              <a:lnSpc>
                <a:spcPct val="100000"/>
              </a:lnSpc>
            </a:pPr>
            <a:endParaRPr lang="en-US" sz="1800" b="0" strike="noStrike" spc="-1">
              <a:solidFill>
                <a:schemeClr val="lt1"/>
              </a:solidFill>
              <a:latin typeface="Calibri"/>
              <a:ea typeface="DejaVu Sans"/>
            </a:endParaRPr>
          </a:p>
        </p:txBody>
      </p:sp>
    </p:spTree>
    <p:extLst>
      <p:ext uri="{BB962C8B-B14F-4D97-AF65-F5344CB8AC3E}">
        <p14:creationId xmlns:p14="http://schemas.microsoft.com/office/powerpoint/2010/main" val="941070054"/>
      </p:ext>
    </p:extLst>
  </p:cSld>
  <p:clrMapOvr>
    <a:masterClrMapping/>
  </p:clrMapOvr>
</p:sld>
</file>

<file path=ppt/theme/theme1.xml><?xml version="1.0" encoding="utf-8"?>
<a:theme xmlns:a="http://schemas.openxmlformats.org/drawingml/2006/main"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373</TotalTime>
  <Words>1404</Words>
  <Application>Microsoft Macintosh PowerPoint</Application>
  <PresentationFormat>Widescreen</PresentationFormat>
  <Paragraphs>211</Paragraphs>
  <Slides>26</Slides>
  <Notes>6</Notes>
  <HiddenSlides>0</HiddenSlides>
  <MMClips>0</MMClips>
  <ScaleCrop>false</ScaleCrop>
  <HeadingPairs>
    <vt:vector size="6" baseType="variant">
      <vt:variant>
        <vt:lpstr>Caratteri utilizzati</vt:lpstr>
      </vt:variant>
      <vt:variant>
        <vt:i4>6</vt:i4>
      </vt:variant>
      <vt:variant>
        <vt:lpstr>Tema</vt:lpstr>
      </vt:variant>
      <vt:variant>
        <vt:i4>2</vt:i4>
      </vt:variant>
      <vt:variant>
        <vt:lpstr>Titoli diapositive</vt:lpstr>
      </vt:variant>
      <vt:variant>
        <vt:i4>26</vt:i4>
      </vt:variant>
    </vt:vector>
  </HeadingPairs>
  <TitlesOfParts>
    <vt:vector size="34" baseType="lpstr">
      <vt:lpstr>Arial</vt:lpstr>
      <vt:lpstr>Calibri</vt:lpstr>
      <vt:lpstr>Calibri Light</vt:lpstr>
      <vt:lpstr>Symbol</vt:lpstr>
      <vt:lpstr>Times New Roman</vt:lpstr>
      <vt:lpstr>Wingdings</vt:lpstr>
      <vt:lpstr>Tema di Office</vt:lpstr>
      <vt:lpstr>Tema di Office</vt:lpstr>
      <vt:lpstr>Sprint 2</vt:lpstr>
      <vt:lpstr>Outline</vt:lpstr>
      <vt:lpstr>Fix del controllo sul codice fiscale</vt:lpstr>
      <vt:lpstr>Gestione Tempo</vt:lpstr>
      <vt:lpstr>Ri-progettazione delle interfacce esterne</vt:lpstr>
      <vt:lpstr>Ri-progettazione delle interfacce esterne</vt:lpstr>
      <vt:lpstr>Presentazione standard di PowerPoint</vt:lpstr>
      <vt:lpstr>Ri-progettazione delle interfacce esterne</vt:lpstr>
      <vt:lpstr>Ri-progettazione dello schema E/R</vt:lpstr>
      <vt:lpstr>Ri-progettazione dello schema E/R</vt:lpstr>
      <vt:lpstr>Miglioramento dell’algoritmo di scheduling</vt:lpstr>
      <vt:lpstr>Presentazione standard di PowerPoint</vt:lpstr>
      <vt:lpstr>Miglioramento dell’algoritmo di scheduling</vt:lpstr>
      <vt:lpstr>Miglioramento dell’algoritmo di scheduling</vt:lpstr>
      <vt:lpstr>Aggiunta di H2 tramite MAVEN profile</vt:lpstr>
      <vt:lpstr>Introduzione di SPRING AOP</vt:lpstr>
      <vt:lpstr>Creazione Annotazione @Validant</vt:lpstr>
      <vt:lpstr>Turno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Statistiche</vt:lpstr>
      <vt:lpstr>Statistiche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 di Bug  </dc:title>
  <dc:subject/>
  <dc:creator>matteo federico</dc:creator>
  <dc:description/>
  <cp:lastModifiedBy>matteo federico</cp:lastModifiedBy>
  <cp:revision>183</cp:revision>
  <dcterms:created xsi:type="dcterms:W3CDTF">2023-12-03T09:55:01Z</dcterms:created>
  <dcterms:modified xsi:type="dcterms:W3CDTF">2023-12-11T12:01:27Z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18</vt:i4>
  </property>
</Properties>
</file>