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1" r:id="rId4"/>
    <p:sldId id="269" r:id="rId5"/>
    <p:sldId id="270" r:id="rId6"/>
    <p:sldId id="273" r:id="rId7"/>
    <p:sldId id="274" r:id="rId8"/>
    <p:sldId id="272" r:id="rId9"/>
    <p:sldId id="275" r:id="rId10"/>
    <p:sldId id="276" r:id="rId11"/>
    <p:sldId id="259" r:id="rId12"/>
    <p:sldId id="264" r:id="rId13"/>
    <p:sldId id="265" r:id="rId14"/>
    <p:sldId id="266" r:id="rId15"/>
    <p:sldId id="267" r:id="rId16"/>
    <p:sldId id="268" r:id="rId17"/>
    <p:sldId id="262" r:id="rId18"/>
    <p:sldId id="263"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87990" autoAdjust="0"/>
  </p:normalViewPr>
  <p:slideViewPr>
    <p:cSldViewPr snapToGrid="0">
      <p:cViewPr varScale="1">
        <p:scale>
          <a:sx n="75" d="100"/>
          <a:sy n="75" d="100"/>
        </p:scale>
        <p:origin x="108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A16BA-69B6-4255-9A68-47767A31E860}"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C077DAB4-8F66-4364-AD11-B9D55C8F3E4A}">
      <dgm:prSet/>
      <dgm:spPr/>
      <dgm:t>
        <a:bodyPr/>
        <a:lstStyle/>
        <a:p>
          <a:pPr>
            <a:lnSpc>
              <a:spcPct val="100000"/>
            </a:lnSpc>
          </a:pPr>
          <a:r>
            <a:rPr lang="en-US" dirty="0"/>
            <a:t>Bug Fixing</a:t>
          </a:r>
        </a:p>
      </dgm:t>
    </dgm:pt>
    <dgm:pt modelId="{C9573661-310D-43D9-82C8-FCC5CAD106FC}" type="parTrans" cxnId="{41E3F3FB-40CD-47FC-A364-2C2386CEE116}">
      <dgm:prSet/>
      <dgm:spPr/>
      <dgm:t>
        <a:bodyPr/>
        <a:lstStyle/>
        <a:p>
          <a:endParaRPr lang="en-US"/>
        </a:p>
      </dgm:t>
    </dgm:pt>
    <dgm:pt modelId="{6D4E60F7-622B-48C5-BE51-3EB54E0DFFBA}" type="sibTrans" cxnId="{41E3F3FB-40CD-47FC-A364-2C2386CEE116}">
      <dgm:prSet/>
      <dgm:spPr/>
      <dgm:t>
        <a:bodyPr/>
        <a:lstStyle/>
        <a:p>
          <a:endParaRPr lang="en-US"/>
        </a:p>
      </dgm:t>
    </dgm:pt>
    <dgm:pt modelId="{8ECA8B14-F51A-4EFF-917E-DD71021C4D29}">
      <dgm:prSet/>
      <dgm:spPr/>
      <dgm:t>
        <a:bodyPr/>
        <a:lstStyle/>
        <a:p>
          <a:pPr>
            <a:lnSpc>
              <a:spcPct val="100000"/>
            </a:lnSpc>
          </a:pPr>
          <a:r>
            <a:rPr lang="en-US" dirty="0"/>
            <a:t>Refactor</a:t>
          </a:r>
        </a:p>
      </dgm:t>
    </dgm:pt>
    <dgm:pt modelId="{F10DB030-6936-4060-9428-84E84E593EA6}" type="parTrans" cxnId="{D7AF0879-5879-4539-B32E-845410ED6DDF}">
      <dgm:prSet/>
      <dgm:spPr/>
      <dgm:t>
        <a:bodyPr/>
        <a:lstStyle/>
        <a:p>
          <a:endParaRPr lang="en-US"/>
        </a:p>
      </dgm:t>
    </dgm:pt>
    <dgm:pt modelId="{52544473-84A0-48C5-8759-BB6981C761D9}" type="sibTrans" cxnId="{D7AF0879-5879-4539-B32E-845410ED6DDF}">
      <dgm:prSet/>
      <dgm:spPr/>
      <dgm:t>
        <a:bodyPr/>
        <a:lstStyle/>
        <a:p>
          <a:endParaRPr lang="en-US"/>
        </a:p>
      </dgm:t>
    </dgm:pt>
    <dgm:pt modelId="{AEB44C52-07EC-41F7-8CF1-1544FBAF5A73}">
      <dgm:prSet/>
      <dgm:spPr/>
      <dgm:t>
        <a:bodyPr/>
        <a:lstStyle/>
        <a:p>
          <a:pPr>
            <a:lnSpc>
              <a:spcPct val="100000"/>
            </a:lnSpc>
          </a:pPr>
          <a:r>
            <a:rPr lang="en-US" dirty="0" err="1"/>
            <a:t>Incrementi</a:t>
          </a:r>
          <a:endParaRPr lang="en-US" dirty="0"/>
        </a:p>
      </dgm:t>
    </dgm:pt>
    <dgm:pt modelId="{C0F83C20-7707-4A6C-AA33-FB76B126D66B}" type="parTrans" cxnId="{FC7F628A-4ADC-4368-B7F9-4D7A072AB843}">
      <dgm:prSet/>
      <dgm:spPr/>
      <dgm:t>
        <a:bodyPr/>
        <a:lstStyle/>
        <a:p>
          <a:endParaRPr lang="en-US"/>
        </a:p>
      </dgm:t>
    </dgm:pt>
    <dgm:pt modelId="{957378CE-80D0-4442-BEB1-A6F247F83264}" type="sibTrans" cxnId="{FC7F628A-4ADC-4368-B7F9-4D7A072AB843}">
      <dgm:prSet/>
      <dgm:spPr/>
      <dgm:t>
        <a:bodyPr/>
        <a:lstStyle/>
        <a:p>
          <a:endParaRPr lang="en-US"/>
        </a:p>
      </dgm:t>
    </dgm:pt>
    <dgm:pt modelId="{B7FFCBE8-2A66-4A5F-A105-F3E064646899}">
      <dgm:prSet/>
      <dgm:spPr/>
      <dgm:t>
        <a:bodyPr/>
        <a:lstStyle/>
        <a:p>
          <a:pPr>
            <a:lnSpc>
              <a:spcPct val="100000"/>
            </a:lnSpc>
          </a:pPr>
          <a:r>
            <a:rPr lang="en-US"/>
            <a:t>Statistiche</a:t>
          </a:r>
        </a:p>
      </dgm:t>
    </dgm:pt>
    <dgm:pt modelId="{8D8CE692-8593-43FC-8AF0-30C7049D2588}" type="parTrans" cxnId="{3BC55134-2F08-4BEE-9408-715C729349A0}">
      <dgm:prSet/>
      <dgm:spPr/>
      <dgm:t>
        <a:bodyPr/>
        <a:lstStyle/>
        <a:p>
          <a:endParaRPr lang="en-US"/>
        </a:p>
      </dgm:t>
    </dgm:pt>
    <dgm:pt modelId="{7B413E89-02DC-4428-8405-E0B1AA0EF7C7}" type="sibTrans" cxnId="{3BC55134-2F08-4BEE-9408-715C729349A0}">
      <dgm:prSet/>
      <dgm:spPr/>
      <dgm:t>
        <a:bodyPr/>
        <a:lstStyle/>
        <a:p>
          <a:endParaRPr lang="en-US"/>
        </a:p>
      </dgm:t>
    </dgm:pt>
    <dgm:pt modelId="{76904C92-EA97-40E8-B12D-07489AB8C680}">
      <dgm:prSet/>
      <dgm:spPr/>
      <dgm:t>
        <a:bodyPr/>
        <a:lstStyle/>
        <a:p>
          <a:pPr>
            <a:lnSpc>
              <a:spcPct val="100000"/>
            </a:lnSpc>
          </a:pPr>
          <a:r>
            <a:rPr lang="en-US" b="0" dirty="0" err="1"/>
            <a:t>Algoritmo</a:t>
          </a:r>
          <a:r>
            <a:rPr lang="en-US" b="0" dirty="0"/>
            <a:t> di scheduling</a:t>
          </a:r>
        </a:p>
      </dgm:t>
    </dgm:pt>
    <dgm:pt modelId="{8093DA37-BAF8-4DA2-B9BB-A6876B7C51E9}" type="parTrans" cxnId="{7FE9FD0D-4652-4243-A74F-BEE47CD32373}">
      <dgm:prSet/>
      <dgm:spPr/>
      <dgm:t>
        <a:bodyPr/>
        <a:lstStyle/>
        <a:p>
          <a:endParaRPr lang="it-IT"/>
        </a:p>
      </dgm:t>
    </dgm:pt>
    <dgm:pt modelId="{72DE30FC-FFA2-417E-9B48-02D25E80E5F3}" type="sibTrans" cxnId="{7FE9FD0D-4652-4243-A74F-BEE47CD32373}">
      <dgm:prSet/>
      <dgm:spPr/>
      <dgm:t>
        <a:bodyPr/>
        <a:lstStyle/>
        <a:p>
          <a:endParaRPr lang="it-IT"/>
        </a:p>
      </dgm:t>
    </dgm:pt>
    <dgm:pt modelId="{363FFC76-A343-49B6-9C46-5BB2448597CD}" type="pres">
      <dgm:prSet presAssocID="{E08A16BA-69B6-4255-9A68-47767A31E860}" presName="root" presStyleCnt="0">
        <dgm:presLayoutVars>
          <dgm:dir/>
          <dgm:resizeHandles val="exact"/>
        </dgm:presLayoutVars>
      </dgm:prSet>
      <dgm:spPr/>
    </dgm:pt>
    <dgm:pt modelId="{415BCF0C-3E4F-4AC3-8EFA-583D0500B261}" type="pres">
      <dgm:prSet presAssocID="{C077DAB4-8F66-4364-AD11-B9D55C8F3E4A}" presName="compNode" presStyleCnt="0"/>
      <dgm:spPr/>
    </dgm:pt>
    <dgm:pt modelId="{C4CDF05B-1981-4A5E-881B-1ED5F6C291E3}" type="pres">
      <dgm:prSet presAssocID="{C077DAB4-8F66-4364-AD11-B9D55C8F3E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nsetto"/>
        </a:ext>
      </dgm:extLst>
    </dgm:pt>
    <dgm:pt modelId="{E6AD658C-816D-437C-9D74-5CE3AF85F25D}" type="pres">
      <dgm:prSet presAssocID="{C077DAB4-8F66-4364-AD11-B9D55C8F3E4A}" presName="spaceRect" presStyleCnt="0"/>
      <dgm:spPr/>
    </dgm:pt>
    <dgm:pt modelId="{4433E921-339C-4079-B351-AD0FB3F7AF20}" type="pres">
      <dgm:prSet presAssocID="{C077DAB4-8F66-4364-AD11-B9D55C8F3E4A}" presName="textRect" presStyleLbl="revTx" presStyleIdx="0" presStyleCnt="5">
        <dgm:presLayoutVars>
          <dgm:chMax val="1"/>
          <dgm:chPref val="1"/>
        </dgm:presLayoutVars>
      </dgm:prSet>
      <dgm:spPr/>
    </dgm:pt>
    <dgm:pt modelId="{45A11B1D-0237-4E30-BFE0-742EF6B83749}" type="pres">
      <dgm:prSet presAssocID="{6D4E60F7-622B-48C5-BE51-3EB54E0DFFBA}" presName="sibTrans" presStyleCnt="0"/>
      <dgm:spPr/>
    </dgm:pt>
    <dgm:pt modelId="{76AD1174-711A-4811-87B1-85698206EADA}" type="pres">
      <dgm:prSet presAssocID="{8ECA8B14-F51A-4EFF-917E-DD71021C4D29}" presName="compNode" presStyleCnt="0"/>
      <dgm:spPr/>
    </dgm:pt>
    <dgm:pt modelId="{7E26ADB7-652C-4B4D-9F1D-95DEE79D2B6B}" type="pres">
      <dgm:prSet presAssocID="{8ECA8B14-F51A-4EFF-917E-DD71021C4D2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gno di spunta"/>
        </a:ext>
      </dgm:extLst>
    </dgm:pt>
    <dgm:pt modelId="{5599F18A-5277-4029-B06D-03E6B5DCE733}" type="pres">
      <dgm:prSet presAssocID="{8ECA8B14-F51A-4EFF-917E-DD71021C4D29}" presName="spaceRect" presStyleCnt="0"/>
      <dgm:spPr/>
    </dgm:pt>
    <dgm:pt modelId="{FEAD4FB3-866F-4993-AD0E-F591E019E31D}" type="pres">
      <dgm:prSet presAssocID="{8ECA8B14-F51A-4EFF-917E-DD71021C4D29}" presName="textRect" presStyleLbl="revTx" presStyleIdx="1" presStyleCnt="5">
        <dgm:presLayoutVars>
          <dgm:chMax val="1"/>
          <dgm:chPref val="1"/>
        </dgm:presLayoutVars>
      </dgm:prSet>
      <dgm:spPr/>
    </dgm:pt>
    <dgm:pt modelId="{1BB9FA5D-9B2D-46E1-BEE9-393E6FC9B718}" type="pres">
      <dgm:prSet presAssocID="{52544473-84A0-48C5-8759-BB6981C761D9}" presName="sibTrans" presStyleCnt="0"/>
      <dgm:spPr/>
    </dgm:pt>
    <dgm:pt modelId="{9A7F34A5-749D-4FE9-A490-E58391875A84}" type="pres">
      <dgm:prSet presAssocID="{AEB44C52-07EC-41F7-8CF1-1544FBAF5A73}" presName="compNode" presStyleCnt="0"/>
      <dgm:spPr/>
    </dgm:pt>
    <dgm:pt modelId="{52D54191-A5AB-4B67-82E0-E3965BA9A8FB}" type="pres">
      <dgm:prSet presAssocID="{AEB44C52-07EC-41F7-8CF1-1544FBAF5A7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lenco di controllo"/>
        </a:ext>
      </dgm:extLst>
    </dgm:pt>
    <dgm:pt modelId="{4356A5FD-F7E4-4CCC-A279-1DDB46F1073F}" type="pres">
      <dgm:prSet presAssocID="{AEB44C52-07EC-41F7-8CF1-1544FBAF5A73}" presName="spaceRect" presStyleCnt="0"/>
      <dgm:spPr/>
    </dgm:pt>
    <dgm:pt modelId="{DADF451F-CACE-4925-AC2E-87FCC63B0258}" type="pres">
      <dgm:prSet presAssocID="{AEB44C52-07EC-41F7-8CF1-1544FBAF5A73}" presName="textRect" presStyleLbl="revTx" presStyleIdx="2" presStyleCnt="5">
        <dgm:presLayoutVars>
          <dgm:chMax val="1"/>
          <dgm:chPref val="1"/>
        </dgm:presLayoutVars>
      </dgm:prSet>
      <dgm:spPr/>
    </dgm:pt>
    <dgm:pt modelId="{FEC9DCE1-242D-4EC6-942E-F7CFD46E7DE0}" type="pres">
      <dgm:prSet presAssocID="{957378CE-80D0-4442-BEB1-A6F247F83264}" presName="sibTrans" presStyleCnt="0"/>
      <dgm:spPr/>
    </dgm:pt>
    <dgm:pt modelId="{5D43C511-A2D7-4A78-B6AC-15C1D46A3AF0}" type="pres">
      <dgm:prSet presAssocID="{76904C92-EA97-40E8-B12D-07489AB8C680}" presName="compNode" presStyleCnt="0"/>
      <dgm:spPr/>
    </dgm:pt>
    <dgm:pt modelId="{BA8657E9-B33B-45E3-806A-A10C0470F443}" type="pres">
      <dgm:prSet presAssocID="{76904C92-EA97-40E8-B12D-07489AB8C6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91B213EE-3ACF-4BE2-9B38-BDA45BD08352}" type="pres">
      <dgm:prSet presAssocID="{76904C92-EA97-40E8-B12D-07489AB8C680}" presName="spaceRect" presStyleCnt="0"/>
      <dgm:spPr/>
    </dgm:pt>
    <dgm:pt modelId="{20F36A05-3512-419B-96C3-CF0DDA886791}" type="pres">
      <dgm:prSet presAssocID="{76904C92-EA97-40E8-B12D-07489AB8C680}" presName="textRect" presStyleLbl="revTx" presStyleIdx="3" presStyleCnt="5">
        <dgm:presLayoutVars>
          <dgm:chMax val="1"/>
          <dgm:chPref val="1"/>
        </dgm:presLayoutVars>
      </dgm:prSet>
      <dgm:spPr/>
    </dgm:pt>
    <dgm:pt modelId="{0737400D-52FB-40AA-A07C-B7B301876A76}" type="pres">
      <dgm:prSet presAssocID="{72DE30FC-FFA2-417E-9B48-02D25E80E5F3}" presName="sibTrans" presStyleCnt="0"/>
      <dgm:spPr/>
    </dgm:pt>
    <dgm:pt modelId="{A29BA26C-8F1C-4439-974F-AE7D4A21B936}" type="pres">
      <dgm:prSet presAssocID="{B7FFCBE8-2A66-4A5F-A105-F3E064646899}" presName="compNode" presStyleCnt="0"/>
      <dgm:spPr/>
    </dgm:pt>
    <dgm:pt modelId="{19C0F6F5-82BC-4CDD-9E4F-8C924E188623}" type="pres">
      <dgm:prSet presAssocID="{B7FFCBE8-2A66-4A5F-A105-F3E0646468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F9285C7A-2B5A-4A4D-8803-FA2106D7625D}" type="pres">
      <dgm:prSet presAssocID="{B7FFCBE8-2A66-4A5F-A105-F3E064646899}" presName="spaceRect" presStyleCnt="0"/>
      <dgm:spPr/>
    </dgm:pt>
    <dgm:pt modelId="{A4509536-1BC0-4F23-BA79-134785FEF549}" type="pres">
      <dgm:prSet presAssocID="{B7FFCBE8-2A66-4A5F-A105-F3E064646899}" presName="textRect" presStyleLbl="revTx" presStyleIdx="4" presStyleCnt="5">
        <dgm:presLayoutVars>
          <dgm:chMax val="1"/>
          <dgm:chPref val="1"/>
        </dgm:presLayoutVars>
      </dgm:prSet>
      <dgm:spPr/>
    </dgm:pt>
  </dgm:ptLst>
  <dgm:cxnLst>
    <dgm:cxn modelId="{7FE9FD0D-4652-4243-A74F-BEE47CD32373}" srcId="{E08A16BA-69B6-4255-9A68-47767A31E860}" destId="{76904C92-EA97-40E8-B12D-07489AB8C680}" srcOrd="3" destOrd="0" parTransId="{8093DA37-BAF8-4DA2-B9BB-A6876B7C51E9}" sibTransId="{72DE30FC-FFA2-417E-9B48-02D25E80E5F3}"/>
    <dgm:cxn modelId="{3BC55134-2F08-4BEE-9408-715C729349A0}" srcId="{E08A16BA-69B6-4255-9A68-47767A31E860}" destId="{B7FFCBE8-2A66-4A5F-A105-F3E064646899}" srcOrd="4" destOrd="0" parTransId="{8D8CE692-8593-43FC-8AF0-30C7049D2588}" sibTransId="{7B413E89-02DC-4428-8405-E0B1AA0EF7C7}"/>
    <dgm:cxn modelId="{DAF53B35-397A-49F0-9743-A0BDB75D97AE}" type="presOf" srcId="{B7FFCBE8-2A66-4A5F-A105-F3E064646899}" destId="{A4509536-1BC0-4F23-BA79-134785FEF549}" srcOrd="0" destOrd="0" presId="urn:microsoft.com/office/officeart/2018/2/layout/IconLabelList"/>
    <dgm:cxn modelId="{8595B640-188E-439C-A2EE-0201A7C4238B}" type="presOf" srcId="{C077DAB4-8F66-4364-AD11-B9D55C8F3E4A}" destId="{4433E921-339C-4079-B351-AD0FB3F7AF20}" srcOrd="0" destOrd="0" presId="urn:microsoft.com/office/officeart/2018/2/layout/IconLabelList"/>
    <dgm:cxn modelId="{4ABAA063-BE67-48AF-B5B7-37ED83AA4E6E}" type="presOf" srcId="{8ECA8B14-F51A-4EFF-917E-DD71021C4D29}" destId="{FEAD4FB3-866F-4993-AD0E-F591E019E31D}" srcOrd="0" destOrd="0" presId="urn:microsoft.com/office/officeart/2018/2/layout/IconLabelList"/>
    <dgm:cxn modelId="{E6D3A358-D566-42EA-A112-5DB1E5D24E8B}" type="presOf" srcId="{AEB44C52-07EC-41F7-8CF1-1544FBAF5A73}" destId="{DADF451F-CACE-4925-AC2E-87FCC63B0258}" srcOrd="0" destOrd="0" presId="urn:microsoft.com/office/officeart/2018/2/layout/IconLabelList"/>
    <dgm:cxn modelId="{D7AF0879-5879-4539-B32E-845410ED6DDF}" srcId="{E08A16BA-69B6-4255-9A68-47767A31E860}" destId="{8ECA8B14-F51A-4EFF-917E-DD71021C4D29}" srcOrd="1" destOrd="0" parTransId="{F10DB030-6936-4060-9428-84E84E593EA6}" sibTransId="{52544473-84A0-48C5-8759-BB6981C761D9}"/>
    <dgm:cxn modelId="{F08BA288-D3B9-4AD5-A82D-D6F6F93D3364}" type="presOf" srcId="{E08A16BA-69B6-4255-9A68-47767A31E860}" destId="{363FFC76-A343-49B6-9C46-5BB2448597CD}" srcOrd="0" destOrd="0" presId="urn:microsoft.com/office/officeart/2018/2/layout/IconLabelList"/>
    <dgm:cxn modelId="{FC7F628A-4ADC-4368-B7F9-4D7A072AB843}" srcId="{E08A16BA-69B6-4255-9A68-47767A31E860}" destId="{AEB44C52-07EC-41F7-8CF1-1544FBAF5A73}" srcOrd="2" destOrd="0" parTransId="{C0F83C20-7707-4A6C-AA33-FB76B126D66B}" sibTransId="{957378CE-80D0-4442-BEB1-A6F247F83264}"/>
    <dgm:cxn modelId="{44B5CBC1-B7AC-4E79-BDD2-59CD30EC51FC}" type="presOf" srcId="{76904C92-EA97-40E8-B12D-07489AB8C680}" destId="{20F36A05-3512-419B-96C3-CF0DDA886791}" srcOrd="0" destOrd="0" presId="urn:microsoft.com/office/officeart/2018/2/layout/IconLabelList"/>
    <dgm:cxn modelId="{41E3F3FB-40CD-47FC-A364-2C2386CEE116}" srcId="{E08A16BA-69B6-4255-9A68-47767A31E860}" destId="{C077DAB4-8F66-4364-AD11-B9D55C8F3E4A}" srcOrd="0" destOrd="0" parTransId="{C9573661-310D-43D9-82C8-FCC5CAD106FC}" sibTransId="{6D4E60F7-622B-48C5-BE51-3EB54E0DFFBA}"/>
    <dgm:cxn modelId="{BF015DE1-5D77-4FE0-99BE-7BCF039EBF17}" type="presParOf" srcId="{363FFC76-A343-49B6-9C46-5BB2448597CD}" destId="{415BCF0C-3E4F-4AC3-8EFA-583D0500B261}" srcOrd="0" destOrd="0" presId="urn:microsoft.com/office/officeart/2018/2/layout/IconLabelList"/>
    <dgm:cxn modelId="{E8E48F1D-8CB9-4EA8-996F-70D684037D7D}" type="presParOf" srcId="{415BCF0C-3E4F-4AC3-8EFA-583D0500B261}" destId="{C4CDF05B-1981-4A5E-881B-1ED5F6C291E3}" srcOrd="0" destOrd="0" presId="urn:microsoft.com/office/officeart/2018/2/layout/IconLabelList"/>
    <dgm:cxn modelId="{9A9CCFB8-1431-4B9E-9FA0-FC9ECE4AB460}" type="presParOf" srcId="{415BCF0C-3E4F-4AC3-8EFA-583D0500B261}" destId="{E6AD658C-816D-437C-9D74-5CE3AF85F25D}" srcOrd="1" destOrd="0" presId="urn:microsoft.com/office/officeart/2018/2/layout/IconLabelList"/>
    <dgm:cxn modelId="{0B209BC5-A717-45EB-A006-EBE73E8D2FEB}" type="presParOf" srcId="{415BCF0C-3E4F-4AC3-8EFA-583D0500B261}" destId="{4433E921-339C-4079-B351-AD0FB3F7AF20}" srcOrd="2" destOrd="0" presId="urn:microsoft.com/office/officeart/2018/2/layout/IconLabelList"/>
    <dgm:cxn modelId="{7DBCAF0F-DBAE-44BB-920B-9DDA2EFF7FB9}" type="presParOf" srcId="{363FFC76-A343-49B6-9C46-5BB2448597CD}" destId="{45A11B1D-0237-4E30-BFE0-742EF6B83749}" srcOrd="1" destOrd="0" presId="urn:microsoft.com/office/officeart/2018/2/layout/IconLabelList"/>
    <dgm:cxn modelId="{0598BD1C-8DB2-4179-B1E3-AAFED31CBC2F}" type="presParOf" srcId="{363FFC76-A343-49B6-9C46-5BB2448597CD}" destId="{76AD1174-711A-4811-87B1-85698206EADA}" srcOrd="2" destOrd="0" presId="urn:microsoft.com/office/officeart/2018/2/layout/IconLabelList"/>
    <dgm:cxn modelId="{C4662F9F-31C7-469A-804B-03AC0BD64FFC}" type="presParOf" srcId="{76AD1174-711A-4811-87B1-85698206EADA}" destId="{7E26ADB7-652C-4B4D-9F1D-95DEE79D2B6B}" srcOrd="0" destOrd="0" presId="urn:microsoft.com/office/officeart/2018/2/layout/IconLabelList"/>
    <dgm:cxn modelId="{0AB9B3FC-EFAE-4905-B1D6-CD87F7FE67DB}" type="presParOf" srcId="{76AD1174-711A-4811-87B1-85698206EADA}" destId="{5599F18A-5277-4029-B06D-03E6B5DCE733}" srcOrd="1" destOrd="0" presId="urn:microsoft.com/office/officeart/2018/2/layout/IconLabelList"/>
    <dgm:cxn modelId="{6B65F264-EB02-4B26-9549-B84BCDD4F2FE}" type="presParOf" srcId="{76AD1174-711A-4811-87B1-85698206EADA}" destId="{FEAD4FB3-866F-4993-AD0E-F591E019E31D}" srcOrd="2" destOrd="0" presId="urn:microsoft.com/office/officeart/2018/2/layout/IconLabelList"/>
    <dgm:cxn modelId="{F8A6EA5F-9F25-4BED-AC24-0EECF18569C6}" type="presParOf" srcId="{363FFC76-A343-49B6-9C46-5BB2448597CD}" destId="{1BB9FA5D-9B2D-46E1-BEE9-393E6FC9B718}" srcOrd="3" destOrd="0" presId="urn:microsoft.com/office/officeart/2018/2/layout/IconLabelList"/>
    <dgm:cxn modelId="{B252DD77-B2A2-45C5-B4FE-3EBE8EF98845}" type="presParOf" srcId="{363FFC76-A343-49B6-9C46-5BB2448597CD}" destId="{9A7F34A5-749D-4FE9-A490-E58391875A84}" srcOrd="4" destOrd="0" presId="urn:microsoft.com/office/officeart/2018/2/layout/IconLabelList"/>
    <dgm:cxn modelId="{C28D1EFA-F77C-4DF0-B529-A63F56141D38}" type="presParOf" srcId="{9A7F34A5-749D-4FE9-A490-E58391875A84}" destId="{52D54191-A5AB-4B67-82E0-E3965BA9A8FB}" srcOrd="0" destOrd="0" presId="urn:microsoft.com/office/officeart/2018/2/layout/IconLabelList"/>
    <dgm:cxn modelId="{75A11CF6-A66F-473B-ABC1-ADFF82C78EE3}" type="presParOf" srcId="{9A7F34A5-749D-4FE9-A490-E58391875A84}" destId="{4356A5FD-F7E4-4CCC-A279-1DDB46F1073F}" srcOrd="1" destOrd="0" presId="urn:microsoft.com/office/officeart/2018/2/layout/IconLabelList"/>
    <dgm:cxn modelId="{9F38D999-FFF3-403A-B25D-8BC3D2041B71}" type="presParOf" srcId="{9A7F34A5-749D-4FE9-A490-E58391875A84}" destId="{DADF451F-CACE-4925-AC2E-87FCC63B0258}" srcOrd="2" destOrd="0" presId="urn:microsoft.com/office/officeart/2018/2/layout/IconLabelList"/>
    <dgm:cxn modelId="{05CE64E9-EF47-47F7-8F5F-FBF64D8A8958}" type="presParOf" srcId="{363FFC76-A343-49B6-9C46-5BB2448597CD}" destId="{FEC9DCE1-242D-4EC6-942E-F7CFD46E7DE0}" srcOrd="5" destOrd="0" presId="urn:microsoft.com/office/officeart/2018/2/layout/IconLabelList"/>
    <dgm:cxn modelId="{A579AFC3-157D-4903-9B51-265CC9C03F75}" type="presParOf" srcId="{363FFC76-A343-49B6-9C46-5BB2448597CD}" destId="{5D43C511-A2D7-4A78-B6AC-15C1D46A3AF0}" srcOrd="6" destOrd="0" presId="urn:microsoft.com/office/officeart/2018/2/layout/IconLabelList"/>
    <dgm:cxn modelId="{A17906ED-69BA-493E-8F4E-0DFB941C26F6}" type="presParOf" srcId="{5D43C511-A2D7-4A78-B6AC-15C1D46A3AF0}" destId="{BA8657E9-B33B-45E3-806A-A10C0470F443}" srcOrd="0" destOrd="0" presId="urn:microsoft.com/office/officeart/2018/2/layout/IconLabelList"/>
    <dgm:cxn modelId="{78C4E378-400E-4FCE-9732-37BD59A3176E}" type="presParOf" srcId="{5D43C511-A2D7-4A78-B6AC-15C1D46A3AF0}" destId="{91B213EE-3ACF-4BE2-9B38-BDA45BD08352}" srcOrd="1" destOrd="0" presId="urn:microsoft.com/office/officeart/2018/2/layout/IconLabelList"/>
    <dgm:cxn modelId="{554957F2-0DDF-4C8A-90EC-8ECEAAC3C157}" type="presParOf" srcId="{5D43C511-A2D7-4A78-B6AC-15C1D46A3AF0}" destId="{20F36A05-3512-419B-96C3-CF0DDA886791}" srcOrd="2" destOrd="0" presId="urn:microsoft.com/office/officeart/2018/2/layout/IconLabelList"/>
    <dgm:cxn modelId="{C7A60C6B-A593-4D84-9660-F442E8F54739}" type="presParOf" srcId="{363FFC76-A343-49B6-9C46-5BB2448597CD}" destId="{0737400D-52FB-40AA-A07C-B7B301876A76}" srcOrd="7" destOrd="0" presId="urn:microsoft.com/office/officeart/2018/2/layout/IconLabelList"/>
    <dgm:cxn modelId="{D97CCA32-10EA-4C0E-8738-01DD99A15CB3}" type="presParOf" srcId="{363FFC76-A343-49B6-9C46-5BB2448597CD}" destId="{A29BA26C-8F1C-4439-974F-AE7D4A21B936}" srcOrd="8" destOrd="0" presId="urn:microsoft.com/office/officeart/2018/2/layout/IconLabelList"/>
    <dgm:cxn modelId="{D9C94E35-C114-48C5-AA24-5680841E6E8E}" type="presParOf" srcId="{A29BA26C-8F1C-4439-974F-AE7D4A21B936}" destId="{19C0F6F5-82BC-4CDD-9E4F-8C924E188623}" srcOrd="0" destOrd="0" presId="urn:microsoft.com/office/officeart/2018/2/layout/IconLabelList"/>
    <dgm:cxn modelId="{05F73111-3FC4-4486-AA7C-D5D7B05A7C8D}" type="presParOf" srcId="{A29BA26C-8F1C-4439-974F-AE7D4A21B936}" destId="{F9285C7A-2B5A-4A4D-8803-FA2106D7625D}" srcOrd="1" destOrd="0" presId="urn:microsoft.com/office/officeart/2018/2/layout/IconLabelList"/>
    <dgm:cxn modelId="{0E217919-D140-435F-905C-A0955462728D}" type="presParOf" srcId="{A29BA26C-8F1C-4439-974F-AE7D4A21B936}" destId="{A4509536-1BC0-4F23-BA79-134785FEF54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DF05B-1981-4A5E-881B-1ED5F6C291E3}">
      <dsp:nvSpPr>
        <dsp:cNvPr id="0" name=""/>
        <dsp:cNvSpPr/>
      </dsp:nvSpPr>
      <dsp:spPr>
        <a:xfrm>
          <a:off x="622259" y="107379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33E921-339C-4079-B351-AD0FB3F7AF20}">
      <dsp:nvSpPr>
        <dsp:cNvPr id="0" name=""/>
        <dsp:cNvSpPr/>
      </dsp:nvSpPr>
      <dsp:spPr>
        <a:xfrm>
          <a:off x="127259"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Bug Fixing</a:t>
          </a:r>
        </a:p>
      </dsp:txBody>
      <dsp:txXfrm>
        <a:off x="127259" y="2153967"/>
        <a:ext cx="1800000" cy="720000"/>
      </dsp:txXfrm>
    </dsp:sp>
    <dsp:sp modelId="{7E26ADB7-652C-4B4D-9F1D-95DEE79D2B6B}">
      <dsp:nvSpPr>
        <dsp:cNvPr id="0" name=""/>
        <dsp:cNvSpPr/>
      </dsp:nvSpPr>
      <dsp:spPr>
        <a:xfrm>
          <a:off x="2737260" y="107379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AD4FB3-866F-4993-AD0E-F591E019E31D}">
      <dsp:nvSpPr>
        <dsp:cNvPr id="0" name=""/>
        <dsp:cNvSpPr/>
      </dsp:nvSpPr>
      <dsp:spPr>
        <a:xfrm>
          <a:off x="2242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Refactor</a:t>
          </a:r>
        </a:p>
      </dsp:txBody>
      <dsp:txXfrm>
        <a:off x="2242260" y="2153967"/>
        <a:ext cx="1800000" cy="720000"/>
      </dsp:txXfrm>
    </dsp:sp>
    <dsp:sp modelId="{52D54191-A5AB-4B67-82E0-E3965BA9A8FB}">
      <dsp:nvSpPr>
        <dsp:cNvPr id="0" name=""/>
        <dsp:cNvSpPr/>
      </dsp:nvSpPr>
      <dsp:spPr>
        <a:xfrm>
          <a:off x="4852260" y="107379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F451F-CACE-4925-AC2E-87FCC63B0258}">
      <dsp:nvSpPr>
        <dsp:cNvPr id="0" name=""/>
        <dsp:cNvSpPr/>
      </dsp:nvSpPr>
      <dsp:spPr>
        <a:xfrm>
          <a:off x="4357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err="1"/>
            <a:t>Incrementi</a:t>
          </a:r>
          <a:endParaRPr lang="en-US" sz="2300" kern="1200" dirty="0"/>
        </a:p>
      </dsp:txBody>
      <dsp:txXfrm>
        <a:off x="4357260" y="2153967"/>
        <a:ext cx="1800000" cy="720000"/>
      </dsp:txXfrm>
    </dsp:sp>
    <dsp:sp modelId="{BA8657E9-B33B-45E3-806A-A10C0470F443}">
      <dsp:nvSpPr>
        <dsp:cNvPr id="0" name=""/>
        <dsp:cNvSpPr/>
      </dsp:nvSpPr>
      <dsp:spPr>
        <a:xfrm>
          <a:off x="6967260" y="107379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F36A05-3512-419B-96C3-CF0DDA886791}">
      <dsp:nvSpPr>
        <dsp:cNvPr id="0" name=""/>
        <dsp:cNvSpPr/>
      </dsp:nvSpPr>
      <dsp:spPr>
        <a:xfrm>
          <a:off x="6472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kern="1200" dirty="0" err="1"/>
            <a:t>Algoritmo</a:t>
          </a:r>
          <a:r>
            <a:rPr lang="en-US" sz="2300" b="0" kern="1200" dirty="0"/>
            <a:t> di scheduling</a:t>
          </a:r>
        </a:p>
      </dsp:txBody>
      <dsp:txXfrm>
        <a:off x="6472260" y="2153967"/>
        <a:ext cx="1800000" cy="720000"/>
      </dsp:txXfrm>
    </dsp:sp>
    <dsp:sp modelId="{19C0F6F5-82BC-4CDD-9E4F-8C924E188623}">
      <dsp:nvSpPr>
        <dsp:cNvPr id="0" name=""/>
        <dsp:cNvSpPr/>
      </dsp:nvSpPr>
      <dsp:spPr>
        <a:xfrm>
          <a:off x="9082260" y="107379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509536-1BC0-4F23-BA79-134785FEF549}">
      <dsp:nvSpPr>
        <dsp:cNvPr id="0" name=""/>
        <dsp:cNvSpPr/>
      </dsp:nvSpPr>
      <dsp:spPr>
        <a:xfrm>
          <a:off x="8587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Statistiche</a:t>
          </a:r>
        </a:p>
      </dsp:txBody>
      <dsp:txXfrm>
        <a:off x="8587260" y="215396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EF442-84AA-4C28-BD5A-3E28E35E5CBE}" type="datetimeFigureOut">
              <a:rPr lang="it-IT" smtClean="0"/>
              <a:t>19/02/2024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CCFFB-9D94-4B18-9555-00DA19F55C72}" type="slidenum">
              <a:rPr lang="it-IT" smtClean="0"/>
              <a:t>‹N›</a:t>
            </a:fld>
            <a:endParaRPr lang="it-IT"/>
          </a:p>
        </p:txBody>
      </p:sp>
    </p:spTree>
    <p:extLst>
      <p:ext uri="{BB962C8B-B14F-4D97-AF65-F5344CB8AC3E}">
        <p14:creationId xmlns:p14="http://schemas.microsoft.com/office/powerpoint/2010/main" val="178954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3</a:t>
            </a:fld>
            <a:endParaRPr lang="it-IT"/>
          </a:p>
        </p:txBody>
      </p:sp>
    </p:spTree>
    <p:extLst>
      <p:ext uri="{BB962C8B-B14F-4D97-AF65-F5344CB8AC3E}">
        <p14:creationId xmlns:p14="http://schemas.microsoft.com/office/powerpoint/2010/main" val="813949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15</a:t>
            </a:fld>
            <a:endParaRPr lang="it-IT"/>
          </a:p>
        </p:txBody>
      </p:sp>
    </p:spTree>
    <p:extLst>
      <p:ext uri="{BB962C8B-B14F-4D97-AF65-F5344CB8AC3E}">
        <p14:creationId xmlns:p14="http://schemas.microsoft.com/office/powerpoint/2010/main" val="476132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16</a:t>
            </a:fld>
            <a:endParaRPr lang="it-IT"/>
          </a:p>
        </p:txBody>
      </p:sp>
    </p:spTree>
    <p:extLst>
      <p:ext uri="{BB962C8B-B14F-4D97-AF65-F5344CB8AC3E}">
        <p14:creationId xmlns:p14="http://schemas.microsoft.com/office/powerpoint/2010/main" val="49943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5</a:t>
            </a:fld>
            <a:endParaRPr lang="it-IT"/>
          </a:p>
        </p:txBody>
      </p:sp>
    </p:spTree>
    <p:extLst>
      <p:ext uri="{BB962C8B-B14F-4D97-AF65-F5344CB8AC3E}">
        <p14:creationId xmlns:p14="http://schemas.microsoft.com/office/powerpoint/2010/main" val="59518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6</a:t>
            </a:fld>
            <a:endParaRPr lang="it-IT"/>
          </a:p>
        </p:txBody>
      </p:sp>
    </p:spTree>
    <p:extLst>
      <p:ext uri="{BB962C8B-B14F-4D97-AF65-F5344CB8AC3E}">
        <p14:creationId xmlns:p14="http://schemas.microsoft.com/office/powerpoint/2010/main" val="42190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7</a:t>
            </a:fld>
            <a:endParaRPr lang="it-IT"/>
          </a:p>
        </p:txBody>
      </p:sp>
    </p:spTree>
    <p:extLst>
      <p:ext uri="{BB962C8B-B14F-4D97-AF65-F5344CB8AC3E}">
        <p14:creationId xmlns:p14="http://schemas.microsoft.com/office/powerpoint/2010/main" val="363886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8</a:t>
            </a:fld>
            <a:endParaRPr lang="it-IT"/>
          </a:p>
        </p:txBody>
      </p:sp>
    </p:spTree>
    <p:extLst>
      <p:ext uri="{BB962C8B-B14F-4D97-AF65-F5344CB8AC3E}">
        <p14:creationId xmlns:p14="http://schemas.microsoft.com/office/powerpoint/2010/main" val="248486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9</a:t>
            </a:fld>
            <a:endParaRPr lang="it-IT"/>
          </a:p>
        </p:txBody>
      </p:sp>
    </p:spTree>
    <p:extLst>
      <p:ext uri="{BB962C8B-B14F-4D97-AF65-F5344CB8AC3E}">
        <p14:creationId xmlns:p14="http://schemas.microsoft.com/office/powerpoint/2010/main" val="206672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10</a:t>
            </a:fld>
            <a:endParaRPr lang="it-IT"/>
          </a:p>
        </p:txBody>
      </p:sp>
    </p:spTree>
    <p:extLst>
      <p:ext uri="{BB962C8B-B14F-4D97-AF65-F5344CB8AC3E}">
        <p14:creationId xmlns:p14="http://schemas.microsoft.com/office/powerpoint/2010/main" val="243958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13</a:t>
            </a:fld>
            <a:endParaRPr lang="it-IT"/>
          </a:p>
        </p:txBody>
      </p:sp>
    </p:spTree>
    <p:extLst>
      <p:ext uri="{BB962C8B-B14F-4D97-AF65-F5344CB8AC3E}">
        <p14:creationId xmlns:p14="http://schemas.microsoft.com/office/powerpoint/2010/main" val="317175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14</a:t>
            </a:fld>
            <a:endParaRPr lang="it-IT"/>
          </a:p>
        </p:txBody>
      </p:sp>
    </p:spTree>
    <p:extLst>
      <p:ext uri="{BB962C8B-B14F-4D97-AF65-F5344CB8AC3E}">
        <p14:creationId xmlns:p14="http://schemas.microsoft.com/office/powerpoint/2010/main" val="60322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CC12-93CD-ED38-0569-0B73D47B20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E13A51A-079C-5F0D-583E-24B1E766B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2C25ECD4-7BCE-5855-735A-1425BF0FF896}"/>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5" name="Footer Placeholder 4">
            <a:extLst>
              <a:ext uri="{FF2B5EF4-FFF2-40B4-BE49-F238E27FC236}">
                <a16:creationId xmlns:a16="http://schemas.microsoft.com/office/drawing/2014/main" id="{A0DD7168-4332-64BD-6576-7C035189D1C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0282178-FA30-C26F-6DF1-F4831894ACCE}"/>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39389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4F3D-75B1-4A32-5B47-11BFA2B4E7FE}"/>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8E4893A4-051B-3485-764A-D849E23230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590112A-E91F-D219-A777-403DD202402B}"/>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5" name="Footer Placeholder 4">
            <a:extLst>
              <a:ext uri="{FF2B5EF4-FFF2-40B4-BE49-F238E27FC236}">
                <a16:creationId xmlns:a16="http://schemas.microsoft.com/office/drawing/2014/main" id="{A04DC9B4-CF1B-D193-5124-1D894B110FB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5B2FD9C-3EC1-0F33-1072-E3AFAA546555}"/>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12627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61794-9951-B364-6EA4-9C65AE99EC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58564D3-11B3-9FEF-4F92-102484AC84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ABAA7C9-5790-C7C9-BD85-27A9F47CD17A}"/>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5" name="Footer Placeholder 4">
            <a:extLst>
              <a:ext uri="{FF2B5EF4-FFF2-40B4-BE49-F238E27FC236}">
                <a16:creationId xmlns:a16="http://schemas.microsoft.com/office/drawing/2014/main" id="{F349808C-AC82-FCE2-3BF8-8529C6F9C36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D1EAD4E-19CF-8747-3A10-B329A91EEB57}"/>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380039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3233-949F-18EF-BDBF-C5C30E52651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4E94F5B-560F-0A6D-1DE8-DAEE00A211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DCCF0B5-E8BC-20DA-089A-95B6BDC956A3}"/>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5" name="Footer Placeholder 4">
            <a:extLst>
              <a:ext uri="{FF2B5EF4-FFF2-40B4-BE49-F238E27FC236}">
                <a16:creationId xmlns:a16="http://schemas.microsoft.com/office/drawing/2014/main" id="{25BA2227-1CA9-4DAF-BB26-6E373BD7CF9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42931A9-A404-B495-62D2-B04D50C26A23}"/>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248464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6919-951A-B3AA-C08F-5BCD68ABB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1A36A9A5-8EE2-45D8-AB58-1DD71D77A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5D78F4-D9F4-D7EF-B4C0-53F9665A06A3}"/>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5" name="Footer Placeholder 4">
            <a:extLst>
              <a:ext uri="{FF2B5EF4-FFF2-40B4-BE49-F238E27FC236}">
                <a16:creationId xmlns:a16="http://schemas.microsoft.com/office/drawing/2014/main" id="{F9736D12-9039-B2BA-7FCD-5A84319F080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70057C9-F350-7FFA-9166-2B4C76572980}"/>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86046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632F-592A-8206-ABB1-5137083BD0F6}"/>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C985EF-4B6C-E974-CF11-B6F6594B27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C37DF44A-28F5-DCFE-3633-5F80CC17AA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9DE59E2-A370-63B0-5D64-FFB360F99D90}"/>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6" name="Footer Placeholder 5">
            <a:extLst>
              <a:ext uri="{FF2B5EF4-FFF2-40B4-BE49-F238E27FC236}">
                <a16:creationId xmlns:a16="http://schemas.microsoft.com/office/drawing/2014/main" id="{000C19CC-95C7-67E5-709A-5494A9BEA9D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44632A51-73B0-06FA-DC57-3A3CC9E5CBFD}"/>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418214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653B-CCCA-344F-9939-AC2FD6FCC4A3}"/>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DDBD45F3-EFE3-37B5-94BC-A3BC59E05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D4274-E50F-8D8F-0BA2-3437B3923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44796781-CCD6-59C0-874E-BBAD367C3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687189-671C-B7FB-C65D-C5948FA899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026B358-DC0D-0224-8580-9815CC6113A8}"/>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8" name="Footer Placeholder 7">
            <a:extLst>
              <a:ext uri="{FF2B5EF4-FFF2-40B4-BE49-F238E27FC236}">
                <a16:creationId xmlns:a16="http://schemas.microsoft.com/office/drawing/2014/main" id="{1B4944BB-B6B3-2AB2-18E5-07CDE7BC79EF}"/>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9FFC8F07-D915-C722-53BD-DEB331044559}"/>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403603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C477-B97C-6391-37A8-D39AD2334DE5}"/>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E8D479A-5D80-5260-1AE4-4E29CF164D68}"/>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4" name="Footer Placeholder 3">
            <a:extLst>
              <a:ext uri="{FF2B5EF4-FFF2-40B4-BE49-F238E27FC236}">
                <a16:creationId xmlns:a16="http://schemas.microsoft.com/office/drawing/2014/main" id="{81A7E4DF-A25D-B382-EE78-682DD5D1DF43}"/>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B34912EC-1BBB-A233-8FB0-30F15830B511}"/>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387604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83DA4-1BCB-539A-8F75-14FC6231D4AE}"/>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3" name="Footer Placeholder 2">
            <a:extLst>
              <a:ext uri="{FF2B5EF4-FFF2-40B4-BE49-F238E27FC236}">
                <a16:creationId xmlns:a16="http://schemas.microsoft.com/office/drawing/2014/main" id="{C2E06AB7-AB32-BB27-47EF-5D0645E54104}"/>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F76C09D1-5EA8-D350-0E13-06B2FCCEDA2F}"/>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185196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A175-A9E5-889A-F4C8-05FECBA69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EEA14700-4470-D80A-F5DE-1BA2DCCD08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C75544D-FD38-6F86-9EC1-506109D95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DE865-CA9B-9FCC-7C9B-9BADEC289B25}"/>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6" name="Footer Placeholder 5">
            <a:extLst>
              <a:ext uri="{FF2B5EF4-FFF2-40B4-BE49-F238E27FC236}">
                <a16:creationId xmlns:a16="http://schemas.microsoft.com/office/drawing/2014/main" id="{58D289B8-39F2-B750-5677-9C6D652EA5C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46D957BB-F34E-D58A-3A1F-AF1EF8D56D6A}"/>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219762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1A8-3661-0BFC-98C8-0B2BC4BEF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3A6049C9-1E1A-A1B1-6CA8-4F9095D20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70E1BC20-4158-9B07-08CC-6A56F6463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55988-82A6-EB80-3EAE-BBBC7E270E39}"/>
              </a:ext>
            </a:extLst>
          </p:cNvPr>
          <p:cNvSpPr>
            <a:spLocks noGrp="1"/>
          </p:cNvSpPr>
          <p:nvPr>
            <p:ph type="dt" sz="half" idx="10"/>
          </p:nvPr>
        </p:nvSpPr>
        <p:spPr/>
        <p:txBody>
          <a:bodyPr/>
          <a:lstStyle/>
          <a:p>
            <a:fld id="{5151ADD4-8A0E-493F-80BE-9838D3C137E6}" type="datetimeFigureOut">
              <a:rPr lang="it-IT" smtClean="0"/>
              <a:t>19/02/2024</a:t>
            </a:fld>
            <a:endParaRPr lang="it-IT"/>
          </a:p>
        </p:txBody>
      </p:sp>
      <p:sp>
        <p:nvSpPr>
          <p:cNvPr id="6" name="Footer Placeholder 5">
            <a:extLst>
              <a:ext uri="{FF2B5EF4-FFF2-40B4-BE49-F238E27FC236}">
                <a16:creationId xmlns:a16="http://schemas.microsoft.com/office/drawing/2014/main" id="{5C42A2CD-D3A5-F22D-FA34-E5C370441D9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FF63DD1-2194-226C-ADBB-631246790D2E}"/>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200861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074FAD-9FE9-6D74-2A0A-924312BA1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BDF8BD7F-F7D1-B8D4-9A44-718BBBD83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A1A0CF8-482F-34B6-FC48-2D700547E5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1ADD4-8A0E-493F-80BE-9838D3C137E6}" type="datetimeFigureOut">
              <a:rPr lang="it-IT" smtClean="0"/>
              <a:t>19/02/2024</a:t>
            </a:fld>
            <a:endParaRPr lang="it-IT"/>
          </a:p>
        </p:txBody>
      </p:sp>
      <p:sp>
        <p:nvSpPr>
          <p:cNvPr id="5" name="Footer Placeholder 4">
            <a:extLst>
              <a:ext uri="{FF2B5EF4-FFF2-40B4-BE49-F238E27FC236}">
                <a16:creationId xmlns:a16="http://schemas.microsoft.com/office/drawing/2014/main" id="{D25E6063-4C4F-FB25-A4FC-E696C0260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CABA15A-C88B-2222-36C4-9762092B2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CA9A2-0F54-4C13-9073-BB33D2AD3B07}" type="slidenum">
              <a:rPr lang="it-IT" smtClean="0"/>
              <a:t>‹N›</a:t>
            </a:fld>
            <a:endParaRPr lang="it-IT"/>
          </a:p>
        </p:txBody>
      </p:sp>
    </p:spTree>
    <p:extLst>
      <p:ext uri="{BB962C8B-B14F-4D97-AF65-F5344CB8AC3E}">
        <p14:creationId xmlns:p14="http://schemas.microsoft.com/office/powerpoint/2010/main" val="3438824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2" name="Rectangle 7"/>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a typeface="DejaVu Sans"/>
            </a:endParaRPr>
          </a:p>
        </p:txBody>
      </p:sp>
      <p:sp useBgFill="1">
        <p:nvSpPr>
          <p:cNvPr id="83" name="Freeform: Shape 9"/>
          <p:cNvSpPr/>
          <p:nvPr/>
        </p:nvSpPr>
        <p:spPr>
          <a:xfrm>
            <a:off x="1114560" y="0"/>
            <a:ext cx="9961920" cy="6856920"/>
          </a:xfrm>
          <a:custGeom>
            <a:avLst/>
            <a:gdLst>
              <a:gd name="textAreaLeft" fmla="*/ 0 w 9961920"/>
              <a:gd name="textAreaRight" fmla="*/ 9963000 w 9961920"/>
              <a:gd name="textAreaTop" fmla="*/ 0 h 6856920"/>
              <a:gd name="textAreaBottom" fmla="*/ 6858000 h 6856920"/>
            </a:gdLst>
            <a:ahLst/>
            <a:cxnLst/>
            <a:rect l="textAreaLeft" t="textAreaTop" r="textAreaRight" b="textAreaBottom"/>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68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useBgFill="1">
        <p:nvSpPr>
          <p:cNvPr id="84" name="Freeform: Shape 11"/>
          <p:cNvSpPr/>
          <p:nvPr/>
        </p:nvSpPr>
        <p:spPr>
          <a:xfrm>
            <a:off x="1121760" y="0"/>
            <a:ext cx="9947520" cy="6856920"/>
          </a:xfrm>
          <a:custGeom>
            <a:avLst/>
            <a:gdLst>
              <a:gd name="textAreaLeft" fmla="*/ 0 w 9947520"/>
              <a:gd name="textAreaRight" fmla="*/ 9948600 w 9947520"/>
              <a:gd name="textAreaTop" fmla="*/ 0 h 6856920"/>
              <a:gd name="textAreaBottom" fmla="*/ 6858000 h 6856920"/>
            </a:gdLst>
            <a:ahLst/>
            <a:cxnLst/>
            <a:rect l="textAreaLeft" t="textAreaTop" r="textAreaRight" b="textAreaBottom"/>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85" name="PlaceHolder 1"/>
          <p:cNvSpPr>
            <a:spLocks noGrp="1"/>
          </p:cNvSpPr>
          <p:nvPr>
            <p:ph type="title"/>
          </p:nvPr>
        </p:nvSpPr>
        <p:spPr>
          <a:xfrm>
            <a:off x="1523880" y="1999440"/>
            <a:ext cx="9142920" cy="2763000"/>
          </a:xfrm>
          <a:prstGeom prst="rect">
            <a:avLst/>
          </a:prstGeom>
          <a:noFill/>
          <a:ln w="0">
            <a:noFill/>
          </a:ln>
        </p:spPr>
        <p:txBody>
          <a:bodyPr lIns="0" tIns="0" rIns="0" bIns="0" anchor="ctr">
            <a:normAutofit/>
          </a:bodyPr>
          <a:lstStyle/>
          <a:p>
            <a:pPr indent="0" algn="ctr">
              <a:lnSpc>
                <a:spcPct val="90000"/>
              </a:lnSpc>
              <a:buNone/>
              <a:tabLst>
                <a:tab pos="0" algn="l"/>
              </a:tabLst>
            </a:pPr>
            <a:r>
              <a:rPr lang="it-IT" sz="7200" b="0" strike="noStrike" spc="-1" dirty="0">
                <a:solidFill>
                  <a:srgbClr val="000000"/>
                </a:solidFill>
                <a:latin typeface="Calibri Light"/>
                <a:ea typeface="DejaVu Sans"/>
              </a:rPr>
              <a:t>Sprint 4</a:t>
            </a:r>
            <a:endParaRPr lang="en-US" sz="7200" b="0" strike="noStrike" spc="-1" dirty="0">
              <a:solidFill>
                <a:srgbClr val="000000"/>
              </a:solidFill>
              <a:latin typeface="Arial"/>
            </a:endParaRPr>
          </a:p>
        </p:txBody>
      </p:sp>
      <p:sp>
        <p:nvSpPr>
          <p:cNvPr id="86" name="PlaceHolder 2"/>
          <p:cNvSpPr>
            <a:spLocks noGrp="1"/>
          </p:cNvSpPr>
          <p:nvPr>
            <p:ph type="subTitle"/>
          </p:nvPr>
        </p:nvSpPr>
        <p:spPr>
          <a:xfrm>
            <a:off x="1967040" y="5645160"/>
            <a:ext cx="8256960" cy="630720"/>
          </a:xfrm>
          <a:prstGeom prst="rect">
            <a:avLst/>
          </a:prstGeom>
          <a:noFill/>
          <a:ln w="0">
            <a:noFill/>
          </a:ln>
        </p:spPr>
        <p:txBody>
          <a:bodyPr lIns="0" tIns="0" rIns="0" bIns="0" anchor="ctr">
            <a:normAutofit/>
          </a:bodyPr>
          <a:lstStyle/>
          <a:p>
            <a:pPr marL="228600" indent="0" algn="ctr">
              <a:lnSpc>
                <a:spcPct val="90000"/>
              </a:lnSpc>
              <a:spcBef>
                <a:spcPts val="1001"/>
              </a:spcBef>
              <a:buNone/>
              <a:tabLst>
                <a:tab pos="0" algn="l"/>
              </a:tabLst>
            </a:pPr>
            <a:r>
              <a:rPr lang="it-IT" spc="-1" dirty="0">
                <a:solidFill>
                  <a:srgbClr val="000000"/>
                </a:solidFill>
                <a:latin typeface="Calibri"/>
                <a:ea typeface="DejaVu Sans"/>
              </a:rPr>
              <a:t>18</a:t>
            </a:r>
            <a:r>
              <a:rPr lang="it-IT" sz="2800" b="0" strike="noStrike" spc="-1" dirty="0">
                <a:solidFill>
                  <a:srgbClr val="000000"/>
                </a:solidFill>
                <a:latin typeface="Calibri"/>
                <a:ea typeface="DejaVu Sans"/>
              </a:rPr>
              <a:t>/12/2023 – 0</a:t>
            </a:r>
            <a:r>
              <a:rPr lang="it-IT" spc="-1" dirty="0">
                <a:solidFill>
                  <a:srgbClr val="000000"/>
                </a:solidFill>
                <a:latin typeface="Calibri"/>
                <a:ea typeface="DejaVu Sans"/>
              </a:rPr>
              <a:t>7</a:t>
            </a:r>
            <a:r>
              <a:rPr lang="it-IT" sz="2800" b="0" strike="noStrike" spc="-1" dirty="0">
                <a:solidFill>
                  <a:srgbClr val="000000"/>
                </a:solidFill>
                <a:latin typeface="Calibri"/>
                <a:ea typeface="DejaVu Sans"/>
              </a:rPr>
              <a:t>/01/2024</a:t>
            </a:r>
            <a:endParaRPr lang="en-US" sz="2800" b="0" strike="noStrike" spc="-1" dirty="0">
              <a:solidFill>
                <a:srgbClr val="000000"/>
              </a:solidFill>
              <a:latin typeface="Arial"/>
            </a:endParaRPr>
          </a:p>
        </p:txBody>
      </p:sp>
      <p:sp>
        <p:nvSpPr>
          <p:cNvPr id="87" name="Rectangle 13"/>
          <p:cNvSpPr/>
          <p:nvPr/>
        </p:nvSpPr>
        <p:spPr>
          <a:xfrm>
            <a:off x="3718440" y="5524920"/>
            <a:ext cx="4753800" cy="26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17640" rIns="90000" bIns="-1764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a:bodyPr>
          <a:lstStyle/>
          <a:p>
            <a:r>
              <a:rPr lang="it-IT" sz="5400" spc="-1" dirty="0">
                <a:latin typeface="Calibri Light" panose="020F0302020204030204" pitchFamily="34" charset="0"/>
                <a:ea typeface="Calibri Light" panose="020F0302020204030204" pitchFamily="34" charset="0"/>
                <a:cs typeface="Calibri Light" panose="020F0302020204030204" pitchFamily="34" charset="0"/>
              </a:rPr>
              <a:t>Raffinazione del login</a:t>
            </a:r>
            <a:endParaRPr lang="it-IT" sz="5400" b="0" strike="noStrike" spc="-1"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pPr>
              <a:spcBef>
                <a:spcPts val="1417"/>
              </a:spcBef>
            </a:pPr>
            <a:r>
              <a:rPr lang="it-IT" sz="3600" spc="-1" dirty="0">
                <a:latin typeface="Arial"/>
              </a:rPr>
              <a:t>All’interno dell’interfaccia del login è stata aggiunta la possibilità di specificare la tipologia di utente con cui ci si sta loggando (dottore, pianificatore, configuratore).</a:t>
            </a:r>
            <a:endParaRPr lang="it-IT" sz="3600" b="0" strike="noStrike" spc="-1" dirty="0">
              <a:latin typeface="Arial"/>
            </a:endParaRPr>
          </a:p>
          <a:p>
            <a:pPr>
              <a:spcBef>
                <a:spcPts val="1417"/>
              </a:spcBef>
            </a:pPr>
            <a:endParaRPr lang="it-IT" sz="3600" b="0" strike="noStrike" spc="-1" dirty="0">
              <a:latin typeface="Arial"/>
            </a:endParaRPr>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9166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(1)</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dirty="0"/>
              <a:t>Sono state effettuate delle rifiniture alla proposta di miglioramento dell’algoritmo di schedulazione dei turni esposta nello sprint 2.</a:t>
            </a:r>
          </a:p>
          <a:p>
            <a:endParaRPr lang="it-IT" dirty="0"/>
          </a:p>
          <a:p>
            <a:r>
              <a:rPr lang="it-IT" dirty="0"/>
              <a:t>Tuttavia, l’algoritmo potenziato non è stato ancora integrato all’interno del sistema per lasciare spazio alle attività di </a:t>
            </a:r>
            <a:r>
              <a:rPr lang="it-IT" dirty="0" err="1"/>
              <a:t>refactoring</a:t>
            </a:r>
            <a:r>
              <a:rPr lang="it-IT" dirty="0"/>
              <a:t> e di debugging del </a:t>
            </a:r>
            <a:r>
              <a:rPr lang="it-IT" dirty="0" err="1"/>
              <a:t>refactoring</a:t>
            </a:r>
            <a:r>
              <a:rPr lang="it-IT" dirty="0"/>
              <a:t>.</a:t>
            </a:r>
          </a:p>
          <a:p>
            <a:endParaRPr lang="it-IT" dirty="0"/>
          </a:p>
          <a:p>
            <a:r>
              <a:rPr lang="it-IT" dirty="0"/>
              <a:t>Di conseguenza, il nuovo lavoro utile svolto sull’algoritmo di scheduling è riportato su un ulteriore file README.md temporaneo.</a:t>
            </a:r>
          </a:p>
        </p:txBody>
      </p:sp>
    </p:spTree>
    <p:extLst>
      <p:ext uri="{BB962C8B-B14F-4D97-AF65-F5344CB8AC3E}">
        <p14:creationId xmlns:p14="http://schemas.microsoft.com/office/powerpoint/2010/main" val="41665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(2)</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sz="3200" dirty="0"/>
              <a:t>Ricordiamo in cosa consiste il miglioramento:</a:t>
            </a:r>
          </a:p>
          <a:p>
            <a:pPr lvl="1">
              <a:buFont typeface="Wingdings" panose="05000000000000000000" pitchFamily="2" charset="2"/>
              <a:buChar char="Ø"/>
            </a:pPr>
            <a:r>
              <a:rPr lang="it-IT" sz="2800" dirty="0"/>
              <a:t> A ogni nuova schedulazione è necessario tener conto anche delle scocciature accumulate nelle schedulazioni precedenti, in modo tale da bilanciare il lavoro dei medici anche tra una schedulazione e l’altra.</a:t>
            </a:r>
          </a:p>
          <a:p>
            <a:pPr lvl="1">
              <a:buFont typeface="Wingdings" panose="05000000000000000000" pitchFamily="2" charset="2"/>
              <a:buChar char="Ø"/>
            </a:pPr>
            <a:r>
              <a:rPr lang="it-IT" sz="2800" dirty="0"/>
              <a:t> Si vuole fare in modo che uno stesso medico non sia sottoposto sempre alla medesima scocciatura. Quindi, si vuole evitare che:</a:t>
            </a:r>
          </a:p>
          <a:p>
            <a:pPr marL="1371600" lvl="2" indent="-457200">
              <a:buFont typeface="+mj-lt"/>
              <a:buAutoNum type="arabicParenR"/>
            </a:pPr>
            <a:r>
              <a:rPr lang="it-IT" sz="2400" dirty="0"/>
              <a:t>Un medico venga assegnato molto più spesso ai turni notturni </a:t>
            </a:r>
            <a:r>
              <a:rPr lang="it-IT" sz="2400" b="1" dirty="0">
                <a:solidFill>
                  <a:srgbClr val="00B050"/>
                </a:solidFill>
              </a:rPr>
              <a:t>o ai turni lunghi (i.e. di durata superiore alle 6 ore) </a:t>
            </a:r>
            <a:r>
              <a:rPr lang="it-IT" sz="2400" dirty="0"/>
              <a:t>rispetto ai suoi colleghi.</a:t>
            </a:r>
          </a:p>
          <a:p>
            <a:pPr marL="1371600" lvl="2" indent="-457200">
              <a:buFont typeface="+mj-lt"/>
              <a:buAutoNum type="arabicParenR"/>
            </a:pPr>
            <a:r>
              <a:rPr lang="it-IT" sz="2400" dirty="0"/>
              <a:t>Un medico lavori durante una stessa festività per più anni consecutivi.</a:t>
            </a:r>
          </a:p>
          <a:p>
            <a:endParaRPr lang="it-IT" dirty="0"/>
          </a:p>
        </p:txBody>
      </p:sp>
    </p:spTree>
    <p:extLst>
      <p:ext uri="{BB962C8B-B14F-4D97-AF65-F5344CB8AC3E}">
        <p14:creationId xmlns:p14="http://schemas.microsoft.com/office/powerpoint/2010/main" val="200700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(3)</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fontScale="92500"/>
          </a:bodyPr>
          <a:lstStyle/>
          <a:p>
            <a:r>
              <a:rPr lang="it-IT" sz="3500" dirty="0"/>
              <a:t>Soluzione ancora più raffinata:</a:t>
            </a:r>
          </a:p>
          <a:p>
            <a:pPr lvl="1">
              <a:buFont typeface="Wingdings" panose="05000000000000000000" pitchFamily="2" charset="2"/>
              <a:buChar char="Ø"/>
            </a:pPr>
            <a:r>
              <a:rPr lang="it-IT" sz="2800" dirty="0"/>
              <a:t> Introduzione di un nuovo vincolo violabile (</a:t>
            </a:r>
            <a:r>
              <a:rPr lang="it-IT" sz="2800" dirty="0" err="1"/>
              <a:t>VincoloHoliday</a:t>
            </a:r>
            <a:r>
              <a:rPr lang="it-IT" sz="2800" dirty="0"/>
              <a:t>) che stabilisce che ciascun medico non potrebbe lavorare per una stessa festività per due anni consecutivi.</a:t>
            </a:r>
          </a:p>
          <a:p>
            <a:pPr lvl="1">
              <a:buFont typeface="Wingdings" panose="05000000000000000000" pitchFamily="2" charset="2"/>
              <a:buChar char="Ø"/>
            </a:pPr>
            <a:r>
              <a:rPr lang="it-IT" sz="2800" dirty="0"/>
              <a:t> Introduzione di </a:t>
            </a:r>
            <a:r>
              <a:rPr lang="it-IT" sz="2800" b="1" dirty="0">
                <a:solidFill>
                  <a:srgbClr val="00B050"/>
                </a:solidFill>
              </a:rPr>
              <a:t>tre</a:t>
            </a:r>
            <a:r>
              <a:rPr lang="it-IT" sz="2800" dirty="0"/>
              <a:t> code basate su livelli di priorità (generale, notturna </a:t>
            </a:r>
            <a:r>
              <a:rPr lang="it-IT" sz="2800" b="1" dirty="0">
                <a:solidFill>
                  <a:srgbClr val="00B050"/>
                </a:solidFill>
              </a:rPr>
              <a:t>e per i turni lunghi</a:t>
            </a:r>
            <a:r>
              <a:rPr lang="it-IT" sz="2800" dirty="0"/>
              <a:t>); la coda di priorità generale viene sfruttata per l’assegnazione ai turni mattutini e pomeridiani di durata inferiore o uguale alle 6 ore, </a:t>
            </a:r>
            <a:r>
              <a:rPr lang="it-IT" sz="2800" b="1" dirty="0">
                <a:solidFill>
                  <a:srgbClr val="00B050"/>
                </a:solidFill>
              </a:rPr>
              <a:t>la coda di priorità per i turni lunghi viene sfruttata per l’assegnazione ai turni mattutini e pomeridiani di durata superiore alle 6 ore</a:t>
            </a:r>
            <a:r>
              <a:rPr lang="it-IT" sz="2800" dirty="0"/>
              <a:t>, mentre la coda di priorità per i turni notturni viene sfruttata per l’assegnazione a tutti i turni notturni.</a:t>
            </a:r>
          </a:p>
          <a:p>
            <a:endParaRPr lang="it-IT" dirty="0"/>
          </a:p>
        </p:txBody>
      </p:sp>
    </p:spTree>
    <p:extLst>
      <p:ext uri="{BB962C8B-B14F-4D97-AF65-F5344CB8AC3E}">
        <p14:creationId xmlns:p14="http://schemas.microsoft.com/office/powerpoint/2010/main" val="316611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(4)</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sz="3200" dirty="0"/>
              <a:t>Soluzione ancora più raffinata (proseguo):</a:t>
            </a:r>
          </a:p>
          <a:p>
            <a:pPr lvl="1">
              <a:buFont typeface="Wingdings" panose="05000000000000000000" pitchFamily="2" charset="2"/>
              <a:buChar char="Ø"/>
            </a:pPr>
            <a:r>
              <a:rPr lang="it-IT" sz="2800" dirty="0"/>
              <a:t> L’utilizzo delle code basate su priorità </a:t>
            </a:r>
            <a:r>
              <a:rPr lang="it-IT" sz="2800" b="1" dirty="0">
                <a:solidFill>
                  <a:srgbClr val="00B050"/>
                </a:solidFill>
              </a:rPr>
              <a:t>sostituisce</a:t>
            </a:r>
            <a:r>
              <a:rPr lang="it-IT" sz="2800" dirty="0"/>
              <a:t> la metrica degli Uffa Point.</a:t>
            </a:r>
          </a:p>
          <a:p>
            <a:pPr lvl="1">
              <a:buFont typeface="Wingdings" panose="05000000000000000000" pitchFamily="2" charset="2"/>
              <a:buChar char="Ø"/>
            </a:pPr>
            <a:r>
              <a:rPr lang="it-IT" sz="2800" dirty="0"/>
              <a:t> In particolare, vengono risolte due problematiche:</a:t>
            </a:r>
          </a:p>
          <a:p>
            <a:pPr marL="1371600" lvl="2" indent="-457200">
              <a:buFont typeface="+mj-lt"/>
              <a:buAutoNum type="arabicParenR"/>
            </a:pPr>
            <a:r>
              <a:rPr lang="it-IT" sz="2400" dirty="0"/>
              <a:t>Per ciascun dottore vengono memorizzati nel database i relativi livelli di priorità per tutte e tre le code. L’attuale livello di priorità di ciascun dottore dipende dalla storia delle schedulazioni passate.</a:t>
            </a:r>
          </a:p>
          <a:p>
            <a:pPr marL="1371600" lvl="2" indent="-457200">
              <a:buFont typeface="+mj-lt"/>
              <a:buAutoNum type="arabicParenR"/>
            </a:pPr>
            <a:r>
              <a:rPr lang="it-IT" sz="2400" dirty="0"/>
              <a:t>Gli Uffa Point potevano non essere limitati superiormente, mentre i livelli di priorità sono confinati tra una priorità minima e una priorità massima. Tra uno scheduling e l’altro i livelli di priorità vengono normalizzati.</a:t>
            </a:r>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398234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(5)</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a:extLst>
              <a:ext uri="{FF2B5EF4-FFF2-40B4-BE49-F238E27FC236}">
                <a16:creationId xmlns:a16="http://schemas.microsoft.com/office/drawing/2014/main" id="{F702CC5C-B995-2B15-F477-6712793A2BE5}"/>
              </a:ext>
            </a:extLst>
          </p:cNvPr>
          <p:cNvPicPr>
            <a:picLocks noChangeAspect="1"/>
          </p:cNvPicPr>
          <p:nvPr/>
        </p:nvPicPr>
        <p:blipFill>
          <a:blip r:embed="rId3"/>
          <a:stretch>
            <a:fillRect/>
          </a:stretch>
        </p:blipFill>
        <p:spPr>
          <a:xfrm>
            <a:off x="198411" y="1886185"/>
            <a:ext cx="11792129" cy="4331735"/>
          </a:xfrm>
          <a:prstGeom prst="rect">
            <a:avLst/>
          </a:prstGeom>
        </p:spPr>
      </p:pic>
    </p:spTree>
    <p:extLst>
      <p:ext uri="{BB962C8B-B14F-4D97-AF65-F5344CB8AC3E}">
        <p14:creationId xmlns:p14="http://schemas.microsoft.com/office/powerpoint/2010/main" val="208982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(6)</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lnSpcReduction="10000"/>
          </a:bodyPr>
          <a:lstStyle/>
          <a:p>
            <a:r>
              <a:rPr lang="it-IT" sz="3200" dirty="0"/>
              <a:t>Prossime cose da fare:</a:t>
            </a:r>
            <a:endParaRPr lang="it-IT" sz="2800" dirty="0"/>
          </a:p>
          <a:p>
            <a:pPr lvl="1">
              <a:buFont typeface="Wingdings" panose="05000000000000000000" pitchFamily="2" charset="2"/>
              <a:buChar char="Ø"/>
            </a:pPr>
            <a:r>
              <a:rPr lang="it-IT" sz="2800" dirty="0"/>
              <a:t> Definire e implementare un meccanismo che aggiorni opportunamente i livelli di priorità dei medici a seguito di richieste di scambio turno o di richieste di rinunce a dei turni.</a:t>
            </a:r>
          </a:p>
          <a:p>
            <a:pPr lvl="1">
              <a:buFont typeface="Wingdings" panose="05000000000000000000" pitchFamily="2" charset="2"/>
              <a:buChar char="Ø"/>
            </a:pPr>
            <a:r>
              <a:rPr lang="it-IT" sz="2800" dirty="0"/>
              <a:t> Aggiustare il semi-lavorato già presente nella repository (il file README.md) in modo tale che vengano codificati in modo preciso alcuni aspetti della versione potenziata dell’algoritmo (e.g. in caso di consultazione della coda notturna e di parità di priorità tra più utenti, è sensato consultare la coda generale.)</a:t>
            </a:r>
          </a:p>
          <a:p>
            <a:pPr lvl="1">
              <a:buFont typeface="Wingdings" panose="05000000000000000000" pitchFamily="2" charset="2"/>
              <a:buChar char="Ø"/>
            </a:pPr>
            <a:r>
              <a:rPr lang="it-IT" sz="2800" dirty="0"/>
              <a:t> Integrare correttamente il codice riportato nel file README.md temporaneo all’interno del progetto.</a:t>
            </a:r>
            <a:endParaRPr lang="it-IT" sz="2400" dirty="0"/>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127745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16A43-E38A-0AE2-8EAF-508823E5469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Statistiche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42C39700-4D5B-8E51-C8DD-C8D23EDE4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692" y="1072068"/>
            <a:ext cx="7646028" cy="4713863"/>
          </a:xfrm>
          <a:prstGeom prst="rect">
            <a:avLst/>
          </a:prstGeom>
        </p:spPr>
      </p:pic>
    </p:spTree>
    <p:extLst>
      <p:ext uri="{BB962C8B-B14F-4D97-AF65-F5344CB8AC3E}">
        <p14:creationId xmlns:p14="http://schemas.microsoft.com/office/powerpoint/2010/main" val="3651717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358AD9-C493-0A7F-57A7-5BBC6A35FFB0}"/>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a:solidFill>
                  <a:schemeClr val="tx1"/>
                </a:solidFill>
                <a:latin typeface="+mj-lt"/>
                <a:ea typeface="+mj-ea"/>
                <a:cs typeface="+mj-cs"/>
              </a:rPr>
              <a:t>Statistiche</a:t>
            </a:r>
          </a:p>
        </p:txBody>
      </p:sp>
      <p:sp>
        <p:nvSpPr>
          <p:cNvPr id="28"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C24B57BD-AF10-0C2F-7C92-202ECB508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1" y="3693394"/>
            <a:ext cx="12029440" cy="1761067"/>
          </a:xfrm>
          <a:prstGeom prst="rect">
            <a:avLst/>
          </a:prstGeom>
        </p:spPr>
      </p:pic>
    </p:spTree>
    <p:extLst>
      <p:ext uri="{BB962C8B-B14F-4D97-AF65-F5344CB8AC3E}">
        <p14:creationId xmlns:p14="http://schemas.microsoft.com/office/powerpoint/2010/main" val="331949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8" name="Rectangle 2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a typeface="DejaVu Sans"/>
            </a:endParaRPr>
          </a:p>
        </p:txBody>
      </p:sp>
      <p:sp>
        <p:nvSpPr>
          <p:cNvPr id="89"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5400" b="0" strike="noStrike" spc="-1" dirty="0">
                <a:solidFill>
                  <a:srgbClr val="000000"/>
                </a:solidFill>
                <a:latin typeface="Calibri Light"/>
                <a:ea typeface="DejaVu Sans"/>
              </a:rPr>
              <a:t>Outline</a:t>
            </a:r>
            <a:endParaRPr lang="en-US" sz="5400" b="0" strike="noStrike" spc="-1" dirty="0">
              <a:solidFill>
                <a:srgbClr val="000000"/>
              </a:solidFill>
              <a:latin typeface="Arial"/>
            </a:endParaRPr>
          </a:p>
        </p:txBody>
      </p:sp>
      <p:sp>
        <p:nvSpPr>
          <p:cNvPr id="90" name="sketch line"/>
          <p:cNvSpPr/>
          <p:nvPr/>
        </p:nvSpPr>
        <p:spPr>
          <a:xfrm>
            <a:off x="838080" y="186516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graphicFrame>
        <p:nvGraphicFramePr>
          <p:cNvPr id="2" name="Diagram1"/>
          <p:cNvGraphicFramePr/>
          <p:nvPr>
            <p:extLst>
              <p:ext uri="{D42A27DB-BD31-4B8C-83A1-F6EECF244321}">
                <p14:modId xmlns:p14="http://schemas.microsoft.com/office/powerpoint/2010/main" val="6868103"/>
              </p:ext>
            </p:extLst>
          </p:nvPr>
        </p:nvGraphicFramePr>
        <p:xfrm>
          <a:off x="838080" y="2228040"/>
          <a:ext cx="10514520" cy="394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A3591-A3D7-B6BE-4C5A-82E2512A7917}"/>
              </a:ext>
            </a:extLst>
          </p:cNvPr>
          <p:cNvSpPr>
            <a:spLocks noGrp="1"/>
          </p:cNvSpPr>
          <p:nvPr>
            <p:ph type="title"/>
          </p:nvPr>
        </p:nvSpPr>
        <p:spPr>
          <a:xfrm>
            <a:off x="838200" y="365125"/>
            <a:ext cx="10515600" cy="1325563"/>
          </a:xfrm>
        </p:spPr>
        <p:txBody>
          <a:bodyPr>
            <a:normAutofit/>
          </a:bodyPr>
          <a:lstStyle/>
          <a:p>
            <a:r>
              <a:rPr lang="it-IT" sz="5400" dirty="0" err="1"/>
              <a:t>Refactor</a:t>
            </a:r>
            <a:r>
              <a:rPr lang="it-IT" sz="5400" dirty="0"/>
              <a:t> (1)</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0469F3-22E6-E062-94D8-8C41D6180753}"/>
              </a:ext>
            </a:extLst>
          </p:cNvPr>
          <p:cNvSpPr>
            <a:spLocks noGrp="1"/>
          </p:cNvSpPr>
          <p:nvPr>
            <p:ph idx="1"/>
          </p:nvPr>
        </p:nvSpPr>
        <p:spPr>
          <a:xfrm>
            <a:off x="838200" y="1929384"/>
            <a:ext cx="10515600" cy="4251960"/>
          </a:xfrm>
        </p:spPr>
        <p:txBody>
          <a:bodyPr>
            <a:noAutofit/>
          </a:bodyPr>
          <a:lstStyle/>
          <a:p>
            <a:r>
              <a:rPr lang="it-IT" sz="2600" b="0" strike="noStrike" spc="-1" dirty="0">
                <a:latin typeface="Arial"/>
              </a:rPr>
              <a:t>Quasi tutte le unità del sistema sono state oggetto di </a:t>
            </a:r>
            <a:r>
              <a:rPr lang="it-IT" sz="2600" b="0" strike="noStrike" spc="-1" dirty="0" err="1">
                <a:latin typeface="Arial"/>
              </a:rPr>
              <a:t>refactoring</a:t>
            </a:r>
            <a:r>
              <a:rPr lang="it-IT" sz="2600" b="0" strike="noStrike" spc="-1" dirty="0">
                <a:latin typeface="Arial"/>
              </a:rPr>
              <a:t>, inclusi i DTO (#337).</a:t>
            </a:r>
          </a:p>
          <a:p>
            <a:endParaRPr lang="it-IT" sz="2600" b="0" strike="noStrike" spc="-1" dirty="0">
              <a:latin typeface="Arial"/>
            </a:endParaRPr>
          </a:p>
          <a:p>
            <a:r>
              <a:rPr lang="it-IT" sz="2600" spc="-1" dirty="0">
                <a:latin typeface="Arial"/>
              </a:rPr>
              <a:t>È stato rimosso il debito tecnico sulla vecchia entità Categoria.</a:t>
            </a:r>
          </a:p>
          <a:p>
            <a:endParaRPr lang="it-IT" sz="2600" spc="-1" dirty="0">
              <a:latin typeface="Arial"/>
            </a:endParaRPr>
          </a:p>
          <a:p>
            <a:r>
              <a:rPr lang="it-IT" sz="2600" b="0" strike="noStrike" spc="-1" dirty="0">
                <a:latin typeface="Arial"/>
              </a:rPr>
              <a:t>Non sono ancora sta</a:t>
            </a:r>
            <a:r>
              <a:rPr lang="it-IT" sz="2600" spc="-1" dirty="0">
                <a:latin typeface="Arial"/>
              </a:rPr>
              <a:t>te riscritte le classi di test, ma l’applicazione è stata lanciata e utilizzata diverse volte per valutare il funzionamento del sistema a seguito dell’attività di </a:t>
            </a:r>
            <a:r>
              <a:rPr lang="it-IT" sz="2600" spc="-1" dirty="0" err="1">
                <a:latin typeface="Arial"/>
              </a:rPr>
              <a:t>refactoring</a:t>
            </a:r>
            <a:r>
              <a:rPr lang="it-IT" sz="2600" spc="-1" dirty="0">
                <a:latin typeface="Arial"/>
              </a:rPr>
              <a:t>.</a:t>
            </a:r>
            <a:br>
              <a:rPr lang="it-IT" sz="2600" spc="-1" dirty="0">
                <a:latin typeface="Arial"/>
              </a:rPr>
            </a:br>
            <a:r>
              <a:rPr lang="it-IT" sz="2600" spc="-1" dirty="0">
                <a:latin typeface="Arial"/>
              </a:rPr>
              <a:t>Allo stato attuale, alcune funzionalità sono correttamente funzionanti, mentre altre (come la generazione dello scheduling) risultano dummy.</a:t>
            </a:r>
            <a:endParaRPr lang="zxx" sz="2600" b="0" strike="noStrike" spc="-1" dirty="0">
              <a:latin typeface="Arial"/>
            </a:endParaRPr>
          </a:p>
        </p:txBody>
      </p:sp>
    </p:spTree>
    <p:extLst>
      <p:ext uri="{BB962C8B-B14F-4D97-AF65-F5344CB8AC3E}">
        <p14:creationId xmlns:p14="http://schemas.microsoft.com/office/powerpoint/2010/main" val="6014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A3591-A3D7-B6BE-4C5A-82E2512A7917}"/>
              </a:ext>
            </a:extLst>
          </p:cNvPr>
          <p:cNvSpPr>
            <a:spLocks noGrp="1"/>
          </p:cNvSpPr>
          <p:nvPr>
            <p:ph type="title"/>
          </p:nvPr>
        </p:nvSpPr>
        <p:spPr>
          <a:xfrm>
            <a:off x="838200" y="365125"/>
            <a:ext cx="10515600" cy="1325563"/>
          </a:xfrm>
        </p:spPr>
        <p:txBody>
          <a:bodyPr>
            <a:normAutofit/>
          </a:bodyPr>
          <a:lstStyle/>
          <a:p>
            <a:r>
              <a:rPr lang="it-IT" sz="5400" dirty="0" err="1"/>
              <a:t>Refactor</a:t>
            </a:r>
            <a:r>
              <a:rPr lang="it-IT" sz="5400" dirty="0"/>
              <a:t> (2)</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0469F3-22E6-E062-94D8-8C41D6180753}"/>
              </a:ext>
            </a:extLst>
          </p:cNvPr>
          <p:cNvSpPr>
            <a:spLocks noGrp="1"/>
          </p:cNvSpPr>
          <p:nvPr>
            <p:ph idx="1"/>
          </p:nvPr>
        </p:nvSpPr>
        <p:spPr>
          <a:xfrm>
            <a:off x="838200" y="1929384"/>
            <a:ext cx="10515600" cy="4251960"/>
          </a:xfrm>
        </p:spPr>
        <p:txBody>
          <a:bodyPr>
            <a:normAutofit fontScale="92500" lnSpcReduction="10000"/>
          </a:bodyPr>
          <a:lstStyle/>
          <a:p>
            <a:r>
              <a:rPr lang="it-IT" sz="3500" dirty="0">
                <a:latin typeface="Arial" panose="020B0604020202020204" pitchFamily="34" charset="0"/>
                <a:ea typeface="Calibri"/>
                <a:cs typeface="Arial" panose="020B0604020202020204" pitchFamily="34" charset="0"/>
              </a:rPr>
              <a:t>A seguito del </a:t>
            </a:r>
            <a:r>
              <a:rPr lang="it-IT" sz="3500" dirty="0" err="1">
                <a:latin typeface="Arial" panose="020B0604020202020204" pitchFamily="34" charset="0"/>
                <a:ea typeface="Calibri"/>
                <a:cs typeface="Arial" panose="020B0604020202020204" pitchFamily="34" charset="0"/>
              </a:rPr>
              <a:t>refactor</a:t>
            </a:r>
            <a:r>
              <a:rPr lang="it-IT" sz="3500" dirty="0">
                <a:latin typeface="Arial" panose="020B0604020202020204" pitchFamily="34" charset="0"/>
                <a:ea typeface="Calibri"/>
                <a:cs typeface="Arial" panose="020B0604020202020204" pitchFamily="34" charset="0"/>
              </a:rPr>
              <a:t>, ci sono state molte modifiche da apportare sia all’applicazione che al </a:t>
            </a:r>
            <a:r>
              <a:rPr lang="it-IT" sz="3500" dirty="0" err="1">
                <a:latin typeface="Arial" panose="020B0604020202020204" pitchFamily="34" charset="0"/>
                <a:ea typeface="Calibri"/>
                <a:cs typeface="Arial" panose="020B0604020202020204" pitchFamily="34" charset="0"/>
              </a:rPr>
              <a:t>frontend</a:t>
            </a:r>
            <a:r>
              <a:rPr lang="it-IT" sz="3500" dirty="0">
                <a:latin typeface="Arial" panose="020B0604020202020204" pitchFamily="34" charset="0"/>
                <a:ea typeface="Calibri"/>
                <a:cs typeface="Arial" panose="020B0604020202020204" pitchFamily="34" charset="0"/>
              </a:rPr>
              <a:t> per ripristinare le funzionalità precedenti. Spiccano:</a:t>
            </a:r>
          </a:p>
          <a:p>
            <a:pPr lvl="1">
              <a:buFont typeface="Wingdings" panose="05000000000000000000" pitchFamily="2" charset="2"/>
              <a:buChar char="Ø"/>
            </a:pPr>
            <a:r>
              <a:rPr lang="it-IT" sz="3600" dirty="0"/>
              <a:t> C</a:t>
            </a:r>
            <a:r>
              <a:rPr lang="it-IT" sz="3600" dirty="0">
                <a:ea typeface="Calibri"/>
                <a:cs typeface="Calibri"/>
              </a:rPr>
              <a:t>onvertire correttamente le date dal </a:t>
            </a:r>
            <a:r>
              <a:rPr lang="it-IT" sz="3600" dirty="0" err="1">
                <a:ea typeface="Calibri"/>
                <a:cs typeface="Calibri"/>
              </a:rPr>
              <a:t>backend</a:t>
            </a:r>
            <a:r>
              <a:rPr lang="it-IT" sz="3600" dirty="0">
                <a:ea typeface="Calibri"/>
                <a:cs typeface="Calibri"/>
              </a:rPr>
              <a:t> al </a:t>
            </a:r>
            <a:r>
              <a:rPr lang="it-IT" sz="3600" dirty="0" err="1">
                <a:ea typeface="Calibri"/>
                <a:cs typeface="Calibri"/>
              </a:rPr>
              <a:t>frontend</a:t>
            </a:r>
            <a:r>
              <a:rPr lang="it-IT" sz="3600" dirty="0">
                <a:ea typeface="Calibri"/>
                <a:cs typeface="Calibri"/>
              </a:rPr>
              <a:t> per la </a:t>
            </a:r>
            <a:r>
              <a:rPr lang="it-IT" sz="3600" dirty="0" err="1">
                <a:ea typeface="Calibri"/>
                <a:cs typeface="Calibri"/>
              </a:rPr>
              <a:t>view</a:t>
            </a:r>
            <a:r>
              <a:rPr lang="it-IT" sz="3600" dirty="0">
                <a:ea typeface="Calibri"/>
                <a:cs typeface="Calibri"/>
              </a:rPr>
              <a:t> di generazione delle pianificazioni (#370)</a:t>
            </a:r>
          </a:p>
          <a:p>
            <a:pPr lvl="1">
              <a:buFont typeface="Wingdings" panose="05000000000000000000" pitchFamily="2" charset="2"/>
              <a:buChar char="Ø"/>
            </a:pPr>
            <a:r>
              <a:rPr lang="it-IT" sz="3600" dirty="0">
                <a:ea typeface="Calibri"/>
                <a:cs typeface="Calibri"/>
              </a:rPr>
              <a:t> Gestione Tempo (#304)</a:t>
            </a:r>
          </a:p>
          <a:p>
            <a:pPr lvl="1">
              <a:buFont typeface="Wingdings" panose="05000000000000000000" pitchFamily="2" charset="2"/>
              <a:buChar char="Ø"/>
            </a:pPr>
            <a:r>
              <a:rPr lang="it-IT" sz="3600" dirty="0">
                <a:ea typeface="Calibri"/>
                <a:cs typeface="Calibri"/>
              </a:rPr>
              <a:t> Classi </a:t>
            </a:r>
            <a:r>
              <a:rPr lang="it-IT" sz="3600" dirty="0" err="1">
                <a:ea typeface="Calibri"/>
                <a:cs typeface="Calibri"/>
              </a:rPr>
              <a:t>HolidayController</a:t>
            </a:r>
            <a:r>
              <a:rPr lang="it-IT" sz="3600" dirty="0">
                <a:ea typeface="Calibri"/>
                <a:cs typeface="Calibri"/>
              </a:rPr>
              <a:t> e </a:t>
            </a:r>
            <a:r>
              <a:rPr lang="it-IT" sz="3600" dirty="0" err="1">
                <a:ea typeface="Calibri"/>
                <a:cs typeface="Calibri"/>
              </a:rPr>
              <a:t>HolidayRestpoint</a:t>
            </a:r>
            <a:endParaRPr lang="it-IT" sz="3600" dirty="0">
              <a:ea typeface="Calibri"/>
              <a:cs typeface="Calibri"/>
            </a:endParaRPr>
          </a:p>
          <a:p>
            <a:pPr lvl="1">
              <a:buFont typeface="Wingdings" panose="05000000000000000000" pitchFamily="2" charset="2"/>
              <a:buChar char="Ø"/>
            </a:pPr>
            <a:r>
              <a:rPr lang="it-IT" sz="3600" dirty="0">
                <a:ea typeface="Calibri"/>
                <a:cs typeface="Calibri"/>
              </a:rPr>
              <a:t> Creazione e </a:t>
            </a:r>
            <a:r>
              <a:rPr lang="it-IT" sz="3600" dirty="0" err="1">
                <a:ea typeface="Calibri"/>
                <a:cs typeface="Calibri"/>
              </a:rPr>
              <a:t>refactor</a:t>
            </a:r>
            <a:r>
              <a:rPr lang="it-IT" sz="3600" dirty="0">
                <a:ea typeface="Calibri"/>
                <a:cs typeface="Calibri"/>
              </a:rPr>
              <a:t> dei DTO associati</a:t>
            </a:r>
          </a:p>
        </p:txBody>
      </p:sp>
    </p:spTree>
    <p:extLst>
      <p:ext uri="{BB962C8B-B14F-4D97-AF65-F5344CB8AC3E}">
        <p14:creationId xmlns:p14="http://schemas.microsoft.com/office/powerpoint/2010/main" val="366939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ea typeface="Calibri Light"/>
                <a:cs typeface="Calibri Light"/>
              </a:rPr>
              <a:t>Accettazione Scambio Turno (user story #7)</a:t>
            </a:r>
            <a:endParaRPr lang="it-IT" sz="5400" dirty="0"/>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fontScale="85000" lnSpcReduction="20000"/>
          </a:bodyPr>
          <a:lstStyle/>
          <a:p>
            <a:r>
              <a:rPr lang="it-IT" sz="3300" dirty="0">
                <a:ea typeface="Calibri"/>
                <a:cs typeface="Calibri"/>
              </a:rPr>
              <a:t>Nello scorso sprint era stata introdotta la possibilità di effettuare una richiesta di scambio da parte di un dottore di un turno a lui assegnato, e si era creata una interfaccia apposita dove gli utenti potessero vedere le richieste fatte e ricevute.</a:t>
            </a:r>
          </a:p>
          <a:p>
            <a:pPr marL="0" indent="0">
              <a:buNone/>
            </a:pPr>
            <a:endParaRPr lang="it-IT" sz="3300" dirty="0">
              <a:ea typeface="Calibri"/>
              <a:cs typeface="Calibri"/>
            </a:endParaRPr>
          </a:p>
          <a:p>
            <a:r>
              <a:rPr lang="it-IT" sz="3300" dirty="0">
                <a:ea typeface="Calibri"/>
                <a:cs typeface="Calibri"/>
              </a:rPr>
              <a:t>In questo sprint è stata introdotta la possibilità di accettare o rifiutare le richieste che ci arrivano da parte degli altri utenti, e corretto dei bug visivi su quest'interfaccia.</a:t>
            </a:r>
          </a:p>
          <a:p>
            <a:endParaRPr lang="it-IT" sz="3300" dirty="0">
              <a:ea typeface="Calibri"/>
              <a:cs typeface="Calibri"/>
            </a:endParaRPr>
          </a:p>
          <a:p>
            <a:r>
              <a:rPr lang="it-IT" sz="3300" dirty="0">
                <a:ea typeface="Calibri"/>
                <a:cs typeface="Calibri"/>
              </a:rPr>
              <a:t>Sono stati risolti i seguenti </a:t>
            </a:r>
            <a:r>
              <a:rPr lang="it-IT" sz="3300" dirty="0" err="1">
                <a:ea typeface="Calibri"/>
                <a:cs typeface="Calibri"/>
              </a:rPr>
              <a:t>issue</a:t>
            </a:r>
            <a:r>
              <a:rPr lang="it-IT" sz="3300" dirty="0">
                <a:ea typeface="Calibri"/>
                <a:cs typeface="Calibri"/>
              </a:rPr>
              <a:t>:</a:t>
            </a:r>
          </a:p>
          <a:p>
            <a:pPr lvl="1">
              <a:buFont typeface="Wingdings" panose="05000000000000000000" pitchFamily="2" charset="2"/>
              <a:buChar char="Ø"/>
            </a:pPr>
            <a:r>
              <a:rPr lang="it-IT" sz="2800" dirty="0">
                <a:ea typeface="Calibri"/>
                <a:cs typeface="Calibri"/>
              </a:rPr>
              <a:t> Ordinamento delle richieste di scambio turno (#349) </a:t>
            </a:r>
          </a:p>
          <a:p>
            <a:pPr lvl="1">
              <a:buFont typeface="Wingdings" panose="05000000000000000000" pitchFamily="2" charset="2"/>
              <a:buChar char="Ø"/>
            </a:pPr>
            <a:r>
              <a:rPr lang="it-IT" sz="2800" dirty="0">
                <a:ea typeface="Calibri"/>
                <a:cs typeface="Calibri"/>
              </a:rPr>
              <a:t> Localizzazione date in italiano (#350)</a:t>
            </a:r>
            <a:endParaRPr lang="it-IT" sz="3200" dirty="0">
              <a:ea typeface="Calibri"/>
              <a:cs typeface="Calibri"/>
            </a:endParaRPr>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154687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ea typeface="Calibri Light"/>
                <a:cs typeface="Calibri Light"/>
              </a:rPr>
              <a:t>Inserimento manuale delle festività (user story #73)</a:t>
            </a:r>
            <a:endParaRPr lang="it-IT" sz="5400" dirty="0"/>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sz="3600" dirty="0">
                <a:ea typeface="Calibri" panose="020F0502020204030204"/>
                <a:cs typeface="Calibri" panose="020F0502020204030204"/>
              </a:rPr>
              <a:t>Aggiunta interfaccia per inserire manualmente festività anche ricorrenti.</a:t>
            </a:r>
          </a:p>
          <a:p>
            <a:endParaRPr lang="it-IT" sz="3600" dirty="0">
              <a:ea typeface="Calibri" panose="020F0502020204030204"/>
              <a:cs typeface="Calibri" panose="020F0502020204030204"/>
            </a:endParaRPr>
          </a:p>
          <a:p>
            <a:r>
              <a:rPr lang="it-IT" sz="3600" dirty="0">
                <a:ea typeface="Calibri" panose="020F0502020204030204"/>
                <a:cs typeface="Calibri" panose="020F0502020204030204"/>
              </a:rPr>
              <a:t>TODO: è ancora necessaria l’interfaccia per la cancellazione.</a:t>
            </a:r>
            <a:endParaRPr lang="it-IT" sz="2400" dirty="0"/>
          </a:p>
          <a:p>
            <a:endParaRPr lang="it-IT" dirty="0"/>
          </a:p>
        </p:txBody>
      </p:sp>
    </p:spTree>
    <p:extLst>
      <p:ext uri="{BB962C8B-B14F-4D97-AF65-F5344CB8AC3E}">
        <p14:creationId xmlns:p14="http://schemas.microsoft.com/office/powerpoint/2010/main" val="375643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ea typeface="Calibri Light"/>
                <a:cs typeface="Calibri Light"/>
              </a:rPr>
              <a:t>Desiderata su fasce turni (user story #216)</a:t>
            </a:r>
            <a:endParaRPr lang="it-IT" sz="5400" dirty="0"/>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sz="3600" dirty="0">
                <a:ea typeface="Calibri" panose="020F0502020204030204"/>
                <a:cs typeface="Calibri" panose="020F0502020204030204"/>
              </a:rPr>
              <a:t>Estesa interfaccia di gestione delle desiderata per permettere anche la scelta delle fasce orarie per i giorni desiderati.</a:t>
            </a:r>
            <a:endParaRPr lang="it-IT" dirty="0"/>
          </a:p>
        </p:txBody>
      </p:sp>
    </p:spTree>
    <p:extLst>
      <p:ext uri="{BB962C8B-B14F-4D97-AF65-F5344CB8AC3E}">
        <p14:creationId xmlns:p14="http://schemas.microsoft.com/office/powerpoint/2010/main" val="324725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a:bodyPr>
          <a:lstStyle/>
          <a:p>
            <a:r>
              <a:rPr lang="it-IT" sz="5400" b="0" strike="noStrike" spc="-1" dirty="0">
                <a:latin typeface="Calibri Light" panose="020F0302020204030204" pitchFamily="34" charset="0"/>
                <a:ea typeface="Calibri Light" panose="020F0302020204030204" pitchFamily="34" charset="0"/>
                <a:cs typeface="Calibri Light" panose="020F0302020204030204" pitchFamily="34" charset="0"/>
              </a:rPr>
              <a:t>Inserimento Servizi (user story #74)</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pPr>
              <a:spcBef>
                <a:spcPts val="1417"/>
              </a:spcBef>
            </a:pPr>
            <a:r>
              <a:rPr lang="it-IT" sz="3600" b="0" strike="noStrike" spc="-1" dirty="0">
                <a:latin typeface="Arial"/>
              </a:rPr>
              <a:t>Gestione dell’inserimento di nuovi servizi e delle relative mansioni.</a:t>
            </a:r>
          </a:p>
          <a:p>
            <a:pPr>
              <a:spcBef>
                <a:spcPts val="1417"/>
              </a:spcBef>
            </a:pPr>
            <a:endParaRPr lang="it-IT" sz="3600" b="0" strike="noStrike" spc="-1" dirty="0">
              <a:latin typeface="Arial"/>
            </a:endParaRPr>
          </a:p>
          <a:p>
            <a:pPr marL="1371600" lvl="2" indent="-457200">
              <a:buFont typeface="+mj-lt"/>
              <a:buAutoNum type="arabicParenR"/>
            </a:pPr>
            <a:endParaRPr lang="it-IT" sz="2400" dirty="0"/>
          </a:p>
          <a:p>
            <a:endParaRPr lang="it-IT" dirty="0"/>
          </a:p>
        </p:txBody>
      </p:sp>
      <p:pic>
        <p:nvPicPr>
          <p:cNvPr id="4" name="table">
            <a:extLst>
              <a:ext uri="{FF2B5EF4-FFF2-40B4-BE49-F238E27FC236}">
                <a16:creationId xmlns:a16="http://schemas.microsoft.com/office/drawing/2014/main" id="{AC4830CA-BC10-D049-DAB4-6886CE3F00B9}"/>
              </a:ext>
            </a:extLst>
          </p:cNvPr>
          <p:cNvPicPr>
            <a:picLocks noChangeAspect="1"/>
          </p:cNvPicPr>
          <p:nvPr/>
        </p:nvPicPr>
        <p:blipFill>
          <a:blip r:embed="rId3"/>
          <a:stretch>
            <a:fillRect/>
          </a:stretch>
        </p:blipFill>
        <p:spPr>
          <a:xfrm>
            <a:off x="1673352" y="3134381"/>
            <a:ext cx="10515600" cy="4016677"/>
          </a:xfrm>
          <a:prstGeom prst="rect">
            <a:avLst/>
          </a:prstGeom>
        </p:spPr>
      </p:pic>
    </p:spTree>
    <p:extLst>
      <p:ext uri="{BB962C8B-B14F-4D97-AF65-F5344CB8AC3E}">
        <p14:creationId xmlns:p14="http://schemas.microsoft.com/office/powerpoint/2010/main" val="68597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b="0" strike="noStrike" spc="-1" dirty="0">
                <a:latin typeface="Calibri Light" panose="020F0302020204030204" pitchFamily="34" charset="0"/>
                <a:ea typeface="Calibri Light" panose="020F0302020204030204" pitchFamily="34" charset="0"/>
                <a:cs typeface="Calibri Light" panose="020F0302020204030204" pitchFamily="34" charset="0"/>
              </a:rPr>
              <a:t>Suddivisione degli specializzandi in tipologie</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pPr>
              <a:spcBef>
                <a:spcPts val="1417"/>
              </a:spcBef>
            </a:pPr>
            <a:r>
              <a:rPr lang="it-IT" sz="3600" b="0" strike="noStrike" spc="-1" dirty="0">
                <a:latin typeface="Arial"/>
              </a:rPr>
              <a:t>Gli specializzandi sono stati suddivisi in </a:t>
            </a:r>
            <a:r>
              <a:rPr lang="it-IT" sz="3600" b="1" strike="noStrike" spc="-1" dirty="0">
                <a:latin typeface="Arial"/>
              </a:rPr>
              <a:t>junior</a:t>
            </a:r>
            <a:r>
              <a:rPr lang="it-IT" sz="3600" b="0" strike="noStrike" spc="-1" dirty="0">
                <a:latin typeface="Arial"/>
              </a:rPr>
              <a:t> (primo e secondo anno) e </a:t>
            </a:r>
            <a:r>
              <a:rPr lang="it-IT" sz="3600" b="1" strike="noStrike" spc="-1" dirty="0">
                <a:latin typeface="Arial"/>
              </a:rPr>
              <a:t>senior</a:t>
            </a:r>
            <a:r>
              <a:rPr lang="it-IT" sz="3600" b="0" strike="noStrike" spc="-1" dirty="0">
                <a:latin typeface="Arial"/>
              </a:rPr>
              <a:t> (terzo, quarto e quinto anno).</a:t>
            </a:r>
          </a:p>
          <a:p>
            <a:pPr>
              <a:spcBef>
                <a:spcPts val="1417"/>
              </a:spcBef>
            </a:pPr>
            <a:endParaRPr lang="it-IT" sz="3600" b="0" strike="noStrike" spc="-1" dirty="0">
              <a:latin typeface="Arial"/>
            </a:endParaRPr>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398279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968</Words>
  <Application>Microsoft Office PowerPoint</Application>
  <PresentationFormat>Widescreen</PresentationFormat>
  <Paragraphs>84</Paragraphs>
  <Slides>18</Slides>
  <Notes>11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Calibri Light</vt:lpstr>
      <vt:lpstr>Wingdings</vt:lpstr>
      <vt:lpstr>Office Theme</vt:lpstr>
      <vt:lpstr>Sprint 4</vt:lpstr>
      <vt:lpstr>Outline</vt:lpstr>
      <vt:lpstr>Refactor (1)</vt:lpstr>
      <vt:lpstr>Refactor (2)</vt:lpstr>
      <vt:lpstr>Accettazione Scambio Turno (user story #7)</vt:lpstr>
      <vt:lpstr>Inserimento manuale delle festività (user story #73)</vt:lpstr>
      <vt:lpstr>Desiderata su fasce turni (user story #216)</vt:lpstr>
      <vt:lpstr>Inserimento Servizi (user story #74)</vt:lpstr>
      <vt:lpstr>Suddivisione degli specializzandi in tipologie</vt:lpstr>
      <vt:lpstr>Raffinazione del login</vt:lpstr>
      <vt:lpstr>Miglioramento dell’algoritmo di scheduling (1)</vt:lpstr>
      <vt:lpstr>Miglioramento dell’algoritmo di scheduling (2)</vt:lpstr>
      <vt:lpstr>Miglioramento dell’algoritmo di scheduling (3)</vt:lpstr>
      <vt:lpstr>Miglioramento dell’algoritmo di scheduling (4)</vt:lpstr>
      <vt:lpstr>Miglioramento dell’algoritmo di scheduling (5)</vt:lpstr>
      <vt:lpstr>Miglioramento dell’algoritmo di scheduling (6)</vt:lpstr>
      <vt:lpstr>Statistiche</vt:lpstr>
      <vt:lpstr>Statistiche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3</dc:title>
  <dc:creator>Danilo D'Amico</dc:creator>
  <cp:lastModifiedBy>Matteo Fanfarillo</cp:lastModifiedBy>
  <cp:revision>16</cp:revision>
  <dcterms:created xsi:type="dcterms:W3CDTF">2023-12-18T13:11:01Z</dcterms:created>
  <dcterms:modified xsi:type="dcterms:W3CDTF">2024-02-19T08:13:36Z</dcterms:modified>
</cp:coreProperties>
</file>