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8" r:id="rId3"/>
    <p:sldId id="277" r:id="rId4"/>
    <p:sldId id="295" r:id="rId5"/>
    <p:sldId id="296" r:id="rId6"/>
    <p:sldId id="297" r:id="rId7"/>
    <p:sldId id="283" r:id="rId8"/>
    <p:sldId id="279" r:id="rId9"/>
    <p:sldId id="284" r:id="rId10"/>
    <p:sldId id="285" r:id="rId11"/>
    <p:sldId id="286" r:id="rId12"/>
    <p:sldId id="261" r:id="rId13"/>
    <p:sldId id="278" r:id="rId14"/>
    <p:sldId id="280" r:id="rId15"/>
    <p:sldId id="281" r:id="rId16"/>
    <p:sldId id="282" r:id="rId17"/>
    <p:sldId id="287" r:id="rId18"/>
    <p:sldId id="288" r:id="rId19"/>
    <p:sldId id="289" r:id="rId20"/>
    <p:sldId id="290" r:id="rId21"/>
    <p:sldId id="291" r:id="rId22"/>
    <p:sldId id="292" r:id="rId23"/>
    <p:sldId id="293" r:id="rId24"/>
    <p:sldId id="294" r:id="rId25"/>
    <p:sldId id="262" r:id="rId26"/>
    <p:sldId id="263" r:id="rId27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644" autoAdjust="0"/>
    <p:restoredTop sz="87990" autoAdjust="0"/>
  </p:normalViewPr>
  <p:slideViewPr>
    <p:cSldViewPr snapToGrid="0">
      <p:cViewPr varScale="1">
        <p:scale>
          <a:sx n="75" d="100"/>
          <a:sy n="75" d="100"/>
        </p:scale>
        <p:origin x="108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08A16BA-69B6-4255-9A68-47767A31E860}" type="doc">
      <dgm:prSet loTypeId="urn:microsoft.com/office/officeart/2018/2/layout/IconLabelList" loCatId="icon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C077DAB4-8F66-4364-AD11-B9D55C8F3E4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Bug Fixing</a:t>
          </a:r>
        </a:p>
      </dgm:t>
    </dgm:pt>
    <dgm:pt modelId="{C9573661-310D-43D9-82C8-FCC5CAD106FC}" type="parTrans" cxnId="{41E3F3FB-40CD-47FC-A364-2C2386CEE116}">
      <dgm:prSet/>
      <dgm:spPr/>
      <dgm:t>
        <a:bodyPr/>
        <a:lstStyle/>
        <a:p>
          <a:endParaRPr lang="en-US"/>
        </a:p>
      </dgm:t>
    </dgm:pt>
    <dgm:pt modelId="{6D4E60F7-622B-48C5-BE51-3EB54E0DFFBA}" type="sibTrans" cxnId="{41E3F3FB-40CD-47FC-A364-2C2386CEE116}">
      <dgm:prSet/>
      <dgm:spPr/>
      <dgm:t>
        <a:bodyPr/>
        <a:lstStyle/>
        <a:p>
          <a:endParaRPr lang="en-US"/>
        </a:p>
      </dgm:t>
    </dgm:pt>
    <dgm:pt modelId="{8ECA8B14-F51A-4EFF-917E-DD71021C4D2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 err="1"/>
            <a:t>Profilo</a:t>
          </a:r>
          <a:r>
            <a:rPr lang="en-US" dirty="0"/>
            <a:t> </a:t>
          </a:r>
          <a:r>
            <a:rPr lang="en-US" dirty="0" err="1"/>
            <a:t>utente</a:t>
          </a:r>
          <a:endParaRPr lang="en-US" dirty="0"/>
        </a:p>
      </dgm:t>
    </dgm:pt>
    <dgm:pt modelId="{F10DB030-6936-4060-9428-84E84E593EA6}" type="parTrans" cxnId="{D7AF0879-5879-4539-B32E-845410ED6DDF}">
      <dgm:prSet/>
      <dgm:spPr/>
      <dgm:t>
        <a:bodyPr/>
        <a:lstStyle/>
        <a:p>
          <a:endParaRPr lang="en-US"/>
        </a:p>
      </dgm:t>
    </dgm:pt>
    <dgm:pt modelId="{52544473-84A0-48C5-8759-BB6981C761D9}" type="sibTrans" cxnId="{D7AF0879-5879-4539-B32E-845410ED6DDF}">
      <dgm:prSet/>
      <dgm:spPr/>
      <dgm:t>
        <a:bodyPr/>
        <a:lstStyle/>
        <a:p>
          <a:endParaRPr lang="en-US"/>
        </a:p>
      </dgm:t>
    </dgm:pt>
    <dgm:pt modelId="{AEB44C52-07EC-41F7-8CF1-1544FBAF5A7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Frontend</a:t>
          </a:r>
        </a:p>
      </dgm:t>
    </dgm:pt>
    <dgm:pt modelId="{C0F83C20-7707-4A6C-AA33-FB76B126D66B}" type="parTrans" cxnId="{FC7F628A-4ADC-4368-B7F9-4D7A072AB843}">
      <dgm:prSet/>
      <dgm:spPr/>
      <dgm:t>
        <a:bodyPr/>
        <a:lstStyle/>
        <a:p>
          <a:endParaRPr lang="en-US"/>
        </a:p>
      </dgm:t>
    </dgm:pt>
    <dgm:pt modelId="{957378CE-80D0-4442-BEB1-A6F247F83264}" type="sibTrans" cxnId="{FC7F628A-4ADC-4368-B7F9-4D7A072AB843}">
      <dgm:prSet/>
      <dgm:spPr/>
      <dgm:t>
        <a:bodyPr/>
        <a:lstStyle/>
        <a:p>
          <a:endParaRPr lang="en-US"/>
        </a:p>
      </dgm:t>
    </dgm:pt>
    <dgm:pt modelId="{B7FFCBE8-2A66-4A5F-A105-F3E06464689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 err="1"/>
            <a:t>Statistiche</a:t>
          </a:r>
          <a:endParaRPr lang="en-US" dirty="0"/>
        </a:p>
      </dgm:t>
    </dgm:pt>
    <dgm:pt modelId="{8D8CE692-8593-43FC-8AF0-30C7049D2588}" type="parTrans" cxnId="{3BC55134-2F08-4BEE-9408-715C729349A0}">
      <dgm:prSet/>
      <dgm:spPr/>
      <dgm:t>
        <a:bodyPr/>
        <a:lstStyle/>
        <a:p>
          <a:endParaRPr lang="en-US"/>
        </a:p>
      </dgm:t>
    </dgm:pt>
    <dgm:pt modelId="{7B413E89-02DC-4428-8405-E0B1AA0EF7C7}" type="sibTrans" cxnId="{3BC55134-2F08-4BEE-9408-715C729349A0}">
      <dgm:prSet/>
      <dgm:spPr/>
      <dgm:t>
        <a:bodyPr/>
        <a:lstStyle/>
        <a:p>
          <a:endParaRPr lang="en-US"/>
        </a:p>
      </dgm:t>
    </dgm:pt>
    <dgm:pt modelId="{76904C92-EA97-40E8-B12D-07489AB8C68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dirty="0" err="1"/>
            <a:t>Algoritmo</a:t>
          </a:r>
          <a:r>
            <a:rPr lang="en-US" b="0" dirty="0"/>
            <a:t> di scheduling</a:t>
          </a:r>
        </a:p>
      </dgm:t>
    </dgm:pt>
    <dgm:pt modelId="{8093DA37-BAF8-4DA2-B9BB-A6876B7C51E9}" type="parTrans" cxnId="{7FE9FD0D-4652-4243-A74F-BEE47CD32373}">
      <dgm:prSet/>
      <dgm:spPr/>
      <dgm:t>
        <a:bodyPr/>
        <a:lstStyle/>
        <a:p>
          <a:endParaRPr lang="it-IT"/>
        </a:p>
      </dgm:t>
    </dgm:pt>
    <dgm:pt modelId="{72DE30FC-FFA2-417E-9B48-02D25E80E5F3}" type="sibTrans" cxnId="{7FE9FD0D-4652-4243-A74F-BEE47CD32373}">
      <dgm:prSet/>
      <dgm:spPr/>
      <dgm:t>
        <a:bodyPr/>
        <a:lstStyle/>
        <a:p>
          <a:endParaRPr lang="it-IT"/>
        </a:p>
      </dgm:t>
    </dgm:pt>
    <dgm:pt modelId="{363FFC76-A343-49B6-9C46-5BB2448597CD}" type="pres">
      <dgm:prSet presAssocID="{E08A16BA-69B6-4255-9A68-47767A31E860}" presName="root" presStyleCnt="0">
        <dgm:presLayoutVars>
          <dgm:dir/>
          <dgm:resizeHandles val="exact"/>
        </dgm:presLayoutVars>
      </dgm:prSet>
      <dgm:spPr/>
    </dgm:pt>
    <dgm:pt modelId="{9A7F34A5-749D-4FE9-A490-E58391875A84}" type="pres">
      <dgm:prSet presAssocID="{AEB44C52-07EC-41F7-8CF1-1544FBAF5A73}" presName="compNode" presStyleCnt="0"/>
      <dgm:spPr/>
    </dgm:pt>
    <dgm:pt modelId="{52D54191-A5AB-4B67-82E0-E3965BA9A8FB}" type="pres">
      <dgm:prSet presAssocID="{AEB44C52-07EC-41F7-8CF1-1544FBAF5A73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lenco di controllo"/>
        </a:ext>
      </dgm:extLst>
    </dgm:pt>
    <dgm:pt modelId="{4356A5FD-F7E4-4CCC-A279-1DDB46F1073F}" type="pres">
      <dgm:prSet presAssocID="{AEB44C52-07EC-41F7-8CF1-1544FBAF5A73}" presName="spaceRect" presStyleCnt="0"/>
      <dgm:spPr/>
    </dgm:pt>
    <dgm:pt modelId="{DADF451F-CACE-4925-AC2E-87FCC63B0258}" type="pres">
      <dgm:prSet presAssocID="{AEB44C52-07EC-41F7-8CF1-1544FBAF5A73}" presName="textRect" presStyleLbl="revTx" presStyleIdx="0" presStyleCnt="5">
        <dgm:presLayoutVars>
          <dgm:chMax val="1"/>
          <dgm:chPref val="1"/>
        </dgm:presLayoutVars>
      </dgm:prSet>
      <dgm:spPr/>
    </dgm:pt>
    <dgm:pt modelId="{FEC9DCE1-242D-4EC6-942E-F7CFD46E7DE0}" type="pres">
      <dgm:prSet presAssocID="{957378CE-80D0-4442-BEB1-A6F247F83264}" presName="sibTrans" presStyleCnt="0"/>
      <dgm:spPr/>
    </dgm:pt>
    <dgm:pt modelId="{76AD1174-711A-4811-87B1-85698206EADA}" type="pres">
      <dgm:prSet presAssocID="{8ECA8B14-F51A-4EFF-917E-DD71021C4D29}" presName="compNode" presStyleCnt="0"/>
      <dgm:spPr/>
    </dgm:pt>
    <dgm:pt modelId="{7E26ADB7-652C-4B4D-9F1D-95DEE79D2B6B}" type="pres">
      <dgm:prSet presAssocID="{8ECA8B14-F51A-4EFF-917E-DD71021C4D29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accia con occhiali da sole senza riempimento"/>
        </a:ext>
      </dgm:extLst>
    </dgm:pt>
    <dgm:pt modelId="{5599F18A-5277-4029-B06D-03E6B5DCE733}" type="pres">
      <dgm:prSet presAssocID="{8ECA8B14-F51A-4EFF-917E-DD71021C4D29}" presName="spaceRect" presStyleCnt="0"/>
      <dgm:spPr/>
    </dgm:pt>
    <dgm:pt modelId="{FEAD4FB3-866F-4993-AD0E-F591E019E31D}" type="pres">
      <dgm:prSet presAssocID="{8ECA8B14-F51A-4EFF-917E-DD71021C4D29}" presName="textRect" presStyleLbl="revTx" presStyleIdx="1" presStyleCnt="5">
        <dgm:presLayoutVars>
          <dgm:chMax val="1"/>
          <dgm:chPref val="1"/>
        </dgm:presLayoutVars>
      </dgm:prSet>
      <dgm:spPr/>
    </dgm:pt>
    <dgm:pt modelId="{1BB9FA5D-9B2D-46E1-BEE9-393E6FC9B718}" type="pres">
      <dgm:prSet presAssocID="{52544473-84A0-48C5-8759-BB6981C761D9}" presName="sibTrans" presStyleCnt="0"/>
      <dgm:spPr/>
    </dgm:pt>
    <dgm:pt modelId="{415BCF0C-3E4F-4AC3-8EFA-583D0500B261}" type="pres">
      <dgm:prSet presAssocID="{C077DAB4-8F66-4364-AD11-B9D55C8F3E4A}" presName="compNode" presStyleCnt="0"/>
      <dgm:spPr/>
    </dgm:pt>
    <dgm:pt modelId="{C4CDF05B-1981-4A5E-881B-1ED5F6C291E3}" type="pres">
      <dgm:prSet presAssocID="{C077DAB4-8F66-4364-AD11-B9D55C8F3E4A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Insetto"/>
        </a:ext>
      </dgm:extLst>
    </dgm:pt>
    <dgm:pt modelId="{E6AD658C-816D-437C-9D74-5CE3AF85F25D}" type="pres">
      <dgm:prSet presAssocID="{C077DAB4-8F66-4364-AD11-B9D55C8F3E4A}" presName="spaceRect" presStyleCnt="0"/>
      <dgm:spPr/>
    </dgm:pt>
    <dgm:pt modelId="{4433E921-339C-4079-B351-AD0FB3F7AF20}" type="pres">
      <dgm:prSet presAssocID="{C077DAB4-8F66-4364-AD11-B9D55C8F3E4A}" presName="textRect" presStyleLbl="revTx" presStyleIdx="2" presStyleCnt="5">
        <dgm:presLayoutVars>
          <dgm:chMax val="1"/>
          <dgm:chPref val="1"/>
        </dgm:presLayoutVars>
      </dgm:prSet>
      <dgm:spPr/>
    </dgm:pt>
    <dgm:pt modelId="{45A11B1D-0237-4E30-BFE0-742EF6B83749}" type="pres">
      <dgm:prSet presAssocID="{6D4E60F7-622B-48C5-BE51-3EB54E0DFFBA}" presName="sibTrans" presStyleCnt="0"/>
      <dgm:spPr/>
    </dgm:pt>
    <dgm:pt modelId="{5D43C511-A2D7-4A78-B6AC-15C1D46A3AF0}" type="pres">
      <dgm:prSet presAssocID="{76904C92-EA97-40E8-B12D-07489AB8C680}" presName="compNode" presStyleCnt="0"/>
      <dgm:spPr/>
    </dgm:pt>
    <dgm:pt modelId="{BA8657E9-B33B-45E3-806A-A10C0470F443}" type="pres">
      <dgm:prSet presAssocID="{76904C92-EA97-40E8-B12D-07489AB8C680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</dgm:pt>
    <dgm:pt modelId="{91B213EE-3ACF-4BE2-9B38-BDA45BD08352}" type="pres">
      <dgm:prSet presAssocID="{76904C92-EA97-40E8-B12D-07489AB8C680}" presName="spaceRect" presStyleCnt="0"/>
      <dgm:spPr/>
    </dgm:pt>
    <dgm:pt modelId="{20F36A05-3512-419B-96C3-CF0DDA886791}" type="pres">
      <dgm:prSet presAssocID="{76904C92-EA97-40E8-B12D-07489AB8C680}" presName="textRect" presStyleLbl="revTx" presStyleIdx="3" presStyleCnt="5">
        <dgm:presLayoutVars>
          <dgm:chMax val="1"/>
          <dgm:chPref val="1"/>
        </dgm:presLayoutVars>
      </dgm:prSet>
      <dgm:spPr/>
    </dgm:pt>
    <dgm:pt modelId="{0737400D-52FB-40AA-A07C-B7B301876A76}" type="pres">
      <dgm:prSet presAssocID="{72DE30FC-FFA2-417E-9B48-02D25E80E5F3}" presName="sibTrans" presStyleCnt="0"/>
      <dgm:spPr/>
    </dgm:pt>
    <dgm:pt modelId="{A29BA26C-8F1C-4439-974F-AE7D4A21B936}" type="pres">
      <dgm:prSet presAssocID="{B7FFCBE8-2A66-4A5F-A105-F3E064646899}" presName="compNode" presStyleCnt="0"/>
      <dgm:spPr/>
    </dgm:pt>
    <dgm:pt modelId="{19C0F6F5-82BC-4CDD-9E4F-8C924E188623}" type="pres">
      <dgm:prSet presAssocID="{B7FFCBE8-2A66-4A5F-A105-F3E064646899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F9285C7A-2B5A-4A4D-8803-FA2106D7625D}" type="pres">
      <dgm:prSet presAssocID="{B7FFCBE8-2A66-4A5F-A105-F3E064646899}" presName="spaceRect" presStyleCnt="0"/>
      <dgm:spPr/>
    </dgm:pt>
    <dgm:pt modelId="{A4509536-1BC0-4F23-BA79-134785FEF549}" type="pres">
      <dgm:prSet presAssocID="{B7FFCBE8-2A66-4A5F-A105-F3E064646899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7FE9FD0D-4652-4243-A74F-BEE47CD32373}" srcId="{E08A16BA-69B6-4255-9A68-47767A31E860}" destId="{76904C92-EA97-40E8-B12D-07489AB8C680}" srcOrd="3" destOrd="0" parTransId="{8093DA37-BAF8-4DA2-B9BB-A6876B7C51E9}" sibTransId="{72DE30FC-FFA2-417E-9B48-02D25E80E5F3}"/>
    <dgm:cxn modelId="{C9971826-D020-45F9-A875-E334083826BD}" type="presOf" srcId="{B7FFCBE8-2A66-4A5F-A105-F3E064646899}" destId="{A4509536-1BC0-4F23-BA79-134785FEF549}" srcOrd="0" destOrd="0" presId="urn:microsoft.com/office/officeart/2018/2/layout/IconLabelList"/>
    <dgm:cxn modelId="{C0085E2D-92F1-4026-972C-3725AB8E9211}" type="presOf" srcId="{C077DAB4-8F66-4364-AD11-B9D55C8F3E4A}" destId="{4433E921-339C-4079-B351-AD0FB3F7AF20}" srcOrd="0" destOrd="0" presId="urn:microsoft.com/office/officeart/2018/2/layout/IconLabelList"/>
    <dgm:cxn modelId="{3BC55134-2F08-4BEE-9408-715C729349A0}" srcId="{E08A16BA-69B6-4255-9A68-47767A31E860}" destId="{B7FFCBE8-2A66-4A5F-A105-F3E064646899}" srcOrd="4" destOrd="0" parTransId="{8D8CE692-8593-43FC-8AF0-30C7049D2588}" sibTransId="{7B413E89-02DC-4428-8405-E0B1AA0EF7C7}"/>
    <dgm:cxn modelId="{D7AF0879-5879-4539-B32E-845410ED6DDF}" srcId="{E08A16BA-69B6-4255-9A68-47767A31E860}" destId="{8ECA8B14-F51A-4EFF-917E-DD71021C4D29}" srcOrd="1" destOrd="0" parTransId="{F10DB030-6936-4060-9428-84E84E593EA6}" sibTransId="{52544473-84A0-48C5-8759-BB6981C761D9}"/>
    <dgm:cxn modelId="{A5623D5A-1D58-4E70-B736-89026E802AF2}" type="presOf" srcId="{76904C92-EA97-40E8-B12D-07489AB8C680}" destId="{20F36A05-3512-419B-96C3-CF0DDA886791}" srcOrd="0" destOrd="0" presId="urn:microsoft.com/office/officeart/2018/2/layout/IconLabelList"/>
    <dgm:cxn modelId="{F08BA288-D3B9-4AD5-A82D-D6F6F93D3364}" type="presOf" srcId="{E08A16BA-69B6-4255-9A68-47767A31E860}" destId="{363FFC76-A343-49B6-9C46-5BB2448597CD}" srcOrd="0" destOrd="0" presId="urn:microsoft.com/office/officeart/2018/2/layout/IconLabelList"/>
    <dgm:cxn modelId="{FC7F628A-4ADC-4368-B7F9-4D7A072AB843}" srcId="{E08A16BA-69B6-4255-9A68-47767A31E860}" destId="{AEB44C52-07EC-41F7-8CF1-1544FBAF5A73}" srcOrd="0" destOrd="0" parTransId="{C0F83C20-7707-4A6C-AA33-FB76B126D66B}" sibTransId="{957378CE-80D0-4442-BEB1-A6F247F83264}"/>
    <dgm:cxn modelId="{B278568A-A3B4-4C26-AA0F-B703E56B2187}" type="presOf" srcId="{AEB44C52-07EC-41F7-8CF1-1544FBAF5A73}" destId="{DADF451F-CACE-4925-AC2E-87FCC63B0258}" srcOrd="0" destOrd="0" presId="urn:microsoft.com/office/officeart/2018/2/layout/IconLabelList"/>
    <dgm:cxn modelId="{FE1D6E8B-D7B9-4CE6-B8ED-6172C037018A}" type="presOf" srcId="{8ECA8B14-F51A-4EFF-917E-DD71021C4D29}" destId="{FEAD4FB3-866F-4993-AD0E-F591E019E31D}" srcOrd="0" destOrd="0" presId="urn:microsoft.com/office/officeart/2018/2/layout/IconLabelList"/>
    <dgm:cxn modelId="{41E3F3FB-40CD-47FC-A364-2C2386CEE116}" srcId="{E08A16BA-69B6-4255-9A68-47767A31E860}" destId="{C077DAB4-8F66-4364-AD11-B9D55C8F3E4A}" srcOrd="2" destOrd="0" parTransId="{C9573661-310D-43D9-82C8-FCC5CAD106FC}" sibTransId="{6D4E60F7-622B-48C5-BE51-3EB54E0DFFBA}"/>
    <dgm:cxn modelId="{9DAAF40D-5D27-4CF7-AA04-5A85C5CC015F}" type="presParOf" srcId="{363FFC76-A343-49B6-9C46-5BB2448597CD}" destId="{9A7F34A5-749D-4FE9-A490-E58391875A84}" srcOrd="0" destOrd="0" presId="urn:microsoft.com/office/officeart/2018/2/layout/IconLabelList"/>
    <dgm:cxn modelId="{0668AD51-96F1-4E7E-90E5-4369E2B2D941}" type="presParOf" srcId="{9A7F34A5-749D-4FE9-A490-E58391875A84}" destId="{52D54191-A5AB-4B67-82E0-E3965BA9A8FB}" srcOrd="0" destOrd="0" presId="urn:microsoft.com/office/officeart/2018/2/layout/IconLabelList"/>
    <dgm:cxn modelId="{88F7591C-0C0C-4C24-A3C1-8EF2F6007B3D}" type="presParOf" srcId="{9A7F34A5-749D-4FE9-A490-E58391875A84}" destId="{4356A5FD-F7E4-4CCC-A279-1DDB46F1073F}" srcOrd="1" destOrd="0" presId="urn:microsoft.com/office/officeart/2018/2/layout/IconLabelList"/>
    <dgm:cxn modelId="{D2282F11-6F95-4BD9-88E6-A79476AD1B3B}" type="presParOf" srcId="{9A7F34A5-749D-4FE9-A490-E58391875A84}" destId="{DADF451F-CACE-4925-AC2E-87FCC63B0258}" srcOrd="2" destOrd="0" presId="urn:microsoft.com/office/officeart/2018/2/layout/IconLabelList"/>
    <dgm:cxn modelId="{53F393AD-C3FE-4086-B84D-0FC65165E0A7}" type="presParOf" srcId="{363FFC76-A343-49B6-9C46-5BB2448597CD}" destId="{FEC9DCE1-242D-4EC6-942E-F7CFD46E7DE0}" srcOrd="1" destOrd="0" presId="urn:microsoft.com/office/officeart/2018/2/layout/IconLabelList"/>
    <dgm:cxn modelId="{0D0957F3-5549-4B94-81C3-0C90550D7CEC}" type="presParOf" srcId="{363FFC76-A343-49B6-9C46-5BB2448597CD}" destId="{76AD1174-711A-4811-87B1-85698206EADA}" srcOrd="2" destOrd="0" presId="urn:microsoft.com/office/officeart/2018/2/layout/IconLabelList"/>
    <dgm:cxn modelId="{21F17473-6E5F-4422-8404-ACB2F1958FFB}" type="presParOf" srcId="{76AD1174-711A-4811-87B1-85698206EADA}" destId="{7E26ADB7-652C-4B4D-9F1D-95DEE79D2B6B}" srcOrd="0" destOrd="0" presId="urn:microsoft.com/office/officeart/2018/2/layout/IconLabelList"/>
    <dgm:cxn modelId="{D783D790-5004-4AFD-A6FB-CF0712882D47}" type="presParOf" srcId="{76AD1174-711A-4811-87B1-85698206EADA}" destId="{5599F18A-5277-4029-B06D-03E6B5DCE733}" srcOrd="1" destOrd="0" presId="urn:microsoft.com/office/officeart/2018/2/layout/IconLabelList"/>
    <dgm:cxn modelId="{10236EF7-C69E-4316-92E5-BCB01323836E}" type="presParOf" srcId="{76AD1174-711A-4811-87B1-85698206EADA}" destId="{FEAD4FB3-866F-4993-AD0E-F591E019E31D}" srcOrd="2" destOrd="0" presId="urn:microsoft.com/office/officeart/2018/2/layout/IconLabelList"/>
    <dgm:cxn modelId="{769D74A4-E595-4279-9B3A-EF733C8282AA}" type="presParOf" srcId="{363FFC76-A343-49B6-9C46-5BB2448597CD}" destId="{1BB9FA5D-9B2D-46E1-BEE9-393E6FC9B718}" srcOrd="3" destOrd="0" presId="urn:microsoft.com/office/officeart/2018/2/layout/IconLabelList"/>
    <dgm:cxn modelId="{2583408D-2894-4569-A1FE-C1C7DA5D7A95}" type="presParOf" srcId="{363FFC76-A343-49B6-9C46-5BB2448597CD}" destId="{415BCF0C-3E4F-4AC3-8EFA-583D0500B261}" srcOrd="4" destOrd="0" presId="urn:microsoft.com/office/officeart/2018/2/layout/IconLabelList"/>
    <dgm:cxn modelId="{5F4FDB38-5B7F-4451-A6AA-E8B58D3D20BF}" type="presParOf" srcId="{415BCF0C-3E4F-4AC3-8EFA-583D0500B261}" destId="{C4CDF05B-1981-4A5E-881B-1ED5F6C291E3}" srcOrd="0" destOrd="0" presId="urn:microsoft.com/office/officeart/2018/2/layout/IconLabelList"/>
    <dgm:cxn modelId="{C4BB6B26-4682-4CA2-AE58-1B93C40A08DF}" type="presParOf" srcId="{415BCF0C-3E4F-4AC3-8EFA-583D0500B261}" destId="{E6AD658C-816D-437C-9D74-5CE3AF85F25D}" srcOrd="1" destOrd="0" presId="urn:microsoft.com/office/officeart/2018/2/layout/IconLabelList"/>
    <dgm:cxn modelId="{D1F25279-E105-499A-A079-B8700065D946}" type="presParOf" srcId="{415BCF0C-3E4F-4AC3-8EFA-583D0500B261}" destId="{4433E921-339C-4079-B351-AD0FB3F7AF20}" srcOrd="2" destOrd="0" presId="urn:microsoft.com/office/officeart/2018/2/layout/IconLabelList"/>
    <dgm:cxn modelId="{A71B6254-2780-43F3-A8FE-A72A5FF9635C}" type="presParOf" srcId="{363FFC76-A343-49B6-9C46-5BB2448597CD}" destId="{45A11B1D-0237-4E30-BFE0-742EF6B83749}" srcOrd="5" destOrd="0" presId="urn:microsoft.com/office/officeart/2018/2/layout/IconLabelList"/>
    <dgm:cxn modelId="{42614B90-7950-48BD-AAE8-C9BAAC364435}" type="presParOf" srcId="{363FFC76-A343-49B6-9C46-5BB2448597CD}" destId="{5D43C511-A2D7-4A78-B6AC-15C1D46A3AF0}" srcOrd="6" destOrd="0" presId="urn:microsoft.com/office/officeart/2018/2/layout/IconLabelList"/>
    <dgm:cxn modelId="{3B422AD3-8BC8-41DA-9FF9-FE60F1443CFB}" type="presParOf" srcId="{5D43C511-A2D7-4A78-B6AC-15C1D46A3AF0}" destId="{BA8657E9-B33B-45E3-806A-A10C0470F443}" srcOrd="0" destOrd="0" presId="urn:microsoft.com/office/officeart/2018/2/layout/IconLabelList"/>
    <dgm:cxn modelId="{8EA6DD66-0896-467E-8D65-E9A12105CC83}" type="presParOf" srcId="{5D43C511-A2D7-4A78-B6AC-15C1D46A3AF0}" destId="{91B213EE-3ACF-4BE2-9B38-BDA45BD08352}" srcOrd="1" destOrd="0" presId="urn:microsoft.com/office/officeart/2018/2/layout/IconLabelList"/>
    <dgm:cxn modelId="{54E7B387-ADED-4500-99B7-5F9C22BE18FE}" type="presParOf" srcId="{5D43C511-A2D7-4A78-B6AC-15C1D46A3AF0}" destId="{20F36A05-3512-419B-96C3-CF0DDA886791}" srcOrd="2" destOrd="0" presId="urn:microsoft.com/office/officeart/2018/2/layout/IconLabelList"/>
    <dgm:cxn modelId="{5240F12C-3309-4F56-ACB6-5F9186DDC1B4}" type="presParOf" srcId="{363FFC76-A343-49B6-9C46-5BB2448597CD}" destId="{0737400D-52FB-40AA-A07C-B7B301876A76}" srcOrd="7" destOrd="0" presId="urn:microsoft.com/office/officeart/2018/2/layout/IconLabelList"/>
    <dgm:cxn modelId="{18CE2247-4405-406B-B168-C407E10BA6FF}" type="presParOf" srcId="{363FFC76-A343-49B6-9C46-5BB2448597CD}" destId="{A29BA26C-8F1C-4439-974F-AE7D4A21B936}" srcOrd="8" destOrd="0" presId="urn:microsoft.com/office/officeart/2018/2/layout/IconLabelList"/>
    <dgm:cxn modelId="{B05DCE41-A6E1-4802-9933-C15545026C14}" type="presParOf" srcId="{A29BA26C-8F1C-4439-974F-AE7D4A21B936}" destId="{19C0F6F5-82BC-4CDD-9E4F-8C924E188623}" srcOrd="0" destOrd="0" presId="urn:microsoft.com/office/officeart/2018/2/layout/IconLabelList"/>
    <dgm:cxn modelId="{175F2ADB-0FAA-42F1-A3AE-C95E2C9C8A1C}" type="presParOf" srcId="{A29BA26C-8F1C-4439-974F-AE7D4A21B936}" destId="{F9285C7A-2B5A-4A4D-8803-FA2106D7625D}" srcOrd="1" destOrd="0" presId="urn:microsoft.com/office/officeart/2018/2/layout/IconLabelList"/>
    <dgm:cxn modelId="{ADADBAEE-787A-45CA-B35F-414CE10D997A}" type="presParOf" srcId="{A29BA26C-8F1C-4439-974F-AE7D4A21B936}" destId="{A4509536-1BC0-4F23-BA79-134785FEF549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D54191-A5AB-4B67-82E0-E3965BA9A8FB}">
      <dsp:nvSpPr>
        <dsp:cNvPr id="0" name=""/>
        <dsp:cNvSpPr/>
      </dsp:nvSpPr>
      <dsp:spPr>
        <a:xfrm>
          <a:off x="622259" y="1073792"/>
          <a:ext cx="810000" cy="81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DF451F-CACE-4925-AC2E-87FCC63B0258}">
      <dsp:nvSpPr>
        <dsp:cNvPr id="0" name=""/>
        <dsp:cNvSpPr/>
      </dsp:nvSpPr>
      <dsp:spPr>
        <a:xfrm>
          <a:off x="127259" y="2153967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Frontend</a:t>
          </a:r>
        </a:p>
      </dsp:txBody>
      <dsp:txXfrm>
        <a:off x="127259" y="2153967"/>
        <a:ext cx="1800000" cy="720000"/>
      </dsp:txXfrm>
    </dsp:sp>
    <dsp:sp modelId="{7E26ADB7-652C-4B4D-9F1D-95DEE79D2B6B}">
      <dsp:nvSpPr>
        <dsp:cNvPr id="0" name=""/>
        <dsp:cNvSpPr/>
      </dsp:nvSpPr>
      <dsp:spPr>
        <a:xfrm>
          <a:off x="2737260" y="1073792"/>
          <a:ext cx="810000" cy="81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AD4FB3-866F-4993-AD0E-F591E019E31D}">
      <dsp:nvSpPr>
        <dsp:cNvPr id="0" name=""/>
        <dsp:cNvSpPr/>
      </dsp:nvSpPr>
      <dsp:spPr>
        <a:xfrm>
          <a:off x="2242260" y="2153967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 err="1"/>
            <a:t>Profilo</a:t>
          </a:r>
          <a:r>
            <a:rPr lang="en-US" sz="2300" kern="1200" dirty="0"/>
            <a:t> </a:t>
          </a:r>
          <a:r>
            <a:rPr lang="en-US" sz="2300" kern="1200" dirty="0" err="1"/>
            <a:t>utente</a:t>
          </a:r>
          <a:endParaRPr lang="en-US" sz="2300" kern="1200" dirty="0"/>
        </a:p>
      </dsp:txBody>
      <dsp:txXfrm>
        <a:off x="2242260" y="2153967"/>
        <a:ext cx="1800000" cy="720000"/>
      </dsp:txXfrm>
    </dsp:sp>
    <dsp:sp modelId="{C4CDF05B-1981-4A5E-881B-1ED5F6C291E3}">
      <dsp:nvSpPr>
        <dsp:cNvPr id="0" name=""/>
        <dsp:cNvSpPr/>
      </dsp:nvSpPr>
      <dsp:spPr>
        <a:xfrm>
          <a:off x="4852260" y="1073792"/>
          <a:ext cx="810000" cy="81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33E921-339C-4079-B351-AD0FB3F7AF20}">
      <dsp:nvSpPr>
        <dsp:cNvPr id="0" name=""/>
        <dsp:cNvSpPr/>
      </dsp:nvSpPr>
      <dsp:spPr>
        <a:xfrm>
          <a:off x="4357260" y="2153967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Bug Fixing</a:t>
          </a:r>
        </a:p>
      </dsp:txBody>
      <dsp:txXfrm>
        <a:off x="4357260" y="2153967"/>
        <a:ext cx="1800000" cy="720000"/>
      </dsp:txXfrm>
    </dsp:sp>
    <dsp:sp modelId="{BA8657E9-B33B-45E3-806A-A10C0470F443}">
      <dsp:nvSpPr>
        <dsp:cNvPr id="0" name=""/>
        <dsp:cNvSpPr/>
      </dsp:nvSpPr>
      <dsp:spPr>
        <a:xfrm>
          <a:off x="6967260" y="1073792"/>
          <a:ext cx="810000" cy="81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F36A05-3512-419B-96C3-CF0DDA886791}">
      <dsp:nvSpPr>
        <dsp:cNvPr id="0" name=""/>
        <dsp:cNvSpPr/>
      </dsp:nvSpPr>
      <dsp:spPr>
        <a:xfrm>
          <a:off x="6472260" y="2153967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kern="1200" dirty="0" err="1"/>
            <a:t>Algoritmo</a:t>
          </a:r>
          <a:r>
            <a:rPr lang="en-US" sz="2300" b="0" kern="1200" dirty="0"/>
            <a:t> di scheduling</a:t>
          </a:r>
        </a:p>
      </dsp:txBody>
      <dsp:txXfrm>
        <a:off x="6472260" y="2153967"/>
        <a:ext cx="1800000" cy="720000"/>
      </dsp:txXfrm>
    </dsp:sp>
    <dsp:sp modelId="{19C0F6F5-82BC-4CDD-9E4F-8C924E188623}">
      <dsp:nvSpPr>
        <dsp:cNvPr id="0" name=""/>
        <dsp:cNvSpPr/>
      </dsp:nvSpPr>
      <dsp:spPr>
        <a:xfrm>
          <a:off x="9082260" y="1073792"/>
          <a:ext cx="810000" cy="81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509536-1BC0-4F23-BA79-134785FEF549}">
      <dsp:nvSpPr>
        <dsp:cNvPr id="0" name=""/>
        <dsp:cNvSpPr/>
      </dsp:nvSpPr>
      <dsp:spPr>
        <a:xfrm>
          <a:off x="8587260" y="2153967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 err="1"/>
            <a:t>Statistiche</a:t>
          </a:r>
          <a:endParaRPr lang="en-US" sz="2300" kern="1200" dirty="0"/>
        </a:p>
      </dsp:txBody>
      <dsp:txXfrm>
        <a:off x="8587260" y="2153967"/>
        <a:ext cx="18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9EF442-84AA-4C28-BD5A-3E28E35E5CBE}" type="datetimeFigureOut">
              <a:rPr lang="it-IT" smtClean="0"/>
              <a:t>19/02/2024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FCCFFB-9D94-4B18-9555-00DA19F55C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89549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FCCFFB-9D94-4B18-9555-00DA19F55C72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208446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F790BC-6EC0-BCBD-5969-A107815A4F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D5A29C73-6076-9D29-3C66-6F1F4338126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5795F8FC-F70E-B194-510B-CD8B28D0B0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A0614CC-EE9D-CB60-5900-7AB8B739E0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FCCFFB-9D94-4B18-9555-00DA19F55C72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881578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FCCFFB-9D94-4B18-9555-00DA19F55C72}" type="slidenum">
              <a:rPr lang="it-IT" smtClean="0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139498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24CCAD-32B8-224E-775A-3422191512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597E584D-5183-882B-367A-E23A81FFFC6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A36FD347-BFFF-C6D5-A725-29388B44C4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1D08139-E6E2-134A-A7FE-BD897843FC7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FCCFFB-9D94-4B18-9555-00DA19F55C72}" type="slidenum">
              <a:rPr lang="it-IT" smtClean="0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399716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347840-D392-8E64-5908-068065FEBE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CB994477-B667-2926-C3B2-1C9A4A900CE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9473F909-6165-B4C4-AE70-EFA1737BBA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92FCB09-AA7B-0211-7252-E4B42C575DA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FCCFFB-9D94-4B18-9555-00DA19F55C72}" type="slidenum">
              <a:rPr lang="it-IT" smtClean="0"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781208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A28784-7971-6810-B736-05967D9A90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6C9E5361-3DDE-9EA7-834B-1ABCE0DF1DE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CBB70B7F-A56F-9919-5DAD-17978EE794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AE67F30-2D1D-DA10-87D1-81840CA345D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FCCFFB-9D94-4B18-9555-00DA19F55C72}" type="slidenum">
              <a:rPr lang="it-IT" smtClean="0"/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272654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D22401-4DB2-61FB-640A-BB08FD1752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86913C4C-5534-F73E-F3B9-6E31EA4B054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194C725B-1854-4D3F-49DB-5864F0F65C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61C71BE-A76C-BF1E-C307-938A089FE4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FCCFFB-9D94-4B18-9555-00DA19F55C72}" type="slidenum">
              <a:rPr lang="it-IT" smtClean="0"/>
              <a:t>16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350408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658C1F-D1C6-242E-9D87-0B3F4405CD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49252DA5-677E-0CFC-DA1D-0B3A86FA546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324CC463-E0DD-7164-C815-4766D6EB4E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E5C36E2-50F9-D537-992C-AA14055823F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FCCFFB-9D94-4B18-9555-00DA19F55C72}" type="slidenum">
              <a:rPr lang="it-IT" smtClean="0"/>
              <a:t>17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902754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7E76AD-E2E3-D644-CA76-1C3FCD0C56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B19D9092-C46D-5225-25AF-BD1334AB591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FFCF9458-B7CF-D5A6-ABF4-1D08C183BF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E673DF5-BB77-C27B-4777-2707DB1C652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FCCFFB-9D94-4B18-9555-00DA19F55C72}" type="slidenum">
              <a:rPr lang="it-IT" smtClean="0"/>
              <a:t>18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300889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260D74-2DCC-CE08-F739-65AF9AC300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91CBC984-B586-778A-487C-2DCCD169873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4774B0F3-F448-6DC3-4CA4-670A43C1F9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A726C3E-3132-75ED-F1AE-0752EA9285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FCCFFB-9D94-4B18-9555-00DA19F55C72}" type="slidenum">
              <a:rPr lang="it-IT" smtClean="0"/>
              <a:t>19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3894808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CE67AD-7F92-4648-8AC0-16EFD4077A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1F7C8FFD-09E6-4408-3696-DB1184B9A04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D6886EB6-B5C8-3092-01F7-58FBE51248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35E118C-4633-3E52-9127-A610B0C1989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FCCFFB-9D94-4B18-9555-00DA19F55C72}" type="slidenum">
              <a:rPr lang="it-IT" smtClean="0"/>
              <a:t>20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843737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B140DF-256F-EAFA-9DF3-74A17A31C4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2CEFA68C-40CA-5B90-D2AD-86B7198B2B6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F822303A-2C76-EA28-9923-5AAAC7B133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1820D5B-D32B-EC4E-114D-C6AAD8F6621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FCCFFB-9D94-4B18-9555-00DA19F55C72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0737456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A55A02-9C22-6CE8-C66E-1ADEB94A5E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A02838EF-CCE4-ECE7-CB9D-09AA754FB4D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2066E163-CC6F-CA30-48CA-0B83AA731E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756EBA2-645F-8DAA-32EB-680679317D0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FCCFFB-9D94-4B18-9555-00DA19F55C72}" type="slidenum">
              <a:rPr lang="it-IT" smtClean="0"/>
              <a:t>21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2860793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60C92D-0A9D-31AA-EF13-A557B8D5B6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3D078EC4-53B9-BB49-4407-7B533BA663F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41580156-E266-8B99-9C52-043499F5B9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617239C-CAC2-B803-ACBC-930C790B061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FCCFFB-9D94-4B18-9555-00DA19F55C72}" type="slidenum">
              <a:rPr lang="it-IT" smtClean="0"/>
              <a:t>22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7480299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26D594-B012-6E30-784C-430D0C647F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E88AC47C-D66B-CA8D-952F-7CD0B288150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61EDD757-7C3D-D00F-1C58-68C9C65AF4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6889DF5-E783-D28D-9936-1FB4CCA8919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FCCFFB-9D94-4B18-9555-00DA19F55C72}" type="slidenum">
              <a:rPr lang="it-IT" smtClean="0"/>
              <a:t>23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4053318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51E8BA-DB1D-7BA9-6809-E5807F9D29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0EDE575C-DCEB-13A0-E1D6-35F7D1782EA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9F6530A2-6107-DE5E-006F-ED5F87246D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90AD7B3-012C-966F-D99F-420AAD9F17A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FCCFFB-9D94-4B18-9555-00DA19F55C72}" type="slidenum">
              <a:rPr lang="it-IT" smtClean="0"/>
              <a:t>24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743770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D5E832-7C84-FA12-A9D2-A1A44F7BFB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99CEDD36-22AD-DE38-07DD-193C7D8D89D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C17D0AB3-EFF4-21F9-D58D-069E30E18C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77792BC-2FDF-9021-C3FE-E44F651E07C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FCCFFB-9D94-4B18-9555-00DA19F55C72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039130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7BB314-AAC7-3124-53C9-7115861024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2A277505-26DF-9526-4F25-D11969DA76F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20ADE223-199F-0DAE-B1EC-E51956A968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9BD10A9-A6B7-83A2-DDB1-9910B506673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FCCFFB-9D94-4B18-9555-00DA19F55C72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709459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51EDA0-177A-E527-B258-85126203EF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4C2DCAE6-B5E6-DCF2-1E1D-7492525E9D6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F55F2BA8-9CC4-A275-C18D-4C0D9E7D06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F0E9C12-90B6-48A8-604A-5CFD5E7607D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FCCFFB-9D94-4B18-9555-00DA19F55C72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758556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12A262-BAF5-789F-52EE-AB9E0731E7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7B860DC6-D78E-B7BD-319D-0BF0830F2F4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3D3A72F5-5D1C-F79F-CE5A-D0BD760277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BE252DB-2012-B8CE-6D60-D865C6E0030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FCCFFB-9D94-4B18-9555-00DA19F55C72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093222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E9F4BB-F4C6-320D-CBAC-92DEABB33B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82DADEF0-3779-87C5-9701-293A432B113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F7CC93C6-3683-76C2-3AF7-18C9BCA8BB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1C95D3A-60FD-D981-05EB-25B55BDE06C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FCCFFB-9D94-4B18-9555-00DA19F55C72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540645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F131B2-AEBD-613B-1EC9-51C5F12A98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800C3396-EFF5-86E7-203F-6795F6BD98F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9569717F-EEFD-671C-2C84-7A761A361D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32AFB6-BE7C-2EF2-5033-476FAA16419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FCCFFB-9D94-4B18-9555-00DA19F55C72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386760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AA9E33-CB75-2AD1-06F5-AD8FA02124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569AD4D6-128A-1283-D880-7C6B4FE93F0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A456B0F6-6A9A-A726-70F6-45F9C4DC45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274C51F-0EDB-F5A4-7A88-7E4C8338B4F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FCCFFB-9D94-4B18-9555-00DA19F55C72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214590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2CC12-93CD-ED38-0569-0B73D47B20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13A51A-079C-5F0D-583E-24B1E766BD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25ECD4-7BCE-5855-735A-1425BF0FF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1ADD4-8A0E-493F-80BE-9838D3C137E6}" type="datetimeFigureOut">
              <a:rPr lang="it-IT" smtClean="0"/>
              <a:t>19/02/2024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DD7168-4332-64BD-6576-7C035189D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282178-FA30-C26F-6DF1-F4831894A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CA9A2-0F54-4C13-9073-BB33D2AD3B0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38951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54F3D-75B1-4A32-5B47-11BFA2B4E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4893A4-051B-3485-764A-D849E23230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90112A-E91F-D219-A777-403DD2024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1ADD4-8A0E-493F-80BE-9838D3C137E6}" type="datetimeFigureOut">
              <a:rPr lang="it-IT" smtClean="0"/>
              <a:t>19/02/2024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4DC9B4-CF1B-D193-5124-1D894B110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B2FD9C-3EC1-0F33-1072-E3AFAA546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CA9A2-0F54-4C13-9073-BB33D2AD3B0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6277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761794-9951-B364-6EA4-9C65AE99EC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8564D3-11B3-9FEF-4F92-102484AC84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AA7C9-5790-C7C9-BD85-27A9F47CD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1ADD4-8A0E-493F-80BE-9838D3C137E6}" type="datetimeFigureOut">
              <a:rPr lang="it-IT" smtClean="0"/>
              <a:t>19/02/2024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9808C-AC82-FCE2-3BF8-8529C6F9C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1EAD4E-19CF-8747-3A10-B329A91EE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CA9A2-0F54-4C13-9073-BB33D2AD3B0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00396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E3233-949F-18EF-BDBF-C5C30E526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94F5B-560F-0A6D-1DE8-DAEE00A211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CCF0B5-E8BC-20DA-089A-95B6BDC95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1ADD4-8A0E-493F-80BE-9838D3C137E6}" type="datetimeFigureOut">
              <a:rPr lang="it-IT" smtClean="0"/>
              <a:t>19/02/2024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BA2227-1CA9-4DAF-BB26-6E373BD7C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2931A9-A404-B495-62D2-B04D50C26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CA9A2-0F54-4C13-9073-BB33D2AD3B0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84648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76919-951A-B3AA-C08F-5BCD68ABB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36A9A5-8EE2-45D8-AB58-1DD71D77AF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5D78F4-D9F4-D7EF-B4C0-53F9665A0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1ADD4-8A0E-493F-80BE-9838D3C137E6}" type="datetimeFigureOut">
              <a:rPr lang="it-IT" smtClean="0"/>
              <a:t>19/02/2024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736D12-9039-B2BA-7FCD-5A84319F0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0057C9-F350-7FFA-9166-2B4C76572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CA9A2-0F54-4C13-9073-BB33D2AD3B0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60461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A632F-592A-8206-ABB1-5137083BD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C985EF-4B6C-E974-CF11-B6F6594B27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7DF44A-28F5-DCFE-3633-5F80CC17AA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DE59E2-A370-63B0-5D64-FFB360F99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1ADD4-8A0E-493F-80BE-9838D3C137E6}" type="datetimeFigureOut">
              <a:rPr lang="it-IT" smtClean="0"/>
              <a:t>19/02/2024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0C19CC-95C7-67E5-709A-5494A9BEA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632A51-73B0-06FA-DC57-3A3CC9E5C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CA9A2-0F54-4C13-9073-BB33D2AD3B0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82140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C653B-CCCA-344F-9939-AC2FD6FCC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BD45F3-EFE3-37B5-94BC-A3BC59E055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CD4274-E50F-8D8F-0BA2-3437B3923A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796781-CCD6-59C0-874E-BBAD367C35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687189-671C-B7FB-C65D-C5948FA899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26B358-DC0D-0224-8580-9815CC611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1ADD4-8A0E-493F-80BE-9838D3C137E6}" type="datetimeFigureOut">
              <a:rPr lang="it-IT" smtClean="0"/>
              <a:t>19/02/2024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4944BB-B6B3-2AB2-18E5-07CDE7BC7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FC8F07-D915-C722-53BD-DEB331044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CA9A2-0F54-4C13-9073-BB33D2AD3B0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36033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CC477-B97C-6391-37A8-D39AD2334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8D479A-5D80-5260-1AE4-4E29CF164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1ADD4-8A0E-493F-80BE-9838D3C137E6}" type="datetimeFigureOut">
              <a:rPr lang="it-IT" smtClean="0"/>
              <a:t>19/02/2024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A7E4DF-A25D-B382-EE78-682DD5D1D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4912EC-1BBB-A233-8FB0-30F15830B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CA9A2-0F54-4C13-9073-BB33D2AD3B0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76047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183DA4-1BCB-539A-8F75-14FC6231D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1ADD4-8A0E-493F-80BE-9838D3C137E6}" type="datetimeFigureOut">
              <a:rPr lang="it-IT" smtClean="0"/>
              <a:t>19/02/2024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E06AB7-AB32-BB27-47EF-5D0645E54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6C09D1-5EA8-D350-0E13-06B2FCCED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CA9A2-0F54-4C13-9073-BB33D2AD3B0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51968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CA175-A9E5-889A-F4C8-05FECBA69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A14700-4470-D80A-F5DE-1BA2DCCD08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75544D-FD38-6F86-9EC1-506109D956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2DE865-CA9B-9FCC-7C9B-9BADEC289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1ADD4-8A0E-493F-80BE-9838D3C137E6}" type="datetimeFigureOut">
              <a:rPr lang="it-IT" smtClean="0"/>
              <a:t>19/02/2024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D289B8-39F2-B750-5677-9C6D652EA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D957BB-F34E-D58A-3A1F-AF1EF8D56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CA9A2-0F54-4C13-9073-BB33D2AD3B0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97624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E31A8-3661-0BFC-98C8-0B2BC4BEF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6049C9-1E1A-A1B1-6CA8-4F9095D208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E1BC20-4158-9B07-08CC-6A56F64633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255988-82A6-EB80-3EAE-BBBC7E270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1ADD4-8A0E-493F-80BE-9838D3C137E6}" type="datetimeFigureOut">
              <a:rPr lang="it-IT" smtClean="0"/>
              <a:t>19/02/2024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42A2CD-D3A5-F22D-FA34-E5C370441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F63DD1-2194-226C-ADBB-631246790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CA9A2-0F54-4C13-9073-BB33D2AD3B0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08613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074FAD-9FE9-6D74-2A0A-924312BA1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F8BD7F-F7D1-B8D4-9A44-718BBBD830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1A0CF8-482F-34B6-FC48-2D700547E5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51ADD4-8A0E-493F-80BE-9838D3C137E6}" type="datetimeFigureOut">
              <a:rPr lang="it-IT" smtClean="0"/>
              <a:t>19/02/2024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5E6063-4C4F-FB25-A4FC-E696C0260F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ABA15A-C88B-2222-36C4-9762092B2F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FCA9A2-0F54-4C13-9073-BB33D2AD3B0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38824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2" name="Rectangle 7"/>
          <p:cNvSpPr/>
          <p:nvPr/>
        </p:nvSpPr>
        <p:spPr>
          <a:xfrm>
            <a:off x="0" y="0"/>
            <a:ext cx="12191040" cy="6856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Calibri"/>
              <a:ea typeface="DejaVu Sans"/>
            </a:endParaRPr>
          </a:p>
        </p:txBody>
      </p:sp>
      <p:sp useBgFill="1">
        <p:nvSpPr>
          <p:cNvPr id="83" name="Freeform: Shape 9"/>
          <p:cNvSpPr/>
          <p:nvPr/>
        </p:nvSpPr>
        <p:spPr>
          <a:xfrm>
            <a:off x="1114560" y="0"/>
            <a:ext cx="9961920" cy="6856920"/>
          </a:xfrm>
          <a:custGeom>
            <a:avLst/>
            <a:gdLst>
              <a:gd name="textAreaLeft" fmla="*/ 0 w 9961920"/>
              <a:gd name="textAreaRight" fmla="*/ 9963000 w 9961920"/>
              <a:gd name="textAreaTop" fmla="*/ 0 h 6856920"/>
              <a:gd name="textAreaBottom" fmla="*/ 6858000 h 6856920"/>
            </a:gdLst>
            <a:ahLst/>
            <a:cxnLst/>
            <a:rect l="textAreaLeft" t="textAreaTop" r="textAreaRight" b="textAreaBottom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68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FFFFFF"/>
              </a:solidFill>
              <a:latin typeface="Calibri"/>
              <a:ea typeface="DejaVu Sans"/>
            </a:endParaRPr>
          </a:p>
        </p:txBody>
      </p:sp>
      <p:sp useBgFill="1">
        <p:nvSpPr>
          <p:cNvPr id="84" name="Freeform: Shape 11"/>
          <p:cNvSpPr/>
          <p:nvPr/>
        </p:nvSpPr>
        <p:spPr>
          <a:xfrm>
            <a:off x="1121760" y="0"/>
            <a:ext cx="9947520" cy="6856920"/>
          </a:xfrm>
          <a:custGeom>
            <a:avLst/>
            <a:gdLst>
              <a:gd name="textAreaLeft" fmla="*/ 0 w 9947520"/>
              <a:gd name="textAreaRight" fmla="*/ 9948600 w 9947520"/>
              <a:gd name="textAreaTop" fmla="*/ 0 h 6856920"/>
              <a:gd name="textAreaBottom" fmla="*/ 6858000 h 6856920"/>
            </a:gdLst>
            <a:ahLst/>
            <a:cxnLst/>
            <a:rect l="textAreaLeft" t="textAreaTop" r="textAreaRight" b="textAreaBottom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FFFFFF"/>
              </a:solidFill>
              <a:latin typeface="Calibri"/>
              <a:ea typeface="DejaVu Sans"/>
            </a:endParaRPr>
          </a:p>
        </p:txBody>
      </p:sp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1523880" y="1999440"/>
            <a:ext cx="9142920" cy="2763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 indent="0" algn="ctr">
              <a:lnSpc>
                <a:spcPct val="90000"/>
              </a:lnSpc>
              <a:buNone/>
              <a:tabLst>
                <a:tab pos="0" algn="l"/>
              </a:tabLst>
            </a:pPr>
            <a:r>
              <a:rPr lang="it-IT" sz="7200" b="0" strike="noStrike" spc="-1" dirty="0">
                <a:solidFill>
                  <a:srgbClr val="000000"/>
                </a:solidFill>
                <a:latin typeface="Calibri Light"/>
                <a:ea typeface="DejaVu Sans"/>
              </a:rPr>
              <a:t>Sprint 7</a:t>
            </a:r>
            <a:endParaRPr lang="en-US" sz="72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subTitle"/>
          </p:nvPr>
        </p:nvSpPr>
        <p:spPr>
          <a:xfrm>
            <a:off x="1967040" y="5645160"/>
            <a:ext cx="8256960" cy="630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 marL="228600" indent="0" algn="ctr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it-IT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29/01/2024 – </a:t>
            </a:r>
            <a:r>
              <a:rPr lang="it-IT" spc="-1" dirty="0">
                <a:solidFill>
                  <a:srgbClr val="000000"/>
                </a:solidFill>
                <a:latin typeface="Calibri"/>
                <a:ea typeface="DejaVu Sans"/>
              </a:rPr>
              <a:t>18</a:t>
            </a:r>
            <a:r>
              <a:rPr lang="it-IT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/02/2024</a:t>
            </a:r>
            <a:endParaRPr lang="en-US" sz="2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Rectangle 13"/>
          <p:cNvSpPr/>
          <p:nvPr/>
        </p:nvSpPr>
        <p:spPr>
          <a:xfrm>
            <a:off x="3718440" y="5524920"/>
            <a:ext cx="4753800" cy="262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-17640" rIns="90000" bIns="-1764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FFFFFF"/>
              </a:solidFill>
              <a:latin typeface="Calibri"/>
              <a:ea typeface="DejaVu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2733EB5-A693-C24B-004E-B44E62783A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F25C25F8-996A-4CCD-D349-6A80B5855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DB3CC5-35EA-4327-8A4E-8226BD927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sz="5400" dirty="0"/>
              <a:t>Debugging: vincoli (2)</a:t>
            </a:r>
          </a:p>
        </p:txBody>
      </p:sp>
      <p:sp>
        <p:nvSpPr>
          <p:cNvPr id="18" name="sketch line">
            <a:extLst>
              <a:ext uri="{FF2B5EF4-FFF2-40B4-BE49-F238E27FC236}">
                <a16:creationId xmlns:a16="http://schemas.microsoft.com/office/drawing/2014/main" id="{564C6398-C74C-86BF-CC8E-BC43E2DFA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F2C9C4-2044-0BC3-EE84-677C110D1F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Autofit/>
          </a:bodyPr>
          <a:lstStyle/>
          <a:p>
            <a:pPr>
              <a:spcBef>
                <a:spcPts val="1001"/>
              </a:spcBef>
              <a:buClr>
                <a:srgbClr val="000000"/>
              </a:buClr>
            </a:pPr>
            <a:r>
              <a:rPr lang="it-IT" sz="3200" b="0" strike="noStrike" spc="-1" dirty="0">
                <a:solidFill>
                  <a:schemeClr val="dk1"/>
                </a:solidFill>
                <a:latin typeface="Calibri"/>
              </a:rPr>
              <a:t>Nell’</a:t>
            </a:r>
            <a:r>
              <a:rPr lang="it-IT" sz="3200" b="0" i="1" strike="noStrike" spc="-1" dirty="0" err="1">
                <a:solidFill>
                  <a:schemeClr val="dk1"/>
                </a:solidFill>
                <a:latin typeface="Calibri"/>
              </a:rPr>
              <a:t>Override</a:t>
            </a:r>
            <a:r>
              <a:rPr lang="it-IT" sz="3200" b="0" strike="noStrike" spc="-1" dirty="0">
                <a:solidFill>
                  <a:schemeClr val="dk1"/>
                </a:solidFill>
                <a:latin typeface="Calibri"/>
              </a:rPr>
              <a:t> del metodo </a:t>
            </a:r>
            <a:r>
              <a:rPr lang="it-IT" sz="3200" b="0" i="1" strike="noStrike" spc="-1" dirty="0" err="1">
                <a:solidFill>
                  <a:schemeClr val="dk1"/>
                </a:solidFill>
                <a:latin typeface="Calibri"/>
              </a:rPr>
              <a:t>populateDB</a:t>
            </a:r>
            <a:r>
              <a:rPr lang="it-IT" sz="3200" b="0" i="1" strike="noStrike" spc="-1" dirty="0">
                <a:solidFill>
                  <a:schemeClr val="dk1"/>
                </a:solidFill>
                <a:latin typeface="Calibri"/>
              </a:rPr>
              <a:t>()</a:t>
            </a:r>
            <a:r>
              <a:rPr lang="it-IT" sz="3200" b="0" strike="noStrike" spc="-1" dirty="0">
                <a:solidFill>
                  <a:schemeClr val="dk1"/>
                </a:solidFill>
                <a:latin typeface="Calibri"/>
              </a:rPr>
              <a:t> bisogna inserire, come in </a:t>
            </a:r>
            <a:r>
              <a:rPr lang="it-IT" sz="3200" b="0" i="1" strike="noStrike" spc="-1" dirty="0" err="1">
                <a:solidFill>
                  <a:schemeClr val="dk1"/>
                </a:solidFill>
                <a:latin typeface="Calibri"/>
              </a:rPr>
              <a:t>ApplicationStartup</a:t>
            </a:r>
            <a:r>
              <a:rPr lang="it-IT" sz="3200" b="0" strike="noStrike" spc="-1" dirty="0">
                <a:solidFill>
                  <a:schemeClr val="dk1"/>
                </a:solidFill>
                <a:latin typeface="Calibri"/>
              </a:rPr>
              <a:t>, servizi, condizioni, specializzazioni, medici e turni della configurazione che si vuole testare.</a:t>
            </a:r>
          </a:p>
          <a:p>
            <a:pPr>
              <a:spcBef>
                <a:spcPts val="1001"/>
              </a:spcBef>
              <a:buClr>
                <a:srgbClr val="000000"/>
              </a:buClr>
            </a:pPr>
            <a:endParaRPr lang="en-US" sz="3200" spc="-1" dirty="0">
              <a:solidFill>
                <a:srgbClr val="000000"/>
              </a:solidFill>
              <a:latin typeface="Arial"/>
            </a:endParaRPr>
          </a:p>
          <a:p>
            <a:pPr>
              <a:spcBef>
                <a:spcPts val="1001"/>
              </a:spcBef>
              <a:buClr>
                <a:srgbClr val="000000"/>
              </a:buClr>
            </a:pPr>
            <a:r>
              <a:rPr lang="it-IT" sz="3200" b="0" strike="noStrike" spc="-1" dirty="0">
                <a:solidFill>
                  <a:schemeClr val="dk1"/>
                </a:solidFill>
                <a:latin typeface="Calibri"/>
              </a:rPr>
              <a:t>Nell’</a:t>
            </a:r>
            <a:r>
              <a:rPr lang="it-IT" sz="3200" b="0" i="1" strike="noStrike" spc="-1" dirty="0" err="1">
                <a:solidFill>
                  <a:schemeClr val="dk1"/>
                </a:solidFill>
                <a:latin typeface="Calibri"/>
              </a:rPr>
              <a:t>Override</a:t>
            </a:r>
            <a:r>
              <a:rPr lang="it-IT" sz="3200" b="0" strike="noStrike" spc="-1" dirty="0">
                <a:solidFill>
                  <a:schemeClr val="dk1"/>
                </a:solidFill>
                <a:latin typeface="Calibri"/>
              </a:rPr>
              <a:t> di </a:t>
            </a:r>
            <a:r>
              <a:rPr lang="it-IT" sz="3200" b="0" i="1" strike="noStrike" spc="-1" dirty="0" err="1">
                <a:solidFill>
                  <a:schemeClr val="dk1"/>
                </a:solidFill>
                <a:latin typeface="Calibri"/>
              </a:rPr>
              <a:t>extraChecks</a:t>
            </a:r>
            <a:r>
              <a:rPr lang="it-IT" sz="3200" b="0" i="1" strike="noStrike" spc="-1" dirty="0">
                <a:solidFill>
                  <a:schemeClr val="dk1"/>
                </a:solidFill>
                <a:latin typeface="Calibri"/>
              </a:rPr>
              <a:t>()</a:t>
            </a:r>
            <a:r>
              <a:rPr lang="it-IT" sz="3200" b="0" strike="noStrike" spc="-1" dirty="0">
                <a:solidFill>
                  <a:schemeClr val="dk1"/>
                </a:solidFill>
                <a:latin typeface="Calibri"/>
              </a:rPr>
              <a:t>, invece, si possono eseguire ulteriori controlli per verificare l’accettazione dello schedule.</a:t>
            </a:r>
            <a:endParaRPr lang="en-US" sz="32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spcBef>
                <a:spcPts val="1001"/>
              </a:spcBef>
              <a:buClr>
                <a:srgbClr val="000000"/>
              </a:buClr>
            </a:pPr>
            <a:endParaRPr lang="it-IT" sz="3200" b="0" strike="noStrike" spc="-1" dirty="0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29793C51-8B0E-BA4B-2150-4DFA58196551}"/>
              </a:ext>
            </a:extLst>
          </p:cNvPr>
          <p:cNvSpPr txBox="1"/>
          <p:nvPr/>
        </p:nvSpPr>
        <p:spPr>
          <a:xfrm>
            <a:off x="11261160" y="6308294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10/26</a:t>
            </a:r>
          </a:p>
        </p:txBody>
      </p:sp>
    </p:spTree>
    <p:extLst>
      <p:ext uri="{BB962C8B-B14F-4D97-AF65-F5344CB8AC3E}">
        <p14:creationId xmlns:p14="http://schemas.microsoft.com/office/powerpoint/2010/main" val="3166123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6B0DEBA-1E36-200F-512B-D7BF641D66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896432A-335D-FD7A-DB90-C3217A5CE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0BFDFD-E51D-419A-BCDD-8067CAAF8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sz="5400" dirty="0"/>
              <a:t>Debugging: vincoli (3)</a:t>
            </a:r>
          </a:p>
        </p:txBody>
      </p:sp>
      <p:sp>
        <p:nvSpPr>
          <p:cNvPr id="18" name="sketch line">
            <a:extLst>
              <a:ext uri="{FF2B5EF4-FFF2-40B4-BE49-F238E27FC236}">
                <a16:creationId xmlns:a16="http://schemas.microsoft.com/office/drawing/2014/main" id="{6FBB5698-FF45-5F53-284E-CFA3C2EC4B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10B17B-2608-4381-F843-863F3A50E3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Autofit/>
          </a:bodyPr>
          <a:lstStyle/>
          <a:p>
            <a:pPr>
              <a:spcBef>
                <a:spcPts val="1001"/>
              </a:spcBef>
              <a:buClr>
                <a:srgbClr val="000000"/>
              </a:buClr>
            </a:pPr>
            <a:r>
              <a:rPr lang="it-IT" sz="3200" b="1" strike="noStrike" spc="-1" dirty="0">
                <a:solidFill>
                  <a:schemeClr val="dk1"/>
                </a:solidFill>
                <a:latin typeface="Calibri"/>
              </a:rPr>
              <a:t>Vincolo massimo ore consecutive</a:t>
            </a:r>
            <a:r>
              <a:rPr lang="it-IT" sz="3200" b="0" strike="noStrike" spc="-1" dirty="0">
                <a:solidFill>
                  <a:schemeClr val="dk1"/>
                </a:solidFill>
                <a:latin typeface="Calibri"/>
              </a:rPr>
              <a:t>: check sul numero di ore di lavoro per i turni consecutivi </a:t>
            </a:r>
            <a:r>
              <a:rPr lang="it-IT" sz="3200" b="0" strike="noStrike" spc="-1" dirty="0">
                <a:solidFill>
                  <a:schemeClr val="dk1"/>
                </a:solidFill>
                <a:sym typeface="Wingdings" panose="05000000000000000000" pitchFamily="2" charset="2"/>
              </a:rPr>
              <a:t></a:t>
            </a:r>
            <a:r>
              <a:rPr lang="it-IT" sz="3200" b="0" strike="noStrike" spc="-1" dirty="0">
                <a:solidFill>
                  <a:schemeClr val="dk1"/>
                </a:solidFill>
                <a:latin typeface="Calibri"/>
              </a:rPr>
              <a:t> aggiunta di un check iniziale che controlla se anche solamente il turno dato supera il massimo di ore consecutive ammesse.</a:t>
            </a:r>
          </a:p>
          <a:p>
            <a:pPr>
              <a:spcBef>
                <a:spcPts val="1001"/>
              </a:spcBef>
              <a:buClr>
                <a:srgbClr val="000000"/>
              </a:buClr>
            </a:pPr>
            <a:endParaRPr lang="it-IT" sz="3200" spc="-1" dirty="0">
              <a:solidFill>
                <a:schemeClr val="dk1"/>
              </a:solidFill>
              <a:latin typeface="Calibri"/>
            </a:endParaRPr>
          </a:p>
          <a:p>
            <a:pPr>
              <a:spcBef>
                <a:spcPts val="1001"/>
              </a:spcBef>
              <a:buClr>
                <a:srgbClr val="000000"/>
              </a:buClr>
            </a:pPr>
            <a:r>
              <a:rPr lang="it-IT" sz="3200" b="1" strike="noStrike" spc="-1" dirty="0">
                <a:solidFill>
                  <a:schemeClr val="dk1"/>
                </a:solidFill>
                <a:latin typeface="Calibri"/>
              </a:rPr>
              <a:t>Debugging pagina dei vincoli</a:t>
            </a:r>
            <a:r>
              <a:rPr lang="it-IT" sz="3200" b="0" strike="noStrike" spc="-1" dirty="0">
                <a:solidFill>
                  <a:schemeClr val="dk1"/>
                </a:solidFill>
                <a:latin typeface="Calibri"/>
              </a:rPr>
              <a:t>: la pagina dei vincoli presentava dei problemi legati alla mancata traduzione dei nomi nel corso del </a:t>
            </a:r>
            <a:r>
              <a:rPr lang="it-IT" sz="3200" b="0" strike="noStrike" spc="-1" dirty="0" err="1">
                <a:solidFill>
                  <a:schemeClr val="dk1"/>
                </a:solidFill>
                <a:latin typeface="Calibri"/>
              </a:rPr>
              <a:t>refactor</a:t>
            </a:r>
            <a:r>
              <a:rPr lang="it-IT" sz="3200" b="0" strike="noStrike" spc="-1" dirty="0">
                <a:solidFill>
                  <a:schemeClr val="dk1"/>
                </a:solidFill>
                <a:latin typeface="Calibri"/>
              </a:rPr>
              <a:t>.</a:t>
            </a:r>
            <a:endParaRPr lang="en-US" sz="32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992D17B7-C2BA-52ED-A5A1-D64B3F6F9E79}"/>
              </a:ext>
            </a:extLst>
          </p:cNvPr>
          <p:cNvSpPr txBox="1"/>
          <p:nvPr/>
        </p:nvSpPr>
        <p:spPr>
          <a:xfrm>
            <a:off x="11261160" y="6308294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11/26</a:t>
            </a:r>
          </a:p>
        </p:txBody>
      </p:sp>
    </p:spTree>
    <p:extLst>
      <p:ext uri="{BB962C8B-B14F-4D97-AF65-F5344CB8AC3E}">
        <p14:creationId xmlns:p14="http://schemas.microsoft.com/office/powerpoint/2010/main" val="34743305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BA3591-A3D7-B6BE-4C5A-82E2512A7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sz="5400" dirty="0"/>
              <a:t>Debugging: </a:t>
            </a:r>
            <a:r>
              <a:rPr lang="it-IT" sz="5400" dirty="0" err="1"/>
              <a:t>scheduler</a:t>
            </a:r>
            <a:r>
              <a:rPr lang="it-IT" sz="5400" dirty="0"/>
              <a:t> (1)</a:t>
            </a:r>
          </a:p>
        </p:txBody>
      </p:sp>
      <p:sp>
        <p:nvSpPr>
          <p:cNvPr id="18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0469F3-22E6-E062-94D8-8C41D61807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Autofit/>
          </a:bodyPr>
          <a:lstStyle/>
          <a:p>
            <a:r>
              <a:rPr lang="it-IT" sz="3200" dirty="0"/>
              <a:t>Nello sprint precedente è emerso che, man mano che si creavano schedulazioni, il tempo di creazione cresceva esponenzialmente.</a:t>
            </a:r>
          </a:p>
          <a:p>
            <a:r>
              <a:rPr lang="it-IT" sz="3200" b="1" dirty="0"/>
              <a:t>Causa</a:t>
            </a:r>
            <a:r>
              <a:rPr lang="it-IT" sz="3200" dirty="0"/>
              <a:t>: gestione degli </a:t>
            </a:r>
            <a:r>
              <a:rPr lang="it-IT" sz="3200" u="sng" dirty="0"/>
              <a:t>snapshot</a:t>
            </a:r>
            <a:r>
              <a:rPr lang="it-IT" sz="3200" b="1" i="1" dirty="0"/>
              <a:t> </a:t>
            </a:r>
            <a:r>
              <a:rPr lang="it-IT" sz="3200" dirty="0"/>
              <a:t>delle priorità, che venivano salvati nel </a:t>
            </a:r>
            <a:r>
              <a:rPr lang="it-IT" sz="3200" dirty="0" err="1"/>
              <a:t>db</a:t>
            </a:r>
            <a:r>
              <a:rPr lang="it-IT" sz="3200" dirty="0"/>
              <a:t> tramite la classe </a:t>
            </a:r>
            <a:r>
              <a:rPr lang="it-IT" sz="3200" dirty="0" err="1"/>
              <a:t>DoctorUffaPriority</a:t>
            </a:r>
            <a:r>
              <a:rPr lang="it-IT" sz="3200" dirty="0"/>
              <a:t>):</a:t>
            </a:r>
          </a:p>
          <a:p>
            <a:pPr lvl="1"/>
            <a:r>
              <a:rPr lang="it-IT" sz="2800" dirty="0"/>
              <a:t>A ogni schedulazione, veniva effettuato uno snapshot completo di tutte le priorità (una per medico), creando nuovi oggetti </a:t>
            </a:r>
            <a:r>
              <a:rPr lang="it-IT" sz="2800" dirty="0" err="1"/>
              <a:t>DoctorUffaPriority</a:t>
            </a:r>
            <a:r>
              <a:rPr lang="it-IT" sz="2800" dirty="0"/>
              <a:t>.</a:t>
            </a:r>
          </a:p>
          <a:p>
            <a:pPr lvl="1"/>
            <a:r>
              <a:rPr lang="it-IT" sz="2800" dirty="0"/>
              <a:t>Di conseguenza, il numero di entry della tabella raddoppiava a ogni schedulazione.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905A680A-025A-66FD-0C9C-64FCFE6059C3}"/>
              </a:ext>
            </a:extLst>
          </p:cNvPr>
          <p:cNvSpPr txBox="1"/>
          <p:nvPr/>
        </p:nvSpPr>
        <p:spPr>
          <a:xfrm>
            <a:off x="11261160" y="6308294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12/26</a:t>
            </a:r>
          </a:p>
        </p:txBody>
      </p:sp>
    </p:spTree>
    <p:extLst>
      <p:ext uri="{BB962C8B-B14F-4D97-AF65-F5344CB8AC3E}">
        <p14:creationId xmlns:p14="http://schemas.microsoft.com/office/powerpoint/2010/main" val="601483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21E536D-F109-A01E-564A-427B0CEF33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E549117-8503-9F34-5033-21AC772CD0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9E3866-350B-F7DE-B3EB-1C92BDA19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sz="5400" dirty="0"/>
              <a:t>Debugging: </a:t>
            </a:r>
            <a:r>
              <a:rPr lang="it-IT" sz="5400" dirty="0" err="1"/>
              <a:t>scheduler</a:t>
            </a:r>
            <a:r>
              <a:rPr lang="it-IT" sz="5400" dirty="0"/>
              <a:t> (2)</a:t>
            </a:r>
          </a:p>
        </p:txBody>
      </p:sp>
      <p:sp>
        <p:nvSpPr>
          <p:cNvPr id="18" name="sketch line">
            <a:extLst>
              <a:ext uri="{FF2B5EF4-FFF2-40B4-BE49-F238E27FC236}">
                <a16:creationId xmlns:a16="http://schemas.microsoft.com/office/drawing/2014/main" id="{DF447E0A-8ED6-1BC8-6D26-EA2CF49244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F759C4-4CAA-5631-7FEB-2DB540CA80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Autofit/>
          </a:bodyPr>
          <a:lstStyle/>
          <a:p>
            <a:r>
              <a:rPr lang="it-IT" sz="3600" b="1" dirty="0"/>
              <a:t>Soluzione</a:t>
            </a:r>
            <a:r>
              <a:rPr lang="it-IT" sz="3600" dirty="0"/>
              <a:t>: definizione della classe </a:t>
            </a:r>
            <a:r>
              <a:rPr lang="it-IT" sz="3600" dirty="0" err="1"/>
              <a:t>DoctorUffaPrioritySnapshot</a:t>
            </a:r>
            <a:r>
              <a:rPr lang="it-IT" sz="3600" dirty="0"/>
              <a:t> (dunque di una nuova tabella nel database), che viene aggiornata a ogni nuova schedulazione, mantenendo tante entry quanti sono i medici.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43DC2C72-CDD9-52D4-0B12-D846F6699980}"/>
              </a:ext>
            </a:extLst>
          </p:cNvPr>
          <p:cNvSpPr txBox="1"/>
          <p:nvPr/>
        </p:nvSpPr>
        <p:spPr>
          <a:xfrm>
            <a:off x="11261160" y="6308294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13/26</a:t>
            </a:r>
          </a:p>
        </p:txBody>
      </p:sp>
    </p:spTree>
    <p:extLst>
      <p:ext uri="{BB962C8B-B14F-4D97-AF65-F5344CB8AC3E}">
        <p14:creationId xmlns:p14="http://schemas.microsoft.com/office/powerpoint/2010/main" val="10797485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A72EA9A-11EB-F950-AFD1-86204767B1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F912F2EA-D749-7829-7454-CAD121D29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AC5204-1FEA-2BA5-B243-C06059C17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it-IT" sz="5400" b="0" strike="noStrike" spc="-1" dirty="0">
                <a:solidFill>
                  <a:srgbClr val="000000"/>
                </a:solidFill>
                <a:latin typeface="Calibri Light"/>
                <a:ea typeface="DejaVu Sans"/>
              </a:rPr>
              <a:t>Ripristino algoritmo “</a:t>
            </a:r>
            <a:r>
              <a:rPr lang="it-IT" sz="5400" b="0" i="1" strike="noStrike" spc="-1" dirty="0" err="1">
                <a:solidFill>
                  <a:srgbClr val="000000"/>
                </a:solidFill>
                <a:latin typeface="Calibri Light"/>
                <a:ea typeface="DejaVu Sans"/>
              </a:rPr>
              <a:t>UffaPoints</a:t>
            </a:r>
            <a:r>
              <a:rPr lang="it-IT" sz="5400" b="0" strike="noStrike" spc="-1" dirty="0">
                <a:solidFill>
                  <a:srgbClr val="000000"/>
                </a:solidFill>
                <a:latin typeface="Calibri Light"/>
                <a:ea typeface="DejaVu Sans"/>
              </a:rPr>
              <a:t>” (1)</a:t>
            </a:r>
            <a:br>
              <a:rPr lang="it-IT" sz="2400" dirty="0"/>
            </a:br>
            <a:r>
              <a:rPr lang="it-IT" sz="5400" i="1" spc="-1" dirty="0" err="1">
                <a:solidFill>
                  <a:srgbClr val="000000"/>
                </a:solidFill>
                <a:latin typeface="Calibri Light"/>
              </a:rPr>
              <a:t>I</a:t>
            </a:r>
            <a:r>
              <a:rPr lang="it-IT" sz="5400" b="0" i="1" strike="noStrike" spc="-1" dirty="0" err="1">
                <a:solidFill>
                  <a:srgbClr val="000000"/>
                </a:solidFill>
                <a:latin typeface="Calibri Light"/>
                <a:ea typeface="DejaVu Sans"/>
              </a:rPr>
              <a:t>ssue</a:t>
            </a:r>
            <a:r>
              <a:rPr lang="it-IT" sz="5400" b="0" strike="noStrike" spc="-1" dirty="0">
                <a:solidFill>
                  <a:srgbClr val="000000"/>
                </a:solidFill>
                <a:latin typeface="Calibri Light"/>
                <a:ea typeface="DejaVu Sans"/>
              </a:rPr>
              <a:t> #469</a:t>
            </a:r>
            <a:endParaRPr lang="it-IT" sz="5400" b="0" strike="noStrike" spc="-1" dirty="0">
              <a:latin typeface="Arial"/>
            </a:endParaRPr>
          </a:p>
        </p:txBody>
      </p:sp>
      <p:sp>
        <p:nvSpPr>
          <p:cNvPr id="18" name="sketch line">
            <a:extLst>
              <a:ext uri="{FF2B5EF4-FFF2-40B4-BE49-F238E27FC236}">
                <a16:creationId xmlns:a16="http://schemas.microsoft.com/office/drawing/2014/main" id="{39E85718-7688-27FD-28BF-2F6EA54983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83203F-A8E3-6640-BFC7-C572433227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Autofit/>
          </a:bodyPr>
          <a:lstStyle/>
          <a:p>
            <a:pPr>
              <a:spcBef>
                <a:spcPts val="1001"/>
              </a:spcBef>
            </a:pPr>
            <a:r>
              <a:rPr lang="it-IT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Motivazione</a:t>
            </a:r>
            <a:br>
              <a:rPr lang="it-IT" b="1" spc="-1" dirty="0">
                <a:solidFill>
                  <a:srgbClr val="000000"/>
                </a:solidFill>
                <a:latin typeface="Arial"/>
                <a:ea typeface="DejaVu Sans"/>
              </a:rPr>
            </a:br>
            <a:r>
              <a:rPr lang="it-IT" spc="-1" dirty="0">
                <a:solidFill>
                  <a:srgbClr val="000000"/>
                </a:solidFill>
                <a:latin typeface="Arial"/>
                <a:ea typeface="DejaVu Sans"/>
              </a:rPr>
              <a:t>Confronto e test prestazionali.</a:t>
            </a:r>
            <a:endParaRPr lang="it-IT" b="0" strike="noStrike" spc="-1" dirty="0">
              <a:latin typeface="Arial"/>
            </a:endParaRPr>
          </a:p>
          <a:p>
            <a:pPr marL="228600" indent="-2260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it-IT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Sviluppo su </a:t>
            </a:r>
            <a:r>
              <a:rPr lang="it-IT" b="1" i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branch</a:t>
            </a:r>
            <a:r>
              <a:rPr lang="it-IT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it-IT" b="1" spc="-1" dirty="0">
                <a:solidFill>
                  <a:srgbClr val="000000"/>
                </a:solidFill>
                <a:latin typeface="Arial"/>
                <a:ea typeface="DejaVu Sans"/>
              </a:rPr>
              <a:t>separato</a:t>
            </a:r>
            <a:br>
              <a:rPr lang="it-IT" b="1" spc="-1" dirty="0">
                <a:solidFill>
                  <a:srgbClr val="000000"/>
                </a:solidFill>
                <a:latin typeface="Arial"/>
                <a:ea typeface="DejaVu Sans"/>
              </a:rPr>
            </a:br>
            <a:r>
              <a:rPr lang="it-IT" spc="-1" dirty="0" err="1">
                <a:solidFill>
                  <a:srgbClr val="000000"/>
                </a:solidFill>
                <a:latin typeface="Arial"/>
                <a:ea typeface="DejaVu Sans"/>
              </a:rPr>
              <a:t>Branch</a:t>
            </a:r>
            <a:r>
              <a:rPr lang="it-IT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“</a:t>
            </a:r>
            <a:r>
              <a:rPr lang="it-IT" b="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issue469</a:t>
            </a:r>
            <a:r>
              <a:rPr lang="it-IT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”, per ripristino e testing.</a:t>
            </a:r>
            <a:endParaRPr lang="it-IT" b="0" strike="noStrike" spc="-1" dirty="0">
              <a:latin typeface="Arial"/>
            </a:endParaRPr>
          </a:p>
          <a:p>
            <a:pPr marL="228600" indent="-2260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it-IT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Omogeneizzazione struttura di </a:t>
            </a:r>
            <a:r>
              <a:rPr lang="it-IT" b="1" spc="-1" dirty="0">
                <a:solidFill>
                  <a:srgbClr val="000000"/>
                </a:solidFill>
                <a:latin typeface="Arial"/>
                <a:ea typeface="DejaVu Sans"/>
              </a:rPr>
              <a:t>costruzione</a:t>
            </a:r>
            <a:br>
              <a:rPr lang="it-IT" b="1" spc="-1" dirty="0">
                <a:solidFill>
                  <a:srgbClr val="000000"/>
                </a:solidFill>
                <a:latin typeface="Arial"/>
                <a:ea typeface="DejaVu Sans"/>
              </a:rPr>
            </a:br>
            <a:r>
              <a:rPr lang="it-IT" spc="-1" dirty="0">
                <a:solidFill>
                  <a:srgbClr val="000000"/>
                </a:solidFill>
                <a:latin typeface="Arial"/>
                <a:ea typeface="DejaVu Sans"/>
              </a:rPr>
              <a:t>Orientamento</a:t>
            </a:r>
            <a:r>
              <a:rPr lang="it-IT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al riuso di codice per favorire equità nella valutazione delle prestazioni.</a:t>
            </a:r>
            <a:endParaRPr lang="it-IT" b="0" strike="noStrike" spc="-1" dirty="0">
              <a:latin typeface="Arial"/>
            </a:endParaRPr>
          </a:p>
          <a:p>
            <a:pPr marL="228600" indent="-2260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it-IT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Individuazione degli elementi caratterizzanti degli </a:t>
            </a:r>
            <a:r>
              <a:rPr lang="it-IT" b="1" spc="-1" dirty="0">
                <a:solidFill>
                  <a:srgbClr val="000000"/>
                </a:solidFill>
                <a:latin typeface="Arial"/>
                <a:ea typeface="DejaVu Sans"/>
              </a:rPr>
              <a:t>algoritmi</a:t>
            </a:r>
            <a:br>
              <a:rPr lang="it-IT" b="1" spc="-1" dirty="0">
                <a:solidFill>
                  <a:srgbClr val="000000"/>
                </a:solidFill>
                <a:latin typeface="Arial"/>
                <a:ea typeface="DejaVu Sans"/>
              </a:rPr>
            </a:br>
            <a:r>
              <a:rPr lang="it-IT" i="1" spc="-1" dirty="0" err="1">
                <a:solidFill>
                  <a:srgbClr val="000000"/>
                </a:solidFill>
                <a:latin typeface="Arial"/>
                <a:ea typeface="DejaVu Sans"/>
              </a:rPr>
              <a:t>DoctorScheduleState</a:t>
            </a:r>
            <a:r>
              <a:rPr lang="it-IT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, poi evoluto in </a:t>
            </a:r>
            <a:r>
              <a:rPr lang="it-IT" b="0" i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DoctorUffaPriority</a:t>
            </a:r>
            <a:r>
              <a:rPr lang="it-IT" i="1" spc="-1" dirty="0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lang="it-IT" b="0" strike="noStrike" spc="-1" dirty="0">
              <a:latin typeface="Arial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1006466A-A3E6-7FCC-C87C-E97B80D311C8}"/>
              </a:ext>
            </a:extLst>
          </p:cNvPr>
          <p:cNvSpPr txBox="1"/>
          <p:nvPr/>
        </p:nvSpPr>
        <p:spPr>
          <a:xfrm>
            <a:off x="11261160" y="6308294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14/26</a:t>
            </a:r>
          </a:p>
        </p:txBody>
      </p:sp>
    </p:spTree>
    <p:extLst>
      <p:ext uri="{BB962C8B-B14F-4D97-AF65-F5344CB8AC3E}">
        <p14:creationId xmlns:p14="http://schemas.microsoft.com/office/powerpoint/2010/main" val="7406415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5FF5FD2-9C98-0D87-4FBE-4087EE7014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7F4D08ED-8803-4866-AFC8-D6C0CB464B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CC1A6E-A888-E270-EF33-41945A586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it-IT" sz="5400" b="0" strike="noStrike" spc="-1" dirty="0">
                <a:solidFill>
                  <a:srgbClr val="000000"/>
                </a:solidFill>
                <a:latin typeface="Calibri Light"/>
                <a:ea typeface="DejaVu Sans"/>
              </a:rPr>
              <a:t>Ripristino algoritmo “</a:t>
            </a:r>
            <a:r>
              <a:rPr lang="it-IT" sz="5400" b="0" i="1" strike="noStrike" spc="-1" dirty="0" err="1">
                <a:solidFill>
                  <a:srgbClr val="000000"/>
                </a:solidFill>
                <a:latin typeface="Calibri Light"/>
                <a:ea typeface="DejaVu Sans"/>
              </a:rPr>
              <a:t>UffaPoints</a:t>
            </a:r>
            <a:r>
              <a:rPr lang="it-IT" sz="5400" b="0" strike="noStrike" spc="-1" dirty="0">
                <a:solidFill>
                  <a:srgbClr val="000000"/>
                </a:solidFill>
                <a:latin typeface="Calibri Light"/>
                <a:ea typeface="DejaVu Sans"/>
              </a:rPr>
              <a:t>” (2)</a:t>
            </a:r>
            <a:br>
              <a:rPr lang="it-IT" sz="2400" dirty="0"/>
            </a:br>
            <a:r>
              <a:rPr lang="it-IT" sz="5400" i="1" spc="-1" dirty="0" err="1">
                <a:solidFill>
                  <a:srgbClr val="000000"/>
                </a:solidFill>
                <a:latin typeface="Calibri Light"/>
                <a:ea typeface="DejaVu Sans"/>
              </a:rPr>
              <a:t>I</a:t>
            </a:r>
            <a:r>
              <a:rPr lang="it-IT" sz="5400" b="0" i="1" strike="noStrike" spc="-1" dirty="0" err="1">
                <a:solidFill>
                  <a:srgbClr val="000000"/>
                </a:solidFill>
                <a:latin typeface="Calibri Light"/>
                <a:ea typeface="DejaVu Sans"/>
              </a:rPr>
              <a:t>ssue</a:t>
            </a:r>
            <a:r>
              <a:rPr lang="it-IT" sz="5400" b="0" strike="noStrike" spc="-1" dirty="0">
                <a:solidFill>
                  <a:srgbClr val="000000"/>
                </a:solidFill>
                <a:latin typeface="Calibri Light"/>
                <a:ea typeface="DejaVu Sans"/>
              </a:rPr>
              <a:t> #469</a:t>
            </a:r>
            <a:endParaRPr lang="it-IT" sz="5400" b="0" strike="noStrike" spc="-1" dirty="0">
              <a:latin typeface="Arial"/>
            </a:endParaRPr>
          </a:p>
        </p:txBody>
      </p:sp>
      <p:sp>
        <p:nvSpPr>
          <p:cNvPr id="18" name="sketch line">
            <a:extLst>
              <a:ext uri="{FF2B5EF4-FFF2-40B4-BE49-F238E27FC236}">
                <a16:creationId xmlns:a16="http://schemas.microsoft.com/office/drawing/2014/main" id="{EC8B6441-9EE0-F319-C789-79937E9EB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ustomShape 3">
            <a:extLst>
              <a:ext uri="{FF2B5EF4-FFF2-40B4-BE49-F238E27FC236}">
                <a16:creationId xmlns:a16="http://schemas.microsoft.com/office/drawing/2014/main" id="{3C9C5AEB-7141-F9E0-065A-088C4681B058}"/>
              </a:ext>
            </a:extLst>
          </p:cNvPr>
          <p:cNvSpPr/>
          <p:nvPr/>
        </p:nvSpPr>
        <p:spPr>
          <a:xfrm>
            <a:off x="588900" y="1955980"/>
            <a:ext cx="11014200" cy="518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6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it-IT" sz="2600" b="1" strike="noStrike" spc="-1">
                <a:solidFill>
                  <a:srgbClr val="000000"/>
                </a:solidFill>
                <a:latin typeface="Arial"/>
                <a:ea typeface="DejaVu Sans"/>
              </a:rPr>
              <a:t>Modello unico per gli algoritmi di scheduling</a:t>
            </a:r>
            <a:endParaRPr lang="it-IT" sz="2600" b="0" strike="noStrike" spc="-1">
              <a:latin typeface="Arial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6E5A3EBA-360B-1FD4-E759-6696AF77C77D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467420" y="2579619"/>
            <a:ext cx="11226740" cy="3882775"/>
          </a:xfrm>
          <a:prstGeom prst="rect">
            <a:avLst/>
          </a:prstGeom>
          <a:ln>
            <a:noFill/>
          </a:ln>
        </p:spPr>
      </p:pic>
      <p:sp>
        <p:nvSpPr>
          <p:cNvPr id="6" name="TextShape 4">
            <a:extLst>
              <a:ext uri="{FF2B5EF4-FFF2-40B4-BE49-F238E27FC236}">
                <a16:creationId xmlns:a16="http://schemas.microsoft.com/office/drawing/2014/main" id="{A9B283BF-66CD-FCEA-EBA2-3D114BBDEC75}"/>
              </a:ext>
            </a:extLst>
          </p:cNvPr>
          <p:cNvSpPr txBox="1"/>
          <p:nvPr/>
        </p:nvSpPr>
        <p:spPr>
          <a:xfrm>
            <a:off x="8508900" y="1872460"/>
            <a:ext cx="3024000" cy="60228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lIns="90000" tIns="45000" rIns="90000" bIns="45000">
            <a:no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it-IT" sz="1800" b="0" i="1" strike="noStrike" spc="-1">
                <a:latin typeface="Arial"/>
              </a:rPr>
              <a:t>Legenda</a:t>
            </a:r>
            <a:r>
              <a:rPr lang="it-IT" sz="1800" b="0" strike="noStrike" spc="-1">
                <a:latin typeface="Arial"/>
              </a:rPr>
              <a:t>:</a:t>
            </a:r>
            <a:br/>
            <a:r>
              <a:rPr lang="it-IT" sz="1800" b="1" strike="noStrike" spc="-1">
                <a:highlight>
                  <a:srgbClr val="00D600"/>
                </a:highlight>
                <a:latin typeface="Arial"/>
              </a:rPr>
              <a:t>Controller</a:t>
            </a:r>
            <a:r>
              <a:rPr lang="it-IT" sz="1800" b="0" strike="noStrike" spc="-1">
                <a:latin typeface="Arial"/>
              </a:rPr>
              <a:t> </a:t>
            </a:r>
            <a:r>
              <a:rPr lang="it-IT" sz="1800" b="1" strike="noStrike" spc="-1">
                <a:solidFill>
                  <a:srgbClr val="FFFFFF"/>
                </a:solidFill>
                <a:highlight>
                  <a:srgbClr val="FF0000"/>
                </a:highlight>
                <a:latin typeface="Arial"/>
              </a:rPr>
              <a:t>Builder</a:t>
            </a:r>
            <a:r>
              <a:rPr lang="it-IT" sz="1800" b="0" strike="noStrike" spc="-1">
                <a:latin typeface="Arial"/>
              </a:rPr>
              <a:t> </a:t>
            </a:r>
            <a:r>
              <a:rPr lang="it-IT" sz="1800" b="1" strike="noStrike" spc="-1">
                <a:solidFill>
                  <a:srgbClr val="FFFFFF"/>
                </a:solidFill>
                <a:highlight>
                  <a:srgbClr val="0055FF"/>
                </a:highlight>
                <a:latin typeface="Arial"/>
              </a:rPr>
              <a:t>Entities</a:t>
            </a:r>
            <a:endParaRPr lang="it-IT" sz="1800" b="0" strike="noStrike" spc="-1">
              <a:latin typeface="Arial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115AF11F-FDC7-F999-6E9F-70386BBCD6F9}"/>
              </a:ext>
            </a:extLst>
          </p:cNvPr>
          <p:cNvSpPr txBox="1"/>
          <p:nvPr/>
        </p:nvSpPr>
        <p:spPr>
          <a:xfrm>
            <a:off x="11261160" y="6430214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15/26</a:t>
            </a:r>
          </a:p>
        </p:txBody>
      </p:sp>
    </p:spTree>
    <p:extLst>
      <p:ext uri="{BB962C8B-B14F-4D97-AF65-F5344CB8AC3E}">
        <p14:creationId xmlns:p14="http://schemas.microsoft.com/office/powerpoint/2010/main" val="1594400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F98A9A3-9146-8AB2-7459-55AA993446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26B4A529-0502-DB45-A051-6BD24D641E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22C708-84E7-BC77-7A1A-7BFF6F22D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it-IT" sz="5400" b="0" strike="noStrike" spc="-1" dirty="0">
                <a:solidFill>
                  <a:srgbClr val="000000"/>
                </a:solidFill>
                <a:latin typeface="Calibri Light"/>
                <a:ea typeface="DejaVu Sans"/>
              </a:rPr>
              <a:t>Criticità riscontrate nel ripristino</a:t>
            </a:r>
            <a:endParaRPr lang="it-IT" sz="5400" b="0" strike="noStrike" spc="-1" dirty="0">
              <a:latin typeface="Arial"/>
            </a:endParaRPr>
          </a:p>
        </p:txBody>
      </p:sp>
      <p:sp>
        <p:nvSpPr>
          <p:cNvPr id="18" name="sketch line">
            <a:extLst>
              <a:ext uri="{FF2B5EF4-FFF2-40B4-BE49-F238E27FC236}">
                <a16:creationId xmlns:a16="http://schemas.microsoft.com/office/drawing/2014/main" id="{0D29C087-A7DA-2625-46C3-CA11F7D03B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C00660-B43F-94C8-AB3C-5A970D63E4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Autofit/>
          </a:bodyPr>
          <a:lstStyle/>
          <a:p>
            <a:pPr marL="228600" indent="-226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it-IT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L’algoritmo </a:t>
            </a:r>
            <a:r>
              <a:rPr lang="it-IT" sz="2800" b="0" i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UffaPoints</a:t>
            </a:r>
            <a:r>
              <a:rPr lang="it-IT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non tiene conto delle </a:t>
            </a:r>
            <a:r>
              <a:rPr lang="it-IT" sz="2800" b="0" i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Holidays</a:t>
            </a:r>
            <a:r>
              <a:rPr lang="it-IT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, introdotte successivamente (al netto di alcuni punteggi </a:t>
            </a:r>
            <a:r>
              <a:rPr lang="it-IT" sz="2800" b="0" i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UffaPoints</a:t>
            </a:r>
            <a:r>
              <a:rPr lang="it-IT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preimpostati).</a:t>
            </a:r>
          </a:p>
          <a:p>
            <a:pPr marL="2160" indent="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None/>
            </a:pPr>
            <a:endParaRPr lang="it-IT" sz="2800" b="0" strike="noStrike" spc="-1" dirty="0">
              <a:latin typeface="Arial"/>
            </a:endParaRPr>
          </a:p>
          <a:p>
            <a:pPr marL="228600" indent="-226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it-IT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L’algoritmo </a:t>
            </a:r>
            <a:r>
              <a:rPr lang="it-IT" sz="2800" b="0" i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UffaPoints</a:t>
            </a:r>
            <a:r>
              <a:rPr lang="it-IT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utilizza punteggi differenti rispetto a quelli usati per l’assegnazione in code di priorità.</a:t>
            </a:r>
          </a:p>
          <a:p>
            <a:pPr marL="2160" indent="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None/>
            </a:pPr>
            <a:endParaRPr lang="it-IT" sz="2800" b="0" strike="noStrike" spc="-1" dirty="0">
              <a:latin typeface="Arial"/>
            </a:endParaRPr>
          </a:p>
          <a:p>
            <a:pPr marL="228600" indent="-226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it-IT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L’algoritmo </a:t>
            </a:r>
            <a:r>
              <a:rPr lang="it-IT" sz="2800" b="0" i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UffaPoints</a:t>
            </a:r>
            <a:r>
              <a:rPr lang="it-IT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non tiene conto delle schedulazioni passate (reset ad ogni nuova schedulazione), </a:t>
            </a:r>
            <a:r>
              <a:rPr lang="it-IT" sz="2800" b="0" i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issue</a:t>
            </a:r>
            <a:r>
              <a:rPr lang="it-IT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#492.</a:t>
            </a:r>
            <a:endParaRPr lang="it-IT" sz="2800" b="0" strike="noStrike" spc="-1" dirty="0">
              <a:latin typeface="Arial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8D70EF36-4BEE-38F2-7202-17DB8843D651}"/>
              </a:ext>
            </a:extLst>
          </p:cNvPr>
          <p:cNvSpPr txBox="1"/>
          <p:nvPr/>
        </p:nvSpPr>
        <p:spPr>
          <a:xfrm>
            <a:off x="11261160" y="6308294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16/26</a:t>
            </a:r>
          </a:p>
        </p:txBody>
      </p:sp>
    </p:spTree>
    <p:extLst>
      <p:ext uri="{BB962C8B-B14F-4D97-AF65-F5344CB8AC3E}">
        <p14:creationId xmlns:p14="http://schemas.microsoft.com/office/powerpoint/2010/main" val="35929488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BFA6102-8449-DEDB-BEAA-4438E8CC9F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DEFF521-5230-8AB8-DDCE-D12EAD43F2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B0D3B0-6551-67F6-8F47-55AA80558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it-IT" sz="5400" b="0" strike="noStrike" spc="-1" dirty="0">
                <a:solidFill>
                  <a:srgbClr val="000000"/>
                </a:solidFill>
                <a:latin typeface="Calibri Light"/>
                <a:ea typeface="DejaVu Sans"/>
              </a:rPr>
              <a:t>Modifiche algoritmo “</a:t>
            </a:r>
            <a:r>
              <a:rPr lang="it-IT" sz="5400" b="0" i="1" strike="noStrike" spc="-1" dirty="0" err="1">
                <a:solidFill>
                  <a:srgbClr val="000000"/>
                </a:solidFill>
                <a:latin typeface="Calibri Light"/>
                <a:ea typeface="DejaVu Sans"/>
              </a:rPr>
              <a:t>UffaPoints</a:t>
            </a:r>
            <a:r>
              <a:rPr lang="it-IT" sz="5400" b="0" strike="noStrike" spc="-1" dirty="0">
                <a:solidFill>
                  <a:srgbClr val="000000"/>
                </a:solidFill>
                <a:latin typeface="Calibri Light"/>
                <a:ea typeface="DejaVu Sans"/>
              </a:rPr>
              <a:t>”</a:t>
            </a:r>
            <a:endParaRPr lang="it-IT" sz="5400" b="0" strike="noStrike" spc="-1" dirty="0">
              <a:latin typeface="Arial"/>
            </a:endParaRPr>
          </a:p>
        </p:txBody>
      </p:sp>
      <p:sp>
        <p:nvSpPr>
          <p:cNvPr id="18" name="sketch line">
            <a:extLst>
              <a:ext uri="{FF2B5EF4-FFF2-40B4-BE49-F238E27FC236}">
                <a16:creationId xmlns:a16="http://schemas.microsoft.com/office/drawing/2014/main" id="{A21A555F-7AE3-8A6F-4F81-8319F72F80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F37230-6DF3-11F4-96BD-4AF0E82AF6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Autofit/>
          </a:bodyPr>
          <a:lstStyle/>
          <a:p>
            <a:pPr marL="228600" indent="-226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it-IT" sz="3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Salvataggio dello stato degli </a:t>
            </a:r>
            <a:r>
              <a:rPr lang="it-IT" sz="3200" b="1" spc="-1" dirty="0">
                <a:solidFill>
                  <a:srgbClr val="000000"/>
                </a:solidFill>
                <a:latin typeface="Arial"/>
                <a:ea typeface="DejaVu Sans"/>
              </a:rPr>
              <a:t>Uffa P</a:t>
            </a:r>
            <a:r>
              <a:rPr lang="it-IT" sz="3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oint</a:t>
            </a:r>
            <a:r>
              <a:rPr lang="it-IT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: questa criticità </a:t>
            </a:r>
            <a:r>
              <a:rPr lang="it-IT" sz="3200" spc="-1" dirty="0">
                <a:solidFill>
                  <a:srgbClr val="000000"/>
                </a:solidFill>
                <a:latin typeface="Arial"/>
                <a:ea typeface="DejaVu Sans"/>
              </a:rPr>
              <a:t>è stata corretta durante lo sprint, rendendo così possibile il confronto tra i due algoritmi.</a:t>
            </a:r>
          </a:p>
          <a:p>
            <a:pPr marL="228600" indent="-226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it-IT" sz="3200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 marL="228600" indent="-226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it-IT" sz="3200" spc="-1" dirty="0">
                <a:solidFill>
                  <a:srgbClr val="000000"/>
                </a:solidFill>
                <a:latin typeface="Arial"/>
                <a:ea typeface="DejaVu Sans"/>
              </a:rPr>
              <a:t>Ciò era necessario per poter collegare l’analizzatore al vecchio </a:t>
            </a:r>
            <a:r>
              <a:rPr lang="it-IT" sz="3200" spc="-1" dirty="0" err="1">
                <a:solidFill>
                  <a:srgbClr val="000000"/>
                </a:solidFill>
                <a:latin typeface="Arial"/>
                <a:ea typeface="DejaVu Sans"/>
              </a:rPr>
              <a:t>scheduler</a:t>
            </a:r>
            <a:r>
              <a:rPr lang="it-IT" sz="3200" spc="-1" dirty="0">
                <a:solidFill>
                  <a:srgbClr val="000000"/>
                </a:solidFill>
                <a:latin typeface="Arial"/>
                <a:ea typeface="DejaVu Sans"/>
              </a:rPr>
              <a:t> in quanto l’analizzatore richiede allo </a:t>
            </a:r>
            <a:r>
              <a:rPr lang="it-IT" sz="3200" spc="-1" dirty="0" err="1">
                <a:solidFill>
                  <a:srgbClr val="000000"/>
                </a:solidFill>
                <a:latin typeface="Arial"/>
                <a:ea typeface="DejaVu Sans"/>
              </a:rPr>
              <a:t>scheduler</a:t>
            </a:r>
            <a:r>
              <a:rPr lang="it-IT" sz="3200" spc="-1" dirty="0">
                <a:solidFill>
                  <a:srgbClr val="000000"/>
                </a:solidFill>
                <a:latin typeface="Arial"/>
                <a:ea typeface="DejaVu Sans"/>
              </a:rPr>
              <a:t> di prelevare i dati dopo la schedulazione.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B6713F0B-8B0E-2E7B-A02B-E703E944091E}"/>
              </a:ext>
            </a:extLst>
          </p:cNvPr>
          <p:cNvSpPr txBox="1"/>
          <p:nvPr/>
        </p:nvSpPr>
        <p:spPr>
          <a:xfrm>
            <a:off x="11261160" y="6308294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17/26</a:t>
            </a:r>
          </a:p>
        </p:txBody>
      </p:sp>
    </p:spTree>
    <p:extLst>
      <p:ext uri="{BB962C8B-B14F-4D97-AF65-F5344CB8AC3E}">
        <p14:creationId xmlns:p14="http://schemas.microsoft.com/office/powerpoint/2010/main" val="24264020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F188050-74E9-DBC6-9279-550B879000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BFA8968F-666E-1CD0-00BD-F2B0B9581B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3194B9-1990-6703-DE8C-E103A0578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it-IT" sz="5400" b="0" strike="noStrike" spc="-1" dirty="0">
                <a:solidFill>
                  <a:srgbClr val="000000"/>
                </a:solidFill>
                <a:latin typeface="Calibri Light"/>
                <a:ea typeface="DejaVu Sans"/>
              </a:rPr>
              <a:t>Analisi dei dati</a:t>
            </a:r>
            <a:endParaRPr lang="it-IT" sz="5400" b="0" strike="noStrike" spc="-1" dirty="0">
              <a:latin typeface="Arial"/>
            </a:endParaRPr>
          </a:p>
        </p:txBody>
      </p:sp>
      <p:sp>
        <p:nvSpPr>
          <p:cNvPr id="18" name="sketch line">
            <a:extLst>
              <a:ext uri="{FF2B5EF4-FFF2-40B4-BE49-F238E27FC236}">
                <a16:creationId xmlns:a16="http://schemas.microsoft.com/office/drawing/2014/main" id="{03BB6309-3E11-736D-3DBC-E4220EF21F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ustomShape 3">
            <a:extLst>
              <a:ext uri="{FF2B5EF4-FFF2-40B4-BE49-F238E27FC236}">
                <a16:creationId xmlns:a16="http://schemas.microsoft.com/office/drawing/2014/main" id="{74E5CC75-664C-C4AA-0503-A09AE441C965}"/>
              </a:ext>
            </a:extLst>
          </p:cNvPr>
          <p:cNvSpPr/>
          <p:nvPr/>
        </p:nvSpPr>
        <p:spPr>
          <a:xfrm>
            <a:off x="588900" y="1892619"/>
            <a:ext cx="11014200" cy="282598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6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it-IT" sz="2800" spc="-1" dirty="0">
                <a:solidFill>
                  <a:srgbClr val="000000"/>
                </a:solidFill>
                <a:latin typeface="Arial"/>
                <a:ea typeface="DejaVu Sans"/>
              </a:rPr>
              <a:t>Il sottosistema è stato sviluppato in Python e ha lo scopo di:</a:t>
            </a:r>
          </a:p>
          <a:p>
            <a:pPr marL="685800" lvl="1" indent="-226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it-IT" sz="2400" spc="-1" dirty="0">
                <a:solidFill>
                  <a:srgbClr val="000000"/>
                </a:solidFill>
                <a:latin typeface="Arial"/>
                <a:ea typeface="DejaVu Sans"/>
              </a:rPr>
              <a:t>Prelevare i dati e aggregarli.</a:t>
            </a:r>
          </a:p>
          <a:p>
            <a:pPr marL="685800" lvl="1" indent="-226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it-IT" sz="2400" spc="-1" dirty="0">
                <a:solidFill>
                  <a:srgbClr val="000000"/>
                </a:solidFill>
                <a:latin typeface="Arial"/>
                <a:ea typeface="DejaVu Sans"/>
              </a:rPr>
              <a:t>Creare delle statistiche coerenti tra i due algoritmi.</a:t>
            </a:r>
          </a:p>
          <a:p>
            <a:pPr marL="685800" lvl="1" indent="-226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it-IT" sz="2400" spc="-1" dirty="0">
                <a:solidFill>
                  <a:srgbClr val="000000"/>
                </a:solidFill>
                <a:latin typeface="Arial"/>
                <a:ea typeface="DejaVu Sans"/>
              </a:rPr>
              <a:t>Avere dei confronti statistici tra le statistiche prodotte dai due algoritmi. </a:t>
            </a:r>
          </a:p>
          <a:p>
            <a:pPr marL="685800" lvl="1" indent="-226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it-IT" sz="2400" spc="-1" dirty="0">
                <a:solidFill>
                  <a:srgbClr val="000000"/>
                </a:solidFill>
                <a:latin typeface="Arial"/>
                <a:ea typeface="DejaVu Sans"/>
              </a:rPr>
              <a:t>Mostrare dei grafici sull’andamento dei due </a:t>
            </a:r>
            <a:r>
              <a:rPr lang="it-IT" sz="2400" spc="-1" dirty="0" err="1">
                <a:solidFill>
                  <a:srgbClr val="000000"/>
                </a:solidFill>
                <a:latin typeface="Arial"/>
                <a:ea typeface="DejaVu Sans"/>
              </a:rPr>
              <a:t>scheduler</a:t>
            </a:r>
            <a:r>
              <a:rPr lang="it-IT" sz="2400" spc="-1" dirty="0">
                <a:solidFill>
                  <a:srgbClr val="000000"/>
                </a:solidFill>
                <a:latin typeface="Arial"/>
                <a:ea typeface="DejaVu Sans"/>
              </a:rPr>
              <a:t>.</a:t>
            </a:r>
          </a:p>
        </p:txBody>
      </p:sp>
      <p:pic>
        <p:nvPicPr>
          <p:cNvPr id="7" name="Immagine 6" descr="Immagine che contiene testo, schermata, diagramma, linea&#10;&#10;Descrizione generata automaticamente">
            <a:extLst>
              <a:ext uri="{FF2B5EF4-FFF2-40B4-BE49-F238E27FC236}">
                <a16:creationId xmlns:a16="http://schemas.microsoft.com/office/drawing/2014/main" id="{CC8F14BE-2FAF-C29E-A476-533CB6011ED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15" t="19946" r="7594" b="26101"/>
          <a:stretch/>
        </p:blipFill>
        <p:spPr>
          <a:xfrm>
            <a:off x="4545734" y="4261873"/>
            <a:ext cx="6497052" cy="2369748"/>
          </a:xfrm>
          <a:prstGeom prst="rect">
            <a:avLst/>
          </a:prstGeom>
        </p:spPr>
      </p:pic>
      <p:sp>
        <p:nvSpPr>
          <p:cNvPr id="8" name="Rettangolo con angoli arrotondati 7">
            <a:extLst>
              <a:ext uri="{FF2B5EF4-FFF2-40B4-BE49-F238E27FC236}">
                <a16:creationId xmlns:a16="http://schemas.microsoft.com/office/drawing/2014/main" id="{6D8178C1-6294-6873-F2BA-A6CF4D181197}"/>
              </a:ext>
            </a:extLst>
          </p:cNvPr>
          <p:cNvSpPr/>
          <p:nvPr/>
        </p:nvSpPr>
        <p:spPr>
          <a:xfrm>
            <a:off x="1049180" y="4832067"/>
            <a:ext cx="2936240" cy="1229360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Lo starter che avvia il sottosistema Python è stato scritto in Bash.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F05D4C8A-8FA2-896A-2085-DCADF63B7C80}"/>
              </a:ext>
            </a:extLst>
          </p:cNvPr>
          <p:cNvSpPr txBox="1"/>
          <p:nvPr/>
        </p:nvSpPr>
        <p:spPr>
          <a:xfrm>
            <a:off x="11261160" y="6308294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18/26</a:t>
            </a:r>
          </a:p>
        </p:txBody>
      </p:sp>
    </p:spTree>
    <p:extLst>
      <p:ext uri="{BB962C8B-B14F-4D97-AF65-F5344CB8AC3E}">
        <p14:creationId xmlns:p14="http://schemas.microsoft.com/office/powerpoint/2010/main" val="32493699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DC8026D-FDFF-04D6-4B8C-091CFCF03B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16CF5C9D-E6AD-2FAE-FB95-767F38906B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5654C4-4C24-6913-7A66-5656A4B78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it-IT" sz="5400" b="0" strike="noStrike" spc="-1" dirty="0">
                <a:solidFill>
                  <a:srgbClr val="000000"/>
                </a:solidFill>
                <a:latin typeface="Calibri Light"/>
                <a:ea typeface="DejaVu Sans"/>
              </a:rPr>
              <a:t>Data </a:t>
            </a:r>
            <a:r>
              <a:rPr lang="it-IT" sz="5400" b="0" strike="noStrike" spc="-1" dirty="0" err="1">
                <a:solidFill>
                  <a:srgbClr val="000000"/>
                </a:solidFill>
                <a:latin typeface="Calibri Light"/>
                <a:ea typeface="DejaVu Sans"/>
              </a:rPr>
              <a:t>collection</a:t>
            </a:r>
            <a:r>
              <a:rPr lang="it-IT" sz="5400" b="0" strike="noStrike" spc="-1" dirty="0">
                <a:solidFill>
                  <a:srgbClr val="000000"/>
                </a:solidFill>
                <a:latin typeface="Calibri Light"/>
                <a:ea typeface="DejaVu Sans"/>
              </a:rPr>
              <a:t> &amp; data </a:t>
            </a:r>
            <a:r>
              <a:rPr lang="it-IT" sz="5400" b="0" strike="noStrike" spc="-1" dirty="0" err="1">
                <a:solidFill>
                  <a:srgbClr val="000000"/>
                </a:solidFill>
                <a:latin typeface="Calibri Light"/>
                <a:ea typeface="DejaVu Sans"/>
              </a:rPr>
              <a:t>aggregation</a:t>
            </a:r>
            <a:r>
              <a:rPr lang="it-IT" sz="5400" b="0" strike="noStrike" spc="-1" dirty="0">
                <a:solidFill>
                  <a:srgbClr val="000000"/>
                </a:solidFill>
                <a:latin typeface="Calibri Light"/>
                <a:ea typeface="DejaVu Sans"/>
              </a:rPr>
              <a:t> (1)</a:t>
            </a:r>
            <a:endParaRPr lang="it-IT" sz="5400" b="0" strike="noStrike" spc="-1" dirty="0">
              <a:latin typeface="Arial"/>
            </a:endParaRPr>
          </a:p>
        </p:txBody>
      </p:sp>
      <p:sp>
        <p:nvSpPr>
          <p:cNvPr id="18" name="sketch line">
            <a:extLst>
              <a:ext uri="{FF2B5EF4-FFF2-40B4-BE49-F238E27FC236}">
                <a16:creationId xmlns:a16="http://schemas.microsoft.com/office/drawing/2014/main" id="{A5F7A6CB-04C1-1D75-6560-FFDEDEFC4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95AA43-5508-DBFB-6B93-82865EB36F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Autofit/>
          </a:bodyPr>
          <a:lstStyle/>
          <a:p>
            <a:pPr marL="228600" indent="-226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it-IT" sz="3600" spc="-1" dirty="0">
                <a:solidFill>
                  <a:srgbClr val="000000"/>
                </a:solidFill>
                <a:latin typeface="Arial"/>
                <a:ea typeface="DejaVu Sans"/>
              </a:rPr>
              <a:t>Lo script Bash è il cuore del sottosistema di analisi. Infatti, ha il compito di:</a:t>
            </a:r>
          </a:p>
          <a:p>
            <a:pPr lvl="1" indent="-226440"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it-IT" sz="2800" spc="-1" dirty="0">
                <a:solidFill>
                  <a:srgbClr val="000000"/>
                </a:solidFill>
                <a:latin typeface="Arial"/>
                <a:ea typeface="DejaVu Sans"/>
              </a:rPr>
              <a:t>Richiedere tramite API </a:t>
            </a:r>
            <a:r>
              <a:rPr lang="it-IT" sz="2800" spc="-1" dirty="0" err="1">
                <a:solidFill>
                  <a:srgbClr val="000000"/>
                </a:solidFill>
                <a:latin typeface="Arial"/>
                <a:ea typeface="DejaVu Sans"/>
              </a:rPr>
              <a:t>Rest</a:t>
            </a:r>
            <a:r>
              <a:rPr lang="it-IT" sz="2800" spc="-1" dirty="0">
                <a:solidFill>
                  <a:srgbClr val="000000"/>
                </a:solidFill>
                <a:latin typeface="Arial"/>
                <a:ea typeface="DejaVu Sans"/>
              </a:rPr>
              <a:t> al sistema MS3 di effettuare 48 schedulazioni da un mese (4 anni totali) e, in seguito, prelevare dati </a:t>
            </a:r>
            <a:r>
              <a:rPr lang="it-IT" sz="2800" spc="-1" dirty="0" err="1">
                <a:solidFill>
                  <a:srgbClr val="000000"/>
                </a:solidFill>
                <a:latin typeface="Arial"/>
                <a:ea typeface="DejaVu Sans"/>
              </a:rPr>
              <a:t>raw</a:t>
            </a:r>
            <a:r>
              <a:rPr lang="it-IT" sz="2800" spc="-1" dirty="0">
                <a:solidFill>
                  <a:srgbClr val="000000"/>
                </a:solidFill>
                <a:latin typeface="Arial"/>
                <a:ea typeface="DejaVu Sans"/>
              </a:rPr>
              <a:t> tramite query specifiche al database.</a:t>
            </a:r>
          </a:p>
          <a:p>
            <a:pPr lvl="1" indent="-226440"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it-IT" sz="2800" spc="-1" dirty="0">
                <a:solidFill>
                  <a:srgbClr val="000000"/>
                </a:solidFill>
                <a:latin typeface="Arial"/>
                <a:ea typeface="DejaVu Sans"/>
              </a:rPr>
              <a:t>Dopodiché i dati vengono aggregati sia per singola schedulazione, sia per tutte le 48 schedulazioni nel loro complesso.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7BE8DD46-F7B1-86D1-928E-F370ECF7862D}"/>
              </a:ext>
            </a:extLst>
          </p:cNvPr>
          <p:cNvSpPr txBox="1"/>
          <p:nvPr/>
        </p:nvSpPr>
        <p:spPr>
          <a:xfrm>
            <a:off x="11261160" y="6308294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19/26</a:t>
            </a:r>
          </a:p>
        </p:txBody>
      </p:sp>
    </p:spTree>
    <p:extLst>
      <p:ext uri="{BB962C8B-B14F-4D97-AF65-F5344CB8AC3E}">
        <p14:creationId xmlns:p14="http://schemas.microsoft.com/office/powerpoint/2010/main" val="1808422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8" name="Rectangle 22"/>
          <p:cNvSpPr/>
          <p:nvPr/>
        </p:nvSpPr>
        <p:spPr>
          <a:xfrm>
            <a:off x="0" y="0"/>
            <a:ext cx="12187800" cy="6856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800" b="0" strike="noStrike" spc="-1" dirty="0">
              <a:solidFill>
                <a:schemeClr val="lt1"/>
              </a:solidFill>
              <a:latin typeface="Calibri"/>
              <a:ea typeface="DejaVu Sans"/>
            </a:endParaRPr>
          </a:p>
        </p:txBody>
      </p:sp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rmAutofit/>
          </a:bodyPr>
          <a:lstStyle/>
          <a:p>
            <a:pPr indent="0">
              <a:lnSpc>
                <a:spcPct val="90000"/>
              </a:lnSpc>
              <a:buNone/>
              <a:tabLst>
                <a:tab pos="0" algn="l"/>
              </a:tabLst>
            </a:pPr>
            <a:r>
              <a:rPr lang="en-US" sz="5400" b="0" strike="noStrike" spc="-1" dirty="0">
                <a:solidFill>
                  <a:srgbClr val="000000"/>
                </a:solidFill>
                <a:latin typeface="Calibri Light"/>
                <a:ea typeface="DejaVu Sans"/>
              </a:rPr>
              <a:t>Outline</a:t>
            </a:r>
            <a:endParaRPr lang="en-US" sz="5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sketch line"/>
          <p:cNvSpPr/>
          <p:nvPr/>
        </p:nvSpPr>
        <p:spPr>
          <a:xfrm>
            <a:off x="838080" y="1865160"/>
            <a:ext cx="10423080" cy="17280"/>
          </a:xfrm>
          <a:custGeom>
            <a:avLst/>
            <a:gdLst>
              <a:gd name="textAreaLeft" fmla="*/ 0 w 10423080"/>
              <a:gd name="textAreaRight" fmla="*/ 10424160 w 10423080"/>
              <a:gd name="textAreaTop" fmla="*/ 0 h 17280"/>
              <a:gd name="textAreaBottom" fmla="*/ 18360 h 17280"/>
            </a:gdLst>
            <a:ahLst/>
            <a:cxnLst/>
            <a:rect l="textAreaLeft" t="textAreaTop" r="textAreaRight" b="textAreaBottom"/>
            <a:pathLst>
              <a:path w="10424160" h="18288" fill="none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rgbClr val="ED7D3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-26640" rIns="90000" bIns="-2664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Calibri"/>
              <a:ea typeface="DejaVu Sans"/>
            </a:endParaRPr>
          </a:p>
        </p:txBody>
      </p:sp>
      <p:graphicFrame>
        <p:nvGraphicFramePr>
          <p:cNvPr id="2" name="Diagram1"/>
          <p:cNvGraphicFramePr/>
          <p:nvPr>
            <p:extLst>
              <p:ext uri="{D42A27DB-BD31-4B8C-83A1-F6EECF244321}">
                <p14:modId xmlns:p14="http://schemas.microsoft.com/office/powerpoint/2010/main" val="2473363120"/>
              </p:ext>
            </p:extLst>
          </p:nvPr>
        </p:nvGraphicFramePr>
        <p:xfrm>
          <a:off x="838080" y="2228040"/>
          <a:ext cx="10514520" cy="39477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CasellaDiTesto 4">
            <a:extLst>
              <a:ext uri="{FF2B5EF4-FFF2-40B4-BE49-F238E27FC236}">
                <a16:creationId xmlns:a16="http://schemas.microsoft.com/office/drawing/2014/main" id="{89062E28-18BF-8D58-14CE-4AB91AFE34FE}"/>
              </a:ext>
            </a:extLst>
          </p:cNvPr>
          <p:cNvSpPr txBox="1"/>
          <p:nvPr/>
        </p:nvSpPr>
        <p:spPr>
          <a:xfrm>
            <a:off x="11261160" y="6308294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2/26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7058286-4689-D814-5668-8050AFABBE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E1F4A56-0039-164C-7F3E-2EAE8E83C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5F54E1-B503-0DE6-A8C8-246D70A98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it-IT" sz="5400" b="0" strike="noStrike" spc="-1" dirty="0">
                <a:solidFill>
                  <a:srgbClr val="000000"/>
                </a:solidFill>
                <a:latin typeface="Calibri Light"/>
                <a:ea typeface="DejaVu Sans"/>
              </a:rPr>
              <a:t>Data </a:t>
            </a:r>
            <a:r>
              <a:rPr lang="it-IT" sz="5400" b="0" strike="noStrike" spc="-1" dirty="0" err="1">
                <a:solidFill>
                  <a:srgbClr val="000000"/>
                </a:solidFill>
                <a:latin typeface="Calibri Light"/>
                <a:ea typeface="DejaVu Sans"/>
              </a:rPr>
              <a:t>collection</a:t>
            </a:r>
            <a:r>
              <a:rPr lang="it-IT" sz="5400" b="0" strike="noStrike" spc="-1" dirty="0">
                <a:solidFill>
                  <a:srgbClr val="000000"/>
                </a:solidFill>
                <a:latin typeface="Calibri Light"/>
                <a:ea typeface="DejaVu Sans"/>
              </a:rPr>
              <a:t> &amp; data </a:t>
            </a:r>
            <a:r>
              <a:rPr lang="it-IT" sz="5400" b="0" strike="noStrike" spc="-1" dirty="0" err="1">
                <a:solidFill>
                  <a:srgbClr val="000000"/>
                </a:solidFill>
                <a:latin typeface="Calibri Light"/>
                <a:ea typeface="DejaVu Sans"/>
              </a:rPr>
              <a:t>aggregation</a:t>
            </a:r>
            <a:r>
              <a:rPr lang="it-IT" sz="5400" b="0" strike="noStrike" spc="-1" dirty="0">
                <a:solidFill>
                  <a:srgbClr val="000000"/>
                </a:solidFill>
                <a:latin typeface="Calibri Light"/>
                <a:ea typeface="DejaVu Sans"/>
              </a:rPr>
              <a:t> (2)</a:t>
            </a:r>
            <a:endParaRPr lang="it-IT" sz="5400" b="0" strike="noStrike" spc="-1" dirty="0">
              <a:latin typeface="Arial"/>
            </a:endParaRPr>
          </a:p>
        </p:txBody>
      </p:sp>
      <p:sp>
        <p:nvSpPr>
          <p:cNvPr id="18" name="sketch line">
            <a:extLst>
              <a:ext uri="{FF2B5EF4-FFF2-40B4-BE49-F238E27FC236}">
                <a16:creationId xmlns:a16="http://schemas.microsoft.com/office/drawing/2014/main" id="{917A7EC3-6487-1751-F3A3-2C4378E26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BAE46-7B55-A5DD-BEBD-ED73FF8608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Autofit/>
          </a:bodyPr>
          <a:lstStyle/>
          <a:p>
            <a:pPr marL="228600" indent="-226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it-IT" sz="3600" spc="-1" dirty="0">
                <a:solidFill>
                  <a:srgbClr val="000000"/>
                </a:solidFill>
                <a:latin typeface="Arial"/>
                <a:ea typeface="DejaVu Sans"/>
              </a:rPr>
              <a:t>Statistiche prese:</a:t>
            </a:r>
          </a:p>
          <a:p>
            <a:pPr marL="685800" lvl="1" indent="-226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it-IT" sz="2800" spc="-1" dirty="0">
                <a:solidFill>
                  <a:srgbClr val="000000"/>
                </a:solidFill>
                <a:latin typeface="Arial"/>
                <a:ea typeface="DejaVu Sans"/>
              </a:rPr>
              <a:t>Media dei turni domenicali, giornalieri, notturni e lunghi assegnati a ciascun medico.</a:t>
            </a:r>
          </a:p>
          <a:p>
            <a:pPr marL="685800" lvl="1" indent="-226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it-IT" sz="2800" spc="-1" dirty="0">
                <a:solidFill>
                  <a:srgbClr val="000000"/>
                </a:solidFill>
                <a:latin typeface="Arial"/>
                <a:ea typeface="DejaVu Sans"/>
              </a:rPr>
              <a:t>Media dei livelli di priorità (o degli Uffa Point) per ciascun medico.</a:t>
            </a:r>
          </a:p>
          <a:p>
            <a:pPr marL="685800" lvl="1" indent="-226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it-IT" sz="2800" spc="-1" dirty="0">
                <a:solidFill>
                  <a:srgbClr val="000000"/>
                </a:solidFill>
                <a:latin typeface="Arial"/>
                <a:ea typeface="DejaVu Sans"/>
              </a:rPr>
              <a:t>Media della distanza (in valore assoluto) tra la statistica di ciascun medico e il valor medio di quella statistica.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04F8AEF5-D2FA-CD04-410C-36AB5EB29B53}"/>
              </a:ext>
            </a:extLst>
          </p:cNvPr>
          <p:cNvSpPr txBox="1"/>
          <p:nvPr/>
        </p:nvSpPr>
        <p:spPr>
          <a:xfrm>
            <a:off x="11261160" y="6308294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20/26</a:t>
            </a:r>
          </a:p>
        </p:txBody>
      </p:sp>
    </p:spTree>
    <p:extLst>
      <p:ext uri="{BB962C8B-B14F-4D97-AF65-F5344CB8AC3E}">
        <p14:creationId xmlns:p14="http://schemas.microsoft.com/office/powerpoint/2010/main" val="15995408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3307D47-5170-E11E-0CFB-76CF58F536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18FF915-5CA4-1376-8644-A6F0423270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96C32F-D121-9347-EE4D-D8158DD8D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it-IT" sz="5400" b="0" strike="noStrike" spc="-1" dirty="0">
                <a:solidFill>
                  <a:srgbClr val="000000"/>
                </a:solidFill>
                <a:latin typeface="Calibri Light"/>
                <a:ea typeface="DejaVu Sans"/>
              </a:rPr>
              <a:t>Test di ipotesi (1)</a:t>
            </a:r>
            <a:endParaRPr lang="it-IT" sz="5400" b="0" strike="noStrike" spc="-1" dirty="0">
              <a:latin typeface="Arial"/>
            </a:endParaRPr>
          </a:p>
        </p:txBody>
      </p:sp>
      <p:sp>
        <p:nvSpPr>
          <p:cNvPr id="18" name="sketch line">
            <a:extLst>
              <a:ext uri="{FF2B5EF4-FFF2-40B4-BE49-F238E27FC236}">
                <a16:creationId xmlns:a16="http://schemas.microsoft.com/office/drawing/2014/main" id="{E1F8C341-BEB9-5F7F-4A4E-6433420AD8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C74162-2621-BEB0-6417-D938AC7DA8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Autofit/>
          </a:bodyPr>
          <a:lstStyle/>
          <a:p>
            <a:pPr marL="228600" indent="-226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it-IT" spc="-1" dirty="0">
                <a:solidFill>
                  <a:srgbClr val="000000"/>
                </a:solidFill>
                <a:latin typeface="Arial"/>
                <a:ea typeface="DejaVu Sans"/>
              </a:rPr>
              <a:t>I test di ipotesi sono stati effettuati sulle statistiche di distanza dalla media dei livelli di priorità e degli Uffa Point.</a:t>
            </a:r>
          </a:p>
          <a:p>
            <a:pPr marL="228600" indent="-226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it-IT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 marL="228600" indent="-226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it-IT" spc="-1" dirty="0">
                <a:solidFill>
                  <a:srgbClr val="000000"/>
                </a:solidFill>
                <a:latin typeface="Arial"/>
                <a:ea typeface="DejaVu Sans"/>
              </a:rPr>
              <a:t>Test effettuati: test di </a:t>
            </a:r>
            <a:r>
              <a:rPr lang="it-IT" spc="-1" dirty="0" err="1">
                <a:solidFill>
                  <a:srgbClr val="000000"/>
                </a:solidFill>
                <a:latin typeface="Arial"/>
                <a:ea typeface="DejaVu Sans"/>
              </a:rPr>
              <a:t>Kolmogorov</a:t>
            </a:r>
            <a:r>
              <a:rPr lang="it-IT" spc="-1" dirty="0">
                <a:solidFill>
                  <a:srgbClr val="000000"/>
                </a:solidFill>
                <a:latin typeface="Arial"/>
                <a:ea typeface="DejaVu Sans"/>
              </a:rPr>
              <a:t>-Smirnov, t-test, test di Shapiro-Will, test del Chi-</a:t>
            </a:r>
            <a:r>
              <a:rPr lang="it-IT" spc="-1" dirty="0" err="1">
                <a:solidFill>
                  <a:srgbClr val="000000"/>
                </a:solidFill>
                <a:latin typeface="Arial"/>
                <a:ea typeface="DejaVu Sans"/>
              </a:rPr>
              <a:t>square</a:t>
            </a:r>
            <a:r>
              <a:rPr lang="it-IT" spc="-1" dirty="0">
                <a:solidFill>
                  <a:srgbClr val="000000"/>
                </a:solidFill>
                <a:latin typeface="Arial"/>
                <a:ea typeface="DejaVu Sans"/>
              </a:rPr>
              <a:t>.</a:t>
            </a:r>
          </a:p>
          <a:p>
            <a:pPr marL="228600" indent="-226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it-IT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 marL="228600" indent="-226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it-IT" spc="-1" dirty="0">
                <a:solidFill>
                  <a:srgbClr val="000000"/>
                </a:solidFill>
                <a:latin typeface="Arial"/>
                <a:ea typeface="DejaVu Sans"/>
              </a:rPr>
              <a:t>I test di Shapiro-Will hanno mostrato che le distribuzioni non sono approssimabili a delle gaussiane; coi test del Chi-</a:t>
            </a:r>
            <a:r>
              <a:rPr lang="it-IT" spc="-1" dirty="0" err="1">
                <a:solidFill>
                  <a:srgbClr val="000000"/>
                </a:solidFill>
                <a:latin typeface="Arial"/>
                <a:ea typeface="DejaVu Sans"/>
              </a:rPr>
              <a:t>Square</a:t>
            </a:r>
            <a:r>
              <a:rPr lang="it-IT" spc="-1" dirty="0">
                <a:solidFill>
                  <a:srgbClr val="000000"/>
                </a:solidFill>
                <a:latin typeface="Arial"/>
                <a:ea typeface="DejaVu Sans"/>
              </a:rPr>
              <a:t> si è notato che sono distribuzioni che tendono all’uniformità.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34BBE790-F5CD-FBF9-A775-6E05D4E16F0D}"/>
              </a:ext>
            </a:extLst>
          </p:cNvPr>
          <p:cNvSpPr txBox="1"/>
          <p:nvPr/>
        </p:nvSpPr>
        <p:spPr>
          <a:xfrm>
            <a:off x="11261160" y="6308294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21/26</a:t>
            </a:r>
          </a:p>
        </p:txBody>
      </p:sp>
    </p:spTree>
    <p:extLst>
      <p:ext uri="{BB962C8B-B14F-4D97-AF65-F5344CB8AC3E}">
        <p14:creationId xmlns:p14="http://schemas.microsoft.com/office/powerpoint/2010/main" val="3170953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DCB3FA6-D36B-9D48-DF39-CC305F3D0B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73097255-925D-89DD-5606-FC8C05B3CF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BB30FF-0D37-040F-871D-87F141A7C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it-IT" sz="5400" b="0" strike="noStrike" spc="-1" dirty="0">
                <a:solidFill>
                  <a:srgbClr val="000000"/>
                </a:solidFill>
                <a:latin typeface="Calibri Light"/>
                <a:ea typeface="DejaVu Sans"/>
              </a:rPr>
              <a:t>Test di ipotesi (</a:t>
            </a:r>
            <a:r>
              <a:rPr lang="it-IT" sz="5400" spc="-1" dirty="0">
                <a:solidFill>
                  <a:srgbClr val="000000"/>
                </a:solidFill>
                <a:latin typeface="Calibri Light"/>
                <a:ea typeface="DejaVu Sans"/>
              </a:rPr>
              <a:t>2</a:t>
            </a:r>
            <a:r>
              <a:rPr lang="it-IT" sz="5400" b="0" strike="noStrike" spc="-1" dirty="0">
                <a:solidFill>
                  <a:srgbClr val="000000"/>
                </a:solidFill>
                <a:latin typeface="Calibri Light"/>
                <a:ea typeface="DejaVu Sans"/>
              </a:rPr>
              <a:t>)</a:t>
            </a:r>
            <a:endParaRPr lang="it-IT" sz="5400" b="0" strike="noStrike" spc="-1" dirty="0">
              <a:latin typeface="Arial"/>
            </a:endParaRPr>
          </a:p>
        </p:txBody>
      </p:sp>
      <p:sp>
        <p:nvSpPr>
          <p:cNvPr id="18" name="sketch line">
            <a:extLst>
              <a:ext uri="{FF2B5EF4-FFF2-40B4-BE49-F238E27FC236}">
                <a16:creationId xmlns:a16="http://schemas.microsoft.com/office/drawing/2014/main" id="{D860B0A2-9AEE-4B28-8D97-39484EB49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64121A-E49E-1905-E0A1-9C06EF421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Autofit/>
          </a:bodyPr>
          <a:lstStyle/>
          <a:p>
            <a:pPr marL="228600" indent="-226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it-IT" sz="3600" spc="-1" dirty="0">
                <a:solidFill>
                  <a:srgbClr val="000000"/>
                </a:solidFill>
                <a:latin typeface="Arial"/>
                <a:ea typeface="DejaVu Sans"/>
              </a:rPr>
              <a:t>A seguito dei test di </a:t>
            </a:r>
            <a:r>
              <a:rPr lang="it-IT" sz="3600" spc="-1" dirty="0" err="1">
                <a:solidFill>
                  <a:srgbClr val="000000"/>
                </a:solidFill>
                <a:latin typeface="Arial"/>
                <a:ea typeface="DejaVu Sans"/>
              </a:rPr>
              <a:t>Kolmogorov-Smirn</a:t>
            </a:r>
            <a:r>
              <a:rPr lang="it-IT" sz="3600" spc="-1" dirty="0">
                <a:solidFill>
                  <a:srgbClr val="000000"/>
                </a:solidFill>
                <a:latin typeface="Arial"/>
                <a:ea typeface="DejaVu Sans"/>
              </a:rPr>
              <a:t>, si può affermare con confidenza &gt; 0.95 che l’andamento delle tre distribuzioni delle code di priorità (nuovo algoritmo) è più basso di quello degli Uffa Point (vecchio algoritmo).</a:t>
            </a:r>
          </a:p>
          <a:p>
            <a:pPr marL="228600" indent="-226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it-IT" sz="3600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 marL="228600" indent="-226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it-IT" sz="3600" spc="-1" dirty="0">
                <a:solidFill>
                  <a:srgbClr val="000000"/>
                </a:solidFill>
                <a:latin typeface="Arial"/>
                <a:ea typeface="DejaVu Sans"/>
              </a:rPr>
              <a:t>Perciò, il nuovo algoritmo è mediamente più fair nell’assegnazione dei turni rispetto al vecchio.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824BA614-7601-9095-3377-BFD66B360C5A}"/>
              </a:ext>
            </a:extLst>
          </p:cNvPr>
          <p:cNvSpPr txBox="1"/>
          <p:nvPr/>
        </p:nvSpPr>
        <p:spPr>
          <a:xfrm>
            <a:off x="11261160" y="6308294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22/26</a:t>
            </a:r>
          </a:p>
        </p:txBody>
      </p:sp>
    </p:spTree>
    <p:extLst>
      <p:ext uri="{BB962C8B-B14F-4D97-AF65-F5344CB8AC3E}">
        <p14:creationId xmlns:p14="http://schemas.microsoft.com/office/powerpoint/2010/main" val="16999994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DE53E8F-2A6C-3479-39EB-01A0F03F4E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C1BA60C-9A33-D63E-45E8-7388A55100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506024-1B05-C465-F1DA-5A580880D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it-IT" sz="5400" b="0" strike="noStrike" spc="-1" dirty="0">
                <a:solidFill>
                  <a:srgbClr val="000000"/>
                </a:solidFill>
                <a:latin typeface="Calibri Light"/>
                <a:ea typeface="DejaVu Sans"/>
              </a:rPr>
              <a:t>Grafici (1)</a:t>
            </a:r>
            <a:endParaRPr lang="it-IT" sz="5400" b="0" strike="noStrike" spc="-1" dirty="0">
              <a:latin typeface="Arial"/>
            </a:endParaRPr>
          </a:p>
        </p:txBody>
      </p:sp>
      <p:sp>
        <p:nvSpPr>
          <p:cNvPr id="18" name="sketch line">
            <a:extLst>
              <a:ext uri="{FF2B5EF4-FFF2-40B4-BE49-F238E27FC236}">
                <a16:creationId xmlns:a16="http://schemas.microsoft.com/office/drawing/2014/main" id="{87561C93-080B-02E7-AABF-4897021E83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magine 5" descr="Immagine che contiene testo, Diagramma, linea, diagramma&#10;&#10;Descrizione generata automaticamente">
            <a:extLst>
              <a:ext uri="{FF2B5EF4-FFF2-40B4-BE49-F238E27FC236}">
                <a16:creationId xmlns:a16="http://schemas.microsoft.com/office/drawing/2014/main" id="{74D3F014-8C03-FC4F-EA31-B2FC9FBAB4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801972"/>
            <a:ext cx="12191999" cy="4995068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67E8DCE5-B2B0-7423-1748-EB85D89A8355}"/>
              </a:ext>
            </a:extLst>
          </p:cNvPr>
          <p:cNvSpPr txBox="1"/>
          <p:nvPr/>
        </p:nvSpPr>
        <p:spPr>
          <a:xfrm>
            <a:off x="11261160" y="6308294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23/26</a:t>
            </a:r>
          </a:p>
        </p:txBody>
      </p:sp>
    </p:spTree>
    <p:extLst>
      <p:ext uri="{BB962C8B-B14F-4D97-AF65-F5344CB8AC3E}">
        <p14:creationId xmlns:p14="http://schemas.microsoft.com/office/powerpoint/2010/main" val="25081359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5015B92-E3C7-1767-F705-B22B2B5EBF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17C45055-11BD-81F8-990C-D1D422AB52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DC2A96-4C79-54A8-4170-84C66FA70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it-IT" sz="5400" b="0" strike="noStrike" spc="-1" dirty="0">
                <a:solidFill>
                  <a:srgbClr val="000000"/>
                </a:solidFill>
                <a:latin typeface="Calibri Light"/>
                <a:ea typeface="DejaVu Sans"/>
              </a:rPr>
              <a:t>Grafici (2)</a:t>
            </a:r>
            <a:endParaRPr lang="it-IT" sz="5400" b="0" strike="noStrike" spc="-1" dirty="0">
              <a:latin typeface="Arial"/>
            </a:endParaRPr>
          </a:p>
        </p:txBody>
      </p:sp>
      <p:sp>
        <p:nvSpPr>
          <p:cNvPr id="18" name="sketch line">
            <a:extLst>
              <a:ext uri="{FF2B5EF4-FFF2-40B4-BE49-F238E27FC236}">
                <a16:creationId xmlns:a16="http://schemas.microsoft.com/office/drawing/2014/main" id="{F84A1F35-7274-D5DB-59E3-BEFF4C00FD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magine 2" descr="Immagine che contiene testo, linea, Diagramma, Carattere&#10;&#10;Descrizione generata automaticamente">
            <a:extLst>
              <a:ext uri="{FF2B5EF4-FFF2-40B4-BE49-F238E27FC236}">
                <a16:creationId xmlns:a16="http://schemas.microsoft.com/office/drawing/2014/main" id="{51C9E869-EA56-6A95-E313-062957058B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55800"/>
            <a:ext cx="12192000" cy="5073600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158E5A66-B67A-2FCE-1F09-1CD80E6151E8}"/>
              </a:ext>
            </a:extLst>
          </p:cNvPr>
          <p:cNvSpPr txBox="1"/>
          <p:nvPr/>
        </p:nvSpPr>
        <p:spPr>
          <a:xfrm>
            <a:off x="11261160" y="6308294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24/26</a:t>
            </a:r>
          </a:p>
        </p:txBody>
      </p:sp>
    </p:spTree>
    <p:extLst>
      <p:ext uri="{BB962C8B-B14F-4D97-AF65-F5344CB8AC3E}">
        <p14:creationId xmlns:p14="http://schemas.microsoft.com/office/powerpoint/2010/main" val="3237605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116A43-E38A-0AE2-8EAF-508823E54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Statistiche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D9A74CCE-6B90-45B6-962E-A12E52EFBA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0692" y="1066571"/>
            <a:ext cx="7630900" cy="4724858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DF2936E8-9421-3F4B-4225-41D377760E69}"/>
              </a:ext>
            </a:extLst>
          </p:cNvPr>
          <p:cNvSpPr txBox="1"/>
          <p:nvPr/>
        </p:nvSpPr>
        <p:spPr>
          <a:xfrm>
            <a:off x="11261160" y="6308294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25/26</a:t>
            </a:r>
          </a:p>
        </p:txBody>
      </p:sp>
    </p:spTree>
    <p:extLst>
      <p:ext uri="{BB962C8B-B14F-4D97-AF65-F5344CB8AC3E}">
        <p14:creationId xmlns:p14="http://schemas.microsoft.com/office/powerpoint/2010/main" val="36517175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C59AB4C8-9178-4F7A-8404-6890510B5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358AD9-C493-0A7F-57A7-5BBC6A35F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1"/>
            <a:ext cx="10909640" cy="183265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Statistiche</a:t>
            </a:r>
          </a:p>
        </p:txBody>
      </p:sp>
      <p:sp>
        <p:nvSpPr>
          <p:cNvPr id="28" name="sketch line">
            <a:extLst>
              <a:ext uri="{FF2B5EF4-FFF2-40B4-BE49-F238E27FC236}">
                <a16:creationId xmlns:a16="http://schemas.microsoft.com/office/drawing/2014/main" id="{4CFDFB37-4BC7-42C6-915D-A6609139B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2343912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25938EF4-71EA-E8B1-7BB1-25F6407F6C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79216"/>
            <a:ext cx="12192000" cy="2208784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DBAACF65-A8B1-FFF4-3626-0C120279748B}"/>
              </a:ext>
            </a:extLst>
          </p:cNvPr>
          <p:cNvSpPr txBox="1"/>
          <p:nvPr/>
        </p:nvSpPr>
        <p:spPr>
          <a:xfrm>
            <a:off x="11261160" y="6308294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26/26</a:t>
            </a:r>
          </a:p>
        </p:txBody>
      </p:sp>
    </p:spTree>
    <p:extLst>
      <p:ext uri="{BB962C8B-B14F-4D97-AF65-F5344CB8AC3E}">
        <p14:creationId xmlns:p14="http://schemas.microsoft.com/office/powerpoint/2010/main" val="3319496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E6F1BE9-17A2-EDB4-C7C0-DEDD7ABF5F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EC23FFE-735D-43AB-EEB8-05F32EEFF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18288E-808C-AA71-725F-03CD1D6B0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it-IT" sz="5400" dirty="0" err="1"/>
              <a:t>Frontend</a:t>
            </a:r>
            <a:r>
              <a:rPr lang="it-IT" sz="5400" dirty="0"/>
              <a:t>: eccezioni del </a:t>
            </a:r>
            <a:r>
              <a:rPr lang="it-IT" sz="5400" dirty="0" err="1"/>
              <a:t>fetching</a:t>
            </a:r>
            <a:br>
              <a:rPr lang="it-IT" sz="5400" dirty="0"/>
            </a:br>
            <a:r>
              <a:rPr lang="it-IT" sz="5400" i="1" dirty="0" err="1"/>
              <a:t>Issue</a:t>
            </a:r>
            <a:r>
              <a:rPr lang="it-IT" sz="5400" dirty="0"/>
              <a:t> #456</a:t>
            </a:r>
          </a:p>
        </p:txBody>
      </p:sp>
      <p:sp>
        <p:nvSpPr>
          <p:cNvPr id="18" name="sketch line">
            <a:extLst>
              <a:ext uri="{FF2B5EF4-FFF2-40B4-BE49-F238E27FC236}">
                <a16:creationId xmlns:a16="http://schemas.microsoft.com/office/drawing/2014/main" id="{B439EBAA-532D-4F57-E058-92A19626B4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4C56D4-E0B8-635B-06E5-4A27F18BE3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Autofit/>
          </a:bodyPr>
          <a:lstStyle/>
          <a:p>
            <a:r>
              <a:rPr lang="it-IT" sz="3200" b="0" strike="noStrike" spc="-1" dirty="0">
                <a:solidFill>
                  <a:schemeClr val="dk1"/>
                </a:solidFill>
                <a:latin typeface="Calibri"/>
              </a:rPr>
              <a:t>Finora, in caso di errori, si vedeva a schermo lo </a:t>
            </a:r>
            <a:r>
              <a:rPr lang="it-IT" sz="3200" b="0" strike="noStrike" spc="-1" dirty="0" err="1">
                <a:solidFill>
                  <a:schemeClr val="dk1"/>
                </a:solidFill>
                <a:latin typeface="Calibri"/>
              </a:rPr>
              <a:t>Stacktrace</a:t>
            </a:r>
            <a:r>
              <a:rPr lang="it-IT" sz="3200" b="0" strike="noStrike" spc="-1" dirty="0">
                <a:solidFill>
                  <a:schemeClr val="dk1"/>
                </a:solidFill>
                <a:latin typeface="Calibri"/>
              </a:rPr>
              <a:t> di programma.</a:t>
            </a:r>
          </a:p>
          <a:p>
            <a:endParaRPr lang="it-IT" sz="3200" spc="-1" dirty="0">
              <a:solidFill>
                <a:schemeClr val="dk1"/>
              </a:solidFill>
              <a:latin typeface="Calibri"/>
            </a:endParaRPr>
          </a:p>
          <a:p>
            <a:r>
              <a:rPr lang="it-IT" sz="3200" b="1" strike="noStrike" spc="-1" dirty="0">
                <a:solidFill>
                  <a:schemeClr val="dk1"/>
                </a:solidFill>
                <a:latin typeface="Calibri"/>
              </a:rPr>
              <a:t>Soluzione</a:t>
            </a:r>
            <a:r>
              <a:rPr lang="it-IT" sz="3200" b="0" strike="noStrike" spc="-1" dirty="0">
                <a:solidFill>
                  <a:schemeClr val="dk1"/>
                </a:solidFill>
                <a:latin typeface="Calibri"/>
              </a:rPr>
              <a:t>: creare una funzione </a:t>
            </a:r>
            <a:r>
              <a:rPr lang="it-IT" sz="3200" b="0" i="1" strike="noStrike" spc="-1" dirty="0" err="1">
                <a:solidFill>
                  <a:schemeClr val="dk1"/>
                </a:solidFill>
                <a:latin typeface="Calibri"/>
              </a:rPr>
              <a:t>panic</a:t>
            </a:r>
            <a:r>
              <a:rPr lang="it-IT" sz="3200" b="0" i="1" strike="noStrike" spc="-1" dirty="0">
                <a:solidFill>
                  <a:schemeClr val="dk1"/>
                </a:solidFill>
                <a:latin typeface="Calibri"/>
              </a:rPr>
              <a:t>()</a:t>
            </a:r>
            <a:r>
              <a:rPr lang="it-IT" sz="3200" b="0" strike="noStrike" spc="-1" dirty="0">
                <a:solidFill>
                  <a:schemeClr val="dk1"/>
                </a:solidFill>
                <a:latin typeface="Calibri"/>
              </a:rPr>
              <a:t> che, all’attivazione, mostra un popup con un messaggio di errore che costringe l’utente a ricaricare la pagina.</a:t>
            </a:r>
            <a:br>
              <a:rPr lang="it-IT" sz="3200" b="0" strike="noStrike" spc="-1" dirty="0">
                <a:solidFill>
                  <a:schemeClr val="dk1"/>
                </a:solidFill>
                <a:latin typeface="Calibri"/>
              </a:rPr>
            </a:br>
            <a:r>
              <a:rPr lang="it-IT" sz="3200" b="0" strike="noStrike" spc="-1" dirty="0">
                <a:solidFill>
                  <a:schemeClr val="dk1"/>
                </a:solidFill>
                <a:latin typeface="Calibri"/>
              </a:rPr>
              <a:t>Sono stati inseriti blocchi </a:t>
            </a:r>
            <a:r>
              <a:rPr lang="it-IT" sz="3200" b="0" i="1" strike="noStrike" spc="-1" dirty="0" err="1">
                <a:solidFill>
                  <a:schemeClr val="dk1"/>
                </a:solidFill>
                <a:latin typeface="Calibri"/>
              </a:rPr>
              <a:t>try</a:t>
            </a:r>
            <a:r>
              <a:rPr lang="it-IT" sz="3200" b="0" i="1" strike="noStrike" spc="-1" dirty="0">
                <a:solidFill>
                  <a:schemeClr val="dk1"/>
                </a:solidFill>
                <a:latin typeface="Calibri"/>
              </a:rPr>
              <a:t>/catch</a:t>
            </a:r>
            <a:r>
              <a:rPr lang="it-IT" sz="3200" b="0" strike="noStrike" spc="-1" dirty="0">
                <a:solidFill>
                  <a:schemeClr val="dk1"/>
                </a:solidFill>
                <a:latin typeface="Calibri"/>
              </a:rPr>
              <a:t> intorno a ogni invocazione di metodi delle classi </a:t>
            </a:r>
            <a:r>
              <a:rPr lang="it-IT" sz="3200" b="0" i="1" strike="noStrike" spc="-1" dirty="0">
                <a:solidFill>
                  <a:schemeClr val="dk1"/>
                </a:solidFill>
                <a:latin typeface="Calibri"/>
              </a:rPr>
              <a:t>API</a:t>
            </a:r>
            <a:r>
              <a:rPr lang="it-IT" sz="3200" i="1" spc="-1" dirty="0">
                <a:solidFill>
                  <a:schemeClr val="dk1"/>
                </a:solidFill>
                <a:latin typeface="Calibri"/>
              </a:rPr>
              <a:t> </a:t>
            </a:r>
            <a:r>
              <a:rPr lang="it-IT" sz="3200" spc="-1" dirty="0">
                <a:solidFill>
                  <a:schemeClr val="dk1"/>
                </a:solidFill>
                <a:latin typeface="Calibri"/>
              </a:rPr>
              <a:t>e,</a:t>
            </a:r>
            <a:r>
              <a:rPr lang="it-IT" sz="3200" b="0" strike="noStrike" spc="-1" dirty="0">
                <a:solidFill>
                  <a:schemeClr val="dk1"/>
                </a:solidFill>
                <a:latin typeface="Calibri"/>
              </a:rPr>
              <a:t> in caso di errori, la </a:t>
            </a:r>
            <a:r>
              <a:rPr lang="it-IT" sz="3200" b="0" i="1" strike="noStrike" spc="-1" dirty="0" err="1">
                <a:solidFill>
                  <a:schemeClr val="dk1"/>
                </a:solidFill>
                <a:latin typeface="Calibri"/>
              </a:rPr>
              <a:t>panic</a:t>
            </a:r>
            <a:r>
              <a:rPr lang="it-IT" sz="3200" b="0" i="1" strike="noStrike" spc="-1" dirty="0">
                <a:solidFill>
                  <a:schemeClr val="dk1"/>
                </a:solidFill>
                <a:latin typeface="Calibri"/>
              </a:rPr>
              <a:t>()</a:t>
            </a:r>
            <a:r>
              <a:rPr lang="it-IT" sz="3200" b="0" strike="noStrike" spc="-1" dirty="0">
                <a:solidFill>
                  <a:schemeClr val="dk1"/>
                </a:solidFill>
                <a:latin typeface="Calibri"/>
              </a:rPr>
              <a:t> viene lanciata.</a:t>
            </a:r>
            <a:endParaRPr lang="en-US" sz="3200" b="0" strike="noStrike" spc="-1" dirty="0">
              <a:solidFill>
                <a:srgbClr val="000000"/>
              </a:solidFill>
              <a:latin typeface="Arial"/>
            </a:endParaRPr>
          </a:p>
          <a:p>
            <a:endParaRPr lang="it-IT" sz="2800" dirty="0"/>
          </a:p>
          <a:p>
            <a:endParaRPr lang="zxx" sz="2600" b="0" strike="noStrike" spc="-1" dirty="0">
              <a:latin typeface="Arial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674BF842-BEAA-7F5E-5171-E6F5EA7632BC}"/>
              </a:ext>
            </a:extLst>
          </p:cNvPr>
          <p:cNvSpPr txBox="1"/>
          <p:nvPr/>
        </p:nvSpPr>
        <p:spPr>
          <a:xfrm>
            <a:off x="11261160" y="6308294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3/26</a:t>
            </a:r>
          </a:p>
        </p:txBody>
      </p:sp>
    </p:spTree>
    <p:extLst>
      <p:ext uri="{BB962C8B-B14F-4D97-AF65-F5344CB8AC3E}">
        <p14:creationId xmlns:p14="http://schemas.microsoft.com/office/powerpoint/2010/main" val="480513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5F6F91C-8673-CFA5-B9E8-93DE343CD3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C9DEEA9B-F7CF-F515-B9CF-1A2B666CE0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F07E44-765C-E40D-1E2B-07A64C7E0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sz="5400" dirty="0"/>
              <a:t>Modifica profilo utente (1)</a:t>
            </a:r>
          </a:p>
        </p:txBody>
      </p:sp>
      <p:sp>
        <p:nvSpPr>
          <p:cNvPr id="18" name="sketch line">
            <a:extLst>
              <a:ext uri="{FF2B5EF4-FFF2-40B4-BE49-F238E27FC236}">
                <a16:creationId xmlns:a16="http://schemas.microsoft.com/office/drawing/2014/main" id="{50493A02-332B-51C1-6BDB-B96A6E70A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C51138-9118-EE54-9458-1FD450FFDE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it-IT" dirty="0"/>
              <a:t>È stata conclusa l’attività di </a:t>
            </a:r>
            <a:r>
              <a:rPr lang="it-IT" dirty="0" err="1"/>
              <a:t>refactoring</a:t>
            </a:r>
            <a:r>
              <a:rPr lang="it-IT" dirty="0"/>
              <a:t> riguardante la </a:t>
            </a:r>
            <a:r>
              <a:rPr lang="it-IT" dirty="0" err="1"/>
              <a:t>issue</a:t>
            </a:r>
            <a:r>
              <a:rPr lang="it-IT" dirty="0"/>
              <a:t> #15: </a:t>
            </a:r>
          </a:p>
          <a:p>
            <a:pPr marL="0" indent="0">
              <a:lnSpc>
                <a:spcPct val="90000"/>
              </a:lnSpc>
              <a:spcBef>
                <a:spcPts val="1001"/>
              </a:spcBef>
              <a:buNone/>
            </a:pPr>
            <a:r>
              <a:rPr lang="it-IT" b="0" i="1" dirty="0">
                <a:solidFill>
                  <a:srgbClr val="1F2328"/>
                </a:solidFill>
                <a:effectLst/>
                <a:latin typeface="-apple-system"/>
              </a:rPr>
              <a:t>Come utente voglio poter modificare le informazioni personali del mio profilo cosi che posso aggiornare i miei contatti.</a:t>
            </a:r>
          </a:p>
          <a:p>
            <a:pPr marL="0" indent="0">
              <a:lnSpc>
                <a:spcPct val="90000"/>
              </a:lnSpc>
              <a:spcBef>
                <a:spcPts val="1001"/>
              </a:spcBef>
              <a:buNone/>
            </a:pPr>
            <a:endParaRPr lang="it-IT" dirty="0">
              <a:solidFill>
                <a:srgbClr val="1F2328"/>
              </a:solidFill>
              <a:latin typeface="-apple-system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it-IT" dirty="0">
                <a:solidFill>
                  <a:srgbClr val="1F2328"/>
                </a:solidFill>
                <a:latin typeface="-apple-system"/>
              </a:rPr>
              <a:t>In particolare, da qui è stata estrapolata un’ulteriore User Story, che lo scorso anno era già stata implementata: </a:t>
            </a:r>
            <a:r>
              <a:rPr lang="it-IT" dirty="0"/>
              <a:t> </a:t>
            </a:r>
          </a:p>
          <a:p>
            <a:pPr marL="0" indent="0">
              <a:lnSpc>
                <a:spcPct val="90000"/>
              </a:lnSpc>
              <a:spcBef>
                <a:spcPts val="1001"/>
              </a:spcBef>
              <a:buNone/>
            </a:pPr>
            <a:r>
              <a:rPr lang="it-IT" b="0" i="1" dirty="0">
                <a:solidFill>
                  <a:srgbClr val="1F2328"/>
                </a:solidFill>
                <a:effectLst/>
                <a:latin typeface="-apple-system"/>
              </a:rPr>
              <a:t>Come pianificatore voglio poter modificare le informazioni personali del mio profilo e del </a:t>
            </a:r>
            <a:r>
              <a:rPr lang="it-IT" i="1" dirty="0">
                <a:solidFill>
                  <a:srgbClr val="1F2328"/>
                </a:solidFill>
                <a:latin typeface="-apple-system"/>
              </a:rPr>
              <a:t>profilo degli altri utenti </a:t>
            </a:r>
            <a:r>
              <a:rPr lang="it-IT" b="0" i="1" dirty="0">
                <a:solidFill>
                  <a:srgbClr val="1F2328"/>
                </a:solidFill>
                <a:effectLst/>
                <a:latin typeface="-apple-system"/>
              </a:rPr>
              <a:t>cosi che posso aggiornare lo stato di ogni utente in base alle necessità del sistema.</a:t>
            </a:r>
            <a:endParaRPr lang="it-IT" dirty="0">
              <a:solidFill>
                <a:srgbClr val="1F2328"/>
              </a:solidFill>
              <a:latin typeface="-apple-system"/>
            </a:endParaRPr>
          </a:p>
          <a:p>
            <a:pPr marL="0" indent="0">
              <a:buNone/>
            </a:pPr>
            <a:endParaRPr lang="it-IT" sz="2800" dirty="0"/>
          </a:p>
          <a:p>
            <a:endParaRPr lang="zxx" sz="2600" b="0" strike="noStrike" spc="-1" dirty="0">
              <a:latin typeface="Arial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509CAA59-6DDA-1697-27AA-0EFD6657A66A}"/>
              </a:ext>
            </a:extLst>
          </p:cNvPr>
          <p:cNvSpPr txBox="1"/>
          <p:nvPr/>
        </p:nvSpPr>
        <p:spPr>
          <a:xfrm>
            <a:off x="11261160" y="6308294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4/26</a:t>
            </a:r>
          </a:p>
        </p:txBody>
      </p:sp>
    </p:spTree>
    <p:extLst>
      <p:ext uri="{BB962C8B-B14F-4D97-AF65-F5344CB8AC3E}">
        <p14:creationId xmlns:p14="http://schemas.microsoft.com/office/powerpoint/2010/main" val="28092711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5F2DF47-65AE-0899-CD55-0730FDFF8B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4630B873-8DA6-035B-94D1-CF653A141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BEB4D7-D79B-957E-3C5F-37084DEF5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sz="5400" dirty="0"/>
              <a:t>Modifica profilo utente (2)</a:t>
            </a:r>
          </a:p>
        </p:txBody>
      </p:sp>
      <p:sp>
        <p:nvSpPr>
          <p:cNvPr id="18" name="sketch line">
            <a:extLst>
              <a:ext uri="{FF2B5EF4-FFF2-40B4-BE49-F238E27FC236}">
                <a16:creationId xmlns:a16="http://schemas.microsoft.com/office/drawing/2014/main" id="{0E38646A-5841-8368-4676-76449341C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993630-FE97-D100-BFD2-83B24F0367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Autofit/>
          </a:bodyPr>
          <a:lstStyle/>
          <a:p>
            <a:pPr>
              <a:spcBef>
                <a:spcPts val="1001"/>
              </a:spcBef>
            </a:pPr>
            <a:r>
              <a:rPr lang="it-IT" sz="2800" dirty="0">
                <a:solidFill>
                  <a:srgbClr val="1F2328"/>
                </a:solidFill>
                <a:latin typeface="-apple-system"/>
              </a:rPr>
              <a:t>La User Story appen</a:t>
            </a:r>
            <a:r>
              <a:rPr lang="it-IT" dirty="0">
                <a:solidFill>
                  <a:srgbClr val="1F2328"/>
                </a:solidFill>
                <a:latin typeface="-apple-system"/>
              </a:rPr>
              <a:t>a introdotta </a:t>
            </a:r>
            <a:r>
              <a:rPr lang="it-IT" sz="2800" dirty="0">
                <a:solidFill>
                  <a:srgbClr val="1F2328"/>
                </a:solidFill>
                <a:latin typeface="-apple-system"/>
              </a:rPr>
              <a:t>ora prende in considerazione i concetti di </a:t>
            </a:r>
            <a:r>
              <a:rPr lang="it-IT" sz="2800" dirty="0" err="1">
                <a:solidFill>
                  <a:srgbClr val="1F2328"/>
                </a:solidFill>
                <a:latin typeface="-apple-system"/>
              </a:rPr>
              <a:t>Condition</a:t>
            </a:r>
            <a:r>
              <a:rPr lang="it-IT" sz="2800" dirty="0">
                <a:solidFill>
                  <a:srgbClr val="1F2328"/>
                </a:solidFill>
                <a:latin typeface="-apple-system"/>
              </a:rPr>
              <a:t>, </a:t>
            </a:r>
            <a:r>
              <a:rPr lang="it-IT" sz="2800" dirty="0" err="1">
                <a:solidFill>
                  <a:srgbClr val="1F2328"/>
                </a:solidFill>
                <a:latin typeface="-apple-system"/>
              </a:rPr>
              <a:t>Specialization</a:t>
            </a:r>
            <a:r>
              <a:rPr lang="it-IT" sz="2800" dirty="0">
                <a:solidFill>
                  <a:srgbClr val="1F2328"/>
                </a:solidFill>
                <a:latin typeface="-apple-system"/>
              </a:rPr>
              <a:t> e System </a:t>
            </a:r>
            <a:r>
              <a:rPr lang="it-IT" sz="2800" dirty="0" err="1">
                <a:solidFill>
                  <a:srgbClr val="1F2328"/>
                </a:solidFill>
                <a:latin typeface="-apple-system"/>
              </a:rPr>
              <a:t>Actor</a:t>
            </a:r>
            <a:r>
              <a:rPr lang="it-IT" sz="2800" dirty="0">
                <a:solidFill>
                  <a:srgbClr val="1F2328"/>
                </a:solidFill>
                <a:latin typeface="-apple-system"/>
              </a:rPr>
              <a:t>, che precedentemente non erano considerati nel sistema.</a:t>
            </a:r>
            <a:endParaRPr lang="it-IT" sz="2800" b="0" strike="noStrike" spc="-1" dirty="0">
              <a:latin typeface="Arial"/>
            </a:endParaRPr>
          </a:p>
          <a:p>
            <a:pPr marL="0" indent="0">
              <a:lnSpc>
                <a:spcPct val="90000"/>
              </a:lnSpc>
              <a:spcBef>
                <a:spcPts val="1001"/>
              </a:spcBef>
              <a:buNone/>
            </a:pPr>
            <a:endParaRPr lang="it-IT" dirty="0"/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it-IT" dirty="0"/>
              <a:t>Ora il pianificatore è in grado di modificare le informazioni relative agli utenti che riguardano direttamente anche la schedulazione da realizzare: in particolare, è possibile mettere un utente in malattia per un certo periodo di tempo, o aggiungere una nuova specializzazione (entrambe cose che l’utente non può effettuare da solo).</a:t>
            </a:r>
            <a:endParaRPr lang="it-IT" sz="40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it-IT" sz="2800" dirty="0"/>
          </a:p>
          <a:p>
            <a:endParaRPr lang="zxx" sz="2600" b="0" strike="noStrike" spc="-1" dirty="0">
              <a:latin typeface="Arial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D01E6235-071C-F040-2D41-1EAD04257DA4}"/>
              </a:ext>
            </a:extLst>
          </p:cNvPr>
          <p:cNvSpPr txBox="1"/>
          <p:nvPr/>
        </p:nvSpPr>
        <p:spPr>
          <a:xfrm>
            <a:off x="11261160" y="6308294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5/26</a:t>
            </a:r>
          </a:p>
        </p:txBody>
      </p:sp>
    </p:spTree>
    <p:extLst>
      <p:ext uri="{BB962C8B-B14F-4D97-AF65-F5344CB8AC3E}">
        <p14:creationId xmlns:p14="http://schemas.microsoft.com/office/powerpoint/2010/main" val="520999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93C035A-F54E-9809-B937-0CF1405415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DD099BD-EA4D-2238-4DA2-983BDF9D95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66A812-BC1F-5348-3A5E-F1C5F64EF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sz="5400" dirty="0"/>
              <a:t>Modifica profilo utente (3)</a:t>
            </a:r>
          </a:p>
        </p:txBody>
      </p:sp>
      <p:sp>
        <p:nvSpPr>
          <p:cNvPr id="18" name="sketch line">
            <a:extLst>
              <a:ext uri="{FF2B5EF4-FFF2-40B4-BE49-F238E27FC236}">
                <a16:creationId xmlns:a16="http://schemas.microsoft.com/office/drawing/2014/main" id="{ABE8BA0F-3421-60BF-8C1D-CD3F6DFF8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E639C8-51E3-88D6-5615-638A67FC53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it-IT" sz="3200" dirty="0"/>
              <a:t>Tornando all’</a:t>
            </a:r>
            <a:r>
              <a:rPr lang="it-IT" sz="3200" dirty="0" err="1"/>
              <a:t>issue</a:t>
            </a:r>
            <a:r>
              <a:rPr lang="it-IT" sz="3200" dirty="0"/>
              <a:t> #15, bisognerebbe indagare maggiormente su cosa un singolo utente può modificare senza dover avere approvazioni da parte del pianificatore.</a:t>
            </a: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it-IT" sz="3200" dirty="0"/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it-IT" sz="3200" dirty="0"/>
              <a:t>Ad ora è stata inserita la schermata di modifica senza implementare la logica applicativa (SALVA MODIFICHE è un bottone dummy), lasciando all’utente la possibilità di modificare unicamente la propria email e quindi lasciando nel Product Backlog la </a:t>
            </a:r>
            <a:r>
              <a:rPr lang="it-IT" sz="3200" dirty="0" err="1"/>
              <a:t>issue</a:t>
            </a:r>
            <a:r>
              <a:rPr lang="it-IT" sz="3200" dirty="0"/>
              <a:t> aperta.</a:t>
            </a:r>
            <a:br>
              <a:rPr lang="it-IT" dirty="0"/>
            </a:br>
            <a:endParaRPr lang="it-IT" sz="40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it-IT" sz="2800" dirty="0"/>
          </a:p>
          <a:p>
            <a:endParaRPr lang="zxx" sz="2600" b="0" strike="noStrike" spc="-1" dirty="0">
              <a:latin typeface="Arial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7207D556-1828-F209-34DB-2F3154AB6907}"/>
              </a:ext>
            </a:extLst>
          </p:cNvPr>
          <p:cNvSpPr txBox="1"/>
          <p:nvPr/>
        </p:nvSpPr>
        <p:spPr>
          <a:xfrm>
            <a:off x="11261160" y="6308294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6/26</a:t>
            </a:r>
          </a:p>
        </p:txBody>
      </p:sp>
    </p:spTree>
    <p:extLst>
      <p:ext uri="{BB962C8B-B14F-4D97-AF65-F5344CB8AC3E}">
        <p14:creationId xmlns:p14="http://schemas.microsoft.com/office/powerpoint/2010/main" val="4116352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A7B4D2A-E709-7903-36CE-A95107FB9B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46804D75-5661-D758-5D17-19560230DE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7E513F-EDF8-3AD6-83AA-1AE77E825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it-IT" sz="5400" dirty="0"/>
              <a:t>Debugging: inserimento assegnazione turno</a:t>
            </a:r>
          </a:p>
        </p:txBody>
      </p:sp>
      <p:sp>
        <p:nvSpPr>
          <p:cNvPr id="18" name="sketch line">
            <a:extLst>
              <a:ext uri="{FF2B5EF4-FFF2-40B4-BE49-F238E27FC236}">
                <a16:creationId xmlns:a16="http://schemas.microsoft.com/office/drawing/2014/main" id="{4843D392-2F66-CCC4-024C-557499FBDB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D07958-87B9-C071-06C6-6BAB4DA7EE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Autofit/>
          </a:bodyPr>
          <a:lstStyle/>
          <a:p>
            <a:r>
              <a:rPr lang="it-IT" sz="3600" dirty="0"/>
              <a:t>È stata avviata l’attività di debugging dell’inserimento manuale di una nuova assegnazione turno.</a:t>
            </a:r>
          </a:p>
          <a:p>
            <a:pPr marL="0" indent="0">
              <a:buNone/>
            </a:pPr>
            <a:endParaRPr lang="it-IT" sz="3600" dirty="0"/>
          </a:p>
          <a:p>
            <a:r>
              <a:rPr lang="it-IT" sz="3600" dirty="0"/>
              <a:t>Punti lasciati in sospeso:</a:t>
            </a:r>
            <a:endParaRPr lang="it-IT" sz="3200" dirty="0"/>
          </a:p>
          <a:p>
            <a:pPr lvl="1"/>
            <a:r>
              <a:rPr lang="it-IT" sz="2800" dirty="0"/>
              <a:t>L’inserimento ancora non funziona correttamente se si vogliono forzare i vincoli non stringenti nella nuova assegnazione turno.</a:t>
            </a:r>
          </a:p>
          <a:p>
            <a:pPr lvl="1"/>
            <a:r>
              <a:rPr lang="it-IT" sz="2800" dirty="0"/>
              <a:t>Possibilità di specificare il task (reparto, ambulatorio, …) associato all’assegnazione turno.</a:t>
            </a:r>
          </a:p>
          <a:p>
            <a:pPr lvl="1"/>
            <a:endParaRPr lang="it-IT" sz="2800" dirty="0"/>
          </a:p>
          <a:p>
            <a:endParaRPr lang="zxx" sz="2600" b="0" strike="noStrike" spc="-1" dirty="0">
              <a:latin typeface="Arial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B4DF683E-8B0F-0288-D995-BEB6E99C7770}"/>
              </a:ext>
            </a:extLst>
          </p:cNvPr>
          <p:cNvSpPr txBox="1"/>
          <p:nvPr/>
        </p:nvSpPr>
        <p:spPr>
          <a:xfrm>
            <a:off x="11261160" y="6308294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7/26</a:t>
            </a:r>
          </a:p>
        </p:txBody>
      </p:sp>
    </p:spTree>
    <p:extLst>
      <p:ext uri="{BB962C8B-B14F-4D97-AF65-F5344CB8AC3E}">
        <p14:creationId xmlns:p14="http://schemas.microsoft.com/office/powerpoint/2010/main" val="13078778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F830011-CDF4-84E1-5884-0D573DCF12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1A952404-E8C2-2E45-76F0-02DCAFB464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11BD96-9592-0125-83F0-D6CCC79E6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sz="5400" dirty="0"/>
              <a:t>Debugging: filtro dei turni + </a:t>
            </a:r>
            <a:r>
              <a:rPr lang="it-IT" sz="5400" dirty="0" err="1"/>
              <a:t>timezone</a:t>
            </a:r>
            <a:endParaRPr lang="it-IT" sz="5400" dirty="0"/>
          </a:p>
        </p:txBody>
      </p:sp>
      <p:sp>
        <p:nvSpPr>
          <p:cNvPr id="18" name="sketch line">
            <a:extLst>
              <a:ext uri="{FF2B5EF4-FFF2-40B4-BE49-F238E27FC236}">
                <a16:creationId xmlns:a16="http://schemas.microsoft.com/office/drawing/2014/main" id="{BF431E23-EBD8-8B3B-D329-86D9B35AD7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6805E6-8F61-6921-1165-75B2AFEDD2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Autofit/>
          </a:bodyPr>
          <a:lstStyle/>
          <a:p>
            <a:pPr>
              <a:spcBef>
                <a:spcPts val="1001"/>
              </a:spcBef>
              <a:buClr>
                <a:srgbClr val="000000"/>
              </a:buClr>
            </a:pPr>
            <a:r>
              <a:rPr lang="it-IT" sz="3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È stato corretto anche un bug sul filtro dei turni in base ai medici (#496).</a:t>
            </a:r>
          </a:p>
          <a:p>
            <a:pPr>
              <a:spcBef>
                <a:spcPts val="1001"/>
              </a:spcBef>
              <a:buClr>
                <a:srgbClr val="000000"/>
              </a:buClr>
            </a:pPr>
            <a:endParaRPr lang="en-US" sz="3600" b="0" strike="noStrike" spc="-1" dirty="0">
              <a:latin typeface="Arial"/>
            </a:endParaRPr>
          </a:p>
          <a:p>
            <a:pPr>
              <a:spcBef>
                <a:spcPts val="1001"/>
              </a:spcBef>
              <a:buClr>
                <a:srgbClr val="000000"/>
              </a:buClr>
            </a:pPr>
            <a:r>
              <a:rPr lang="it-IT" sz="3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È stata rimossa l’indicazione esplicita della </a:t>
            </a:r>
            <a:r>
              <a:rPr lang="it-IT" sz="36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timezone</a:t>
            </a:r>
            <a:r>
              <a:rPr lang="it-IT" sz="3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da usare nel </a:t>
            </a:r>
            <a:r>
              <a:rPr lang="it-IT" sz="36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frontend</a:t>
            </a:r>
            <a:r>
              <a:rPr lang="it-IT" sz="3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in favore di quella indicata dal browser (#482).</a:t>
            </a:r>
            <a:endParaRPr lang="en-US" sz="3600" b="0" strike="noStrike" spc="-1" dirty="0">
              <a:latin typeface="Arial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BEAC84CF-9B22-B2DB-1D61-CDEF6B909057}"/>
              </a:ext>
            </a:extLst>
          </p:cNvPr>
          <p:cNvSpPr txBox="1"/>
          <p:nvPr/>
        </p:nvSpPr>
        <p:spPr>
          <a:xfrm>
            <a:off x="11261160" y="6308294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8/26</a:t>
            </a:r>
          </a:p>
        </p:txBody>
      </p:sp>
    </p:spTree>
    <p:extLst>
      <p:ext uri="{BB962C8B-B14F-4D97-AF65-F5344CB8AC3E}">
        <p14:creationId xmlns:p14="http://schemas.microsoft.com/office/powerpoint/2010/main" val="8285164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FA5D980-E848-80BF-9966-7BFC05EBB5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F7F22A22-5EA6-536F-038A-7F239C4284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3BA6C9-1F58-9F9F-BA1F-686191FEE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sz="5400" dirty="0"/>
              <a:t>Debugging: vincoli (1)</a:t>
            </a:r>
          </a:p>
        </p:txBody>
      </p:sp>
      <p:sp>
        <p:nvSpPr>
          <p:cNvPr id="18" name="sketch line">
            <a:extLst>
              <a:ext uri="{FF2B5EF4-FFF2-40B4-BE49-F238E27FC236}">
                <a16:creationId xmlns:a16="http://schemas.microsoft.com/office/drawing/2014/main" id="{C5A19865-FCBD-4743-888E-8B94CC1C8A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37A996-4F07-6E8E-77F5-5811EFF10A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Autofit/>
          </a:bodyPr>
          <a:lstStyle/>
          <a:p>
            <a:pPr>
              <a:spcBef>
                <a:spcPts val="1001"/>
              </a:spcBef>
              <a:buClr>
                <a:srgbClr val="000000"/>
              </a:buClr>
            </a:pPr>
            <a:r>
              <a:rPr lang="it-IT" sz="3200" b="1" spc="-1" dirty="0">
                <a:solidFill>
                  <a:schemeClr val="dk1"/>
                </a:solidFill>
                <a:latin typeface="Calibri"/>
                <a:ea typeface="DejaVu Sans"/>
              </a:rPr>
              <a:t>Test sui vincoli imposti allo </a:t>
            </a:r>
            <a:r>
              <a:rPr lang="it-IT" sz="3200" b="1" spc="-1" dirty="0" err="1">
                <a:solidFill>
                  <a:schemeClr val="dk1"/>
                </a:solidFill>
                <a:latin typeface="Calibri"/>
                <a:ea typeface="DejaVu Sans"/>
              </a:rPr>
              <a:t>scheduler</a:t>
            </a:r>
            <a:r>
              <a:rPr lang="it-IT" sz="3200" spc="-1" dirty="0">
                <a:solidFill>
                  <a:schemeClr val="dk1"/>
                </a:solidFill>
                <a:latin typeface="Calibri"/>
                <a:ea typeface="DejaVu Sans"/>
              </a:rPr>
              <a:t>: </a:t>
            </a:r>
            <a:r>
              <a:rPr lang="it-IT" sz="3200" b="0" strike="noStrike" spc="-1" dirty="0">
                <a:solidFill>
                  <a:schemeClr val="dk1"/>
                </a:solidFill>
                <a:latin typeface="Calibri"/>
              </a:rPr>
              <a:t>creazione delle configurazioni in cui è inevitabile non rispettare i vincoli + verifica che gli schedule ottenuti siano illegali.</a:t>
            </a:r>
          </a:p>
          <a:p>
            <a:pPr>
              <a:spcBef>
                <a:spcPts val="1001"/>
              </a:spcBef>
              <a:buClr>
                <a:srgbClr val="000000"/>
              </a:buClr>
            </a:pPr>
            <a:endParaRPr lang="en-US" sz="3200" spc="-1" dirty="0">
              <a:solidFill>
                <a:srgbClr val="000000"/>
              </a:solidFill>
              <a:latin typeface="Arial"/>
            </a:endParaRPr>
          </a:p>
          <a:p>
            <a:pPr>
              <a:spcBef>
                <a:spcPts val="1001"/>
              </a:spcBef>
              <a:buClr>
                <a:srgbClr val="000000"/>
              </a:buClr>
            </a:pPr>
            <a:r>
              <a:rPr lang="it-IT" sz="3200" spc="-1" dirty="0">
                <a:solidFill>
                  <a:schemeClr val="dk1"/>
                </a:solidFill>
                <a:latin typeface="Calibri"/>
              </a:rPr>
              <a:t>P</a:t>
            </a:r>
            <a:r>
              <a:rPr lang="it-IT" sz="3200" b="0" strike="noStrike" spc="-1" dirty="0">
                <a:solidFill>
                  <a:schemeClr val="dk1"/>
                </a:solidFill>
                <a:latin typeface="Calibri"/>
              </a:rPr>
              <a:t>ackage </a:t>
            </a:r>
            <a:r>
              <a:rPr lang="it-IT" sz="3200" b="0" i="1" strike="noStrike" spc="-1" dirty="0" err="1">
                <a:solidFill>
                  <a:schemeClr val="dk1"/>
                </a:solidFill>
                <a:latin typeface="Calibri"/>
              </a:rPr>
              <a:t>control.scheduler.constraint_tests</a:t>
            </a:r>
            <a:r>
              <a:rPr lang="it-IT" sz="3200" b="0" strike="noStrike" spc="-1" dirty="0">
                <a:solidFill>
                  <a:schemeClr val="dk1"/>
                </a:solidFill>
                <a:latin typeface="Calibri"/>
              </a:rPr>
              <a:t>.</a:t>
            </a:r>
          </a:p>
          <a:p>
            <a:pPr>
              <a:spcBef>
                <a:spcPts val="1001"/>
              </a:spcBef>
              <a:buClr>
                <a:srgbClr val="000000"/>
              </a:buClr>
            </a:pPr>
            <a:endParaRPr lang="it-IT" sz="3200" spc="-1" dirty="0">
              <a:solidFill>
                <a:schemeClr val="dk1"/>
              </a:solidFill>
              <a:latin typeface="Calibri"/>
            </a:endParaRPr>
          </a:p>
          <a:p>
            <a:pPr>
              <a:spcBef>
                <a:spcPts val="1001"/>
              </a:spcBef>
              <a:buClr>
                <a:srgbClr val="000000"/>
              </a:buClr>
            </a:pPr>
            <a:r>
              <a:rPr lang="it-IT" sz="3200" b="0" strike="noStrike" spc="-1" dirty="0">
                <a:solidFill>
                  <a:schemeClr val="dk1"/>
                </a:solidFill>
                <a:latin typeface="Calibri"/>
              </a:rPr>
              <a:t>Per creare un nuovo test si possono estendere le classi </a:t>
            </a:r>
            <a:r>
              <a:rPr lang="it-IT" sz="3200" b="0" i="1" strike="noStrike" spc="-1" dirty="0" err="1">
                <a:solidFill>
                  <a:schemeClr val="dk1"/>
                </a:solidFill>
                <a:latin typeface="Calibri"/>
              </a:rPr>
              <a:t>ControllerSchedulerTest</a:t>
            </a:r>
            <a:r>
              <a:rPr lang="it-IT" sz="3200" b="0" strike="noStrike" spc="-1" dirty="0">
                <a:solidFill>
                  <a:schemeClr val="dk1"/>
                </a:solidFill>
                <a:latin typeface="Calibri"/>
              </a:rPr>
              <a:t> o </a:t>
            </a:r>
            <a:r>
              <a:rPr lang="it-IT" sz="3200" b="0" i="1" strike="noStrike" spc="-1" dirty="0" err="1">
                <a:solidFill>
                  <a:schemeClr val="dk1"/>
                </a:solidFill>
                <a:latin typeface="Calibri"/>
              </a:rPr>
              <a:t>ControllerSchedulerExtraTest</a:t>
            </a:r>
            <a:r>
              <a:rPr lang="it-IT" sz="3200" b="0" i="1" strike="noStrike" spc="-1" dirty="0">
                <a:solidFill>
                  <a:schemeClr val="dk1"/>
                </a:solidFill>
                <a:latin typeface="Calibri"/>
              </a:rPr>
              <a:t>.</a:t>
            </a:r>
            <a:endParaRPr lang="en-US" sz="3200" b="0" strike="noStrike" spc="-1" dirty="0">
              <a:solidFill>
                <a:srgbClr val="000000"/>
              </a:solidFill>
              <a:latin typeface="Arial"/>
            </a:endParaRPr>
          </a:p>
          <a:p>
            <a:pPr marL="457200" indent="-4572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3600" b="0" strike="noStrike" spc="-1" dirty="0">
              <a:latin typeface="Arial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F73BF5EE-1F73-6A19-D1EE-BA38EAB4D804}"/>
              </a:ext>
            </a:extLst>
          </p:cNvPr>
          <p:cNvSpPr txBox="1"/>
          <p:nvPr/>
        </p:nvSpPr>
        <p:spPr>
          <a:xfrm>
            <a:off x="11261160" y="6308294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9/26</a:t>
            </a:r>
          </a:p>
        </p:txBody>
      </p:sp>
    </p:spTree>
    <p:extLst>
      <p:ext uri="{BB962C8B-B14F-4D97-AF65-F5344CB8AC3E}">
        <p14:creationId xmlns:p14="http://schemas.microsoft.com/office/powerpoint/2010/main" val="10536600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633</TotalTime>
  <Words>1347</Words>
  <Application>Microsoft Office PowerPoint</Application>
  <PresentationFormat>Widescreen</PresentationFormat>
  <Paragraphs>153</Paragraphs>
  <Slides>26</Slides>
  <Notes>23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26</vt:i4>
      </vt:variant>
    </vt:vector>
  </HeadingPairs>
  <TitlesOfParts>
    <vt:vector size="32" baseType="lpstr">
      <vt:lpstr>-apple-system</vt:lpstr>
      <vt:lpstr>Arial</vt:lpstr>
      <vt:lpstr>Calibri</vt:lpstr>
      <vt:lpstr>Calibri Light</vt:lpstr>
      <vt:lpstr>Wingdings</vt:lpstr>
      <vt:lpstr>Office Theme</vt:lpstr>
      <vt:lpstr>Sprint 7</vt:lpstr>
      <vt:lpstr>Outline</vt:lpstr>
      <vt:lpstr>Frontend: eccezioni del fetching Issue #456</vt:lpstr>
      <vt:lpstr>Modifica profilo utente (1)</vt:lpstr>
      <vt:lpstr>Modifica profilo utente (2)</vt:lpstr>
      <vt:lpstr>Modifica profilo utente (3)</vt:lpstr>
      <vt:lpstr>Debugging: inserimento assegnazione turno</vt:lpstr>
      <vt:lpstr>Debugging: filtro dei turni + timezone</vt:lpstr>
      <vt:lpstr>Debugging: vincoli (1)</vt:lpstr>
      <vt:lpstr>Debugging: vincoli (2)</vt:lpstr>
      <vt:lpstr>Debugging: vincoli (3)</vt:lpstr>
      <vt:lpstr>Debugging: scheduler (1)</vt:lpstr>
      <vt:lpstr>Debugging: scheduler (2)</vt:lpstr>
      <vt:lpstr>Ripristino algoritmo “UffaPoints” (1) Issue #469</vt:lpstr>
      <vt:lpstr>Ripristino algoritmo “UffaPoints” (2) Issue #469</vt:lpstr>
      <vt:lpstr>Criticità riscontrate nel ripristino</vt:lpstr>
      <vt:lpstr>Modifiche algoritmo “UffaPoints”</vt:lpstr>
      <vt:lpstr>Analisi dei dati</vt:lpstr>
      <vt:lpstr>Data collection &amp; data aggregation (1)</vt:lpstr>
      <vt:lpstr>Data collection &amp; data aggregation (2)</vt:lpstr>
      <vt:lpstr>Test di ipotesi (1)</vt:lpstr>
      <vt:lpstr>Test di ipotesi (2)</vt:lpstr>
      <vt:lpstr>Grafici (1)</vt:lpstr>
      <vt:lpstr>Grafici (2)</vt:lpstr>
      <vt:lpstr>Statistiche</vt:lpstr>
      <vt:lpstr>Statistiche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Sprint 3</dc:title>
  <dc:creator>Danilo D'Amico</dc:creator>
  <cp:lastModifiedBy>Matteo Fanfarillo</cp:lastModifiedBy>
  <cp:revision>29</cp:revision>
  <dcterms:created xsi:type="dcterms:W3CDTF">2023-12-18T13:11:01Z</dcterms:created>
  <dcterms:modified xsi:type="dcterms:W3CDTF">2024-02-19T14:48:08Z</dcterms:modified>
</cp:coreProperties>
</file>