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350" r:id="rId2"/>
    <p:sldId id="259" r:id="rId3"/>
    <p:sldId id="277" r:id="rId4"/>
    <p:sldId id="286" r:id="rId5"/>
    <p:sldId id="351" r:id="rId6"/>
    <p:sldId id="352" r:id="rId7"/>
    <p:sldId id="285" r:id="rId8"/>
    <p:sldId id="302" r:id="rId9"/>
    <p:sldId id="278" r:id="rId10"/>
    <p:sldId id="288" r:id="rId11"/>
    <p:sldId id="289" r:id="rId12"/>
    <p:sldId id="287" r:id="rId13"/>
    <p:sldId id="317" r:id="rId14"/>
    <p:sldId id="279" r:id="rId15"/>
    <p:sldId id="294" r:id="rId16"/>
    <p:sldId id="293" r:id="rId17"/>
    <p:sldId id="296" r:id="rId18"/>
    <p:sldId id="297" r:id="rId19"/>
    <p:sldId id="299" r:id="rId20"/>
    <p:sldId id="298" r:id="rId21"/>
    <p:sldId id="295" r:id="rId22"/>
    <p:sldId id="327" r:id="rId23"/>
    <p:sldId id="291" r:id="rId24"/>
    <p:sldId id="292" r:id="rId25"/>
    <p:sldId id="290" r:id="rId26"/>
    <p:sldId id="300" r:id="rId27"/>
    <p:sldId id="301" r:id="rId28"/>
    <p:sldId id="318" r:id="rId29"/>
    <p:sldId id="280" r:id="rId30"/>
    <p:sldId id="314" r:id="rId31"/>
    <p:sldId id="323" r:id="rId32"/>
    <p:sldId id="324" r:id="rId33"/>
    <p:sldId id="325" r:id="rId34"/>
    <p:sldId id="326" r:id="rId35"/>
    <p:sldId id="328" r:id="rId36"/>
    <p:sldId id="329" r:id="rId37"/>
    <p:sldId id="313" r:id="rId38"/>
    <p:sldId id="378" r:id="rId39"/>
    <p:sldId id="316" r:id="rId40"/>
    <p:sldId id="315" r:id="rId41"/>
    <p:sldId id="319" r:id="rId42"/>
    <p:sldId id="281" r:id="rId43"/>
    <p:sldId id="330" r:id="rId44"/>
    <p:sldId id="332" r:id="rId45"/>
    <p:sldId id="333" r:id="rId46"/>
    <p:sldId id="335" r:id="rId47"/>
    <p:sldId id="336" r:id="rId48"/>
    <p:sldId id="338" r:id="rId49"/>
    <p:sldId id="340" r:id="rId50"/>
    <p:sldId id="341" r:id="rId51"/>
    <p:sldId id="342" r:id="rId52"/>
    <p:sldId id="363" r:id="rId53"/>
    <p:sldId id="364" r:id="rId54"/>
    <p:sldId id="343" r:id="rId55"/>
    <p:sldId id="345" r:id="rId56"/>
    <p:sldId id="320" r:id="rId57"/>
    <p:sldId id="282" r:id="rId58"/>
    <p:sldId id="366" r:id="rId59"/>
    <p:sldId id="367" r:id="rId60"/>
    <p:sldId id="353" r:id="rId61"/>
    <p:sldId id="365" r:id="rId62"/>
    <p:sldId id="354" r:id="rId63"/>
    <p:sldId id="355" r:id="rId64"/>
    <p:sldId id="321" r:id="rId65"/>
    <p:sldId id="283" r:id="rId66"/>
    <p:sldId id="371" r:id="rId67"/>
    <p:sldId id="362" r:id="rId68"/>
    <p:sldId id="361" r:id="rId69"/>
    <p:sldId id="360" r:id="rId70"/>
    <p:sldId id="348" r:id="rId71"/>
    <p:sldId id="356" r:id="rId72"/>
    <p:sldId id="372" r:id="rId73"/>
    <p:sldId id="377" r:id="rId74"/>
    <p:sldId id="357" r:id="rId75"/>
    <p:sldId id="358" r:id="rId76"/>
    <p:sldId id="359" r:id="rId77"/>
    <p:sldId id="373" r:id="rId78"/>
    <p:sldId id="379" r:id="rId79"/>
    <p:sldId id="380" r:id="rId80"/>
    <p:sldId id="376" r:id="rId81"/>
    <p:sldId id="347" r:id="rId82"/>
    <p:sldId id="284" r:id="rId83"/>
    <p:sldId id="346" r:id="rId84"/>
    <p:sldId id="369" r:id="rId85"/>
    <p:sldId id="370" r:id="rId86"/>
    <p:sldId id="273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44444"/>
    <a:srgbClr val="222222"/>
    <a:srgbClr val="333333"/>
    <a:srgbClr val="EAEAEA"/>
    <a:srgbClr val="156082"/>
    <a:srgbClr val="F8F0F3"/>
    <a:srgbClr val="467886"/>
    <a:srgbClr val="79AF21"/>
    <a:srgbClr val="7FB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FEE86-F982-255D-BCB8-8355E95C87AE}" v="5" dt="2025-02-23T10:39:56.269"/>
    <p1510:client id="{51E3BCEB-8EB8-07B8-2BFA-338584FF1CCF}" v="279" dt="2025-02-23T11:56:35.743"/>
    <p1510:client id="{71734736-F149-4294-9443-9CE670E33DF4}" v="746" dt="2025-02-24T09:01:03.604"/>
    <p1510:client id="{736E57EA-CBC1-3B5B-8FB2-CA15C1B11C41}" v="18" dt="2025-02-24T08:59:56.185"/>
    <p1510:client id="{8EF6CA18-99D4-4111-6CB2-F0B66CBB3BF2}" v="400" dt="2025-02-23T22:44:43.370"/>
    <p1510:client id="{BE9E6738-3B35-7DDC-079B-79F4982E4A29}" v="15" dt="2025-02-23T19:06:45.990"/>
    <p1510:client id="{D3AB7ABB-CAF1-915A-A10B-17154E560B23}" v="331" dt="2025-02-23T18:14:53.959"/>
    <p1510:client id="{F3425029-027E-DDB0-68AA-813399A456CF}" v="8" dt="2025-02-23T10:32:0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1'!$B$2:$J$2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1'!$B$7:$J$7</c:f>
              <c:numCache>
                <c:formatCode>General</c:formatCode>
                <c:ptCount val="9"/>
                <c:pt idx="0">
                  <c:v>0</c:v>
                </c:pt>
                <c:pt idx="1">
                  <c:v>4</c:v>
                </c:pt>
                <c:pt idx="2">
                  <c:v>10</c:v>
                </c:pt>
                <c:pt idx="3">
                  <c:v>37</c:v>
                </c:pt>
                <c:pt idx="4">
                  <c:v>9</c:v>
                </c:pt>
                <c:pt idx="5">
                  <c:v>4</c:v>
                </c:pt>
                <c:pt idx="6">
                  <c:v>20.5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C-4E7B-AFFB-493301C53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Comulativo'!$C$63:$H$63</c:f>
              <c:numCache>
                <c:formatCode>General</c:formatCode>
                <c:ptCount val="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FAD-A177-C573AD7D6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845448"/>
        <c:axId val="195412999"/>
      </c:areaChart>
      <c:catAx>
        <c:axId val="742845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12999"/>
        <c:crosses val="autoZero"/>
        <c:auto val="1"/>
        <c:lblAlgn val="ctr"/>
        <c:lblOffset val="100"/>
        <c:noMultiLvlLbl val="0"/>
      </c:catAx>
      <c:valAx>
        <c:axId val="195412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Comulativo'!$B$64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Comulativo'!$C$64:$H$64</c:f>
              <c:numCache>
                <c:formatCode>General</c:formatCode>
                <c:ptCount val="6"/>
                <c:pt idx="1">
                  <c:v>22</c:v>
                </c:pt>
                <c:pt idx="2">
                  <c:v>4.5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8-4EAC-8429-DBFB00A58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816904"/>
        <c:axId val="2036839432"/>
      </c:areaChart>
      <c:catAx>
        <c:axId val="203681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39432"/>
        <c:crosses val="autoZero"/>
        <c:auto val="1"/>
        <c:lblAlgn val="ctr"/>
        <c:lblOffset val="100"/>
        <c:noMultiLvlLbl val="0"/>
      </c:catAx>
      <c:valAx>
        <c:axId val="203683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16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Comulativo'!$C$65:$H$65</c:f>
              <c:numCache>
                <c:formatCode>General</c:formatCode>
                <c:ptCount val="6"/>
                <c:pt idx="1">
                  <c:v>14</c:v>
                </c:pt>
                <c:pt idx="2">
                  <c:v>15.5</c:v>
                </c:pt>
                <c:pt idx="3">
                  <c:v>13.5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727-A73E-04495277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722440"/>
        <c:axId val="1176749576"/>
      </c:areaChart>
      <c:catAx>
        <c:axId val="117672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49576"/>
        <c:crosses val="autoZero"/>
        <c:auto val="1"/>
        <c:lblAlgn val="ctr"/>
        <c:lblOffset val="100"/>
        <c:noMultiLvlLbl val="0"/>
      </c:catAx>
      <c:valAx>
        <c:axId val="1176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2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Comulativo'!$C$67:$H$67</c:f>
              <c:numCache>
                <c:formatCode>General</c:formatCode>
                <c:ptCount val="6"/>
                <c:pt idx="1">
                  <c:v>9</c:v>
                </c:pt>
                <c:pt idx="2">
                  <c:v>11.5</c:v>
                </c:pt>
                <c:pt idx="3">
                  <c:v>14.5</c:v>
                </c:pt>
                <c:pt idx="4">
                  <c:v>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0-4DA9-BFBA-E437BDDF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5719"/>
        <c:axId val="33406983"/>
      </c:areaChart>
      <c:catAx>
        <c:axId val="33395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6983"/>
        <c:crosses val="autoZero"/>
        <c:auto val="1"/>
        <c:lblAlgn val="ctr"/>
        <c:lblOffset val="100"/>
        <c:noMultiLvlLbl val="0"/>
      </c:catAx>
      <c:valAx>
        <c:axId val="33406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5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Comulativo'!$B$66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Comulativo'!$C$66:$H$66</c:f>
              <c:numCache>
                <c:formatCode>General</c:formatCode>
                <c:ptCount val="6"/>
                <c:pt idx="1">
                  <c:v>33</c:v>
                </c:pt>
                <c:pt idx="2">
                  <c:v>69.5</c:v>
                </c:pt>
                <c:pt idx="3">
                  <c:v>39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659-AB86-6E9FD90B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671047"/>
        <c:axId val="499680263"/>
      </c:areaChart>
      <c:catAx>
        <c:axId val="499671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80263"/>
        <c:crosses val="autoZero"/>
        <c:auto val="1"/>
        <c:lblAlgn val="ctr"/>
        <c:lblOffset val="100"/>
        <c:noMultiLvlLbl val="0"/>
      </c:catAx>
      <c:valAx>
        <c:axId val="49968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71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Comulativo'!$C$68:$H$68</c:f>
              <c:numCache>
                <c:formatCode>General</c:formatCode>
                <c:ptCount val="6"/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AB5-A3C9-3017A673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54728"/>
        <c:axId val="1287458312"/>
      </c:areaChart>
      <c:catAx>
        <c:axId val="128745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8312"/>
        <c:crosses val="autoZero"/>
        <c:auto val="1"/>
        <c:lblAlgn val="ctr"/>
        <c:lblOffset val="100"/>
        <c:noMultiLvlLbl val="0"/>
      </c:catAx>
      <c:valAx>
        <c:axId val="1287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Comulativo'!$C$71:$H$71</c:f>
              <c:numCache>
                <c:formatCode>General</c:formatCode>
                <c:ptCount val="6"/>
                <c:pt idx="1">
                  <c:v>0</c:v>
                </c:pt>
                <c:pt idx="2">
                  <c:v>16.5</c:v>
                </c:pt>
                <c:pt idx="3">
                  <c:v>2</c:v>
                </c:pt>
                <c:pt idx="4">
                  <c:v>13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DD7-9E93-FE6247A99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2903"/>
        <c:axId val="1642845191"/>
      </c:areaChart>
      <c:catAx>
        <c:axId val="1642832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191"/>
        <c:crosses val="autoZero"/>
        <c:auto val="1"/>
        <c:lblAlgn val="ctr"/>
        <c:lblOffset val="100"/>
        <c:noMultiLvlLbl val="0"/>
      </c:catAx>
      <c:valAx>
        <c:axId val="1642845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2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Comulativo'!$C$70:$H$70</c:f>
              <c:numCache>
                <c:formatCode>General</c:formatCode>
                <c:ptCount val="6"/>
                <c:pt idx="1">
                  <c:v>4</c:v>
                </c:pt>
                <c:pt idx="2">
                  <c:v>6</c:v>
                </c:pt>
                <c:pt idx="3">
                  <c:v>2.5</c:v>
                </c:pt>
                <c:pt idx="4">
                  <c:v>3</c:v>
                </c:pt>
                <c:pt idx="5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7B7-A215-19349C03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383879"/>
        <c:axId val="1194545671"/>
      </c:areaChart>
      <c:catAx>
        <c:axId val="1194383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45671"/>
        <c:crosses val="autoZero"/>
        <c:auto val="1"/>
        <c:lblAlgn val="ctr"/>
        <c:lblOffset val="100"/>
        <c:noMultiLvlLbl val="0"/>
      </c:catAx>
      <c:valAx>
        <c:axId val="1194545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383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Comulativo'!$C$69:$H$69</c:f>
              <c:numCache>
                <c:formatCode>General</c:formatCode>
                <c:ptCount val="6"/>
                <c:pt idx="1">
                  <c:v>0.5</c:v>
                </c:pt>
                <c:pt idx="2">
                  <c:v>2.5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E-4FC8-8F91-8315D09A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979847"/>
        <c:axId val="1194982407"/>
      </c:areaChart>
      <c:catAx>
        <c:axId val="1194979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82407"/>
        <c:crosses val="autoZero"/>
        <c:auto val="1"/>
        <c:lblAlgn val="ctr"/>
        <c:lblOffset val="100"/>
        <c:noMultiLvlLbl val="0"/>
      </c:catAx>
      <c:valAx>
        <c:axId val="1194982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9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2'!$B$2:$J$2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2'!$B$7:$J$7</c:f>
              <c:numCache>
                <c:formatCode>General</c:formatCode>
                <c:ptCount val="9"/>
                <c:pt idx="0">
                  <c:v>0</c:v>
                </c:pt>
                <c:pt idx="1">
                  <c:v>4.5</c:v>
                </c:pt>
                <c:pt idx="2">
                  <c:v>14.5</c:v>
                </c:pt>
                <c:pt idx="3">
                  <c:v>78.5</c:v>
                </c:pt>
                <c:pt idx="4">
                  <c:v>13</c:v>
                </c:pt>
                <c:pt idx="5">
                  <c:v>0</c:v>
                </c:pt>
                <c:pt idx="6">
                  <c:v>11.5</c:v>
                </c:pt>
                <c:pt idx="7">
                  <c:v>7.5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6-4068-89AB-E9DB25D22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'[Foglio ore.xlsx]Sprint 3'!$B$2:$J$2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3'!$B$7:$J$7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7.5</c:v>
                </c:pt>
                <c:pt idx="3">
                  <c:v>47</c:v>
                </c:pt>
                <c:pt idx="4">
                  <c:v>13</c:v>
                </c:pt>
                <c:pt idx="5">
                  <c:v>0</c:v>
                </c:pt>
                <c:pt idx="6">
                  <c:v>10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18-45EE-A5C2-92E632CA4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'[Foglio ore.xlsx]Sprint 4'!$B$2:$J$2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4'!$B$7:$J$7</c:f>
              <c:numCache>
                <c:formatCode>General</c:formatCode>
                <c:ptCount val="9"/>
                <c:pt idx="0">
                  <c:v>10.5</c:v>
                </c:pt>
                <c:pt idx="1">
                  <c:v>1.5</c:v>
                </c:pt>
                <c:pt idx="2">
                  <c:v>7</c:v>
                </c:pt>
                <c:pt idx="3">
                  <c:v>0</c:v>
                </c:pt>
                <c:pt idx="4">
                  <c:v>4</c:v>
                </c:pt>
                <c:pt idx="5">
                  <c:v>3.5</c:v>
                </c:pt>
                <c:pt idx="6">
                  <c:v>16.5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5-4F33-8973-4DCF388C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 points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'[Foglio ore.xlsx]Sprint Comulativo'!$A$77:$A$81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'[Foglio ore.xlsx]Sprint Comulativo'!$B$77:$B$81</c:f>
              <c:numCache>
                <c:formatCode>General</c:formatCode>
                <c:ptCount val="5"/>
                <c:pt idx="0">
                  <c:v>31</c:v>
                </c:pt>
                <c:pt idx="1">
                  <c:v>40</c:v>
                </c:pt>
                <c:pt idx="2">
                  <c:v>38</c:v>
                </c:pt>
                <c:pt idx="3">
                  <c:v>37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E-4226-9455-83A87BD2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7"/>
        <c:axId val="1218776584"/>
        <c:axId val="1218786824"/>
      </c:barChart>
      <c:catAx>
        <c:axId val="12187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86824"/>
        <c:crosses val="autoZero"/>
        <c:auto val="1"/>
        <c:lblAlgn val="ctr"/>
        <c:lblOffset val="100"/>
        <c:noMultiLvlLbl val="0"/>
      </c:catAx>
      <c:valAx>
        <c:axId val="12187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7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Grafico ore complessive spese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Ore per sprint</c:v>
          </c:tx>
          <c:spPr>
            <a:ln w="28575" cap="rnd">
              <a:solidFill>
                <a:srgbClr val="186C24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 di tendenza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Comulativo'!$D$72:$H$72</c:f>
              <c:numCache>
                <c:formatCode>General</c:formatCode>
                <c:ptCount val="5"/>
                <c:pt idx="0">
                  <c:v>86.5</c:v>
                </c:pt>
                <c:pt idx="1">
                  <c:v>126</c:v>
                </c:pt>
                <c:pt idx="2">
                  <c:v>81.5</c:v>
                </c:pt>
                <c:pt idx="3">
                  <c:v>48</c:v>
                </c:pt>
                <c:pt idx="4">
                  <c:v>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4-451A-A015-54A24A46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578823"/>
        <c:axId val="1228581383"/>
      </c:lineChart>
      <c:catAx>
        <c:axId val="1228578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81383"/>
        <c:crosses val="autoZero"/>
        <c:auto val="1"/>
        <c:lblAlgn val="ctr"/>
        <c:lblOffset val="100"/>
        <c:noMultiLvlLbl val="0"/>
      </c:catAx>
      <c:valAx>
        <c:axId val="1228581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78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E-4394-BFB2-C7DC723BAC20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E-4394-BFB2-C7DC723BAC20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E-4394-BFB2-C7DC723BAC20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E-4394-BFB2-C7DC723BA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3319"/>
        <c:axId val="180495367"/>
      </c:barChart>
      <c:catAx>
        <c:axId val="6413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95367"/>
        <c:crosses val="autoZero"/>
        <c:auto val="1"/>
        <c:lblAlgn val="ctr"/>
        <c:lblOffset val="100"/>
        <c:noMultiLvlLbl val="0"/>
      </c:catAx>
      <c:valAx>
        <c:axId val="180495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del singolo a confronto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4-477B-A563-6D6B7BF954D8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4-477B-A563-6D6B7BF954D8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F4-477B-A563-6D6B7BF954D8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4-477B-A563-6D6B7BF9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9922951"/>
        <c:axId val="291971079"/>
      </c:barChart>
      <c:catAx>
        <c:axId val="219922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71079"/>
        <c:crosses val="autoZero"/>
        <c:auto val="1"/>
        <c:lblAlgn val="ctr"/>
        <c:lblOffset val="100"/>
        <c:noMultiLvlLbl val="0"/>
      </c:catAx>
      <c:valAx>
        <c:axId val="291971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22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delle ore nelle Aree di Processo durante i vari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Comulativo'!$A$63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Comulativo'!$D$63:$H$63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7-4B0A-8CF5-8839C7CB919C}"/>
            </c:ext>
          </c:extLst>
        </c:ser>
        <c:ser>
          <c:idx val="1"/>
          <c:order val="1"/>
          <c:tx>
            <c:strRef>
              <c:f>'Sprint Comulativo'!$A$64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Comulativo'!$D$64:$H$64</c:f>
              <c:numCache>
                <c:formatCode>General</c:formatCode>
                <c:ptCount val="5"/>
                <c:pt idx="0">
                  <c:v>22</c:v>
                </c:pt>
                <c:pt idx="1">
                  <c:v>4.5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7-4B0A-8CF5-8839C7CB919C}"/>
            </c:ext>
          </c:extLst>
        </c:ser>
        <c:ser>
          <c:idx val="2"/>
          <c:order val="2"/>
          <c:tx>
            <c:strRef>
              <c:f>'Sprint Comulativo'!$A$65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Comulativo'!$D$65:$H$65</c:f>
              <c:numCache>
                <c:formatCode>General</c:formatCode>
                <c:ptCount val="5"/>
                <c:pt idx="0">
                  <c:v>14</c:v>
                </c:pt>
                <c:pt idx="1">
                  <c:v>15.5</c:v>
                </c:pt>
                <c:pt idx="2">
                  <c:v>13.5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7-4B0A-8CF5-8839C7CB919C}"/>
            </c:ext>
          </c:extLst>
        </c:ser>
        <c:ser>
          <c:idx val="3"/>
          <c:order val="3"/>
          <c:tx>
            <c:strRef>
              <c:f>'Sprint Comulativo'!$A$66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Comulativo'!$D$66:$H$66</c:f>
              <c:numCache>
                <c:formatCode>General</c:formatCode>
                <c:ptCount val="5"/>
                <c:pt idx="0">
                  <c:v>33</c:v>
                </c:pt>
                <c:pt idx="1">
                  <c:v>69.5</c:v>
                </c:pt>
                <c:pt idx="2">
                  <c:v>39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27-4B0A-8CF5-8839C7CB919C}"/>
            </c:ext>
          </c:extLst>
        </c:ser>
        <c:ser>
          <c:idx val="4"/>
          <c:order val="4"/>
          <c:tx>
            <c:strRef>
              <c:f>'Sprint Comulativo'!$A$67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Comulativo'!$D$67:$H$67</c:f>
              <c:numCache>
                <c:formatCode>General</c:formatCode>
                <c:ptCount val="5"/>
                <c:pt idx="0">
                  <c:v>9</c:v>
                </c:pt>
                <c:pt idx="1">
                  <c:v>11.5</c:v>
                </c:pt>
                <c:pt idx="2">
                  <c:v>14.5</c:v>
                </c:pt>
                <c:pt idx="3">
                  <c:v>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7-4B0A-8CF5-8839C7CB919C}"/>
            </c:ext>
          </c:extLst>
        </c:ser>
        <c:ser>
          <c:idx val="5"/>
          <c:order val="5"/>
          <c:tx>
            <c:strRef>
              <c:f>'Sprint Comulativo'!$A$68</c:f>
              <c:strCache>
                <c:ptCount val="1"/>
                <c:pt idx="0">
                  <c:v>Deployment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Comulativo'!$D$68:$H$68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27-4B0A-8CF5-8839C7CB919C}"/>
            </c:ext>
          </c:extLst>
        </c:ser>
        <c:ser>
          <c:idx val="6"/>
          <c:order val="6"/>
          <c:tx>
            <c:strRef>
              <c:f>'Sprint Comulativo'!$A$69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Comulativo'!$D$69:$H$69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27-4B0A-8CF5-8839C7CB919C}"/>
            </c:ext>
          </c:extLst>
        </c:ser>
        <c:ser>
          <c:idx val="7"/>
          <c:order val="7"/>
          <c:tx>
            <c:strRef>
              <c:f>'Sprint Comulativo'!$A$70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Comulativo'!$D$70:$H$70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2.5</c:v>
                </c:pt>
                <c:pt idx="3">
                  <c:v>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27-4B0A-8CF5-8839C7CB919C}"/>
            </c:ext>
          </c:extLst>
        </c:ser>
        <c:ser>
          <c:idx val="8"/>
          <c:order val="8"/>
          <c:tx>
            <c:strRef>
              <c:f>'Sprint Comulativo'!$A$71</c:f>
              <c:strCache>
                <c:ptCount val="1"/>
                <c:pt idx="0">
                  <c:v>Environment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Comulativo'!$D$71:$H$71</c:f>
              <c:numCache>
                <c:formatCode>General</c:formatCode>
                <c:ptCount val="5"/>
                <c:pt idx="0">
                  <c:v>0</c:v>
                </c:pt>
                <c:pt idx="1">
                  <c:v>16.5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27-4B0A-8CF5-8839C7CB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03303"/>
        <c:axId val="1083705351"/>
      </c:lineChart>
      <c:catAx>
        <c:axId val="1083703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5351"/>
        <c:crosses val="autoZero"/>
        <c:auto val="1"/>
        <c:lblAlgn val="ctr"/>
        <c:lblOffset val="100"/>
        <c:noMultiLvlLbl val="0"/>
      </c:catAx>
      <c:valAx>
        <c:axId val="1083705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3303"/>
        <c:crosses val="autoZero"/>
        <c:crossBetween val="between"/>
        <c:majorUnit val="5"/>
        <c:minorUnit val="1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B335-80C7-3D7F-581A-BB1845069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413E-C65E-77EB-BBBE-B121DC9F02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3914-E2A8-473D-8872-75BDAC6C1978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3CE-6938-A251-648F-0DCA50ECA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9D72-7370-AF3E-CB30-A280781DF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3320-B9E7-47DE-BD00-658CAAEA8E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63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9890-75FA-48C5-94A3-44D89FE61B2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872B-3021-4524-A2C1-9929E30577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72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7E5F-67C0-BAA2-A80D-D0F0610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33675-DA55-F67B-C7DE-3386FA97F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BC709B-2699-900B-A83C-91FDDF6D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FF741-DD55-4AC8-1EA4-ACF811C3D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3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7890-1D9E-A0F9-F574-488A2EF1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A08E4-AAF8-52E7-F27B-D643E15F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6FD89E-959F-4A74-FF4D-A5C6BDE2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4BF9FE-F9A7-1963-C402-6F21928C0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E188-1BE8-0C73-E71B-3AAF29DB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10882C-9CBB-B0C9-DD36-7E196A1E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AA5FA2-877C-DC86-07BF-A14ED4670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9F6F3-8B78-9904-1EE3-F57637F96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9F9E-7A78-EED3-BEBA-A0190191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56A023-41E2-F658-E74F-AF222223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2DB6B6-3CDB-5454-422D-58F30B06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D72F9-5A94-2407-8BA8-A1C7FC268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9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Ore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singola</a:t>
            </a:r>
            <a:r>
              <a:rPr lang="en-US">
                <a:latin typeface="Calibri"/>
                <a:ea typeface="Calibri"/>
                <a:cs typeface="Calibri"/>
              </a:rPr>
              <a:t> area di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Indicativo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comportamento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componente</a:t>
            </a:r>
            <a:r>
              <a:rPr lang="en-US">
                <a:latin typeface="Calibri"/>
                <a:ea typeface="Calibri"/>
                <a:cs typeface="Calibri"/>
              </a:rPr>
              <a:t>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5534-D4A6-DE95-3F01-5CA973CA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9A0DB8-17D8-A466-7328-326B266D4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88B536-88D0-C808-8658-123EC3F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D6DDFC-332D-2C14-14D7-173482056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47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05F6-7751-2A55-28FD-E74EBE52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EE15AA-CE68-A059-D237-36A253F2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C004D9-61EB-32EA-882D-8499B652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0B132-AE2C-83AE-1447-7CAA2A4C8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370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CC15-147D-9C4A-2B24-16DB122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E2C8-282C-B79A-32A5-5F93811F1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B527FE-A38A-B512-0BE8-07358B6B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E7E424-3EEF-6E62-613A-B7A39BC9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C545-738F-15C0-9BD4-E4546E9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329AEC-72D1-9078-7CE8-603CAB1C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72A307-CA5E-0E41-B93B-2B8C0AB0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CD15A-02C3-F2D9-5E34-50954169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3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7244-5A0B-185C-7BCB-01A94B7E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C01FEA-60DE-7F89-119D-213B737D7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A76644-40A5-94F6-58E5-94BC7AFE2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FE859-35D9-53C6-7F4E-99BEA893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23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Parla delle metriche che ci interessano: kappa, </a:t>
            </a:r>
            <a:r>
              <a:rPr lang="it-IT" err="1"/>
              <a:t>auc</a:t>
            </a:r>
            <a:r>
              <a:rPr lang="it-IT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68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8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10A-8A8F-00AB-1560-7B243832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E65F09-6492-B24A-5E7E-02619A052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A0084-1902-A443-83C8-B9A347A54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A362B-B083-B3BB-2369-955758FC8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7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A0C8-45D4-743A-0EFE-26B72B68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E7CACD-B512-81F4-3272-CB1CFDFD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83D187-3F88-FD72-5A0F-DF702AA8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A7FE3-90B4-F559-7269-F216B8E0A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6EE2-329C-D014-DD9F-8BF9725F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FB0C8-EA50-7485-3D0F-5A6C749F7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5E9A8-FB8C-2F95-E0E6-12C053F1C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EC24A-2AD6-EBF5-CDBE-2CDDE5E4F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0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40E5-3B77-F78F-9F26-A3EB17DD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A6D5A-1317-9240-9EFF-054CEBAEC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9B3CD-4969-F97D-4A24-5C4BA4351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6CB851-5F83-A1D3-DF1C-48520132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665A-AE64-C0CF-4DF0-B37931A8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2511B-8DD0-66FA-4529-994DCC9B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FDD2-C8F0-21DF-E706-70BD1A5C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FB4E1-D748-1213-CD53-5F90E7730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5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150-09E2-4E83-86F2-7A1BC53DC8DE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F03-6EDE-4C53-AD80-7CDEB5C41D22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5569-B334-47D2-A2D7-1B24086A4A1C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D74-F131-46DF-BB77-E728950AEEB5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9915-1CA6-461E-9203-B514CB6757B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076-2BE8-490D-97B2-EE336C518366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B12-3D8F-4777-838D-7B9925A068CF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9DA-4FB0-4D56-BE2F-B0FC191ACEA1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760-A15C-4251-BB00-5ABC30256388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4A0B-1C41-4177-BDA0-CBA70FBD3B4F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CB27-A381-4630-A74F-396B9E5FC198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4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C4CA2-5609-4371-9F9E-0DEF0460DAC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0435" y="6335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E74857-3460-4C26-AAC1-21FEB72AFE5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SW-Teams/MS3/issues/28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56.xml"/><Relationship Id="rId3" Type="http://schemas.openxmlformats.org/officeDocument/2006/relationships/image" Target="../media/image2.png"/><Relationship Id="rId7" Type="http://schemas.openxmlformats.org/officeDocument/2006/relationships/slide" Target="slide81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0.xml"/><Relationship Id="rId11" Type="http://schemas.openxmlformats.org/officeDocument/2006/relationships/slide" Target="slide28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86.xml"/><Relationship Id="rId14" Type="http://schemas.openxmlformats.org/officeDocument/2006/relationships/slide" Target="slide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image" Target="../media/image57.png"/><Relationship Id="rId4" Type="http://schemas.openxmlformats.org/officeDocument/2006/relationships/chart" Target="../charts/char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2" TargetMode="External"/><Relationship Id="rId3" Type="http://schemas.openxmlformats.org/officeDocument/2006/relationships/hyperlink" Target="https://github.com/CSW-Teams/MS3-docs/issues/17" TargetMode="External"/><Relationship Id="rId7" Type="http://schemas.openxmlformats.org/officeDocument/2006/relationships/hyperlink" Target="https://github.com/CSW-Teams/MS3/issues/621" TargetMode="External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0" TargetMode="External"/><Relationship Id="rId5" Type="http://schemas.openxmlformats.org/officeDocument/2006/relationships/hyperlink" Target="https://github.com/CSW-Teams/MS3/issues/619" TargetMode="External"/><Relationship Id="rId4" Type="http://schemas.openxmlformats.org/officeDocument/2006/relationships/hyperlink" Target="https://github.com/CSW-Teams/MS3/issues/610" TargetMode="External"/><Relationship Id="rId9" Type="http://schemas.openxmlformats.org/officeDocument/2006/relationships/image" Target="../media/image6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7" TargetMode="External"/><Relationship Id="rId3" Type="http://schemas.openxmlformats.org/officeDocument/2006/relationships/hyperlink" Target="https://github.com/CSW-Teams/MS3/issues/618" TargetMode="External"/><Relationship Id="rId7" Type="http://schemas.openxmlformats.org/officeDocument/2006/relationships/hyperlink" Target="https://github.com/CSW-Teams/MS3/issues/626" TargetMode="External"/><Relationship Id="rId2" Type="http://schemas.openxmlformats.org/officeDocument/2006/relationships/hyperlink" Target="https://github.com/CSW-Teams/MS3/issues/60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5" TargetMode="External"/><Relationship Id="rId5" Type="http://schemas.openxmlformats.org/officeDocument/2006/relationships/hyperlink" Target="https://github.com/CSW-Teams/MS3/issues/624" TargetMode="External"/><Relationship Id="rId4" Type="http://schemas.openxmlformats.org/officeDocument/2006/relationships/hyperlink" Target="https://github.com/CSW-Teams/MS3/issues/623" TargetMode="External"/><Relationship Id="rId9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W-Tea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8ACD9-1EAA-2E13-C59F-E72315B3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CE2DA4B-DE59-A388-BE36-26AF28E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03" y="2250107"/>
            <a:ext cx="6520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FF00"/>
                </a:solidFill>
              </a:rPr>
              <a:t>Slide Iniziale da fare!!!</a:t>
            </a:r>
            <a:br>
              <a:rPr lang="it-IT" b="1">
                <a:solidFill>
                  <a:srgbClr val="FFFF00"/>
                </a:solidFill>
              </a:rPr>
            </a:br>
            <a:br>
              <a:rPr lang="it-IT" b="1"/>
            </a:br>
            <a:br>
              <a:rPr lang="it-IT" b="1"/>
            </a:br>
            <a:r>
              <a:rPr lang="it-IT" b="1"/>
              <a:t>MS3</a:t>
            </a:r>
            <a:br>
              <a:rPr lang="it-IT" b="1"/>
            </a:br>
            <a:r>
              <a:rPr lang="it-IT" b="1"/>
              <a:t>–</a:t>
            </a:r>
            <a:br>
              <a:rPr lang="it-IT" b="1"/>
            </a:br>
            <a:r>
              <a:rPr lang="it-IT" b="1" err="1"/>
              <a:t>Medical</a:t>
            </a:r>
            <a:r>
              <a:rPr lang="it-IT" b="1"/>
              <a:t> Staff Shift </a:t>
            </a:r>
            <a:r>
              <a:rPr lang="it-IT" b="1" err="1"/>
              <a:t>Scheduler</a:t>
            </a:r>
            <a:endParaRPr lang="it-IT" b="1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A4AD493-3BC1-1B38-4402-63C240A61C1D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Freeform: Shape 9">
            <a:extLst>
              <a:ext uri="{FF2B5EF4-FFF2-40B4-BE49-F238E27FC236}">
                <a16:creationId xmlns:a16="http://schemas.microsoft.com/office/drawing/2014/main" id="{EACD1617-18CD-22A4-1C9F-749DAC8EC57B}"/>
              </a:ext>
            </a:extLst>
          </p:cNvPr>
          <p:cNvSpPr/>
          <p:nvPr/>
        </p:nvSpPr>
        <p:spPr>
          <a:xfrm>
            <a:off x="111438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8C22A5-307F-89D9-1026-9C10393E89F0}"/>
              </a:ext>
            </a:extLst>
          </p:cNvPr>
          <p:cNvSpPr txBox="1">
            <a:spLocks/>
          </p:cNvSpPr>
          <p:nvPr/>
        </p:nvSpPr>
        <p:spPr>
          <a:xfrm>
            <a:off x="1708306" y="333932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spcBef>
                <a:spcPts val="1001"/>
              </a:spcBef>
              <a:tabLst>
                <a:tab pos="0" algn="l"/>
              </a:tabLst>
            </a:pPr>
            <a:r>
              <a:rPr lang="it-IT" spc="-1">
                <a:solidFill>
                  <a:srgbClr val="444444"/>
                </a:solidFill>
                <a:latin typeface="Calibri"/>
                <a:ea typeface="DejaVu Sans"/>
              </a:rPr>
              <a:t>Team </a:t>
            </a:r>
            <a:r>
              <a:rPr lang="it-IT" spc="-1" err="1">
                <a:solidFill>
                  <a:srgbClr val="444444"/>
                </a:solidFill>
                <a:latin typeface="Calibri"/>
                <a:ea typeface="DejaVu Sans"/>
              </a:rPr>
              <a:t>ShiftsHappen</a:t>
            </a:r>
            <a:endParaRPr lang="it-IT" spc="-1">
              <a:solidFill>
                <a:srgbClr val="444444"/>
              </a:solidFill>
              <a:latin typeface="Calibri"/>
              <a:ea typeface="DejaVu Sans"/>
              <a:cs typeface="Calibri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Basili Matteo, </a:t>
            </a:r>
            <a:r>
              <a:rPr lang="en-US" sz="2900" spc="-1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Buniy</a:t>
            </a: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 Massimo, Cappellini Federico, Finocchi Alessandro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A5F6665-38A4-E3B8-4865-FF97C2C96E95}"/>
              </a:ext>
            </a:extLst>
          </p:cNvPr>
          <p:cNvSpPr txBox="1">
            <a:spLocks/>
          </p:cNvSpPr>
          <p:nvPr/>
        </p:nvSpPr>
        <p:spPr>
          <a:xfrm>
            <a:off x="1523880" y="1797641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</a:tabLst>
            </a:pPr>
            <a:r>
              <a:rPr lang="en-US" sz="72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MS3 – Medical Staff Shift Scheduler</a:t>
            </a:r>
            <a:endParaRPr lang="en-US" sz="7200" spc="-1">
              <a:solidFill>
                <a:srgbClr val="444444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</a:t>
            </a:r>
            <a:r>
              <a:rPr lang="it-IT"/>
              <a:t> 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Tutti i membri del team sono riusciti a eseguire il progetto sia in locale che su Docker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Per migliorare la nostra conoscenza del progetto, abbiamo: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Studiato la documentazione delle versioni precedenti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Strutturato un sistema di </a:t>
            </a:r>
            <a:r>
              <a:rPr lang="it-IT" sz="1600" b="1" err="1"/>
              <a:t>versioning</a:t>
            </a:r>
            <a:r>
              <a:rPr lang="it-IT" sz="1600"/>
              <a:t> per organizzare il codice in modo efficace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Analizzato l’architettura del progetto, comprendendo la sua configurazione e la struttura dei package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Abbiamo lavorato per chiudere i task assegnati</a:t>
            </a:r>
            <a:endParaRPr lang="it-IT" sz="1600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Problemi riscontrati: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/>
              <a:t>Alto debito tecnico</a:t>
            </a:r>
            <a:r>
              <a:rPr lang="it-IT"/>
              <a:t>, che ha reso alcune parti del codice più difficili da comprendere e modificare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Difficoltà nel chiarire alcuni termini concettuali, come la differenza tra "</a:t>
            </a:r>
            <a:r>
              <a:rPr lang="it-IT" i="1"/>
              <a:t>Specializzazione</a:t>
            </a:r>
            <a:r>
              <a:rPr lang="it-IT"/>
              <a:t>" e "</a:t>
            </a:r>
            <a:r>
              <a:rPr lang="it-IT" i="1" err="1"/>
              <a:t>Medical</a:t>
            </a:r>
            <a:r>
              <a:rPr lang="it-IT" i="1"/>
              <a:t> Service</a:t>
            </a:r>
            <a:r>
              <a:rPr lang="it-IT"/>
              <a:t>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Issue</a:t>
            </a:r>
            <a:r>
              <a:rPr lang="it-IT"/>
              <a:t> relativa ad </a:t>
            </a:r>
            <a:r>
              <a:rPr lang="it-IT" b="1"/>
              <a:t>autorizzazione</a:t>
            </a:r>
            <a:r>
              <a:rPr lang="it-IT"/>
              <a:t> e </a:t>
            </a:r>
            <a:r>
              <a:rPr lang="it-IT" b="1"/>
              <a:t>autenticazione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Dalla sezione modifica profilo, cambiando id </a:t>
            </a:r>
            <a:r>
              <a:rPr lang="it-IT" sz="1600" err="1"/>
              <a:t>nell’url</a:t>
            </a:r>
            <a:r>
              <a:rPr lang="it-IT" sz="1600"/>
              <a:t> posso accedere e modificare i profili degli altri utenti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it-IT" sz="1400">
                <a:solidFill>
                  <a:prstClr val="black">
                    <a:lumMod val="85000"/>
                    <a:lumOff val="1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 #282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it-IT" sz="14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prstClr val="black">
                    <a:lumMod val="85000"/>
                    <a:lumOff val="15000"/>
                  </a:prstClr>
                </a:solidFill>
              </a:rPr>
              <a:t>Errori sulla console del browser durante l’esecuzione dell’applicazione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4831C-BCB3-B1EC-34B5-CBDE28B4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141"/>
              </p:ext>
            </p:extLst>
          </p:nvPr>
        </p:nvGraphicFramePr>
        <p:xfrm>
          <a:off x="639724" y="2061442"/>
          <a:ext cx="6654051" cy="4307730"/>
        </p:xfrm>
        <a:graphic>
          <a:graphicData uri="http://schemas.openxmlformats.org/drawingml/2006/table">
            <a:tbl>
              <a:tblPr/>
              <a:tblGrid>
                <a:gridCol w="384451">
                  <a:extLst>
                    <a:ext uri="{9D8B030D-6E8A-4147-A177-3AD203B41FA5}">
                      <a16:colId xmlns:a16="http://schemas.microsoft.com/office/drawing/2014/main" val="3125797599"/>
                    </a:ext>
                  </a:extLst>
                </a:gridCol>
                <a:gridCol w="384451">
                  <a:extLst>
                    <a:ext uri="{9D8B030D-6E8A-4147-A177-3AD203B41FA5}">
                      <a16:colId xmlns:a16="http://schemas.microsoft.com/office/drawing/2014/main" val="1575424584"/>
                    </a:ext>
                  </a:extLst>
                </a:gridCol>
                <a:gridCol w="5885149">
                  <a:extLst>
                    <a:ext uri="{9D8B030D-6E8A-4147-A177-3AD203B41FA5}">
                      <a16:colId xmlns:a16="http://schemas.microsoft.com/office/drawing/2014/main" val="856621964"/>
                    </a:ext>
                  </a:extLst>
                </a:gridCol>
              </a:tblGrid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Mettere testo con mail e ruolo nella schermata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0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utenti rinominare la colonna attore con ruolo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77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utente evidenziare un pulsante nell’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per riordinare le colonne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8798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configurazione vincoli sistemare la grafica dei componenti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0038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copyright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055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messaggio nel login per rendere più generale il messaggio di fallimento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945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la modifica del servizio deve apparire un menù a tendina che lo suggerisce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1707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mettere in italiano la mansione (attenzione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perchè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questo ha effetto sul DB, c’è del debito tecnico)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18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di gestione festività e in calendario il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sta in mezzo allo schermo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977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Sezione modifica profilo dummy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0007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profilo, le specializzazioni sono elencate, dovrebbero essere ricercabili tramite una barra di testo che suggerisce la specializzazione nel mentre che la si cerca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929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 cambiare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con Cognome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00707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6245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Il configuratore non può assegnare una guardia o modificare i turni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9567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Coinvolgere anche oncologia in una schedulazione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2124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3108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Testare rigenera pianificazione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78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525AB0-5726-BFCD-292B-4D82259A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2996"/>
              </p:ext>
            </p:extLst>
          </p:nvPr>
        </p:nvGraphicFramePr>
        <p:xfrm>
          <a:off x="639725" y="6465512"/>
          <a:ext cx="2103476" cy="312420"/>
        </p:xfrm>
        <a:graphic>
          <a:graphicData uri="http://schemas.openxmlformats.org/drawingml/2006/table">
            <a:tbl>
              <a:tblPr/>
              <a:tblGrid>
                <a:gridCol w="1366875">
                  <a:extLst>
                    <a:ext uri="{9D8B030D-6E8A-4147-A177-3AD203B41FA5}">
                      <a16:colId xmlns:a16="http://schemas.microsoft.com/office/drawing/2014/main" val="4206469484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673884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>
                          <a:solidFill>
                            <a:srgbClr val="FF9900"/>
                          </a:solidFill>
                          <a:effectLst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470"/>
                  </a:ext>
                </a:extLst>
              </a:tr>
            </a:tbl>
          </a:graphicData>
        </a:graphic>
      </p:graphicFrame>
      <p:sp>
        <p:nvSpPr>
          <p:cNvPr id="15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25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F4D52-25E3-86FE-54C5-95FA1461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73EEF3D-8BE3-96EE-B654-D1D7D9832A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4600451-B88A-EC9C-D0A0-793E17B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1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2CD8DA-D097-0161-88A9-57BCD1090382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0C32FB0-CE79-63E7-89D7-1882A170FE08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16/12/2024 – 30/12/2024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3EE734C-D75C-84C5-BE25-F0B4EDFF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747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16/12/2024 – 30/12/2024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Introduzione della </a:t>
            </a:r>
            <a:r>
              <a:rPr lang="it-IT" b="1" noProof="0"/>
              <a:t>sicurezza</a:t>
            </a:r>
            <a:r>
              <a:rPr lang="it-IT" noProof="0"/>
              <a:t> tramite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  <a:r>
              <a:rPr lang="it-IT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/>
              <a:t> con </a:t>
            </a:r>
            <a:r>
              <a:rPr lang="it-IT" b="1" noProof="0"/>
              <a:t>Spring Security </a:t>
            </a:r>
            <a:r>
              <a:rPr lang="it-IT" noProof="0"/>
              <a:t>all’interno del progetto</a:t>
            </a:r>
          </a:p>
          <a:p>
            <a:pPr lvl="1"/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Studio del </a:t>
            </a:r>
            <a:r>
              <a:rPr lang="it-IT" b="1" noProof="0"/>
              <a:t>multi-</a:t>
            </a:r>
            <a:r>
              <a:rPr lang="it-IT" b="1"/>
              <a:t>t</a:t>
            </a:r>
            <a:r>
              <a:rPr lang="it-IT" b="1" noProof="0" err="1"/>
              <a:t>enancy</a:t>
            </a:r>
            <a:r>
              <a:rPr lang="it-IT" b="1" noProof="0"/>
              <a:t> </a:t>
            </a:r>
            <a:r>
              <a:rPr lang="it-IT" noProof="0"/>
              <a:t>e ricerca di soluzioni </a:t>
            </a:r>
            <a:r>
              <a:rPr lang="it-IT" noProof="0" err="1"/>
              <a:t>compliant</a:t>
            </a:r>
            <a:endParaRPr lang="it-IT" noProof="0"/>
          </a:p>
          <a:p>
            <a:pPr lvl="1"/>
            <a:endParaRPr lang="it-IT" b="1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Completamento di alcuni </a:t>
            </a:r>
            <a:r>
              <a:rPr lang="it-IT" b="1" noProof="0"/>
              <a:t>task</a:t>
            </a:r>
            <a:r>
              <a:rPr lang="it-IT" noProof="0"/>
              <a:t> mancati durante lo sprint precedente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1" y="4593660"/>
            <a:ext cx="417203" cy="4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10" y="3992708"/>
            <a:ext cx="417368" cy="417368"/>
          </a:xfrm>
          <a:prstGeom prst="rect">
            <a:avLst/>
          </a:prstGeom>
        </p:spPr>
      </p:pic>
      <p:sp>
        <p:nvSpPr>
          <p:cNvPr id="15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5" y="6241548"/>
            <a:ext cx="6654058" cy="365125"/>
          </a:xfrm>
        </p:spPr>
        <p:txBody>
          <a:bodyPr/>
          <a:lstStyle/>
          <a:p>
            <a:pPr algn="l"/>
            <a:r>
              <a:rPr lang="it-IT"/>
              <a:t>1. Il pattern di sicurezza </a:t>
            </a:r>
            <a:r>
              <a:rPr lang="it-IT" err="1"/>
              <a:t>Role</a:t>
            </a:r>
            <a:r>
              <a:rPr lang="it-IT"/>
              <a:t> Based Access Control</a:t>
            </a:r>
          </a:p>
        </p:txBody>
      </p:sp>
      <p:pic>
        <p:nvPicPr>
          <p:cNvPr id="7" name="Immagine 6" descr="Immagine che contiene cerchio, simbolo, Elementi grafic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7E1B156-B9E0-3D59-2E3E-1BDB0D33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172" y="3126280"/>
            <a:ext cx="441107" cy="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2071060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E1B9AE-AF6A-3E15-84B3-D4560A32D596}"/>
              </a:ext>
            </a:extLst>
          </p:cNvPr>
          <p:cNvSpPr txBox="1"/>
          <p:nvPr/>
        </p:nvSpPr>
        <p:spPr>
          <a:xfrm>
            <a:off x="639724" y="1912250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0">
                <a:effectLst/>
                <a:latin typeface="IBMPlexMono"/>
              </a:rPr>
              <a:t>{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en-US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[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…]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</a:t>
            </a:r>
            <a:r>
              <a:rPr lang="it-IT" b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jwt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":</a:t>
            </a:r>
            <a:endParaRPr lang="it-IT">
              <a:solidFill>
                <a:schemeClr val="tx2">
                  <a:lumMod val="75000"/>
                  <a:lumOff val="25000"/>
                </a:schemeClr>
              </a:solidFill>
              <a:latin typeface="IBMPlexMono"/>
            </a:endParaRPr>
          </a:p>
          <a:p>
            <a:pPr lvl="1"/>
            <a:r>
              <a:rPr lang="it-IT" b="0">
                <a:solidFill>
                  <a:schemeClr val="accent2">
                    <a:lumMod val="75000"/>
                  </a:schemeClr>
                </a:solidFill>
                <a:effectLst/>
                <a:latin typeface="IBMPlexMono"/>
              </a:rPr>
              <a:t>"eyJhbGciOiJIUzI1NiJ9.eyJyb2xlIjpbIlJPTEVfRE9DVE9SIiwiUk9MRV9QTEFOTkVSIl0sInN1YiI6Imdpb3Zhbm5pY2FudG9uZUBnbWFpbC5jb20iLCJpYXQiOjE3MzUzNDIyNjEsImV4cCI6MTczNTM0NTg2MX0.dqFaMH7Ws2ZK0q00_sLcUXgDEczb_vSLPLBGEs5f8YU"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0">
                <a:effectLst/>
                <a:latin typeface="IBMPlexMono"/>
              </a:rPr>
              <a:t>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A454C15-9773-04AD-D502-E27BEE32731B}"/>
              </a:ext>
            </a:extLst>
          </p:cNvPr>
          <p:cNvSpPr txBox="1"/>
          <p:nvPr/>
        </p:nvSpPr>
        <p:spPr>
          <a:xfrm>
            <a:off x="4801158" y="4333457"/>
            <a:ext cx="4027572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role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[</a:t>
            </a:r>
          </a:p>
          <a:p>
            <a:r>
              <a:rPr lang="it-IT"/>
              <a:t>    "ROLE_DOCTOR",</a:t>
            </a:r>
          </a:p>
          <a:p>
            <a:r>
              <a:rPr lang="it-IT"/>
              <a:t>    "ROLE_PLANNER"</a:t>
            </a:r>
          </a:p>
          <a:p>
            <a:r>
              <a:rPr lang="it-IT"/>
              <a:t>  ],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"sub": </a:t>
            </a:r>
            <a:r>
              <a:rPr lang="it-IT"/>
              <a:t>"giovannicantone@gmail.com",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[…]</a:t>
            </a:r>
          </a:p>
          <a:p>
            <a:r>
              <a:rPr lang="it-IT"/>
              <a:t>}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E41595-064C-1DB2-A81E-577AF0FA7AEE}"/>
              </a:ext>
            </a:extLst>
          </p:cNvPr>
          <p:cNvSpPr txBox="1"/>
          <p:nvPr/>
        </p:nvSpPr>
        <p:spPr>
          <a:xfrm>
            <a:off x="1829858" y="4971249"/>
            <a:ext cx="1966244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alg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"HS256"</a:t>
            </a:r>
          </a:p>
          <a:p>
            <a:r>
              <a:rPr lang="it-IT"/>
              <a:t>}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0000" flipV="1">
            <a:off x="752492" y="4635287"/>
            <a:ext cx="837298" cy="1018113"/>
          </a:xfrm>
          <a:prstGeom prst="rect">
            <a:avLst/>
          </a:prstGeom>
        </p:spPr>
      </p:pic>
      <p:pic>
        <p:nvPicPr>
          <p:cNvPr id="18" name="Picture 23">
            <a:extLst>
              <a:ext uri="{FF2B5EF4-FFF2-40B4-BE49-F238E27FC236}">
                <a16:creationId xmlns:a16="http://schemas.microsoft.com/office/drawing/2014/main" id="{88554A6B-4801-550F-9093-BF3F4B67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0585" y="5034869"/>
            <a:ext cx="796089" cy="796089"/>
          </a:xfrm>
          <a:prstGeom prst="rect">
            <a:avLst/>
          </a:prstGeom>
        </p:spPr>
      </p:pic>
      <p:sp>
        <p:nvSpPr>
          <p:cNvPr id="19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JWT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27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6" y="5805512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consentito</a:t>
            </a:r>
            <a:endParaRPr lang="it-IT" b="0">
              <a:effectLst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1771" y="5900326"/>
            <a:ext cx="179705" cy="179705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770" y="6201031"/>
            <a:ext cx="179705" cy="1797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5" y="6106217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negato</a:t>
            </a:r>
            <a:endParaRPr lang="it-IT" b="0">
              <a:effectLst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4" y="2248430"/>
            <a:ext cx="6575899" cy="3256858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Mappa API-Utente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21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Autorizzazioni a livello del singolo metodo</a:t>
            </a:r>
            <a:endParaRPr lang="it-IT" noProof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" y="2307425"/>
            <a:ext cx="5068007" cy="109552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" y="3666921"/>
            <a:ext cx="675416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Rimossa la selezione del ruolo nella fase di login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34100A7-F8F8-57DC-83C0-ECFA4A9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2245751"/>
            <a:ext cx="6654056" cy="29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Memorizzazione e determinazione del </a:t>
            </a:r>
            <a:r>
              <a:rPr lang="it-IT" sz="2000" b="1" err="1"/>
              <a:t>tenant</a:t>
            </a:r>
            <a:r>
              <a:rPr lang="it-IT" sz="2000" b="1"/>
              <a:t> ID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5192"/>
              </p:ext>
            </p:extLst>
          </p:nvPr>
        </p:nvGraphicFramePr>
        <p:xfrm>
          <a:off x="639724" y="2565597"/>
          <a:ext cx="6710812" cy="41253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err="1"/>
                        <a:t>Subdomain</a:t>
                      </a:r>
                      <a:r>
                        <a:rPr lang="it-IT"/>
                        <a:t>-based MT</a:t>
                      </a:r>
                    </a:p>
                    <a:p>
                      <a:endParaRPr lang="it-IT"/>
                    </a:p>
                    <a:p>
                      <a:pPr rtl="0"/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https://&lt;tenant&gt;.yourdomain.com</a:t>
                      </a:r>
                      <a:endParaRPr lang="en-GB" sz="1100" b="0">
                        <a:effectLst/>
                      </a:endParaRPr>
                    </a:p>
                    <a:p>
                      <a:endParaRPr lang="en-GB" sz="1100"/>
                    </a:p>
                    <a:p>
                      <a:r>
                        <a:rPr lang="en-GB" sz="1100" b="0"/>
                        <a:t>Pros: la </a:t>
                      </a:r>
                      <a:r>
                        <a:rPr lang="en-GB" sz="1100" b="0" err="1"/>
                        <a:t>separazione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pulita</a:t>
                      </a:r>
                      <a:r>
                        <a:rPr lang="en-GB" sz="1100" b="0"/>
                        <a:t> e </a:t>
                      </a:r>
                      <a:r>
                        <a:rPr lang="en-GB" sz="1100" b="0" err="1"/>
                        <a:t>permette</a:t>
                      </a:r>
                      <a:r>
                        <a:rPr lang="en-GB" sz="1100" b="0"/>
                        <a:t> un branding del tenant </a:t>
                      </a:r>
                      <a:r>
                        <a:rPr lang="en-GB" sz="1100" b="0" err="1"/>
                        <a:t>perchè</a:t>
                      </a:r>
                      <a:r>
                        <a:rPr lang="en-GB" sz="1100" b="0"/>
                        <a:t> </a:t>
                      </a:r>
                      <a:r>
                        <a:rPr lang="en-GB" sz="1100" b="0" err="1"/>
                        <a:t>l’URL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customizzato</a:t>
                      </a:r>
                      <a:r>
                        <a:rPr lang="en-GB" sz="1100" b="0"/>
                        <a:t> per </a:t>
                      </a:r>
                      <a:r>
                        <a:rPr lang="en-GB" sz="1100" b="0" err="1"/>
                        <a:t>ognuno</a:t>
                      </a:r>
                      <a:endParaRPr lang="en-GB" sz="1100" b="0"/>
                    </a:p>
                    <a:p>
                      <a:endParaRPr lang="en-GB" sz="1100" b="0"/>
                    </a:p>
                    <a:p>
                      <a:r>
                        <a:rPr lang="en-GB" sz="1100" b="0"/>
                        <a:t>Cons: Serve un </a:t>
                      </a:r>
                      <a:r>
                        <a:rPr lang="en-GB" sz="1100" b="0" err="1"/>
                        <a:t>supporto</a:t>
                      </a:r>
                      <a:r>
                        <a:rPr lang="en-GB" sz="1100" b="0"/>
                        <a:t> per il routing/DNS dei </a:t>
                      </a:r>
                      <a:r>
                        <a:rPr lang="en-GB" sz="1100" b="0" err="1"/>
                        <a:t>sottodomini</a:t>
                      </a:r>
                      <a:endParaRPr lang="en-GB"/>
                    </a:p>
                  </a:txBody>
                  <a:tcPr>
                    <a:solidFill>
                      <a:srgbClr val="FBE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Path-based MT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effectLst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https://yourdomain.com/&lt;tenant&gt;/…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Più semplice del subdomain-based, basta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complesso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il caching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  <a:endParaRPr lang="en-GB" sz="1100"/>
                    </a:p>
                  </a:txBody>
                  <a:tcPr>
                    <a:solidFill>
                      <a:srgbClr val="F0F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Header-based MT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Custom header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 è semplice da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sanitizzato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F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proposta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898370" cy="390932"/>
            <a:chOff x="985421" y="1686635"/>
            <a:chExt cx="1898370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143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5" action="ppaction://hlinksldjump"/>
                </a:rPr>
                <a:t>Introduzione</a:t>
              </a:r>
              <a:endParaRPr lang="it-IT" noProof="0"/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1011739" y="4406406"/>
            <a:ext cx="3033763" cy="390932"/>
            <a:chOff x="985421" y="3970741"/>
            <a:chExt cx="3033763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255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6" action="ppaction://hlinksldjump"/>
                </a:rPr>
                <a:t>Analisi della produzione</a:t>
              </a:r>
              <a:endParaRPr lang="it-IT" noProof="0"/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1011739" y="4895232"/>
            <a:ext cx="1573659" cy="390932"/>
            <a:chOff x="991771" y="5230802"/>
            <a:chExt cx="1573659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1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7" action="ppaction://hlinksldjump"/>
                </a:rPr>
                <a:t>Ai posteri</a:t>
              </a:r>
              <a:endParaRPr lang="it-IT" noProof="0"/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DE26-7356-8892-0DE7-46D6B8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1D211-A4BC-BB83-8AE0-7B9B50F36A3B}"/>
              </a:ext>
            </a:extLst>
          </p:cNvPr>
          <p:cNvGrpSpPr/>
          <p:nvPr/>
        </p:nvGrpSpPr>
        <p:grpSpPr>
          <a:xfrm>
            <a:off x="990418" y="2205193"/>
            <a:ext cx="2403700" cy="657131"/>
            <a:chOff x="985421" y="1686635"/>
            <a:chExt cx="2403700" cy="657131"/>
          </a:xfrm>
        </p:grpSpPr>
        <p:sp>
          <p:nvSpPr>
            <p:cNvPr id="19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DA1F905-7C3B-AD01-521D-4163BF7022F3}"/>
                </a:ext>
              </a:extLst>
            </p:cNvPr>
            <p:cNvSpPr txBox="1"/>
            <p:nvPr/>
          </p:nvSpPr>
          <p:spPr>
            <a:xfrm>
              <a:off x="1448718" y="1697435"/>
              <a:ext cx="194040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>
                  <a:solidFill>
                    <a:srgbClr val="467886"/>
                  </a:solidFill>
                  <a:ea typeface="+mn-lt"/>
                  <a:cs typeface="+mn-lt"/>
                  <a:hlinkClick r:id="rId4" action="ppaction://hlinksldjump"/>
                </a:rPr>
                <a:t>Sprint di progetto</a:t>
              </a:r>
              <a:endParaRPr lang="it-IT">
                <a:solidFill>
                  <a:srgbClr val="FF0000"/>
                </a:solidFill>
              </a:endParaRPr>
            </a:p>
            <a:p>
              <a:endParaRPr lang="it-IT" u="sng"/>
            </a:p>
          </p:txBody>
        </p:sp>
        <p:sp>
          <p:nvSpPr>
            <p:cNvPr id="21" name="Ovale 19">
              <a:extLst>
                <a:ext uri="{FF2B5EF4-FFF2-40B4-BE49-F238E27FC236}">
                  <a16:creationId xmlns:a16="http://schemas.microsoft.com/office/drawing/2014/main" id="{DD53A071-16AB-7B8E-429B-7E66B885161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1F0AB9-4D0D-1402-4769-052B4AF57E01}"/>
              </a:ext>
            </a:extLst>
          </p:cNvPr>
          <p:cNvGrpSpPr/>
          <p:nvPr/>
        </p:nvGrpSpPr>
        <p:grpSpPr>
          <a:xfrm>
            <a:off x="1497813" y="2740678"/>
            <a:ext cx="3046212" cy="1460818"/>
            <a:chOff x="1497813" y="2740678"/>
            <a:chExt cx="3046212" cy="14608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AD53B8-9876-2EDF-C389-440B9794228D}"/>
                </a:ext>
              </a:extLst>
            </p:cNvPr>
            <p:cNvGrpSpPr/>
            <p:nvPr/>
          </p:nvGrpSpPr>
          <p:grpSpPr>
            <a:xfrm>
              <a:off x="1497813" y="2740678"/>
              <a:ext cx="1417933" cy="391777"/>
              <a:chOff x="991771" y="3286563"/>
              <a:chExt cx="1417933" cy="391777"/>
            </a:xfrm>
          </p:grpSpPr>
          <p:sp>
            <p:nvSpPr>
              <p:cNvPr id="14" name="CasellaDiTest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C876DF-9107-D291-BDE8-321CA0409EFC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8" action="ppaction://hlinksldjump"/>
                  </a:rPr>
                  <a:t>Sprint 0</a:t>
                </a:r>
                <a:endParaRPr lang="it-IT" noProof="0"/>
              </a:p>
            </p:txBody>
          </p:sp>
          <p:sp>
            <p:nvSpPr>
              <p:cNvPr id="15" name="Ovale 19">
                <a:extLst>
                  <a:ext uri="{FF2B5EF4-FFF2-40B4-BE49-F238E27FC236}">
                    <a16:creationId xmlns:a16="http://schemas.microsoft.com/office/drawing/2014/main" id="{E3B9E33E-D3D7-2D4B-552C-B5EB51AC6DA8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A127A6-D8DF-501B-2299-B4A13A3C38D8}"/>
                </a:ext>
              </a:extLst>
            </p:cNvPr>
            <p:cNvGrpSpPr/>
            <p:nvPr/>
          </p:nvGrpSpPr>
          <p:grpSpPr>
            <a:xfrm>
              <a:off x="1497813" y="3268608"/>
              <a:ext cx="1417933" cy="391777"/>
              <a:chOff x="991771" y="3286563"/>
              <a:chExt cx="1417933" cy="391777"/>
            </a:xfrm>
          </p:grpSpPr>
          <p:sp>
            <p:nvSpPr>
              <p:cNvPr id="24" name="CasellaDiTesto 41">
                <a:hlinkClick r:id="rId9" action="ppaction://hlinksldjump" tooltip="Sprint 20"/>
                <a:extLst>
                  <a:ext uri="{FF2B5EF4-FFF2-40B4-BE49-F238E27FC236}">
                    <a16:creationId xmlns:a16="http://schemas.microsoft.com/office/drawing/2014/main" id="{8583B06E-143B-2F79-414E-7586EE525F7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0" action="ppaction://hlinksldjump"/>
                  </a:rPr>
                  <a:t>Sprint 1</a:t>
                </a:r>
                <a:endParaRPr lang="it-IT" noProof="0"/>
              </a:p>
            </p:txBody>
          </p:sp>
          <p:sp>
            <p:nvSpPr>
              <p:cNvPr id="25" name="Ovale 19">
                <a:extLst>
                  <a:ext uri="{FF2B5EF4-FFF2-40B4-BE49-F238E27FC236}">
                    <a16:creationId xmlns:a16="http://schemas.microsoft.com/office/drawing/2014/main" id="{8987A0F3-59F5-992C-691E-A1C2A232E645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D7D184-8979-B069-89B5-D910B447698D}"/>
                </a:ext>
              </a:extLst>
            </p:cNvPr>
            <p:cNvGrpSpPr/>
            <p:nvPr/>
          </p:nvGrpSpPr>
          <p:grpSpPr>
            <a:xfrm>
              <a:off x="1497813" y="3796538"/>
              <a:ext cx="1417933" cy="391777"/>
              <a:chOff x="991771" y="3286563"/>
              <a:chExt cx="1417933" cy="391777"/>
            </a:xfrm>
          </p:grpSpPr>
          <p:sp>
            <p:nvSpPr>
              <p:cNvPr id="27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219F2E-07C9-7AC4-EE86-BD99DA06F245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1" action="ppaction://hlinksldjump"/>
                  </a:rPr>
                  <a:t>Sprint 2</a:t>
                </a:r>
                <a:endParaRPr lang="it-IT" noProof="0"/>
              </a:p>
            </p:txBody>
          </p:sp>
          <p:sp>
            <p:nvSpPr>
              <p:cNvPr id="28" name="Ovale 19">
                <a:extLst>
                  <a:ext uri="{FF2B5EF4-FFF2-40B4-BE49-F238E27FC236}">
                    <a16:creationId xmlns:a16="http://schemas.microsoft.com/office/drawing/2014/main" id="{66DE5AD0-16DA-50B3-F463-43E887D6F6A1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FEBCE3-B061-2B7C-9FF8-BBD231577659}"/>
                </a:ext>
              </a:extLst>
            </p:cNvPr>
            <p:cNvGrpSpPr/>
            <p:nvPr/>
          </p:nvGrpSpPr>
          <p:grpSpPr>
            <a:xfrm>
              <a:off x="3126092" y="2747407"/>
              <a:ext cx="1417933" cy="391777"/>
              <a:chOff x="991771" y="3286563"/>
              <a:chExt cx="1417933" cy="391777"/>
            </a:xfrm>
          </p:grpSpPr>
          <p:sp>
            <p:nvSpPr>
              <p:cNvPr id="48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3EBCF6-5BBB-9E6D-C71A-48DF2F308D8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2" action="ppaction://hlinksldjump"/>
                  </a:rPr>
                  <a:t>Sprint 3</a:t>
                </a:r>
                <a:endParaRPr lang="it-IT" noProof="0"/>
              </a:p>
            </p:txBody>
          </p:sp>
          <p:sp>
            <p:nvSpPr>
              <p:cNvPr id="49" name="Ovale 19">
                <a:extLst>
                  <a:ext uri="{FF2B5EF4-FFF2-40B4-BE49-F238E27FC236}">
                    <a16:creationId xmlns:a16="http://schemas.microsoft.com/office/drawing/2014/main" id="{69FA18A5-F511-7083-E0C9-DC2C9E49731A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60F6BD-5804-8FEC-CE06-C1C58CC6499A}"/>
                </a:ext>
              </a:extLst>
            </p:cNvPr>
            <p:cNvGrpSpPr/>
            <p:nvPr/>
          </p:nvGrpSpPr>
          <p:grpSpPr>
            <a:xfrm>
              <a:off x="3126092" y="3267763"/>
              <a:ext cx="1417933" cy="391777"/>
              <a:chOff x="991771" y="3286563"/>
              <a:chExt cx="1417933" cy="391777"/>
            </a:xfrm>
          </p:grpSpPr>
          <p:sp>
            <p:nvSpPr>
              <p:cNvPr id="51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FEE0CD-5F1E-6BD1-77CF-ED0E8F2740E9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3" action="ppaction://hlinksldjump"/>
                  </a:rPr>
                  <a:t>Sprint 4</a:t>
                </a:r>
                <a:endParaRPr lang="it-IT" noProof="0"/>
              </a:p>
            </p:txBody>
          </p:sp>
          <p:sp>
            <p:nvSpPr>
              <p:cNvPr id="52" name="Ovale 19">
                <a:extLst>
                  <a:ext uri="{FF2B5EF4-FFF2-40B4-BE49-F238E27FC236}">
                    <a16:creationId xmlns:a16="http://schemas.microsoft.com/office/drawing/2014/main" id="{0A189D81-0497-608E-AE14-AB35B42293DB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9F781C-BFFB-B28E-B663-E69FD6AFAED7}"/>
                </a:ext>
              </a:extLst>
            </p:cNvPr>
            <p:cNvGrpSpPr/>
            <p:nvPr/>
          </p:nvGrpSpPr>
          <p:grpSpPr>
            <a:xfrm>
              <a:off x="3126092" y="3809719"/>
              <a:ext cx="1417933" cy="391777"/>
              <a:chOff x="991771" y="3286563"/>
              <a:chExt cx="1417933" cy="391777"/>
            </a:xfrm>
          </p:grpSpPr>
          <p:sp>
            <p:nvSpPr>
              <p:cNvPr id="54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4C9897-67B7-F0A2-DFCA-EC80BB5CF610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4" action="ppaction://hlinksldjump"/>
                  </a:rPr>
                  <a:t>Sprint 5</a:t>
                </a:r>
                <a:endParaRPr lang="it-IT" noProof="0"/>
              </a:p>
            </p:txBody>
          </p:sp>
          <p:sp>
            <p:nvSpPr>
              <p:cNvPr id="55" name="Ovale 19">
                <a:extLst>
                  <a:ext uri="{FF2B5EF4-FFF2-40B4-BE49-F238E27FC236}">
                    <a16:creationId xmlns:a16="http://schemas.microsoft.com/office/drawing/2014/main" id="{7D5CA47C-F343-3500-AE87-B56AE6448BC9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Partizionamento dei dati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2E17E23-7F72-3F03-0AF1-74106E2C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4" y="2858885"/>
            <a:ext cx="2293456" cy="33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8" y="2863100"/>
            <a:ext cx="2290531" cy="3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60" y="2847089"/>
            <a:ext cx="2538414" cy="3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093679"/>
            <a:ext cx="6654056" cy="3062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del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definitivamente risolto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alcune pagine si trovava in mezzo allo schermo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Migliorata la coerenza grafica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applicazione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appaiono dal basso adesso coprono sia il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la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laterale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Tutte le pagine principali hanno lo stile di una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Negata al configuratore la possibilità di modificare i turni di lavoro assegnando o meno una guardia</a:t>
            </a: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9FEF-93D2-E4A0-5797-2FB905B3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3EE8B-84BC-B634-2071-F76E7E4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EF51E2-2A17-57EB-5A88-8E6FB9AE164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800B21-02F7-B327-C9C9-6F5D7000A23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85FEA8-B4DE-15C8-3C94-8F42EE4C4B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410AB56-7FD8-1F03-8EE4-21AE3803CED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10F-35D7-44CE-1D71-989CA8B0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6703-F533-0BDC-05CE-E5AD44C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F3A16F1-AC8B-88FF-D974-271FF6B68732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58AB53E0-63CC-2E82-1C35-EEB0EA2C7B8B}"/>
              </a:ext>
            </a:extLst>
          </p:cNvPr>
          <p:cNvSpPr txBox="1"/>
          <p:nvPr/>
        </p:nvSpPr>
        <p:spPr>
          <a:xfrm>
            <a:off x="639726" y="2093679"/>
            <a:ext cx="665405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Testato che la configurazione dei vincoli avesse effetto nello scheduling e si è notato che: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vincolo </a:t>
            </a:r>
            <a:r>
              <a:rPr lang="it-IT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Massimo numero di ore consecutive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 riferisce ad un turno, non ad una persona, a differenza degli altri vincoli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Assegnare un medico ad un turno ha lo stesso peso in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Uffa Points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sceglierlo come disponibile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 non ci sono abbastanza medici, lo scheduling di un turno viene prodotto parzialmente</a:t>
            </a:r>
          </a:p>
        </p:txBody>
      </p:sp>
    </p:spTree>
    <p:extLst>
      <p:ext uri="{BB962C8B-B14F-4D97-AF65-F5344CB8AC3E}">
        <p14:creationId xmlns:p14="http://schemas.microsoft.com/office/powerpoint/2010/main" val="36004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Integrato Spring Security come framework di sicurezza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Implementata autenticazione basata su </a:t>
            </a:r>
            <a:r>
              <a:rPr lang="it-IT" b="1"/>
              <a:t>JWT</a:t>
            </a:r>
            <a:r>
              <a:rPr lang="it-IT"/>
              <a:t>, migliorando la gestione degli utenti e la protezione dei dati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Introdotte restrizioni di accesso alle </a:t>
            </a:r>
            <a:r>
              <a:rPr lang="it-IT" b="1"/>
              <a:t>API</a:t>
            </a:r>
            <a:r>
              <a:rPr lang="it-IT"/>
              <a:t>, limitando l’uso solo agli utenti autorizzati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Controllo basato sui ruoli (RBAC), in cui i permessi vengono assegnati in base ai ruoli degli utenti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Cifratura delle password con </a:t>
            </a:r>
            <a:r>
              <a:rPr lang="it-IT" b="1" err="1"/>
              <a:t>BCrypt</a:t>
            </a: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Esplorazione delle soluzioni di Multi-</a:t>
            </a:r>
            <a:r>
              <a:rPr lang="it-IT" err="1"/>
              <a:t>tenancy</a:t>
            </a:r>
            <a:r>
              <a:rPr lang="it-IT"/>
              <a:t> più adatte un sistema scalabile e capace di gestire clienti indipendenti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623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Vulnerabilità ad attacchi </a:t>
            </a:r>
            <a:r>
              <a:rPr lang="it-IT" b="1"/>
              <a:t>XSS (Cross-Site Scripting)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Necessità di inserimento di JWT nei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cookie HTTP-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ed utilizzo di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API mai utilizzate o non ancora implementate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comprendere il loro funzionamento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mapping di autorizzazione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API-Utente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</a:t>
            </a:r>
            <a:r>
              <a:rPr lang="it-IT" b="1" noProof="0"/>
              <a:t>diagramma E-R</a:t>
            </a:r>
            <a:r>
              <a:rPr lang="it-IT" noProof="0"/>
              <a:t> non aggiornato</a:t>
            </a:r>
            <a:r>
              <a:rPr lang="en-GB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Difficoltà nel comprendere il funzionamento dell’applicazione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Allungamento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nello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svolgimento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dei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relativi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task</a:t>
            </a:r>
            <a:endParaRPr lang="it-IT" sz="1600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Molti </a:t>
            </a:r>
            <a:r>
              <a:rPr lang="it-IT" b="1"/>
              <a:t>test</a:t>
            </a:r>
            <a:r>
              <a:rPr lang="it-IT"/>
              <a:t> non più validi a causa di precedenti </a:t>
            </a:r>
            <a:r>
              <a:rPr lang="it-IT" err="1"/>
              <a:t>refactoring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Impossibilità di riutilizzo, necessità di attenzione</a:t>
            </a:r>
          </a:p>
        </p:txBody>
      </p:sp>
      <p:sp>
        <p:nvSpPr>
          <p:cNvPr id="12" name="Segnaposto piè di pagina 2">
            <a:extLst>
              <a:ext uri="{FF2B5EF4-FFF2-40B4-BE49-F238E27FC236}">
                <a16:creationId xmlns:a16="http://schemas.microsoft.com/office/drawing/2014/main" id="{A5E436C0-AE9B-174B-D19E-4DD9876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980" y="4835869"/>
            <a:ext cx="1769248" cy="1499937"/>
          </a:xfrm>
        </p:spPr>
        <p:txBody>
          <a:bodyPr/>
          <a:lstStyle/>
          <a:p>
            <a:pPr algn="l"/>
            <a:r>
              <a:rPr lang="it-IT">
                <a:solidFill>
                  <a:schemeClr val="bg1"/>
                </a:solidFill>
              </a:rPr>
              <a:t>1. Il meccanismo di snapshot degli uffa point non è documentato all'infuori del precedente sprint 7 in cui però non è spiegato</a:t>
            </a:r>
          </a:p>
        </p:txBody>
      </p:sp>
    </p:spTree>
    <p:extLst>
      <p:ext uri="{BB962C8B-B14F-4D97-AF65-F5344CB8AC3E}">
        <p14:creationId xmlns:p14="http://schemas.microsoft.com/office/powerpoint/2010/main" val="22233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6766"/>
              </p:ext>
            </p:extLst>
          </p:nvPr>
        </p:nvGraphicFramePr>
        <p:xfrm>
          <a:off x="639724" y="2059224"/>
          <a:ext cx="6654051" cy="2781802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  <a:latin typeface="Arial"/>
                        </a:rPr>
                        <a:t>Descrizione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>
                          <a:effectLst/>
                          <a:latin typeface="Arial"/>
                        </a:rPr>
                        <a:t>Nella pagina di gestione festività e in calendario il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footer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sta in mezzo allo schermo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Il configuratore non può assegnare una guardia o modificare i turni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Coinvolgere anche oncologia in una schedulazione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Scrivere documento per specificare quale API è autorizzato a chi. Deve essere ragionato nell'ottica del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, (versione 0.1: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ToC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e mappa api-utente)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Presentare le opzioni di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adottabili specifiche a questo progetto (schema architetturale)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Spring security all'interno del progetto (storia tecnica: inserirlo, e farlo funzionare per esempio con bottoni dummy che possono essere usati solo da chi ha un ruolo specifico)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0987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460"/>
              </p:ext>
            </p:extLst>
          </p:nvPr>
        </p:nvGraphicFramePr>
        <p:xfrm>
          <a:off x="639724" y="5060009"/>
          <a:ext cx="1925285" cy="1188720"/>
        </p:xfrm>
        <a:graphic>
          <a:graphicData uri="http://schemas.openxmlformats.org/drawingml/2006/table">
            <a:tbl>
              <a:tblPr/>
              <a:tblGrid>
                <a:gridCol w="1341061">
                  <a:extLst>
                    <a:ext uri="{9D8B030D-6E8A-4147-A177-3AD203B41FA5}">
                      <a16:colId xmlns:a16="http://schemas.microsoft.com/office/drawing/2014/main" val="4109872752"/>
                    </a:ext>
                  </a:extLst>
                </a:gridCol>
                <a:gridCol w="584224">
                  <a:extLst>
                    <a:ext uri="{9D8B030D-6E8A-4147-A177-3AD203B41FA5}">
                      <a16:colId xmlns:a16="http://schemas.microsoft.com/office/drawing/2014/main" val="155733166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to review: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4782B8-7E97-3681-5263-359299C1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5834"/>
              </p:ext>
            </p:extLst>
          </p:nvPr>
        </p:nvGraphicFramePr>
        <p:xfrm>
          <a:off x="4752365" y="5060009"/>
          <a:ext cx="2541410" cy="1188720"/>
        </p:xfrm>
        <a:graphic>
          <a:graphicData uri="http://schemas.openxmlformats.org/drawingml/2006/table">
            <a:tbl>
              <a:tblPr/>
              <a:tblGrid>
                <a:gridCol w="1403803">
                  <a:extLst>
                    <a:ext uri="{9D8B030D-6E8A-4147-A177-3AD203B41FA5}">
                      <a16:colId xmlns:a16="http://schemas.microsoft.com/office/drawing/2014/main" val="1635747607"/>
                    </a:ext>
                  </a:extLst>
                </a:gridCol>
                <a:gridCol w="1137607">
                  <a:extLst>
                    <a:ext uri="{9D8B030D-6E8A-4147-A177-3AD203B41FA5}">
                      <a16:colId xmlns:a16="http://schemas.microsoft.com/office/drawing/2014/main" val="68591292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16/12/24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332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A407BB-FCB9-0CE4-F263-CDA2D056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2485"/>
              </p:ext>
            </p:extLst>
          </p:nvPr>
        </p:nvGraphicFramePr>
        <p:xfrm>
          <a:off x="707457" y="2196957"/>
          <a:ext cx="7882354" cy="1628001"/>
        </p:xfrm>
        <a:graphic>
          <a:graphicData uri="http://schemas.openxmlformats.org/drawingml/2006/table">
            <a:tbl>
              <a:tblPr/>
              <a:tblGrid>
                <a:gridCol w="898547">
                  <a:extLst>
                    <a:ext uri="{9D8B030D-6E8A-4147-A177-3AD203B41FA5}">
                      <a16:colId xmlns:a16="http://schemas.microsoft.com/office/drawing/2014/main" val="822193847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60830732"/>
                    </a:ext>
                  </a:extLst>
                </a:gridCol>
                <a:gridCol w="705745">
                  <a:extLst>
                    <a:ext uri="{9D8B030D-6E8A-4147-A177-3AD203B41FA5}">
                      <a16:colId xmlns:a16="http://schemas.microsoft.com/office/drawing/2014/main" val="4073265610"/>
                    </a:ext>
                  </a:extLst>
                </a:gridCol>
                <a:gridCol w="632102">
                  <a:extLst>
                    <a:ext uri="{9D8B030D-6E8A-4147-A177-3AD203B41FA5}">
                      <a16:colId xmlns:a16="http://schemas.microsoft.com/office/drawing/2014/main" val="214052962"/>
                    </a:ext>
                  </a:extLst>
                </a:gridCol>
                <a:gridCol w="834620">
                  <a:extLst>
                    <a:ext uri="{9D8B030D-6E8A-4147-A177-3AD203B41FA5}">
                      <a16:colId xmlns:a16="http://schemas.microsoft.com/office/drawing/2014/main" val="1338027306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1743901161"/>
                    </a:ext>
                  </a:extLst>
                </a:gridCol>
                <a:gridCol w="773251">
                  <a:extLst>
                    <a:ext uri="{9D8B030D-6E8A-4147-A177-3AD203B41FA5}">
                      <a16:colId xmlns:a16="http://schemas.microsoft.com/office/drawing/2014/main" val="538273046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070844216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1205848261"/>
                    </a:ext>
                  </a:extLst>
                </a:gridCol>
                <a:gridCol w="662787">
                  <a:extLst>
                    <a:ext uri="{9D8B030D-6E8A-4147-A177-3AD203B41FA5}">
                      <a16:colId xmlns:a16="http://schemas.microsoft.com/office/drawing/2014/main" val="212119169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359819417"/>
                    </a:ext>
                  </a:extLst>
                </a:gridCol>
                <a:gridCol w="613691">
                  <a:extLst>
                    <a:ext uri="{9D8B030D-6E8A-4147-A177-3AD203B41FA5}">
                      <a16:colId xmlns:a16="http://schemas.microsoft.com/office/drawing/2014/main" val="2419801116"/>
                    </a:ext>
                  </a:extLst>
                </a:gridCol>
              </a:tblGrid>
              <a:tr h="280882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75592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26,55%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32816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41991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36933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37,29%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00094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60694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41,81%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23,16%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9743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78E7742-32D8-4F26-B19E-6D7E70232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279048"/>
              </p:ext>
            </p:extLst>
          </p:nvPr>
        </p:nvGraphicFramePr>
        <p:xfrm>
          <a:off x="2358495" y="3972454"/>
          <a:ext cx="5246159" cy="288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884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Conclusioni</a:t>
            </a:r>
            <a:endParaRPr lang="it-IT" sz="2000" b="1" i="1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188929"/>
            <a:ext cx="665405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Pone fine alla fase di 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esplorazione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Segna l’inizio dell’attenzione verso gli aspetti di sicurezza e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all’interno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Produce un’importante documento riguardo </a:t>
            </a:r>
            <a:r>
              <a:rPr lang="it-IT" i="1">
                <a:solidFill>
                  <a:schemeClr val="tx1">
                    <a:lumMod val="85000"/>
                    <a:lumOff val="15000"/>
                  </a:schemeClr>
                </a:solidFill>
              </a:rPr>
              <a:t>l’API </a:t>
            </a:r>
            <a:r>
              <a:rPr lang="it-IT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it-IT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Può essere consegnato al cliente, il quale non deve far altro che compilarlo con le giuste autorizzazioni</a:t>
            </a:r>
          </a:p>
        </p:txBody>
      </p:sp>
    </p:spTree>
    <p:extLst>
      <p:ext uri="{BB962C8B-B14F-4D97-AF65-F5344CB8AC3E}">
        <p14:creationId xmlns:p14="http://schemas.microsoft.com/office/powerpoint/2010/main" val="199446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155-92C1-A532-C1EE-BFA479C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4AD8C19-36CA-56BB-47CE-F6994942A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1FFB041-4ED0-DCD4-2647-A0C773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2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3981B04-F76F-0CE5-2D7E-857CFB0E979B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09DFBB-4E60-F560-861D-B756B02988AE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30/12/2024 – 13/01/2025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CE452A3-529A-8BB2-30DD-A04150A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28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163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B1E8-09BB-A9FD-3A66-C85FFDA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25360-7266-4A07-03ED-1C98120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994D7D-201D-5763-D58A-3A064A2926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153E11B-7793-EEAC-61E7-F453749A664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A19BCA-9ED6-C95F-F40E-06A0739E778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AEEC234-CA05-C44A-9A07-90EB618113A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CC9C-C68A-ACAB-5080-E611CA9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FB32-9858-8966-3A21-B24C4E8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30/12/2024 – 13/01/2025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Test di integrazione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Sviluppo delle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su delle </a:t>
            </a:r>
            <a:r>
              <a:rPr lang="it-IT" b="1">
                <a:solidFill>
                  <a:srgbClr val="000000"/>
                </a:solidFill>
              </a:rPr>
              <a:t>mini applicazioni</a:t>
            </a:r>
            <a:r>
              <a:rPr lang="it-IT">
                <a:solidFill>
                  <a:srgbClr val="000000"/>
                </a:solidFill>
              </a:rPr>
              <a:t> ed integrazione di entrambe le soluzioni su due </a:t>
            </a:r>
            <a:r>
              <a:rPr lang="it-IT" b="1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Studio di soluzioni di analisi del codice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Creazione dei turni da interfaccia grafica</a:t>
            </a:r>
          </a:p>
        </p:txBody>
      </p:sp>
      <p:pic>
        <p:nvPicPr>
          <p:cNvPr id="7" name="Immagine 6" descr="Immagine che contiene schermata, Policromia, Carattere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2E2A67-405A-777F-8E61-7E44521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86" y="2891007"/>
            <a:ext cx="562961" cy="535918"/>
          </a:xfrm>
          <a:prstGeom prst="rect">
            <a:avLst/>
          </a:prstGeom>
        </p:spPr>
      </p:pic>
      <p:pic>
        <p:nvPicPr>
          <p:cNvPr id="8" name="Immagine 7" descr="Immagine che contiene schermata, Policromia, cerchio, blu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144758B-8CF7-F01B-9419-CF0237D2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51" y="3655827"/>
            <a:ext cx="559621" cy="539927"/>
          </a:xfrm>
          <a:prstGeom prst="rect">
            <a:avLst/>
          </a:prstGeom>
        </p:spPr>
      </p:pic>
      <p:pic>
        <p:nvPicPr>
          <p:cNvPr id="10" name="Immagine 9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01B6EC-9BC5-B8CB-B96F-5F09C8FB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18" y="4527298"/>
            <a:ext cx="427352" cy="420896"/>
          </a:xfrm>
          <a:prstGeom prst="rect">
            <a:avLst/>
          </a:prstGeom>
        </p:spPr>
      </p:pic>
      <p:pic>
        <p:nvPicPr>
          <p:cNvPr id="14" name="Picture 2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F55C310-7143-C096-2D40-B495540E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83" y="5126708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7663-3205-7CF8-6F42-A3844BDF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82AD7-951F-CAAC-FC40-91112509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4DAB-EFDA-5CDF-5BD7-9D656A73D6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6E1A09-FE1A-6571-832D-02307970C48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9BF231-DCC6-AA60-49BC-D5739CE6C58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8714AF4-4AD4-DD0B-FF5C-E287D74188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8470353-1267-4F0C-C749-87E7094069EC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Nell’anno accademico 2024/2025 il progetto MS3 ha avuto un’evoluzione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 direzione dei seguenti aspetti</a:t>
            </a: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Autorizzazione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 e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Reintegrazione dei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E5A2-AE0D-6FD9-410D-07E6FA2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3C6D2-98A5-055C-FEA1-0BDDDCF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0" y="2365619"/>
            <a:ext cx="531446" cy="53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CB167-489E-7EEF-BDC6-E2EB7BE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3201072"/>
            <a:ext cx="554891" cy="554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399CF-4095-B5B7-E57C-7D0B6B4E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2" y="4820852"/>
            <a:ext cx="513929" cy="54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9FF61-236C-9FEA-0FE6-721AB993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4015478"/>
            <a:ext cx="531446" cy="531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615FD1-872E-F0EF-F8CB-D39E617D9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541" y="5703835"/>
            <a:ext cx="472593" cy="472593"/>
          </a:xfrm>
          <a:prstGeom prst="rect">
            <a:avLst/>
          </a:prstGeom>
        </p:spPr>
      </p:pic>
      <p:pic>
        <p:nvPicPr>
          <p:cNvPr id="14" name="Picture 12" descr="Immagine che contiene simbolo, cerchi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B9F3E9C-5214-041A-6B6B-81324B8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pic>
        <p:nvPicPr>
          <p:cNvPr id="17" name="Picture 9" descr="Immagine che contiene cerchio, simbol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9AEB70-CE11-881D-FE51-378719AB6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19" name="Picture 2" descr="Immagine che contiene simbolo, Elementi grafici, cerchio, cartone anim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E77C457-74DB-99F3-C21E-66D5C9557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66B6-1CE9-4EFD-C931-C99E6BDF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FAC20-CBF3-9441-1A2B-82BCF66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35AF50-E3BB-512A-945D-84FDDE3916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E2FA91-C5DE-99CD-DB83-8C028DC727B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692E17-2254-B5C0-E9F5-A358EC362D6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E83312-7C18-3DFD-45E1-954B475C0AF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9668406-C9B3-69A5-B521-B98BAC965EB1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Come il </a:t>
            </a:r>
            <a:r>
              <a:rPr lang="it-IT" sz="2000" i="1" err="1"/>
              <a:t>backend</a:t>
            </a:r>
            <a:r>
              <a:rPr lang="it-IT" sz="2000" i="1"/>
              <a:t> determina il </a:t>
            </a:r>
            <a:r>
              <a:rPr lang="it-IT" sz="2000" i="1" err="1"/>
              <a:t>tenant</a:t>
            </a:r>
            <a:r>
              <a:rPr lang="it-IT" sz="2000" i="1"/>
              <a:t> ID per ogni richiesta</a:t>
            </a:r>
            <a:endParaRPr lang="it-IT" i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7319-4BBB-2A7F-12CA-123A138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29D314-D64D-8B8C-71CF-959CA557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9DE2F4-DCBD-479F-2008-790D049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641701"/>
            <a:ext cx="8424334" cy="3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D458-EA8C-4C5D-3677-B75DE1B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7F67-7EF7-50D8-A892-A82AC56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14C0E1-0116-DE9D-DAA1-0ACADEB5DEF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DC148C-770E-320C-AA1B-D711EA6A71A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50194E-1407-7C90-B844-B525D9F7057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7BA1E2C-A251-7EC4-3157-2338F19919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AD60F0A-9807-FC6B-3BA2-2D030DD7CC67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Partizionamento dei dati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7548B-2554-5F62-55FC-411628D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4D6A2-BEDD-6302-9AF7-72CD980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7" name="Immagine 6" descr="Immagine che contiene testo, schermata, diagramm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6B1E07-911C-1D83-A134-B0A21FE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94441"/>
            <a:ext cx="7001934" cy="4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02DF-ADF2-DE7D-3F32-D4F6E718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8B60A-DDD9-DF8C-73EC-BB187BDF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B23047-5772-B340-D2CB-AD2B97EA00A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C6FF3C-8790-499E-B57E-30CED8E6C5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0C31D7-3E59-81C4-670C-6CF5834D4C5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1E6E79-E14A-DFAE-7733-695C451CE5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68A7928-A107-C0FE-F165-730C50B4B720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statica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F1A4-E6C9-A2D9-8E42-D3932E0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88C3-68BD-5701-9126-E8014DBB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D347CD6-4969-DC39-C938-CAE9186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951"/>
              </p:ext>
            </p:extLst>
          </p:nvPr>
        </p:nvGraphicFramePr>
        <p:xfrm>
          <a:off x="639725" y="2200825"/>
          <a:ext cx="6705600" cy="20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43645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3232714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 </a:t>
                      </a:r>
                      <a:r>
                        <a:rPr lang="it-IT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Backend</a:t>
                      </a:r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(Java)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SonarCloud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analisi approfondita della qualità del codice, rileva bug, vulnerabilità e code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smells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Strumento leggero e specializzato per rilevare bug specifici del codice Java. Facilmente integrabile in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IntelliJ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tramite Plugin.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PMD: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Completa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rilevando problemi di stile e migliorando la leggibilità del codice.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Frontend (React)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ESLint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Standard de facto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l'analisi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del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codice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JavaScript.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Rileva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sintassi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aderenza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alle best practice.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Lighthouse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indispensabile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analizzare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performance, SEO,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accessibilità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applicazioni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web.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DependaBot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GitHub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dipendenze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progetti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software.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2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8160-EF7E-C9CB-B80A-166D1133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FB71-0A26-17FD-E37E-86882F3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3B0C-6AD4-FD7D-36BA-DEC3ED2FFD0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5D31-0542-F0A3-B9A9-23C33E2C6D2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4609FB-D990-E23C-2F42-9217F70259F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6D5451-FD51-5611-EE83-4A10B9049F6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95B42B9-5EB1-E5F2-C940-8996021DCAF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dinamica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0D75-E341-9EAE-42EC-C67D124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80DC-6211-04CC-591C-8E16097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112F644-DA7A-05DA-C176-A2A495AE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20683"/>
              </p:ext>
            </p:extLst>
          </p:nvPr>
        </p:nvGraphicFramePr>
        <p:xfrm>
          <a:off x="639725" y="2210465"/>
          <a:ext cx="6705600" cy="4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00521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30437413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Java Profilers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Goal: fornire insight su vari aspetti di runtime di un applicazione (memory usage, cpu consumption, garbage collection, potential bottlenecks…)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VisualVM: tool open-source free che fa profiling di cpu in real-time, memoria, thread, GC, oltre a permettere anche analisi di thread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Jprofiler, YourKit: commerciali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Sec.&amp;Vulnerability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Scanners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OWASP ZAP: tool open-source free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sfruttare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conosciute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(SQL injection, XSS, …). E’ facile da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in pipeline di CI/CD e ha un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ecosistema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plugin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molto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vasto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ampliare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le sue features.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Necessità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esperienza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nell’ambito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interpretare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correttamente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risultati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Burp suite: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più features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21781"/>
                  </a:ext>
                </a:extLst>
              </a:tr>
              <a:tr h="2092325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Monitoring&amp;Observability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Spring Boot Actuator: built-in dentro Spring, fornisce diverse features per aiutare a monitorare una app spring con la sua health, environment, dump, e si integra facilmente con altri sistemi come Prometheus.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Utilizza gli endpoint HTTP per interagire con l’applicazione.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New relic, Datadog: commerciali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Frontend analysis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React Dev Tools: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estensione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browser per debugging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componenti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permette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ispezionarne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cambi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le performance al rendering.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Fatto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apposta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 component-based.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Così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trovare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bottleneck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rendering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ineffiecienze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Sentry: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7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3B1-FBCA-87E7-C934-34B68DC4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E352D-011D-3B2A-E2FD-3D217A8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4BDF44-C2D1-EDC0-380A-A40265CE3E2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B60BD1-67D9-D90A-A6E1-B7EB53AFCD1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DBD8469-CF40-772A-D081-5335CF85899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E1117D2-B93C-8DE8-2FBF-9D62E45D6C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743D5AF-8ECF-0DE1-4361-10736659FC70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UI per inserimento dei turni durante la creazione di un servizio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934B-D17D-E19C-D42A-95700B1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34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62861-D07F-5C1A-83E2-329BA5A3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4664A0-BAA6-12FE-8E80-115EE77E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44502"/>
            <a:ext cx="8923867" cy="4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8D6F-84A7-A731-6900-D1AF69A4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1EC3-EE48-C39E-40A7-600D384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B16F8-A92D-E39A-B590-3186C9919BF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B35E0B-968E-FEA0-43BD-0BD58B82797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0B84BB-A02C-A6D1-56BA-96F1AAB2411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FA1C3C-AC20-F0F7-8667-5B73F6B57D7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F6B8-654C-6C32-F8DD-03A20738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8A5D-9DEE-FC05-3653-B1A4BA8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9E22043-479E-D5ED-C489-DA6D15ABCD2D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</a:t>
            </a:r>
            <a:r>
              <a:rPr lang="it-IT" sz="2000" b="1" noProof="0"/>
              <a:t>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06BEBA5-CE26-8559-5016-90B3863C6161}"/>
              </a:ext>
            </a:extLst>
          </p:cNvPr>
          <p:cNvSpPr txBox="1"/>
          <p:nvPr/>
        </p:nvSpPr>
        <p:spPr>
          <a:xfrm>
            <a:off x="639726" y="2093679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controlli per verificare che ad ogni mansione di ogni turno vi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creazione di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  <a:latin typeface="Aptos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</a:rPr>
              <a:t>ora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i turni verranno riempiti il più possibile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è disponibile per almeno una delle mansioni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6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5410-D885-598B-0925-1FB554F1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AB4F-2D4E-38E9-BEEE-6978C5B9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3A68F2-6AF1-9B39-89C5-5797181646F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DF6F3-2A81-70C6-095A-BCC8E40D7E1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54D6F5-91B6-216C-E9EF-470C054F9A7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E3FC188-6668-0C0A-46B3-A27F6D641CE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977B-0DF4-911F-2C93-5859ACD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BB9D6-EA27-EC4A-3729-C674582C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93B5B78F-6685-4E9C-2D13-98A332DD2E6D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Metà dei package di </a:t>
            </a:r>
            <a:r>
              <a:rPr lang="it-IT" b="1">
                <a:solidFill>
                  <a:srgbClr val="000000"/>
                </a:solidFill>
              </a:rPr>
              <a:t>test </a:t>
            </a:r>
            <a:r>
              <a:rPr lang="it-IT">
                <a:solidFill>
                  <a:srgbClr val="000000"/>
                </a:solidFill>
              </a:rPr>
              <a:t>sono stati reintegrati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Introdotte 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all'interno di due </a:t>
            </a:r>
            <a:r>
              <a:rPr lang="it-IT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Prodotti due documenti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sullo studio dei tool di </a:t>
            </a:r>
            <a:r>
              <a:rPr lang="it-IT" b="1">
                <a:solidFill>
                  <a:srgbClr val="000000"/>
                </a:solidFill>
              </a:rPr>
              <a:t>analisi statica </a:t>
            </a:r>
            <a:r>
              <a:rPr lang="it-IT">
                <a:solidFill>
                  <a:srgbClr val="000000"/>
                </a:solidFill>
              </a:rPr>
              <a:t>e </a:t>
            </a:r>
            <a:r>
              <a:rPr lang="it-IT" b="1">
                <a:solidFill>
                  <a:srgbClr val="000000"/>
                </a:solidFill>
              </a:rPr>
              <a:t>dinamica </a:t>
            </a:r>
            <a:r>
              <a:rPr lang="it-IT">
                <a:solidFill>
                  <a:srgbClr val="000000"/>
                </a:solidFill>
              </a:rPr>
              <a:t>per il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Creata un interfaccia grafica più complessa per la creazione di un servizio, permettendo di definire anche la </a:t>
            </a:r>
            <a:r>
              <a:rPr lang="it-IT" b="1">
                <a:solidFill>
                  <a:srgbClr val="000000"/>
                </a:solidFill>
              </a:rPr>
              <a:t>creazione </a:t>
            </a:r>
            <a:r>
              <a:rPr lang="it-IT">
                <a:solidFill>
                  <a:srgbClr val="000000"/>
                </a:solidFill>
              </a:rPr>
              <a:t>dei relativi </a:t>
            </a:r>
            <a:r>
              <a:rPr lang="it-IT" b="1">
                <a:solidFill>
                  <a:srgbClr val="000000"/>
                </a:solidFill>
              </a:rPr>
              <a:t>turni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723-9F1E-1D37-D67C-C4E28F9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DF3B6-553F-741D-9E21-52FC394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B8D59A-E1F3-CFB1-13F9-689B092DF10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379B1-C085-2171-1946-0E37F2EF2E5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687D41-0637-166D-5A62-790CED601A9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B265C2A-AA72-821D-BF5E-30298ECC725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346-1303-14F7-82C4-CDC7C6D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462D-00C4-47DA-30E5-93E4515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DEB7BB7D-2826-5A9F-51D9-DFD2A618EAF3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Implementati controlli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 fatto che ad ogni mansione di ogni turno vi fosse almeno un medico strutturato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Aggiunta la possibilità di creare uno scheduling di un giorno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Risolta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la generazione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di una schedulazione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che si fermava al primo vincolo non soddisfatto</a:t>
            </a:r>
          </a:p>
        </p:txBody>
      </p:sp>
    </p:spTree>
    <p:extLst>
      <p:ext uri="{BB962C8B-B14F-4D97-AF65-F5344CB8AC3E}">
        <p14:creationId xmlns:p14="http://schemas.microsoft.com/office/powerpoint/2010/main" val="327177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1EB-A6C1-07BE-3132-6F95BB1D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D122-F148-4B0D-B4DE-9F4151B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A61CBE-6C6A-6C73-4176-82C887B8D5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1E0E6A-128C-2C0F-D1C1-F0B6F0C412F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36DD75-032D-5E2A-452F-8D4E8D0358C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EC0F499-2A1B-FC69-9B32-AA68E0AA9B8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6DCA-9929-BDF8-4F6C-E37231B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37276-1074-DCF4-DC4C-D370DBFF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25ADAB7E-96C9-3C10-BE71-F6D3564A9490}"/>
              </a:ext>
            </a:extLst>
          </p:cNvPr>
          <p:cNvSpPr txBox="1"/>
          <p:nvPr/>
        </p:nvSpPr>
        <p:spPr>
          <a:xfrm>
            <a:off x="646032" y="1613118"/>
            <a:ext cx="665405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Non effettiva separazione dei dati tra i vari </a:t>
            </a:r>
            <a:r>
              <a:rPr lang="it-IT" sz="2000" err="1"/>
              <a:t>tenant</a:t>
            </a:r>
            <a:endParaRPr lang="it-IT" sz="200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rgbClr val="262626"/>
                </a:solidFill>
              </a:rPr>
              <a:t>Le operazioni database vengono fatte da un unico utente, il quale ha i permessi di accesso a tutti i dati di tutti i </a:t>
            </a:r>
            <a:r>
              <a:rPr lang="it-IT" sz="1600" err="1">
                <a:solidFill>
                  <a:srgbClr val="262626"/>
                </a:solidFill>
              </a:rPr>
              <a:t>tenant</a:t>
            </a:r>
            <a:endParaRPr lang="it-IT" sz="1600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E04A-2F6D-8AF0-BE19-7C338BB1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A2F8-C7C8-EC89-DA83-045305A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C2C656-07AB-8B08-2D0C-508B7DE232B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CC44-2503-0385-60A8-33743EDF28A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A8725E-0C4B-39C2-539B-290222E1778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E3334D0-CB2C-549B-EFAC-07143D4C11A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49559-E3CD-D971-FA36-15CC4DC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66E8-49B3-7430-0C7B-A46B906C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26153E1F-EEE1-5E05-6363-6AA39FF30731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4288C9A-46CD-A06C-63E9-7475E4DF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73314"/>
              </p:ext>
            </p:extLst>
          </p:nvPr>
        </p:nvGraphicFramePr>
        <p:xfrm>
          <a:off x="734447" y="2099822"/>
          <a:ext cx="6654800" cy="2225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191283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389412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val="4208003829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Descrizione</a:t>
                      </a:r>
                      <a:endParaRPr lang="it-IT"/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39761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Risolvere il problema riscontrato nella schedulazione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93396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di integrazione: ripristino test già presenti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8509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Studiare le soluzioni di analisi statica (e poi dinamica se non ha richiesto troppo tempo quella statica) del codice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0766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6841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71515"/>
                  </a:ext>
                </a:extLst>
              </a:tr>
              <a:tr h="199898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Integrare soluzioni MT nel progetto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81739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Aggiungere la possibilità di creare turni ad un servizio medico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6267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2A9A3C4-8C82-7B7D-F271-42121F46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51794"/>
              </p:ext>
            </p:extLst>
          </p:nvPr>
        </p:nvGraphicFramePr>
        <p:xfrm>
          <a:off x="4849247" y="4662407"/>
          <a:ext cx="2540000" cy="892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68057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8390289"/>
                    </a:ext>
                  </a:extLst>
                </a:gridCol>
              </a:tblGrid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INIZIO: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30/12/24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59600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FINE: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13/1/25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388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10C21CB-631C-C4C9-7044-2A95E98C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1976"/>
              </p:ext>
            </p:extLst>
          </p:nvPr>
        </p:nvGraphicFramePr>
        <p:xfrm>
          <a:off x="736169" y="4662407"/>
          <a:ext cx="2568123" cy="882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137">
                  <a:extLst>
                    <a:ext uri="{9D8B030D-6E8A-4147-A177-3AD203B41FA5}">
                      <a16:colId xmlns:a16="http://schemas.microsoft.com/office/drawing/2014/main" val="762190188"/>
                    </a:ext>
                  </a:extLst>
                </a:gridCol>
                <a:gridCol w="1411986">
                  <a:extLst>
                    <a:ext uri="{9D8B030D-6E8A-4147-A177-3AD203B41FA5}">
                      <a16:colId xmlns:a16="http://schemas.microsoft.com/office/drawing/2014/main" val="2811060378"/>
                    </a:ext>
                  </a:extLst>
                </a:gridCol>
              </a:tblGrid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0716"/>
                  </a:ext>
                </a:extLst>
              </a:tr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  <a:endParaRPr lang="it-IT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45672"/>
                  </a:ext>
                </a:extLst>
              </a:tr>
            </a:tbl>
          </a:graphicData>
        </a:graphic>
      </p:graphicFrame>
      <p:sp>
        <p:nvSpPr>
          <p:cNvPr id="19" name="CasellaDiTesto 6">
            <a:extLst>
              <a:ext uri="{FF2B5EF4-FFF2-40B4-BE49-F238E27FC236}">
                <a16:creationId xmlns:a16="http://schemas.microsoft.com/office/drawing/2014/main" id="{056D9C93-A6E7-50C2-FFF4-2EE09267F040}"/>
              </a:ext>
            </a:extLst>
          </p:cNvPr>
          <p:cNvSpPr txBox="1"/>
          <p:nvPr/>
        </p:nvSpPr>
        <p:spPr>
          <a:xfrm>
            <a:off x="736590" y="6107626"/>
            <a:ext cx="67573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Nota: </a:t>
            </a:r>
            <a:r>
              <a:rPr lang="it-IT" sz="1600"/>
              <a:t>non sono stati definiti i pesi di ogni task in questo sprint</a:t>
            </a:r>
          </a:p>
        </p:txBody>
      </p:sp>
    </p:spTree>
    <p:extLst>
      <p:ext uri="{BB962C8B-B14F-4D97-AF65-F5344CB8AC3E}">
        <p14:creationId xmlns:p14="http://schemas.microsoft.com/office/powerpoint/2010/main" val="28392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2728B-E656-9DC7-F1C0-E1275273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403EA-26A6-7AAA-D7A7-EEBBDE40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5BA4EF8-2B69-C6F5-7138-1C3DB784219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D7B2-3175-234A-219C-9E6FD14D682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585DC7-C898-DEE0-67B1-50D88DA6FF7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8D1B444-EBE2-7F16-6A34-EBEEA8DA094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2DDCE59-1B3C-E84E-BB90-4263BB10C28C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Altre attività portate avanti hanno riguardato:</a:t>
            </a:r>
          </a:p>
          <a:p>
            <a:endParaRPr lang="it-IT"/>
          </a:p>
          <a:p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Omogeneizzazione della grafica</a:t>
            </a: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Continuo traduzione interfacce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Aggiornamento design di alcune schermate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Aggiunta nuove funzionalità</a:t>
            </a:r>
            <a:endParaRPr lang="it-IT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274F-75E9-4816-AA8E-EE4AB36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6DC8-E567-C0DA-9023-060FBC9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EA26E-7F83-C10D-6123-A6541618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0C03DB-7D32-91F7-C9E9-638B8F5C0E8B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9389F-04B6-D701-E51E-E1DF074611A7}"/>
              </a:ext>
            </a:extLst>
          </p:cNvPr>
          <p:cNvSpPr txBox="1"/>
          <p:nvPr/>
        </p:nvSpPr>
        <p:spPr>
          <a:xfrm>
            <a:off x="7377341" y="2307184"/>
            <a:ext cx="1339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📐✨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8D956-DECD-1A0E-FB19-125C601D8DD1}"/>
              </a:ext>
            </a:extLst>
          </p:cNvPr>
          <p:cNvSpPr txBox="1"/>
          <p:nvPr/>
        </p:nvSpPr>
        <p:spPr>
          <a:xfrm rot="16200000">
            <a:off x="7721864" y="2986497"/>
            <a:ext cx="6598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🌍🔄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D2A9AB-82AC-B760-3E40-952EFBF084FA}"/>
              </a:ext>
            </a:extLst>
          </p:cNvPr>
          <p:cNvSpPr txBox="1"/>
          <p:nvPr/>
        </p:nvSpPr>
        <p:spPr>
          <a:xfrm rot="16200000">
            <a:off x="7754710" y="3816309"/>
            <a:ext cx="5847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📱🎨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2D3910-57C8-C502-DAC2-8408B0BF25A2}"/>
              </a:ext>
            </a:extLst>
          </p:cNvPr>
          <p:cNvSpPr txBox="1"/>
          <p:nvPr/>
        </p:nvSpPr>
        <p:spPr>
          <a:xfrm>
            <a:off x="7508488" y="4796946"/>
            <a:ext cx="1077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➕⚙</a:t>
            </a:r>
            <a:r>
              <a:rPr lang="en-US"/>
              <a:t>️</a:t>
            </a:r>
          </a:p>
        </p:txBody>
      </p:sp>
    </p:spTree>
    <p:extLst>
      <p:ext uri="{BB962C8B-B14F-4D97-AF65-F5344CB8AC3E}">
        <p14:creationId xmlns:p14="http://schemas.microsoft.com/office/powerpoint/2010/main" val="184009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6D8A64F-9C78-F662-5880-09113093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7735"/>
              </p:ext>
            </p:extLst>
          </p:nvPr>
        </p:nvGraphicFramePr>
        <p:xfrm>
          <a:off x="701514" y="2028654"/>
          <a:ext cx="8864600" cy="18954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321986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16707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5728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66978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7631502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10387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253358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37565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72333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74322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6994885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78685882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0752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5100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74491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63837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18833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153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96139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EB0F641-12F4-D8BE-5D0A-6DF73E847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97163"/>
              </p:ext>
            </p:extLst>
          </p:nvPr>
        </p:nvGraphicFramePr>
        <p:xfrm>
          <a:off x="2704775" y="4056694"/>
          <a:ext cx="4856692" cy="253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30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5F635-376E-AF22-21A8-C78B7A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9EF2122-5EEE-A357-3010-500DDCDB62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73E1E0F-092A-5854-0A5B-57991D69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3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2A112D9-1CE3-9A17-426C-3935D46D51EE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7578DE-E29C-0B82-4DAA-40EF38217C96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13/01/2025 – 27/01/2025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A39D5AB7-2968-FC44-DF6F-722FBAF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41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950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9E9-6C34-60C2-33F3-9C4A6FD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9A23-C6BA-7868-98CE-4BA4B0A9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AF022C-BA9E-689C-C602-2C5E8350555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A38890-BC86-C278-88FC-26B8D233809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170B25-65C3-2ED3-6963-2DF34693CE1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AB6DEF3-F2B2-A6D6-06B4-B679C366C66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6C1BF10-68EC-0C78-F41D-8A980BD4A6A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572C-DB2F-0FF4-BC96-9DB1CAD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367B-6851-1689-41F2-DCFA55AC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13/01/2025 – 27/01/2025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  <a:r>
              <a:rPr lang="it-IT" b="1"/>
              <a:t> 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 dei dati nelle due soluzioni</a:t>
            </a:r>
            <a:r>
              <a:rPr lang="it-IT" sz="12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C115FC57-C553-6262-746B-450C21C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95" y="2632463"/>
            <a:ext cx="647700" cy="64770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CA7CF46-E83C-CA05-392B-30A20A15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5" y="3439907"/>
            <a:ext cx="647700" cy="647700"/>
          </a:xfrm>
          <a:prstGeom prst="rect">
            <a:avLst/>
          </a:prstGeom>
        </p:spPr>
      </p:pic>
      <p:pic>
        <p:nvPicPr>
          <p:cNvPr id="12" name="Immagine 11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5B95D672-F32B-8874-6359-0565C4C5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95" y="4247351"/>
            <a:ext cx="647700" cy="647700"/>
          </a:xfrm>
          <a:prstGeom prst="rect">
            <a:avLst/>
          </a:prstGeom>
        </p:spPr>
      </p:pic>
      <p:pic>
        <p:nvPicPr>
          <p:cNvPr id="14" name="Immagine 13" descr="Immagine che contiene schermata, Policromia, Elementi grafici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A1205BD-206B-34E9-6117-8DAF8947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287" y="5054794"/>
            <a:ext cx="647700" cy="647700"/>
          </a:xfrm>
          <a:prstGeom prst="rect">
            <a:avLst/>
          </a:prstGeom>
        </p:spPr>
      </p:pic>
      <p:pic>
        <p:nvPicPr>
          <p:cNvPr id="15" name="Immagine 14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EAF740-3EA1-5C30-CF99-98CDE2214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195" y="5868055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E0A8-E4B6-184A-B703-78DB9D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042FE-D13A-77B5-FF0A-89CDA77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36037-3A06-A3DB-8669-E777535E83F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DD1A2B-06B2-47A3-4AF8-5A2E6B40A2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9BD844-949E-801A-0171-1F25DA713D7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69E8C9A-8147-317F-91F9-F796C49018D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07FD185-2EE7-6C73-F596-DE58E6179DB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7141-8F97-427B-8C8A-90C92C6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4F06-5AA3-8A80-40C3-7914067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noProof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schema nello stesso database fisico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Spring/</a:t>
            </a:r>
            <a:r>
              <a:rPr lang="it-IT" sz="1600" err="1"/>
              <a:t>Hibernate</a:t>
            </a:r>
            <a:r>
              <a:rPr lang="it-IT" sz="1600"/>
              <a:t> può passare dinamicamente da uno schema all’altro in base al </a:t>
            </a:r>
            <a:r>
              <a:rPr lang="it-IT" sz="1600" err="1"/>
              <a:t>tenant</a:t>
            </a:r>
            <a:r>
              <a:rPr lang="it-IT" sz="1600"/>
              <a:t>, determinato durante il </a:t>
            </a:r>
            <a:r>
              <a:rPr lang="it-IT" sz="1600" err="1"/>
              <a:t>runtime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un utente con privilegi limitati sul suo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Più semplice eliminare o migrare un singolo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Il carico alto di un </a:t>
            </a:r>
            <a:r>
              <a:rPr lang="it-IT" sz="1600" err="1"/>
              <a:t>tenant</a:t>
            </a:r>
            <a:r>
              <a:rPr lang="it-IT" sz="1600"/>
              <a:t> può influenzare gli altri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Gestione potenzialmente complicata di molti schemi in un unico database</a:t>
            </a:r>
            <a:endParaRPr lang="en-GB" sz="160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0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ECFF-4FF7-8CFC-B6D8-CF3425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5F7A-8BA6-ACDC-69FB-013638C4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281162-368C-3A02-D094-86D3F7E963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C3C75B-C0F9-7E45-1FDB-0C57C8C1C6C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7D29123-E363-AAF2-5772-AE85625BF3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C16810F-D7DF-A194-FF52-48D931BD283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DD5E2B2-B6C7-02DB-DD51-5EE863FF04F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4FA7-9E71-B142-6754-ABA28CB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F307-8BFE-10C7-252B-6F89AB01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relativo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dei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SchemaSwitchingConnectionProviderPostgreSQL</a:t>
            </a:r>
            <a:r>
              <a:rPr lang="it-IT" sz="1600"/>
              <a:t> imposta il contesto SQL per isolare le query al solo schema del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Integrazione</a:t>
            </a:r>
            <a:r>
              <a:rPr lang="en-GB" b="1"/>
              <a:t>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4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507B-8B51-FDA6-C474-E151A0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3DAF9-499D-4774-267A-7B91869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FE0ADD-B332-DAE0-2505-ABDA71043E8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801381B-F571-0587-B65C-752589D281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C07490-1E17-3D48-A6F6-0527129ECC0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8345CDD-FC5A-DA21-A4D6-0E07F33FD5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97E116D-09CB-6E7D-6851-39B2CB320D6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BAE8-DA67-B700-3CAB-AC8D0CB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B9BE-92C6-0982-68DB-DA3C82D0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database separato 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Si mantiene a </a:t>
            </a:r>
            <a:r>
              <a:rPr lang="it-IT" sz="1600" err="1"/>
              <a:t>runtime</a:t>
            </a:r>
            <a:r>
              <a:rPr lang="it-IT" sz="1600"/>
              <a:t> una mappa tra i </a:t>
            </a:r>
            <a:r>
              <a:rPr lang="it-IT" sz="1600" err="1"/>
              <a:t>tenant</a:t>
            </a:r>
            <a:r>
              <a:rPr lang="it-IT" sz="1600"/>
              <a:t> e il rispettivo </a:t>
            </a:r>
            <a:r>
              <a:rPr lang="it-IT" sz="1600" err="1"/>
              <a:t>db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database su cui lavora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Isolamento delle performance e 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Alto livello di personalizzazione del DB per il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All'aumentare del numero di </a:t>
            </a:r>
            <a:r>
              <a:rPr lang="it-IT" sz="1600" err="1"/>
              <a:t>tenant</a:t>
            </a:r>
            <a:r>
              <a:rPr lang="it-IT" sz="160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Difficoltà nel replicare un cambiamento su più databases</a:t>
            </a:r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7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C443-CD4C-3B27-B03D-E88B549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6049A-BEC2-9030-544F-2D9CEE9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38AD9-8CA4-927F-FA2F-CAD670EE35C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74287-9112-FAD9-9B89-7488F4A558F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CEEE0C-BA87-55B6-D97D-6551350A84E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06ED2B8-BAF7-7F7D-CAE7-C376AB9C5E0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633EEEE3-DA2A-B2D0-70FE-9CD5B5393B1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AC3F4-3944-120E-5767-DC604C3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5400-43FA-5C70-728E-1864F1A2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</a:t>
            </a:r>
            <a:r>
              <a:rPr lang="en-GB" b="1" err="1"/>
              <a:t>dei</a:t>
            </a:r>
            <a:r>
              <a:rPr lang="en-GB" b="1"/>
              <a:t>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MultiTenantConnectionProvider</a:t>
            </a:r>
            <a:r>
              <a:rPr lang="it-IT" sz="1600"/>
              <a:t> imposta il contesto SQL per identificare il corretto Database su cui operare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Integrazione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4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570-4944-EF51-FA78-7691F26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96939-130D-B34E-A60B-1895727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1F42D4-EAC9-0F22-FDAE-9A64DD93661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C837DD-93CF-BEF4-06A5-427DC6D0B9D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D555C8B-D5AD-DFC8-6979-CD861D8597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77CD06-61A2-3F2C-1760-84C1BF504E6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C5650EF-4BCA-0318-1DDA-09CF101E07C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7E82-0537-9ED4-6472-DCAA9E5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07534-42A5-8457-9DF0-834E92C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Tool</a:t>
            </a:r>
            <a:r>
              <a:rPr lang="en-GB" b="1" noProof="0"/>
              <a:t> di </a:t>
            </a:r>
            <a:r>
              <a:rPr lang="en-GB" b="1" noProof="0" err="1"/>
              <a:t>integrazione</a:t>
            </a:r>
            <a:r>
              <a:rPr lang="en-GB" b="1"/>
              <a:t>:</a:t>
            </a:r>
            <a:r>
              <a:rPr lang="en-GB" noProof="0"/>
              <a:t> </a:t>
            </a:r>
            <a:r>
              <a:rPr lang="en-GB" err="1"/>
              <a:t>analisi</a:t>
            </a:r>
            <a:r>
              <a:rPr lang="en-GB"/>
              <a:t> </a:t>
            </a:r>
            <a:r>
              <a:rPr lang="en-GB" err="1"/>
              <a:t>tramite</a:t>
            </a:r>
            <a:r>
              <a:rPr lang="en-GB" noProof="0"/>
              <a:t> </a:t>
            </a:r>
            <a:r>
              <a:rPr lang="en-GB" noProof="0" err="1"/>
              <a:t>Codacy</a:t>
            </a:r>
            <a:r>
              <a:rPr lang="en-GB" noProof="0"/>
              <a:t>, </a:t>
            </a:r>
            <a:r>
              <a:rPr lang="en-GB" noProof="0" err="1"/>
              <a:t>che</a:t>
            </a:r>
            <a:r>
              <a:rPr lang="en-GB" noProof="0"/>
              <a:t> al </a:t>
            </a:r>
            <a:r>
              <a:rPr lang="en-GB" noProof="0" err="1"/>
              <a:t>suo</a:t>
            </a:r>
            <a:r>
              <a:rPr lang="en-GB" noProof="0"/>
              <a:t> </a:t>
            </a:r>
            <a:r>
              <a:rPr lang="en-GB" noProof="0" err="1"/>
              <a:t>interno</a:t>
            </a:r>
            <a:r>
              <a:rPr lang="en-GB" noProof="0"/>
              <a:t> </a:t>
            </a:r>
            <a:r>
              <a:rPr lang="en-GB" noProof="0" err="1"/>
              <a:t>contiene</a:t>
            </a:r>
            <a:r>
              <a:rPr lang="en-GB" noProof="0"/>
              <a:t> </a:t>
            </a:r>
            <a:r>
              <a:rPr lang="en-GB" noProof="0" err="1"/>
              <a:t>anche</a:t>
            </a:r>
            <a:r>
              <a:rPr lang="en-GB" noProof="0"/>
              <a:t> </a:t>
            </a:r>
            <a:r>
              <a:rPr lang="en-GB" noProof="0" err="1"/>
              <a:t>ESLint</a:t>
            </a:r>
            <a:endParaRPr lang="it-IT" noProof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4340DB-EFEE-9B60-525D-2D3C105A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1F2A3EE2-80A8-D1F1-2432-3CEB644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6815-3115-D557-B819-8D1D954A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CA5-8F4A-6751-8173-1A1C1F6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14EC80-FFE3-C368-E21F-B134F32B9D3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5F4624-AAC4-3E62-C7F0-09EEE8135F8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1E58E5-5883-BA34-F6BD-A615E4A5DAC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D5ECE1D-E440-9FC4-F9E7-DB73F3FE143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F3328F99-9FA3-5732-C13A-6CB00DB12E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58DD-5F8D-8DB0-F864-5482C47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11B87-0164-C34B-868B-DA6EAFB4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473CC0-DE64-C9AB-BC2F-ABAACEAEED59}"/>
              </a:ext>
            </a:extLst>
          </p:cNvPr>
          <p:cNvSpPr txBox="1"/>
          <p:nvPr/>
        </p:nvSpPr>
        <p:spPr>
          <a:xfrm>
            <a:off x="639726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 noProof="0"/>
              <a:t>Introdotta una classe astratta chiamata </a:t>
            </a:r>
            <a:r>
              <a:rPr lang="it-IT" noProof="0" err="1"/>
              <a:t>SoftDeletableEntity</a:t>
            </a:r>
            <a:r>
              <a:rPr lang="it-IT"/>
              <a:t>: per andare a filtrare le entità “soft </a:t>
            </a:r>
            <a:r>
              <a:rPr lang="it-IT" err="1"/>
              <a:t>deletable</a:t>
            </a:r>
            <a:r>
              <a:rPr lang="it-IT"/>
              <a:t>”, si è andati ad utilizzare i filtri di </a:t>
            </a:r>
            <a:r>
              <a:rPr lang="it-IT" err="1"/>
              <a:t>Hibernate</a:t>
            </a:r>
            <a:r>
              <a:rPr lang="it-IT"/>
              <a:t>, che in maniera automatica, permettono di aggiungere delle condizioni alla query sul DB.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r>
              <a:rPr lang="it-IT"/>
              <a:t>Questa classe deve essere estesa dalle entità che vogliono implementare la soft delete.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4F15EADD-D2A6-B4AD-A091-683D3A9A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8" y="3112512"/>
            <a:ext cx="6092546" cy="144042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714357-7075-5F7F-2FB5-DDEB092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2" t="12955" b="5116"/>
          <a:stretch/>
        </p:blipFill>
        <p:spPr>
          <a:xfrm>
            <a:off x="1006748" y="5278420"/>
            <a:ext cx="4888114" cy="2992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AB01CA9-AB84-7F77-9C8C-E8A76F85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82"/>
          <a:stretch/>
        </p:blipFill>
        <p:spPr>
          <a:xfrm>
            <a:off x="1006748" y="5712908"/>
            <a:ext cx="4654459" cy="2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689A-9D24-AF7B-191E-9CE0463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223E1-8AE4-F65A-9E12-B3E66C1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070912-CA32-E61A-2DD6-BCF294E9F8E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CD779-DA8E-277C-3C4A-1835F4DD9C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98FBA2-5E4D-18D9-69C3-AC2F2F07584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B4F13E3-6DE0-F00A-65A7-CF0E6C324C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CC8D9EF-9DAE-D3B9-CD51-E9EB4F837D0A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0F58-AF87-3AB8-ECFC-79F4847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40DA8-87B7-480B-1F31-5778764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/>
              <a:t>Creata</a:t>
            </a:r>
            <a:r>
              <a:rPr lang="it-IT" noProof="0"/>
              <a:t> l’interfaccia </a:t>
            </a:r>
            <a:r>
              <a:rPr lang="it-IT" noProof="0" err="1"/>
              <a:t>SoftDeleteJpaRepository</a:t>
            </a:r>
            <a:r>
              <a:rPr lang="it-IT" noProof="0"/>
              <a:t> per estendere </a:t>
            </a:r>
            <a:r>
              <a:rPr lang="it-IT"/>
              <a:t>il comportamento</a:t>
            </a:r>
            <a:r>
              <a:rPr lang="it-IT" noProof="0"/>
              <a:t> del </a:t>
            </a:r>
            <a:r>
              <a:rPr lang="it-IT" noProof="0" err="1"/>
              <a:t>JpaRepository</a:t>
            </a:r>
            <a:endParaRPr lang="it-IT" noProof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726035"/>
            <a:ext cx="6106030" cy="34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7548-E8FF-D855-7F87-1375FF8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0F5-F9FD-0BD8-5904-B6F2E24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74AAE0-AAF4-43B2-40A7-C4802F47ABE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881435-293F-2E86-E21B-4CEEEB883C7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F973C79-81B5-F217-DCFD-211F987C1F7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D05329-820E-BD12-01A1-CBFFA5170A7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CA81404-0CD0-D009-63C3-A8C8D53C7748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Realizzare dei meccanismi di sicurezza, in particolare riguardo l'</a:t>
            </a:r>
            <a:r>
              <a:rPr lang="it-IT" b="1"/>
              <a:t>autenticazione</a:t>
            </a:r>
            <a:r>
              <a:rPr lang="it-IT"/>
              <a:t> e l'</a:t>
            </a:r>
            <a:r>
              <a:rPr lang="it-IT" b="1"/>
              <a:t>autorizzazione</a:t>
            </a:r>
            <a:r>
              <a:rPr lang="it-IT"/>
              <a:t>, ragionando nell'ottica del multi-</a:t>
            </a:r>
            <a:r>
              <a:rPr lang="it-IT" err="1"/>
              <a:t>tenancy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Integrare strumenti di analisi </a:t>
            </a:r>
            <a:r>
              <a:rPr lang="it-IT" b="1"/>
              <a:t>statica</a:t>
            </a:r>
            <a:r>
              <a:rPr lang="it-IT"/>
              <a:t> e </a:t>
            </a:r>
            <a:r>
              <a:rPr lang="it-IT" b="1"/>
              <a:t>dinamica</a:t>
            </a:r>
            <a:r>
              <a:rPr lang="it-IT"/>
              <a:t> nel flusso di sviluppo del codice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Reintegrare i </a:t>
            </a:r>
            <a:r>
              <a:rPr lang="it-IT" b="1"/>
              <a:t>test</a:t>
            </a:r>
            <a:r>
              <a:rPr lang="it-IT"/>
              <a:t> nel ciclo di realizzazione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3230-7486-B8BB-C0EC-0DF95F3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5B252-C2D6-B2CA-58CF-962813B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3D55E-1A91-08EA-F107-48B22D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C5719617-A6C6-0C88-5363-334C6EBBA37A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Obiettivi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83E0-B7AF-D9D2-9A0D-8B640B4F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C9473-20D9-4ED0-48B6-BB44DEF3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A6BE9-E7C2-DA70-5C4C-CE288F29565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41DF6-3DE9-CAA1-7D3A-A4C51FE174E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9DF3E1-1C9A-521B-6E7B-8548243CBCD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CA74896-3F9C-7FFF-E878-C09C305BDA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BBE057-C5B7-D9C7-7BD9-9911364997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EF29-A20C-27BE-E934-4583D57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7F8BC-F51A-70F8-7921-65E4F2D7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Introdotto un nuovo filtro di Spring per l’attivazione della soft delete per ogni sessione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noProof="0"/>
              <a:t>Introdotta una annotazione @DisableSoftDelete a livello di singolo </a:t>
            </a:r>
            <a:r>
              <a:rPr lang="it-IT"/>
              <a:t>metodo. Per</a:t>
            </a:r>
            <a:r>
              <a:rPr lang="it-IT" noProof="0"/>
              <a:t> andare a disattivare il filtro in determinati metodi/casi, si è introdotta l’annotazione @DisableSoftDelete, il cui comportamento è catturato da una </a:t>
            </a:r>
            <a:r>
              <a:rPr lang="it-IT" noProof="0" err="1"/>
              <a:t>Aspect</a:t>
            </a:r>
            <a:r>
              <a:rPr lang="it-IT" noProof="0"/>
              <a:t>. </a:t>
            </a:r>
            <a:endParaRPr lang="it-IT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" y="5554422"/>
            <a:ext cx="8210623" cy="64018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24" y="3949038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F0C9-6C62-280C-EC95-4F439D05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5C8EF-90D6-E508-983E-72C1296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C5939F-54A8-C262-BC10-BDF7E6BF437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0B7A9B-3972-A9AD-82E4-C112DBEC092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4B04FF-2120-AAA0-DF1D-05B255CB77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53D19D2-BA14-F377-5112-2C69933C8CE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D7A0A273-44D3-66A2-63B2-50772F0AA0A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86A26-7380-1E66-AADC-9CA1321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C9962-B1A2-21F8-81BD-7CE0A84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Stato dei turni: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Per inserire uno stato dei turni si è lavorato con il componente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122273" y="2716913"/>
            <a:ext cx="5523367" cy="2036775"/>
            <a:chOff x="1203708" y="2414440"/>
            <a:chExt cx="5523367" cy="2036775"/>
          </a:xfrm>
        </p:grpSpPr>
        <p:pic>
          <p:nvPicPr>
            <p:cNvPr id="15" name="Immagine 14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203708" y="2414440"/>
              <a:ext cx="1655458" cy="2036775"/>
            </a:xfrm>
            <a:prstGeom prst="rect">
              <a:avLst/>
            </a:prstGeom>
          </p:spPr>
        </p:pic>
        <p:pic>
          <p:nvPicPr>
            <p:cNvPr id="16" name="Immagine 15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070996" y="2416171"/>
              <a:ext cx="1656079" cy="2030397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147512" y="241481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41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89E-9411-3FEA-CF22-6D8FB19C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294AC-CFEC-6DB3-84A5-89521F6D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D83E38-6EE0-F1E1-259F-F9162506EB9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C272D-4092-D944-5889-9FB20A3D9B6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4038B3-40D9-51BB-E8DA-5794904BAF6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338147B-7311-4490-EA94-9FB58681A45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55C-AED7-394F-DFF4-B3A2CB7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15FB-E855-848C-CD9A-DCA316F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C3F2E0F-5D18-B7A4-58B4-F940FFC579FB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stato quasi completato del tutto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Le due soluzioni di </a:t>
            </a:r>
            <a:r>
              <a:rPr lang="it-IT"/>
              <a:t>multi-</a:t>
            </a:r>
            <a:r>
              <a:rPr lang="it-IT" err="1"/>
              <a:t>tenancy</a:t>
            </a:r>
            <a:r>
              <a:rPr lang="it-IT" noProof="0"/>
              <a:t> e quella della soft delete sono state entrambe portate a raggiungimento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codice è stato analizzato sia </a:t>
            </a:r>
            <a:r>
              <a:rPr lang="it-IT" noProof="0" err="1"/>
              <a:t>frontend</a:t>
            </a:r>
            <a:r>
              <a:rPr lang="it-IT" noProof="0"/>
              <a:t> che </a:t>
            </a:r>
            <a:r>
              <a:rPr lang="it-IT" noProof="0" err="1"/>
              <a:t>backend</a:t>
            </a:r>
            <a:r>
              <a:rPr lang="it-IT" noProof="0"/>
              <a:t>, il secondo sia staticamente che dinamicamente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 test sono continuati ad essere sviluppati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Non si è riusciti ad introdurre il bottone per vedere in modo facile la lista di turni incompleti (Sprint successivi)</a:t>
            </a:r>
          </a:p>
        </p:txBody>
      </p:sp>
    </p:spTree>
    <p:extLst>
      <p:ext uri="{BB962C8B-B14F-4D97-AF65-F5344CB8AC3E}">
        <p14:creationId xmlns:p14="http://schemas.microsoft.com/office/powerpoint/2010/main" val="297876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4696-9A65-2C9E-BE27-C6857C12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847CC-5D5C-61D8-F432-C5E44C7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D3A3B01-D27A-4CF9-E1C4-B2409E147FC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AFF86B-9726-B15B-2D01-571C9DA2618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34F3E-9C5B-1D83-4BBE-BC800F4E4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BAE394-1272-537F-B184-077FFD6F944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A5A-FD99-F2B7-EB70-88253A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1D2D-DC92-9EAD-082E-083777C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FE9F15E8-91E0-E075-FD58-95C2CC14E4CE}"/>
              </a:ext>
            </a:extLst>
          </p:cNvPr>
          <p:cNvSpPr txBox="1"/>
          <p:nvPr/>
        </p:nvSpPr>
        <p:spPr>
          <a:xfrm>
            <a:off x="646032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Integrazione </a:t>
            </a:r>
            <a:r>
              <a:rPr lang="it-IT" sz="2000" err="1"/>
              <a:t>SonarCloud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L’integrazione di </a:t>
            </a:r>
            <a:r>
              <a:rPr lang="it-IT" sz="1600" err="1"/>
              <a:t>SonarCloud</a:t>
            </a:r>
            <a:r>
              <a:rPr lang="it-IT" sz="1600"/>
              <a:t> per la parte </a:t>
            </a:r>
            <a:r>
              <a:rPr lang="it-IT" sz="1600" err="1"/>
              <a:t>frontend</a:t>
            </a:r>
            <a:r>
              <a:rPr lang="it-IT" sz="1600"/>
              <a:t> ha avuto dei problemi per via della mancata esperienza, si è optato per </a:t>
            </a:r>
            <a:r>
              <a:rPr lang="it-IT" sz="1600" err="1"/>
              <a:t>Codacy</a:t>
            </a:r>
            <a:r>
              <a:rPr lang="it-IT" sz="1600"/>
              <a:t>, che integrava in automatico anche </a:t>
            </a:r>
            <a:r>
              <a:rPr lang="it-IT" sz="1600" err="1"/>
              <a:t>ESLint</a:t>
            </a:r>
            <a:endParaRPr lang="it-IT" sz="160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Modifiche al componente </a:t>
            </a:r>
            <a:r>
              <a:rPr lang="it-IT" err="1"/>
              <a:t>Scheduler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componente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utilizza due pattern, quello custom e quello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controlled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mode, il primo che fa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override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del secondo, quindi da codice è facile confondersi.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Thread</a:t>
            </a:r>
            <a:r>
              <a:rPr lang="it-IT"/>
              <a:t> </a:t>
            </a:r>
            <a:r>
              <a:rPr lang="it-IT" err="1"/>
              <a:t>safety</a:t>
            </a:r>
            <a:r>
              <a:rPr lang="it-IT"/>
              <a:t> nella soluzione della Soft delete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00000"/>
                </a:solidFill>
              </a:rPr>
              <a:t>Grave vulnerabilità di sicurezza col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endParaRPr lang="it-IT">
              <a:solidFill>
                <a:srgbClr val="000000"/>
              </a:solidFill>
            </a:endParaRPr>
          </a:p>
          <a:p>
            <a:pPr marL="1200150" lvl="2" indent="-285750">
              <a:buFont typeface="Wingdings" panose="02070309020205020404" pitchFamily="49" charset="0"/>
              <a:buChar char="§"/>
            </a:pPr>
            <a:r>
              <a:rPr lang="it-IT" sz="1600">
                <a:solidFill>
                  <a:srgbClr val="000000"/>
                </a:solidFill>
              </a:rPr>
              <a:t>Le credenziali dei vari utenti database sono hard-</a:t>
            </a:r>
            <a:r>
              <a:rPr lang="it-IT" sz="1600" err="1">
                <a:solidFill>
                  <a:srgbClr val="000000"/>
                </a:solidFill>
              </a:rPr>
              <a:t>coded</a:t>
            </a:r>
            <a:endParaRPr lang="it-IT" sz="160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1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82D-A3A8-8382-3527-36DC85E2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5B2B4-F90D-3F24-D1CB-36537F3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2A93D16-6C20-A1DA-E820-91099AB6D4B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98E2289-4312-6D2F-A281-DB5F693E7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E0639D-2A35-82B2-DC4E-50FF9ACEB3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40652E-C2FE-B4C1-C70F-0D7658A7793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0A40-362E-6244-1B2E-3267C56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21943-04B1-FC30-B4B7-0229BA4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32D6A35-6793-059A-F838-1A45181C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0921"/>
              </p:ext>
            </p:extLst>
          </p:nvPr>
        </p:nvGraphicFramePr>
        <p:xfrm>
          <a:off x="665950" y="2164816"/>
          <a:ext cx="6580197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327">
                  <a:extLst>
                    <a:ext uri="{9D8B030D-6E8A-4147-A177-3AD203B41FA5}">
                      <a16:colId xmlns:a16="http://schemas.microsoft.com/office/drawing/2014/main" val="1540117417"/>
                    </a:ext>
                  </a:extLst>
                </a:gridCol>
                <a:gridCol w="647149">
                  <a:extLst>
                    <a:ext uri="{9D8B030D-6E8A-4147-A177-3AD203B41FA5}">
                      <a16:colId xmlns:a16="http://schemas.microsoft.com/office/drawing/2014/main" val="1456970999"/>
                    </a:ext>
                  </a:extLst>
                </a:gridCol>
                <a:gridCol w="5420721">
                  <a:extLst>
                    <a:ext uri="{9D8B030D-6E8A-4147-A177-3AD203B41FA5}">
                      <a16:colId xmlns:a16="http://schemas.microsoft.com/office/drawing/2014/main" val="21981506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Descrizione</a:t>
                      </a:r>
                      <a:endParaRPr lang="it-IT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MultiSchema</a:t>
                      </a: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86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63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Integrazione dei Tool di analisi: </a:t>
                      </a:r>
                      <a:r>
                        <a:rPr lang="it-IT" sz="1100" i="1" strike="noStrike" err="1">
                          <a:effectLst/>
                        </a:rPr>
                        <a:t>SonarCloud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ESLint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19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011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Inserire lo stato dei turni sia nel </a:t>
                      </a:r>
                      <a:r>
                        <a:rPr lang="it-IT" sz="1100" i="1" strike="noStrike" err="1">
                          <a:effectLst/>
                        </a:rPr>
                        <a:t>backend</a:t>
                      </a:r>
                      <a:r>
                        <a:rPr lang="it-IT" sz="1100" i="1" strike="noStrike">
                          <a:effectLst/>
                        </a:rPr>
                        <a:t> che nel </a:t>
                      </a:r>
                      <a:r>
                        <a:rPr lang="it-IT" sz="1100" i="1" strike="noStrike" err="1">
                          <a:effectLst/>
                        </a:rPr>
                        <a:t>frontend</a:t>
                      </a:r>
                      <a:r>
                        <a:rPr lang="it-IT" sz="1100" i="1" strike="noStrike">
                          <a:effectLst/>
                        </a:rPr>
                        <a:t>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9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strike="noStrike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57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Permettere la cancellazione dei turni a livello grafico tramite </a:t>
                      </a:r>
                      <a:r>
                        <a:rPr lang="it-IT" sz="1100" i="1" strike="noStrike" err="1">
                          <a:effectLst/>
                        </a:rPr>
                        <a:t>softdelete</a:t>
                      </a:r>
                      <a:endParaRPr lang="it-IT" sz="1100" i="1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no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71762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80DF2C9-5649-7ACA-7AC6-746C6FD6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7927"/>
              </p:ext>
            </p:extLst>
          </p:nvPr>
        </p:nvGraphicFramePr>
        <p:xfrm>
          <a:off x="640336" y="4871101"/>
          <a:ext cx="1576814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8550">
                  <a:extLst>
                    <a:ext uri="{9D8B030D-6E8A-4147-A177-3AD203B41FA5}">
                      <a16:colId xmlns:a16="http://schemas.microsoft.com/office/drawing/2014/main" val="3122449943"/>
                    </a:ext>
                  </a:extLst>
                </a:gridCol>
                <a:gridCol w="528264">
                  <a:extLst>
                    <a:ext uri="{9D8B030D-6E8A-4147-A177-3AD203B41FA5}">
                      <a16:colId xmlns:a16="http://schemas.microsoft.com/office/drawing/2014/main" val="1307757489"/>
                    </a:ext>
                  </a:extLst>
                </a:gridCol>
              </a:tblGrid>
              <a:tr h="312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1234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EBD46B2-48E7-68CE-84A2-9F6D8D8F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22535"/>
              </p:ext>
            </p:extLst>
          </p:nvPr>
        </p:nvGraphicFramePr>
        <p:xfrm>
          <a:off x="4572000" y="4871101"/>
          <a:ext cx="2673675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083">
                  <a:extLst>
                    <a:ext uri="{9D8B030D-6E8A-4147-A177-3AD203B41FA5}">
                      <a16:colId xmlns:a16="http://schemas.microsoft.com/office/drawing/2014/main" val="1452055466"/>
                    </a:ext>
                  </a:extLst>
                </a:gridCol>
                <a:gridCol w="1158592">
                  <a:extLst>
                    <a:ext uri="{9D8B030D-6E8A-4147-A177-3AD203B41FA5}">
                      <a16:colId xmlns:a16="http://schemas.microsoft.com/office/drawing/2014/main" val="175520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2125"/>
              </p:ext>
            </p:extLst>
          </p:nvPr>
        </p:nvGraphicFramePr>
        <p:xfrm>
          <a:off x="639106" y="1484558"/>
          <a:ext cx="8262839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4193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00016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7172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00166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16431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11955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752254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40313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17917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776134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70923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>
                          <a:effectLst/>
                          <a:latin typeface="Arial"/>
                        </a:rPr>
                        <a:t>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021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2AFF59A-36C1-214B-6815-53B5F411497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169EFB6-1ECD-44F7-8CE7-0D09CD40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BE4F5BB-EE13-3F30-7195-E9EDBAC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55</a:t>
            </a:fld>
            <a:endParaRPr lang="it-IT" noProof="0"/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C1330F7-3277-43DC-AC22-07E7E4F7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04339"/>
              </p:ext>
            </p:extLst>
          </p:nvPr>
        </p:nvGraphicFramePr>
        <p:xfrm>
          <a:off x="2824161" y="4141788"/>
          <a:ext cx="4247093" cy="2653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35DC8-5A1A-D853-CDC2-4B28A1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76011C-5F1C-2D36-B883-376057B0CD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CC135D0-C06E-303A-2DD4-71AFA38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4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00B646-EDC8-140A-D301-E4757A83D35C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F74DAC-67B3-6E76-90C5-38AE81BB15E4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27/01/2025 – 10/02/2025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5568A51-4BBA-E228-7BEA-194F3F4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619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ACE5-C87B-76E7-648D-67607257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6B7E-30E9-F3C9-16B6-6C083F1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518FB3-4D61-9A24-61E5-4BC4C9BB2B9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3281AED-E9CE-265F-33BE-82887289221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4D3F108-339C-C7BC-52F4-6C3373CAEFD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2552BCB-1D14-6D9A-50BD-0FC09C6A85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F4CF-755F-9381-E937-33C05E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4481-DC67-90B9-1672-47C422CD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27/01/2025 – 10/02/2025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Esternalizzare le credenziali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nel file </a:t>
            </a:r>
            <a:r>
              <a:rPr lang="it-IT" i="1" err="1">
                <a:solidFill>
                  <a:srgbClr val="000000"/>
                </a:solidFill>
              </a:rPr>
              <a:t>application.properties</a:t>
            </a:r>
            <a:endParaRPr lang="it-IT" i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Scegliere 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di cui fare il merge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Documentare la scelta della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Introdurre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Scrivere il documento di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87DE-45AD-ED5A-FB0F-3C3F2E63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A176-4F0F-F08B-8488-C71C03DD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21D6DD-2A9B-191D-F461-B4EC5B1A239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B8724-6FE2-E7DC-D37A-2F00CD69680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9D22FF-C12C-34EB-7254-D4678B9434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AE0C8-BCD6-8C21-AEA7-EB90ADA7F8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487A-C295-9399-5D24-9441BE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E52D-8977-2659-502B-E473DBE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15961F5-6C18-07BC-48AA-63F1D852B827}"/>
              </a:ext>
            </a:extLst>
          </p:cNvPr>
          <p:cNvSpPr txBox="1"/>
          <p:nvPr/>
        </p:nvSpPr>
        <p:spPr>
          <a:xfrm>
            <a:off x="639726" y="1613118"/>
            <a:ext cx="6654056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Scelta soluzione 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Si è scelto di adottare </a:t>
            </a:r>
            <a:r>
              <a:rPr lang="it-IT" sz="1800" i="0" u="none" strike="noStrike">
                <a:solidFill>
                  <a:srgbClr val="000000"/>
                </a:solidFill>
                <a:effectLst/>
              </a:rPr>
              <a:t>l'approccio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Single Database, Separate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Schemas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per i seguenti motivi:</a:t>
            </a:r>
            <a:endParaRPr lang="it-IT" b="0">
              <a:effectLst/>
            </a:endParaRP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Equilibrio tra isolamento e costi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garantisce una buona segregazione dei dati senza richiedere la gestione di più database separati.</a:t>
            </a:r>
          </a:p>
          <a:p>
            <a:pPr marL="342900" indent="-342900" rtl="0" fontAlgn="base"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Efficienza nella gestione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la manutenzione e le operazioni di backup sono più semplici rispetto alla gestione di un database per ogni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Scalabilità accettabile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il modello può supportare un numero elevato di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con un'efficace gestione degli schemi.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Questa soluzione si è rivelata adatta alle nostre esigenze attuali, garantendo sicurezza, prestazioni e un costo infrastrutturale sostenibile.</a:t>
            </a:r>
            <a:endParaRPr lang="it-IT" b="0">
              <a:effectLst/>
            </a:endParaRPr>
          </a:p>
          <a:p>
            <a:br>
              <a:rPr lang="it-IT"/>
            </a:b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BF5-2FB9-8C0C-70DA-CDA0F6E6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88160-BB83-B693-6F0F-E5684AF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4FC038-DB4D-483D-834D-C5B7D2FDE67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05EF9-FD6D-17E4-6973-40F67CB13DA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DBBD1E6-7C8D-4505-DB9F-6E4355CA24F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782DEC-2FE9-1745-856B-EDFFD8E811F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008A-D4A0-092E-8929-98E4428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3F8C-227A-FBDA-55A9-F5A575F7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27B9204-2164-A650-B48E-D882B9A9A6C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Risk </a:t>
            </a:r>
            <a:r>
              <a:rPr lang="it-IT" b="1" err="1">
                <a:solidFill>
                  <a:srgbClr val="000000"/>
                </a:solidFill>
              </a:rPr>
              <a:t>Assessment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432DB-152C-1174-F6E3-3E488785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1988687"/>
            <a:ext cx="6651311" cy="4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380C-2445-D16D-AFB8-F33C464B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E1D25-9E2F-E53E-2E65-83F5D2C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4FFA8E-5E8B-C0CF-CA56-EE7A73D56B0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97EB2C-55CE-91D7-C7F5-163601ACC42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81C97A-B149-97FA-FBAA-9CFA8B7281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634A1E-CD56-48FB-C55E-44DAF0091F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F9C96B5-9777-1259-EF8D-64BE9559A22C}"/>
              </a:ext>
            </a:extLst>
          </p:cNvPr>
          <p:cNvSpPr txBox="1"/>
          <p:nvPr/>
        </p:nvSpPr>
        <p:spPr>
          <a:xfrm>
            <a:off x="639726" y="1613118"/>
            <a:ext cx="66540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Creazione di turni per 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Cancellazione di turni per 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Visualizzazione dei turni incompleti da parte del </a:t>
            </a:r>
            <a:r>
              <a:rPr lang="it-IT" b="1"/>
              <a:t>Pianificatore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FDEC-AAF6-25E4-1A30-C8884EA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13792-6276-FEF5-BEA4-EC68E0B0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099E-87FB-8737-0031-105F13D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562D036B-5FF8-1342-80FC-21D5EEB4952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Nuove funzionalità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1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1CB-B88D-5FE6-C03D-CDA0C4E7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E6A2A-557F-E098-B5E7-F9A9328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2633C0-AF5D-71AD-A091-6D43352DB19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F164EF4-31E1-8551-F644-BC6C547D5F4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DA98-2D25-639C-10E9-188FE45518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6EB339-3FD8-F1FB-119D-597AB06967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904E-A787-B1C2-79FA-FF984E9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5828-AD63-8EC4-1AB6-6590132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735BB707-2AFB-5B70-7DFC-6E7363B70F6A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stato soggetto a rallentamenti, è stato etichettato come completato e si è passati allo sprint successivo.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Chiuso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il discorso del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, esternalizzando le credenziali, scritta la documentazione della motivazione della scelta e fatto il merge della soluzione scelta.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Introdotto il tool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r>
              <a:rPr lang="it-IT">
                <a:solidFill>
                  <a:srgbClr val="000000"/>
                </a:solidFill>
              </a:rPr>
              <a:t>, si è deciso di utilizzarlo come tool esterno, senza automatizzarlo.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Incominciato a scrivere il documento di Risk Assesment.</a:t>
            </a:r>
          </a:p>
        </p:txBody>
      </p:sp>
    </p:spTree>
    <p:extLst>
      <p:ext uri="{BB962C8B-B14F-4D97-AF65-F5344CB8AC3E}">
        <p14:creationId xmlns:p14="http://schemas.microsoft.com/office/powerpoint/2010/main" val="2685090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D76-40E3-39CF-FB7E-C28D5E98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B9E15-54DF-A921-3965-79FF871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243490-6795-06C3-EC2C-7EECB4E0178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96D396-FDC6-4ED6-87D9-A00F6955B0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B1A8EC-5175-DF77-5EDA-0B7DF498498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522E94-FD7D-8F77-A9A3-06C834D1871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E257-2DE2-24D3-EE1F-335F786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0C754-2360-5A2A-9793-B1775E36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2A9AB9F-56A9-7A75-5112-449598547BD3}"/>
              </a:ext>
            </a:extLst>
          </p:cNvPr>
          <p:cNvSpPr txBox="1"/>
          <p:nvPr/>
        </p:nvSpPr>
        <p:spPr>
          <a:xfrm>
            <a:off x="646032" y="1613118"/>
            <a:ext cx="665405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Automatizzazione OWASP </a:t>
            </a:r>
            <a:r>
              <a:rPr lang="it-IT" err="1"/>
              <a:t>Zap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Nel cercare di integrare OWASP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Zap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nel ciclo di build del progetto si sono trovate parecchie difficoltà, così come nella sua integrazione con GitHub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Il merge del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ha portato i test che si erano ripristinati a dover nuovamente cambiare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56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5F79-D4BC-5200-22DA-FABBD8A3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09660-EE1C-F11F-5F6A-B9519D4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29806E3-BC09-FD46-EB3F-84564C738E5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21DB09-73DE-03A6-A4DE-43DAB23BA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710EC2-A405-5BA2-CB40-750931AA552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0AABB0A-7479-3830-1BAE-9621429236F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29AD-727D-47EA-56D8-3BF1B40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6240-3B0B-ED82-E1CA-A28B2DD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1BE5AC9-940B-D4F6-8AD3-2D883B00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86569"/>
              </p:ext>
            </p:extLst>
          </p:nvPr>
        </p:nvGraphicFramePr>
        <p:xfrm>
          <a:off x="643467" y="1718733"/>
          <a:ext cx="7238941" cy="279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Esternalizzazione delle credenziali </a:t>
                      </a:r>
                      <a:r>
                        <a:rPr lang="it-IT" sz="1100" i="0" strike="noStrike" err="1">
                          <a:effectLst/>
                        </a:rPr>
                        <a:t>sull'application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properties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29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B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Scegliere quale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mergare</a:t>
                      </a:r>
                      <a:r>
                        <a:rPr lang="it-IT" sz="1100" i="0" strike="noStrike">
                          <a:effectLst/>
                        </a:rPr>
                        <a:t> nel </a:t>
                      </a:r>
                      <a:r>
                        <a:rPr lang="it-IT" sz="1100" i="0" strike="noStrike" err="1">
                          <a:effectLst/>
                        </a:rPr>
                        <a:t>main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Documentazione sulla scelta della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Introdurre OWASP </a:t>
                      </a:r>
                      <a:r>
                        <a:rPr lang="it-IT" sz="1100" i="0" strike="noStrike" err="1">
                          <a:effectLst/>
                        </a:rPr>
                        <a:t>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59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98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60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100">
                          <a:effectLst/>
                        </a:rPr>
                        <a:t>Ripristino dei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9017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>
                          <a:effectLst/>
                        </a:rPr>
                        <a:t>Preservare il principio di anonimizzazione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41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Sicurezza dei dati (data </a:t>
                      </a:r>
                      <a:r>
                        <a:rPr lang="it-IT" sz="1100" err="1">
                          <a:effectLst/>
                        </a:rPr>
                        <a:t>protection</a:t>
                      </a:r>
                      <a:r>
                        <a:rPr lang="it-IT" sz="1100">
                          <a:effectLst/>
                        </a:rPr>
                        <a:t>): cifratura del sistema operativo, è un meccanismo che rende il disco cifrato se acceduto su altre macchine e in chiaro sulla nostra per evitare di dover cifrare/decifrare ad ogni query. Cercare soluzioni per </a:t>
                      </a:r>
                      <a:r>
                        <a:rPr lang="it-IT" sz="1100" err="1">
                          <a:effectLst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539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Risk Assesment -&gt; lista di interventi da applicare al prossimo Sprint, con tool, rischi e criticità. iniziare la lavorazione degli aspetti più critici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9204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6CDFD1C2-E995-A16B-0D77-C614A1D7A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17104"/>
              </p:ext>
            </p:extLst>
          </p:nvPr>
        </p:nvGraphicFramePr>
        <p:xfrm>
          <a:off x="643467" y="4969933"/>
          <a:ext cx="2163988" cy="823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6260">
                  <a:extLst>
                    <a:ext uri="{9D8B030D-6E8A-4147-A177-3AD203B41FA5}">
                      <a16:colId xmlns:a16="http://schemas.microsoft.com/office/drawing/2014/main" val="3656081312"/>
                    </a:ext>
                  </a:extLst>
                </a:gridCol>
                <a:gridCol w="937728">
                  <a:extLst>
                    <a:ext uri="{9D8B030D-6E8A-4147-A177-3AD203B41FA5}">
                      <a16:colId xmlns:a16="http://schemas.microsoft.com/office/drawing/2014/main" val="1096013050"/>
                    </a:ext>
                  </a:extLst>
                </a:gridCol>
              </a:tblGrid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84119"/>
                  </a:ext>
                </a:extLst>
              </a:tr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68798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DBFFE4A-0A5A-AD80-66F3-1393EEEC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7786"/>
              </p:ext>
            </p:extLst>
          </p:nvPr>
        </p:nvGraphicFramePr>
        <p:xfrm>
          <a:off x="5511800" y="4969933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54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51B-B1A0-7DA9-1842-BCFC8042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B3DCC-CC6B-6351-C49D-DBB36B1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E9DFC2-C37E-304D-B465-230F3A5067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F462CD-5294-122E-52F4-3729497F811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12C68C-451A-194B-C39B-0641E5F6F40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0F42C8-E82D-1DD7-4B6A-AA08D7062F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973B-5F29-DDE2-DA23-7BC6821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38E98-FD9E-8083-9004-D16E67F7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BD0A55-0BE0-4537-75B3-33FAB54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68872"/>
              </p:ext>
            </p:extLst>
          </p:nvPr>
        </p:nvGraphicFramePr>
        <p:xfrm>
          <a:off x="643467" y="1489815"/>
          <a:ext cx="7812957" cy="2825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587">
                  <a:extLst>
                    <a:ext uri="{9D8B030D-6E8A-4147-A177-3AD203B41FA5}">
                      <a16:colId xmlns:a16="http://schemas.microsoft.com/office/drawing/2014/main" val="2620741835"/>
                    </a:ext>
                  </a:extLst>
                </a:gridCol>
                <a:gridCol w="541939">
                  <a:extLst>
                    <a:ext uri="{9D8B030D-6E8A-4147-A177-3AD203B41FA5}">
                      <a16:colId xmlns:a16="http://schemas.microsoft.com/office/drawing/2014/main" val="3453343489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814606931"/>
                    </a:ext>
                  </a:extLst>
                </a:gridCol>
                <a:gridCol w="541939">
                  <a:extLst>
                    <a:ext uri="{9D8B030D-6E8A-4147-A177-3AD203B41FA5}">
                      <a16:colId xmlns:a16="http://schemas.microsoft.com/office/drawing/2014/main" val="2849367908"/>
                    </a:ext>
                  </a:extLst>
                </a:gridCol>
                <a:gridCol w="896175">
                  <a:extLst>
                    <a:ext uri="{9D8B030D-6E8A-4147-A177-3AD203B41FA5}">
                      <a16:colId xmlns:a16="http://schemas.microsoft.com/office/drawing/2014/main" val="264782327"/>
                    </a:ext>
                  </a:extLst>
                </a:gridCol>
                <a:gridCol w="368349">
                  <a:extLst>
                    <a:ext uri="{9D8B030D-6E8A-4147-A177-3AD203B41FA5}">
                      <a16:colId xmlns:a16="http://schemas.microsoft.com/office/drawing/2014/main" val="440284487"/>
                    </a:ext>
                  </a:extLst>
                </a:gridCol>
                <a:gridCol w="677424">
                  <a:extLst>
                    <a:ext uri="{9D8B030D-6E8A-4147-A177-3AD203B41FA5}">
                      <a16:colId xmlns:a16="http://schemas.microsoft.com/office/drawing/2014/main" val="268801792"/>
                    </a:ext>
                  </a:extLst>
                </a:gridCol>
                <a:gridCol w="767747">
                  <a:extLst>
                    <a:ext uri="{9D8B030D-6E8A-4147-A177-3AD203B41FA5}">
                      <a16:colId xmlns:a16="http://schemas.microsoft.com/office/drawing/2014/main" val="277922418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595713560"/>
                    </a:ext>
                  </a:extLst>
                </a:gridCol>
                <a:gridCol w="700005">
                  <a:extLst>
                    <a:ext uri="{9D8B030D-6E8A-4147-A177-3AD203B41FA5}">
                      <a16:colId xmlns:a16="http://schemas.microsoft.com/office/drawing/2014/main" val="2160871794"/>
                    </a:ext>
                  </a:extLst>
                </a:gridCol>
                <a:gridCol w="395163">
                  <a:extLst>
                    <a:ext uri="{9D8B030D-6E8A-4147-A177-3AD203B41FA5}">
                      <a16:colId xmlns:a16="http://schemas.microsoft.com/office/drawing/2014/main" val="2357634154"/>
                    </a:ext>
                  </a:extLst>
                </a:gridCol>
                <a:gridCol w="733876">
                  <a:extLst>
                    <a:ext uri="{9D8B030D-6E8A-4147-A177-3AD203B41FA5}">
                      <a16:colId xmlns:a16="http://schemas.microsoft.com/office/drawing/2014/main" val="1470443489"/>
                    </a:ext>
                  </a:extLst>
                </a:gridCol>
              </a:tblGrid>
              <a:tr h="41863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Modeling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and design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Implementation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Deployment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Environment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17581"/>
                  </a:ext>
                </a:extLst>
              </a:tr>
              <a:tr h="268677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Matteo Basili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24,47%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5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Buniy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25,53%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4431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Federico Cappellini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84450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Alessandro Finocchi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27,66%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738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4065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14,89%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7,45%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35,11%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94882"/>
                  </a:ext>
                </a:extLst>
              </a:tr>
            </a:tbl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6219802B-2430-38A3-FB15-26A27D74F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594082"/>
              </p:ext>
            </p:extLst>
          </p:nvPr>
        </p:nvGraphicFramePr>
        <p:xfrm>
          <a:off x="2392362" y="4387322"/>
          <a:ext cx="4314825" cy="2382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6094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5B91B-500F-B456-8124-20BCB6F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7F80286-1171-D83D-B0E7-4A0D40419F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25F449-EC80-242A-47C4-59040AB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rgbClr val="EAEAEA"/>
                </a:solidFill>
              </a:rPr>
              <a:t>Sprint</a:t>
            </a:r>
            <a:r>
              <a:rPr lang="it-IT" b="1">
                <a:solidFill>
                  <a:srgbClr val="F8F0F3"/>
                </a:solidFill>
              </a:rPr>
              <a:t> 5</a:t>
            </a:r>
            <a:endParaRPr lang="en-GB" b="1">
              <a:solidFill>
                <a:srgbClr val="F8F0F3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E37EC05-A287-62E2-C3F2-E75668B7BBE3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B11B6A-052C-7C5C-2E1E-CF78EF4929C1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10/02/2025 – 24/02/2025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6027C97-87B2-1F08-60F7-F127D23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64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43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8046-42BE-9D56-6279-342FEDB1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8E545-EBEE-8374-45F2-2D79F931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C57F21-594B-912B-E365-7976E14EC83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B7A399-4F0E-0C75-DECB-80F4E1038C21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59260A-975D-F89E-2BA7-FCDC616FEBE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22CBE7-B203-E840-00B8-3E9F7FE09F1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CEC3-578F-9CA5-F542-033B615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FA596-B7C5-F64B-48C5-5C52497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/>
              <a:t>10</a:t>
            </a:r>
            <a:r>
              <a:rPr lang="it-IT" noProof="0"/>
              <a:t>/02/2025 – 24/02/2025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pPr lvl="1"/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Implementata una funzionalità per il Planner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Scrittura del documento sulle scelte per l'analisi statica e dinamica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Completamento del Risk </a:t>
            </a:r>
            <a:r>
              <a:rPr lang="it-IT" err="1"/>
              <a:t>Assessment</a:t>
            </a:r>
            <a:r>
              <a:rPr lang="it-IT"/>
              <a:t> Report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679C3B-453F-85F7-F459-50AA4E143FAA}"/>
              </a:ext>
            </a:extLst>
          </p:cNvPr>
          <p:cNvSpPr txBox="1"/>
          <p:nvPr/>
        </p:nvSpPr>
        <p:spPr>
          <a:xfrm>
            <a:off x="7340901" y="3062574"/>
            <a:ext cx="998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➕⚙</a:t>
            </a:r>
            <a:r>
              <a:rPr lang="en-US"/>
              <a:t>️</a:t>
            </a:r>
          </a:p>
        </p:txBody>
      </p:sp>
      <p:pic>
        <p:nvPicPr>
          <p:cNvPr id="14" name="Picture 24" descr="Immagine che contiene schermata, logo, Elementi grafici, Blu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F842AB3-C425-1392-C3A7-97D2878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25" y="4433035"/>
            <a:ext cx="472593" cy="442515"/>
          </a:xfrm>
          <a:prstGeom prst="rect">
            <a:avLst/>
          </a:prstGeom>
        </p:spPr>
      </p:pic>
      <p:pic>
        <p:nvPicPr>
          <p:cNvPr id="16" name="Immagine 15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FBC2F9-81EB-4C60-8773-60851537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18" y="3717708"/>
            <a:ext cx="427352" cy="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7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760A8-FEF8-A548-4EAB-4CA5091A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BD70-00EA-BAE1-C6AD-23A28E1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9BCB7C-5E1B-DED6-B44E-A0B692A327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3A9EEC-FDD4-19A3-86AF-D18DE43653E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AF1958-D2B1-DAF0-F102-BC77E0DAAA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36BC86E-872B-683E-A6EF-D5AC014F2CB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6B8E4-405C-C0D6-F758-B5E5E59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75CD-CD3B-7D0B-EC27-4320378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23054A5-9E27-8DE8-8AFA-46E5FD5FD531}"/>
              </a:ext>
            </a:extLst>
          </p:cNvPr>
          <p:cNvSpPr txBox="1"/>
          <p:nvPr/>
        </p:nvSpPr>
        <p:spPr>
          <a:xfrm>
            <a:off x="639726" y="1613118"/>
            <a:ext cx="665405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000000"/>
                </a:solidFill>
              </a:rPr>
              <a:t>Visualizzazione turni come lista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E9B7CDB-DD66-DED3-C093-44FD243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511" b="26170"/>
          <a:stretch/>
        </p:blipFill>
        <p:spPr>
          <a:xfrm>
            <a:off x="696805" y="2102251"/>
            <a:ext cx="7594968" cy="44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C6B-DA10-18D2-2FAB-F48DB82F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1303E-8B58-1DA7-386E-8967681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983F55-8C41-5F2F-7537-272780D530E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984056-D8AE-D2F9-12C3-E6FB4290EE3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2C5AF8-C135-6275-5E96-5982E5C098C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DC34BE2-EC36-B1F7-055D-9CF760D94B8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8ACB-C335-FA22-FE64-3BB92F1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ED75-0969-4FA1-84CC-6E4289B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CE05D9F-E745-E601-6DFC-30124D3ED71A}"/>
              </a:ext>
            </a:extLst>
          </p:cNvPr>
          <p:cNvSpPr txBox="1"/>
          <p:nvPr/>
        </p:nvSpPr>
        <p:spPr>
          <a:xfrm>
            <a:off x="639726" y="1613118"/>
            <a:ext cx="665405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 </a:t>
            </a:r>
            <a:r>
              <a:rPr lang="it-IT" sz="2000"/>
              <a:t>Lo sprint è andato a buon fine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r>
              <a:rPr lang="it-IT">
                <a:solidFill>
                  <a:srgbClr val="000000"/>
                </a:solidFill>
              </a:rPr>
              <a:t> è stato completato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documento riguardante le scelte fatte per l’analisi statica e dinamica è stato scritto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Si è aggiunta la possibilità di vedere tutti i turni come una lista (</a:t>
            </a:r>
            <a:r>
              <a:rPr lang="it-IT" err="1">
                <a:solidFill>
                  <a:srgbClr val="000000"/>
                </a:solidFill>
              </a:rPr>
              <a:t>google</a:t>
            </a:r>
            <a:r>
              <a:rPr lang="it-IT">
                <a:solidFill>
                  <a:srgbClr val="000000"/>
                </a:solidFill>
              </a:rPr>
              <a:t>-</a:t>
            </a:r>
            <a:r>
              <a:rPr lang="it-IT" err="1">
                <a:solidFill>
                  <a:srgbClr val="000000"/>
                </a:solidFill>
              </a:rPr>
              <a:t>calendar</a:t>
            </a:r>
            <a:r>
              <a:rPr lang="it-IT">
                <a:solidFill>
                  <a:srgbClr val="000000"/>
                </a:solidFill>
              </a:rPr>
              <a:t>-like)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pianificatore può vedere la lista dei soli turni incompleti generati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6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DCD8-FC71-F236-0A7A-5F3251A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1C36B-3370-6E53-572B-D283FA8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BEC66-FD01-EA2F-CFFD-EC303A4C7B4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BF46BB-38B0-11B7-3F7C-8F726981432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74D52D-CBCC-365A-A6FC-990FB0CEE7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62C708-35ED-5006-D283-2D43F2DD533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F795-8133-CA6D-923E-84D8CC7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D611-1A83-EB16-8625-855A392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E03F3026-AD70-EA36-B053-36D793F9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6249"/>
              </p:ext>
            </p:extLst>
          </p:nvPr>
        </p:nvGraphicFramePr>
        <p:xfrm>
          <a:off x="639725" y="2229536"/>
          <a:ext cx="7238941" cy="1059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OWASP </a:t>
                      </a:r>
                      <a:r>
                        <a:rPr lang="it-IT" sz="1100" b="0" i="0" u="none" strike="noStrike" noProof="0" err="1">
                          <a:effectLst/>
                          <a:latin typeface="Aptos"/>
                        </a:rPr>
                        <a:t>Zap</a:t>
                      </a: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: documento</a:t>
                      </a:r>
                      <a:endParaRPr lang="it-IT" sz="1100" i="0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Bottone per Planner per poter vedere in maniera facile la lista dei turni incompleti</a:t>
                      </a:r>
                      <a:endParaRPr lang="it-IT" sz="1100" i="0" strike="noStrike" err="1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Risk Assesment -&gt; completare il documento</a:t>
                      </a:r>
                      <a:endParaRPr lang="it-IT"/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9753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7957E08-8893-9BA4-BF7C-1C67E9DC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9401"/>
              </p:ext>
            </p:extLst>
          </p:nvPr>
        </p:nvGraphicFramePr>
        <p:xfrm>
          <a:off x="3074333" y="4392329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24/2/25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00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B9C7-6920-217A-A04F-E992EA49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9D27-70A2-EB32-937E-8C964FD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F98079F-BF08-7FF0-7576-2525D8527F7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5C3E23-A7A6-3276-1C3F-94E8109B486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4A880C-53C4-807F-6E14-E2CE7997C05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59CDD8C-896A-4416-ACEC-0657742BAA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C2EE-0644-75EA-EC06-26FFCA6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489C-F7B9-F748-A77E-50A5D81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4450157-4E15-6891-8FEC-8FEE1D0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48728"/>
              </p:ext>
            </p:extLst>
          </p:nvPr>
        </p:nvGraphicFramePr>
        <p:xfrm>
          <a:off x="639725" y="2179955"/>
          <a:ext cx="8788400" cy="249809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216502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806217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7777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867274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218884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565662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49245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7881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255933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48184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128372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82196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86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60204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837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78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786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76F6F04-BF59-E6F3-632A-1D222772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81" y="328344"/>
            <a:ext cx="939847" cy="9398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E5552A-CCB8-9313-88F0-EE53390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2776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Timeline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C2FE7F-45B6-A252-D9DB-FB40CC659EC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AB2720-D24E-40D1-246C-7DF28E24B01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8150647-65C0-91D9-AA30-997C74BDAA1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6355-99D1-631A-D625-E0E075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</a:t>
            </a:fld>
            <a:endParaRPr lang="it-IT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EBAA-B5ED-689F-EB5E-7F4DBEBC4D4E}"/>
              </a:ext>
            </a:extLst>
          </p:cNvPr>
          <p:cNvGrpSpPr/>
          <p:nvPr/>
        </p:nvGrpSpPr>
        <p:grpSpPr>
          <a:xfrm>
            <a:off x="-1" y="1965677"/>
            <a:ext cx="10008781" cy="1753022"/>
            <a:chOff x="-1" y="1965677"/>
            <a:chExt cx="10008781" cy="1753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CE0CC2-383E-1846-6DBC-E3FDCFCDE03C}"/>
                </a:ext>
              </a:extLst>
            </p:cNvPr>
            <p:cNvSpPr>
              <a:spLocks/>
            </p:cNvSpPr>
            <p:nvPr/>
          </p:nvSpPr>
          <p:spPr>
            <a:xfrm>
              <a:off x="-1" y="2726691"/>
              <a:ext cx="10008781" cy="292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noProof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FF5984-A74B-758E-152A-D6B4FF3C1DCB}"/>
                </a:ext>
              </a:extLst>
            </p:cNvPr>
            <p:cNvGrpSpPr/>
            <p:nvPr/>
          </p:nvGrpSpPr>
          <p:grpSpPr>
            <a:xfrm>
              <a:off x="359218" y="1968468"/>
              <a:ext cx="2148606" cy="1050433"/>
              <a:chOff x="790300" y="2672295"/>
              <a:chExt cx="2148606" cy="10504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B01550-9A55-ACC5-096C-A1D6D6A2EF6F}"/>
                  </a:ext>
                </a:extLst>
              </p:cNvPr>
              <p:cNvGrpSpPr/>
              <p:nvPr/>
            </p:nvGrpSpPr>
            <p:grpSpPr>
              <a:xfrm>
                <a:off x="1166079" y="3327237"/>
                <a:ext cx="1410143" cy="395491"/>
                <a:chOff x="1166079" y="3327237"/>
                <a:chExt cx="1410143" cy="3954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A2B12D-864F-D5F0-3B8F-8A6103274F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66079" y="3430518"/>
                  <a:ext cx="1410143" cy="292210"/>
                </a:xfrm>
                <a:prstGeom prst="re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1A320BE-25F9-F806-817A-6480655274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99150" y="350597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23" name="Flowchart: Extract 22">
                  <a:extLst>
                    <a:ext uri="{FF2B5EF4-FFF2-40B4-BE49-F238E27FC236}">
                      <a16:creationId xmlns:a16="http://schemas.microsoft.com/office/drawing/2014/main" id="{09C47D52-91E7-3650-16EC-F7D95A4CE5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6195" y="3327237"/>
                  <a:ext cx="107523" cy="107492"/>
                </a:xfrm>
                <a:prstGeom prst="flowChartExtra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</p:grpSp>
          <p:sp>
            <p:nvSpPr>
              <p:cNvPr id="29" name="CasellaDiTesto 6">
                <a:extLst>
                  <a:ext uri="{FF2B5EF4-FFF2-40B4-BE49-F238E27FC236}">
                    <a16:creationId xmlns:a16="http://schemas.microsoft.com/office/drawing/2014/main" id="{24525E05-9924-4408-DF2D-5B00B3C877C1}"/>
                  </a:ext>
                </a:extLst>
              </p:cNvPr>
              <p:cNvSpPr txBox="1"/>
              <p:nvPr/>
            </p:nvSpPr>
            <p:spPr>
              <a:xfrm>
                <a:off x="790300" y="2672295"/>
                <a:ext cx="2148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Sprint 0</a:t>
                </a:r>
              </a:p>
              <a:p>
                <a:pPr algn="ctr"/>
                <a:r>
                  <a:rPr lang="it-IT" sz="1200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09/12/2024 – 16/12/2024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D33AF0-E8F7-E4C3-F847-18F7A0D17477}"/>
                </a:ext>
              </a:extLst>
            </p:cNvPr>
            <p:cNvGrpSpPr/>
            <p:nvPr/>
          </p:nvGrpSpPr>
          <p:grpSpPr>
            <a:xfrm>
              <a:off x="1802763" y="2726691"/>
              <a:ext cx="2089720" cy="987710"/>
              <a:chOff x="1802763" y="2720341"/>
              <a:chExt cx="2089720" cy="9877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E26A3F-5BD3-708A-7AE1-466F1CD1F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5140" y="2720341"/>
                <a:ext cx="1410142" cy="292210"/>
              </a:xfrm>
              <a:prstGeom prst="re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25E7EF-00E0-0860-C19F-EB9BD85912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624" y="27957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E5C63730-CFF9-0DA9-467B-D09C063773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93862" y="3009515"/>
                <a:ext cx="107523" cy="107492"/>
              </a:xfrm>
              <a:prstGeom prst="flowChartExtra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0" name="CasellaDiTesto 6">
                <a:extLst>
                  <a:ext uri="{FF2B5EF4-FFF2-40B4-BE49-F238E27FC236}">
                    <a16:creationId xmlns:a16="http://schemas.microsoft.com/office/drawing/2014/main" id="{5835C881-3AFE-9C8C-480A-AD0C3B84339A}"/>
                  </a:ext>
                </a:extLst>
              </p:cNvPr>
              <p:cNvSpPr txBox="1"/>
              <p:nvPr/>
            </p:nvSpPr>
            <p:spPr>
              <a:xfrm>
                <a:off x="1802763" y="3154053"/>
                <a:ext cx="208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Sprint 1</a:t>
                </a:r>
              </a:p>
              <a:p>
                <a:pPr algn="ctr"/>
                <a:r>
                  <a:rPr lang="it-IT" sz="1200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16/12/2024 – 30/12/2024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2AC843A-93FC-9B3B-FB56-35646F8367F1}"/>
                </a:ext>
              </a:extLst>
            </p:cNvPr>
            <p:cNvGrpSpPr/>
            <p:nvPr/>
          </p:nvGrpSpPr>
          <p:grpSpPr>
            <a:xfrm>
              <a:off x="3196562" y="1970656"/>
              <a:ext cx="2139388" cy="1048245"/>
              <a:chOff x="3196562" y="1964306"/>
              <a:chExt cx="2139388" cy="10482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F28FC3-9038-7CC9-AA74-3A0AE44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5184" y="2720341"/>
                <a:ext cx="1410141" cy="292210"/>
              </a:xfrm>
              <a:prstGeom prst="rect">
                <a:avLst/>
              </a:prstGeom>
              <a:solidFill>
                <a:srgbClr val="8AC9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38B08-BD45-E1CE-A339-48C8B09697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2697" y="2717305"/>
                <a:ext cx="1410141" cy="292210"/>
              </a:xfrm>
              <a:prstGeom prst="re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341FAA2-667D-5CE7-C504-B1C1E8EC7B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94256" y="279141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6" name="Flowchart: Extract 25">
                <a:extLst>
                  <a:ext uri="{FF2B5EF4-FFF2-40B4-BE49-F238E27FC236}">
                    <a16:creationId xmlns:a16="http://schemas.microsoft.com/office/drawing/2014/main" id="{D11C00EE-DB56-B2B0-2616-F5D78D600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04005" y="2617060"/>
                <a:ext cx="107523" cy="107492"/>
              </a:xfrm>
              <a:prstGeom prst="flowChartExtra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1" name="CasellaDiTesto 6">
                <a:extLst>
                  <a:ext uri="{FF2B5EF4-FFF2-40B4-BE49-F238E27FC236}">
                    <a16:creationId xmlns:a16="http://schemas.microsoft.com/office/drawing/2014/main" id="{CA458E52-AA8F-571E-D398-4034E9A7D868}"/>
                  </a:ext>
                </a:extLst>
              </p:cNvPr>
              <p:cNvSpPr txBox="1"/>
              <p:nvPr/>
            </p:nvSpPr>
            <p:spPr>
              <a:xfrm>
                <a:off x="3196562" y="1964306"/>
                <a:ext cx="2139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Sprint 2</a:t>
                </a:r>
              </a:p>
              <a:p>
                <a:pPr algn="ctr"/>
                <a:r>
                  <a:rPr lang="it-IT" sz="1200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30/12/2024 – 13/01/2025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3F2B7D-3F7D-634B-5FC5-DF920F83E25E}"/>
                </a:ext>
              </a:extLst>
            </p:cNvPr>
            <p:cNvGrpSpPr/>
            <p:nvPr/>
          </p:nvGrpSpPr>
          <p:grpSpPr>
            <a:xfrm>
              <a:off x="4614110" y="2726691"/>
              <a:ext cx="2099721" cy="985658"/>
              <a:chOff x="5052812" y="3430518"/>
              <a:chExt cx="2099721" cy="9856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0DBE1A-BA5D-D51B-D262-14FC37634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8895" y="3430518"/>
                <a:ext cx="1407556" cy="292210"/>
              </a:xfrm>
              <a:prstGeom prst="re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BB9C82-803E-6281-921E-61B2D825B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4000" y="35015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5" name="Flowchart: Extract 24">
                <a:extLst>
                  <a:ext uri="{FF2B5EF4-FFF2-40B4-BE49-F238E27FC236}">
                    <a16:creationId xmlns:a16="http://schemas.microsoft.com/office/drawing/2014/main" id="{FC2ABF88-BFAD-78CC-E902-52D0C26EBF0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042238" y="3719692"/>
                <a:ext cx="107523" cy="107492"/>
              </a:xfrm>
              <a:prstGeom prst="flowChartExtra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2" name="CasellaDiTesto 6">
                <a:extLst>
                  <a:ext uri="{FF2B5EF4-FFF2-40B4-BE49-F238E27FC236}">
                    <a16:creationId xmlns:a16="http://schemas.microsoft.com/office/drawing/2014/main" id="{70912FFA-A160-3630-4CBB-4B08DBBD375A}"/>
                  </a:ext>
                </a:extLst>
              </p:cNvPr>
              <p:cNvSpPr txBox="1"/>
              <p:nvPr/>
            </p:nvSpPr>
            <p:spPr>
              <a:xfrm>
                <a:off x="5052812" y="3862178"/>
                <a:ext cx="20997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Sprint 3</a:t>
                </a:r>
              </a:p>
              <a:p>
                <a:pPr algn="ctr"/>
                <a:r>
                  <a:rPr lang="it-IT" sz="1200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13/01/2025 – 27/01/2025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24FAC0-8912-AC49-5DA4-8FAE6B1A2984}"/>
                </a:ext>
              </a:extLst>
            </p:cNvPr>
            <p:cNvGrpSpPr/>
            <p:nvPr/>
          </p:nvGrpSpPr>
          <p:grpSpPr>
            <a:xfrm>
              <a:off x="6037614" y="1965677"/>
              <a:ext cx="2081988" cy="1054088"/>
              <a:chOff x="5847114" y="2667987"/>
              <a:chExt cx="2081988" cy="1054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770A02-EE45-3CB6-F518-2646752305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249" y="3429865"/>
                <a:ext cx="1407556" cy="292210"/>
              </a:xfrm>
              <a:prstGeom prst="re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BD86DF-DF04-0D7B-9220-23FA8400CC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5700" y="350245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7" name="Flowchart: Extract 26">
                <a:extLst>
                  <a:ext uri="{FF2B5EF4-FFF2-40B4-BE49-F238E27FC236}">
                    <a16:creationId xmlns:a16="http://schemas.microsoft.com/office/drawing/2014/main" id="{352BFBA9-107A-5EB6-7A6F-13115E53E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5130" y="3324097"/>
                <a:ext cx="107523" cy="107492"/>
              </a:xfrm>
              <a:prstGeom prst="flowChartExtra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3" name="CasellaDiTesto 6">
                <a:extLst>
                  <a:ext uri="{FF2B5EF4-FFF2-40B4-BE49-F238E27FC236}">
                    <a16:creationId xmlns:a16="http://schemas.microsoft.com/office/drawing/2014/main" id="{5F855E33-B362-B06B-A5DC-83F1584DF0AB}"/>
                  </a:ext>
                </a:extLst>
              </p:cNvPr>
              <p:cNvSpPr txBox="1"/>
              <p:nvPr/>
            </p:nvSpPr>
            <p:spPr>
              <a:xfrm>
                <a:off x="5847114" y="2667987"/>
                <a:ext cx="20819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Sprint 4</a:t>
                </a:r>
              </a:p>
              <a:p>
                <a:pPr algn="ctr"/>
                <a:r>
                  <a:rPr lang="it-IT" sz="1200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27/01/2025 – 10/02/2025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C86531-F3D7-A9F5-257B-AADA52C7DB23}"/>
                </a:ext>
              </a:extLst>
            </p:cNvPr>
            <p:cNvGrpSpPr/>
            <p:nvPr/>
          </p:nvGrpSpPr>
          <p:grpSpPr>
            <a:xfrm>
              <a:off x="7413680" y="2730848"/>
              <a:ext cx="2126584" cy="987851"/>
              <a:chOff x="7223180" y="3426808"/>
              <a:chExt cx="2126584" cy="987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9BB423-DDAE-6ACC-9B90-FEAAB2622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3989" y="3426808"/>
                <a:ext cx="1410142" cy="292210"/>
              </a:xfrm>
              <a:prstGeom prst="re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9F1A83-4BA7-365C-F1EC-1564399BE3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4473" y="350226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3" name="Flowchart: Extract 42">
                <a:extLst>
                  <a:ext uri="{FF2B5EF4-FFF2-40B4-BE49-F238E27FC236}">
                    <a16:creationId xmlns:a16="http://schemas.microsoft.com/office/drawing/2014/main" id="{48C7FCB7-E24E-6B23-F8CF-1C2BBBD8FA1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8232711" y="3715982"/>
                <a:ext cx="107523" cy="107492"/>
              </a:xfrm>
              <a:prstGeom prst="flowChartExtra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4" name="CasellaDiTesto 6">
                <a:extLst>
                  <a:ext uri="{FF2B5EF4-FFF2-40B4-BE49-F238E27FC236}">
                    <a16:creationId xmlns:a16="http://schemas.microsoft.com/office/drawing/2014/main" id="{9682FED7-9F0D-7143-B72B-A0C19F043276}"/>
                  </a:ext>
                </a:extLst>
              </p:cNvPr>
              <p:cNvSpPr txBox="1"/>
              <p:nvPr/>
            </p:nvSpPr>
            <p:spPr>
              <a:xfrm>
                <a:off x="7223180" y="3860661"/>
                <a:ext cx="212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Sprint 5</a:t>
                </a:r>
              </a:p>
              <a:p>
                <a:pPr algn="ctr"/>
                <a:r>
                  <a:rPr lang="it-IT" sz="1200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10/02/2025 – 24/02/2025</a:t>
                </a:r>
              </a:p>
            </p:txBody>
          </p:sp>
        </p:grpSp>
      </p:grp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DFC8D56-90AA-9B56-B309-4812D7CF7B12}"/>
              </a:ext>
            </a:extLst>
          </p:cNvPr>
          <p:cNvSpPr txBox="1"/>
          <p:nvPr/>
        </p:nvSpPr>
        <p:spPr>
          <a:xfrm>
            <a:off x="639725" y="3970246"/>
            <a:ext cx="75670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/>
              <a:t>In totale sono stati fatti </a:t>
            </a:r>
            <a:r>
              <a:rPr lang="it-IT" b="1" noProof="0"/>
              <a:t>6 sprint</a:t>
            </a:r>
            <a:r>
              <a:rPr lang="it-IT" noProof="0"/>
              <a:t>: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5 + uno </a:t>
            </a:r>
            <a:r>
              <a:rPr lang="it-IT" noProof="0"/>
              <a:t>iniziale, lo </a:t>
            </a:r>
            <a:r>
              <a:rPr lang="it-IT" i="1" noProof="0"/>
              <a:t>sprint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Durata </a:t>
            </a:r>
            <a:r>
              <a:rPr lang="it-IT"/>
              <a:t>media</a:t>
            </a:r>
            <a:r>
              <a:rPr lang="it-IT" noProof="0"/>
              <a:t>: </a:t>
            </a:r>
            <a:r>
              <a:rPr lang="it-IT" b="1" noProof="0"/>
              <a:t>2 settimane</a:t>
            </a:r>
            <a:r>
              <a:rPr lang="it-IT" noProof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D663DC07-9F49-A454-6788-16F0BBDB3B29}"/>
              </a:ext>
            </a:extLst>
          </p:cNvPr>
          <p:cNvSpPr txBox="1">
            <a:spLocks/>
          </p:cNvSpPr>
          <p:nvPr/>
        </p:nvSpPr>
        <p:spPr>
          <a:xfrm>
            <a:off x="9158226" y="6333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E74857-3460-4C26-AAC1-21FEB72AFE5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38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6BC0B-ED27-4F03-64FB-8A4442C6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6CB2469-47E7-2F69-608E-DF973E7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Analisi della produzione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81ED824-9DCB-24B5-CDB4-FB70017AAD9A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53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C345-A06B-AB11-82F9-ED76D092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3CCE-2F08-D382-596E-FF6ADBC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29CE76-6452-CDF0-80B4-F14C49EBC52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0B16F9A-4D85-623B-0E35-7BAA3254BFC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E870EA-251E-8270-0F4E-5DCCAB18FE6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1E5A1C-7902-D98A-C39F-EE2F1227E19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5114F-56ED-64E6-D2E1-BC5ABF5BB1CB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D72931-4079-C37E-2E2B-C746703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71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38A40-050E-24D1-4B73-FD6DFBA3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3B7FB7E-EF10-16CF-76A5-7373E654FC8B}"/>
              </a:ext>
              <a:ext uri="{147F2762-F138-4A5C-976F-8EAC2B608ADB}">
                <a16:predDERef xmlns:a16="http://schemas.microsoft.com/office/drawing/2014/main" pred="{6E46E849-EB63-9434-E4BE-FC8A664B4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91703"/>
              </p:ext>
            </p:extLst>
          </p:nvPr>
        </p:nvGraphicFramePr>
        <p:xfrm>
          <a:off x="638705" y="1779955"/>
          <a:ext cx="5942541" cy="237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A1427-AF6E-8A7C-7834-D6099B60C39A}"/>
              </a:ext>
            </a:extLst>
          </p:cNvPr>
          <p:cNvSpPr txBox="1"/>
          <p:nvPr/>
        </p:nvSpPr>
        <p:spPr>
          <a:xfrm>
            <a:off x="6961456" y="2543446"/>
            <a:ext cx="275092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Media finale tra gli sprint:</a:t>
            </a:r>
          </a:p>
          <a:p>
            <a:pPr algn="ctr"/>
            <a:r>
              <a:rPr lang="it-IT" sz="2400">
                <a:solidFill>
                  <a:srgbClr val="156082"/>
                </a:solidFill>
              </a:rPr>
              <a:t>35 FP per sprint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F64F664-E476-9E19-FBE1-5A4B7B261D77}"/>
              </a:ext>
              <a:ext uri="{147F2762-F138-4A5C-976F-8EAC2B608ADB}">
                <a16:predDERef xmlns:a16="http://schemas.microsoft.com/office/drawing/2014/main" pred="{61E48F4A-152C-9D7E-8A48-64BA773C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54589"/>
              </p:ext>
            </p:extLst>
          </p:nvPr>
        </p:nvGraphicFramePr>
        <p:xfrm>
          <a:off x="638705" y="4224619"/>
          <a:ext cx="4561610" cy="25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199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7ECB-D34B-031B-CB42-CDC87FD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6AC0D-D891-ACD1-12A8-573E903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Modello RUP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23EFA9-9C6B-82DF-C250-54EE7D79B57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27A9125-DC4F-3BB6-B826-E7105185810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96A752-E0FD-38DB-16F7-21EDC93B9E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20EDB7-EFCD-7CF6-4740-5612D0E5A7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79E6-F7DE-F7DF-268F-BEA09BD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C2D99-B0E3-965C-1425-1F4FC41BB546}"/>
              </a:ext>
            </a:extLst>
          </p:cNvPr>
          <p:cNvPicPr/>
          <p:nvPr/>
        </p:nvPicPr>
        <p:blipFill>
          <a:blip r:embed="rId4"/>
          <a:srcRect b="2736"/>
          <a:stretch/>
        </p:blipFill>
        <p:spPr>
          <a:xfrm>
            <a:off x="639724" y="1751068"/>
            <a:ext cx="6654057" cy="4334421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5FC4E9FD-1C63-2BDF-5EF0-E74E687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37996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0354-6586-098E-39B3-E843BA2C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F08C-1859-07A3-AE25-64888A3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7DD9C4-9CD2-E2C2-63C4-BC9C603820A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AAC398-FAC1-C1DE-746E-B7B65E2B0AD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91E7AD-2CFF-A421-B735-05567F9D15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6F9B83-3F0F-10D9-D364-EDFF9B7DF9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E9BBB-40D1-1CDB-1B9E-B594A0F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73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4D697-822F-1475-0D25-ACF12634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84DEAD8-AB9F-1491-1795-9301FC610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96987"/>
              </p:ext>
            </p:extLst>
          </p:nvPr>
        </p:nvGraphicFramePr>
        <p:xfrm>
          <a:off x="639724" y="2352199"/>
          <a:ext cx="8953503" cy="2498090"/>
        </p:xfrm>
        <a:graphic>
          <a:graphicData uri="http://schemas.openxmlformats.org/drawingml/2006/table">
            <a:tbl>
              <a:tblPr/>
              <a:tblGrid>
                <a:gridCol w="811649">
                  <a:extLst>
                    <a:ext uri="{9D8B030D-6E8A-4147-A177-3AD203B41FA5}">
                      <a16:colId xmlns:a16="http://schemas.microsoft.com/office/drawing/2014/main" val="3272443796"/>
                    </a:ext>
                  </a:extLst>
                </a:gridCol>
                <a:gridCol w="608737">
                  <a:extLst>
                    <a:ext uri="{9D8B030D-6E8A-4147-A177-3AD203B41FA5}">
                      <a16:colId xmlns:a16="http://schemas.microsoft.com/office/drawing/2014/main" val="1723429826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360001946"/>
                    </a:ext>
                  </a:extLst>
                </a:gridCol>
                <a:gridCol w="608737">
                  <a:extLst>
                    <a:ext uri="{9D8B030D-6E8A-4147-A177-3AD203B41FA5}">
                      <a16:colId xmlns:a16="http://schemas.microsoft.com/office/drawing/2014/main" val="1556167584"/>
                    </a:ext>
                  </a:extLst>
                </a:gridCol>
                <a:gridCol w="938469">
                  <a:extLst>
                    <a:ext uri="{9D8B030D-6E8A-4147-A177-3AD203B41FA5}">
                      <a16:colId xmlns:a16="http://schemas.microsoft.com/office/drawing/2014/main" val="607528679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1046917410"/>
                    </a:ext>
                  </a:extLst>
                </a:gridCol>
                <a:gridCol w="760921">
                  <a:extLst>
                    <a:ext uri="{9D8B030D-6E8A-4147-A177-3AD203B41FA5}">
                      <a16:colId xmlns:a16="http://schemas.microsoft.com/office/drawing/2014/main" val="1779258553"/>
                    </a:ext>
                  </a:extLst>
                </a:gridCol>
                <a:gridCol w="862377">
                  <a:extLst>
                    <a:ext uri="{9D8B030D-6E8A-4147-A177-3AD203B41FA5}">
                      <a16:colId xmlns:a16="http://schemas.microsoft.com/office/drawing/2014/main" val="3801650922"/>
                    </a:ext>
                  </a:extLst>
                </a:gridCol>
                <a:gridCol w="798967">
                  <a:extLst>
                    <a:ext uri="{9D8B030D-6E8A-4147-A177-3AD203B41FA5}">
                      <a16:colId xmlns:a16="http://schemas.microsoft.com/office/drawing/2014/main" val="1387485630"/>
                    </a:ext>
                  </a:extLst>
                </a:gridCol>
                <a:gridCol w="786285">
                  <a:extLst>
                    <a:ext uri="{9D8B030D-6E8A-4147-A177-3AD203B41FA5}">
                      <a16:colId xmlns:a16="http://schemas.microsoft.com/office/drawing/2014/main" val="1259132057"/>
                    </a:ext>
                  </a:extLst>
                </a:gridCol>
                <a:gridCol w="443870">
                  <a:extLst>
                    <a:ext uri="{9D8B030D-6E8A-4147-A177-3AD203B41FA5}">
                      <a16:colId xmlns:a16="http://schemas.microsoft.com/office/drawing/2014/main" val="4164326562"/>
                    </a:ext>
                  </a:extLst>
                </a:gridCol>
                <a:gridCol w="824331">
                  <a:extLst>
                    <a:ext uri="{9D8B030D-6E8A-4147-A177-3AD203B41FA5}">
                      <a16:colId xmlns:a16="http://schemas.microsoft.com/office/drawing/2014/main" val="2468000669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164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776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28,05%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21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16,86%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2252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27,42%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87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7935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36,35%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9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5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646-2FAC-5CA3-48D7-20521420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E1959-7EBC-D2AA-F2F6-3895890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731C0B-B358-2074-1CC4-CA39D5D802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9A47F3-CFB5-4908-DACD-2C3D2D1D4F3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C24304-C839-D946-73F7-C54B53ADC03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D2C744-E059-823C-65CF-AC14E8098D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D7E1BD-1200-E7DB-FAB0-CEB64AB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74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54FFE-1E93-49E9-3043-7E191BDC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3F8C0E6-05BD-1A8B-70A2-BC6B575A66EB}"/>
              </a:ext>
              <a:ext uri="{147F2762-F138-4A5C-976F-8EAC2B608ADB}">
                <a16:predDERef xmlns:a16="http://schemas.microsoft.com/office/drawing/2014/main" pred="{7FB7C6D1-B709-7EA6-CADC-9A1BE7F3D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72879"/>
              </p:ext>
            </p:extLst>
          </p:nvPr>
        </p:nvGraphicFramePr>
        <p:xfrm>
          <a:off x="639724" y="1577460"/>
          <a:ext cx="8232346" cy="480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56858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A1C-5D80-7921-FFF0-439AC0DA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1061-3F92-A8A6-89B1-63C9D92A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472473-5662-F045-F574-36F4EC726D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BFC0B2-B244-EDCB-90C1-AED8B69B306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7340-638D-8D0B-1C13-B8A5C219B56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3D63483-0203-ADD6-CD68-A681472A41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328AE9-C35C-8C73-EE78-CF3ADE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75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F267B9-2F3D-13CA-AAA8-85F9D57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607895-3E08-7E9C-9FA1-2BB3C09872E1}"/>
              </a:ext>
              <a:ext uri="{147F2762-F138-4A5C-976F-8EAC2B608ADB}">
                <a16:predDERef xmlns:a16="http://schemas.microsoft.com/office/drawing/2014/main" pred="{F3F8C0E6-05BD-1A8B-70A2-BC6B575A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09784"/>
              </p:ext>
            </p:extLst>
          </p:nvPr>
        </p:nvGraphicFramePr>
        <p:xfrm>
          <a:off x="639725" y="1582736"/>
          <a:ext cx="8694776" cy="48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73594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93CD-DD3B-32F4-B939-E08299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A6425-FD9B-6162-E38E-156BE00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A4DC22-3906-2D5C-AC96-4172B067405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B4ABD4-F8C1-490D-3DF3-6A7F7B0855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AFC4B5-4463-D5A0-ED15-6890C04CE24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A0DBD0E-F23E-8AA2-CD5A-2E47ABD3058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E2BA1-E35E-6697-1537-9524ED77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E48F4A-152C-9D7E-8A48-64BA773C2D15}"/>
              </a:ext>
              <a:ext uri="{147F2762-F138-4A5C-976F-8EAC2B608ADB}">
                <a16:predDERef xmlns:a16="http://schemas.microsoft.com/office/drawing/2014/main" pred="{5B607895-3E08-7E9C-9FA1-2BB3C0987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9234"/>
              </p:ext>
            </p:extLst>
          </p:nvPr>
        </p:nvGraphicFramePr>
        <p:xfrm>
          <a:off x="359218" y="1383656"/>
          <a:ext cx="9334965" cy="50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40EB5741-35A6-1E46-8F35-0ABD7B3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0019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247-9B74-1839-B14D-68297B1B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13C8E-A9CC-06BA-FE1B-539CBE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7AE91A-D518-4CD6-7355-BD48A82C168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A8A7F4-3B83-68D2-D5A6-68014A11D4E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5E6528-D69A-05D0-277E-6EAB1BC65A0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02037E2-B4CC-8FB9-4D2A-90A429F142D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4BB511A-BB1D-BDA9-4AC6-52530596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485060F-64CB-A6CC-83EE-0A325B9DEA72}"/>
              </a:ext>
              <a:ext uri="{147F2762-F138-4A5C-976F-8EAC2B608ADB}">
                <a16:predDERef xmlns:a16="http://schemas.microsoft.com/office/drawing/2014/main" pred="{AE9DB458-62A6-4165-A2FB-3538F4C24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1035"/>
              </p:ext>
            </p:extLst>
          </p:nvPr>
        </p:nvGraphicFramePr>
        <p:xfrm>
          <a:off x="639724" y="1736081"/>
          <a:ext cx="3112469" cy="194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6600823-EF2B-D93A-BF13-E095D1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77</a:t>
            </a:fld>
            <a:endParaRPr lang="it-IT" noProof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13464D4-7418-ACB5-E485-C4D360C5E7D0}"/>
              </a:ext>
              <a:ext uri="{147F2762-F138-4A5C-976F-8EAC2B608ADB}">
                <a16:predDERef xmlns:a16="http://schemas.microsoft.com/office/drawing/2014/main" pred="{D6C78C67-6FF8-97F8-1906-26DD2044D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61560"/>
              </p:ext>
            </p:extLst>
          </p:nvPr>
        </p:nvGraphicFramePr>
        <p:xfrm>
          <a:off x="4181313" y="1736081"/>
          <a:ext cx="3112469" cy="194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9C9FE208-3042-F447-183D-4179AD04D621}"/>
              </a:ext>
              <a:ext uri="{147F2762-F138-4A5C-976F-8EAC2B608ADB}">
                <a16:predDERef xmlns:a16="http://schemas.microsoft.com/office/drawing/2014/main" pred="{436FD8A5-8B5C-C531-AC94-881565AB6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84012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06388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161E-7B0E-CCDC-211F-CA751E60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42670C8-8C7D-90EA-1DB9-E2F384D59F23}"/>
              </a:ext>
              <a:ext uri="{147F2762-F138-4A5C-976F-8EAC2B608ADB}">
                <a16:predDERef xmlns:a16="http://schemas.microsoft.com/office/drawing/2014/main" pred="{771DCDBA-FFEB-9B42-AD25-DC8142490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096"/>
              </p:ext>
            </p:extLst>
          </p:nvPr>
        </p:nvGraphicFramePr>
        <p:xfrm>
          <a:off x="4181312" y="1736082"/>
          <a:ext cx="311246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71DCDBA-FFEB-9B42-AD25-DC81424905B9}"/>
              </a:ext>
              <a:ext uri="{147F2762-F138-4A5C-976F-8EAC2B608ADB}">
                <a16:predDERef xmlns:a16="http://schemas.microsoft.com/office/drawing/2014/main" pred="{F5A6D0A4-B528-CD9C-192F-8205938E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30235"/>
              </p:ext>
            </p:extLst>
          </p:nvPr>
        </p:nvGraphicFramePr>
        <p:xfrm>
          <a:off x="639724" y="1736082"/>
          <a:ext cx="354158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E806E1E-C2CD-3FB3-F4AC-49BE232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CCA679-9DCA-9555-9EE5-215E2124A21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56D662-0103-F313-CAAE-94642C9F12D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680DE7-E962-A0E7-1D97-1916B60F533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8E58A0-4AC9-2AB4-CB08-8C521BE49760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37036-C3E4-DDF4-B92C-B88057A3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6C068E26-60A6-B5F8-8E39-E7C88222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78</a:t>
            </a:fld>
            <a:endParaRPr lang="it-IT" noProof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5A6D0A4-B528-CD9C-192F-8205938EDA38}"/>
              </a:ext>
              <a:ext uri="{147F2762-F138-4A5C-976F-8EAC2B608ADB}">
                <a16:predDERef xmlns:a16="http://schemas.microsoft.com/office/drawing/2014/main" pred="{9C9FE208-3042-F447-183D-4179AD0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24775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91316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16B-DDF8-9C84-9FE1-620E0FC6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C78C67-6FF8-97F8-1906-26DD2044D2BC}"/>
              </a:ext>
              <a:ext uri="{147F2762-F138-4A5C-976F-8EAC2B608ADB}">
                <a16:predDERef xmlns:a16="http://schemas.microsoft.com/office/drawing/2014/main" pred="{6485060F-64CB-A6CC-83EE-0A325B9D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64936"/>
              </p:ext>
            </p:extLst>
          </p:nvPr>
        </p:nvGraphicFramePr>
        <p:xfrm>
          <a:off x="2410946" y="3683934"/>
          <a:ext cx="3541059" cy="208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C78A640-0AC9-F520-D109-3CB15D2766F6}"/>
              </a:ext>
              <a:ext uri="{147F2762-F138-4A5C-976F-8EAC2B608ADB}">
                <a16:predDERef xmlns:a16="http://schemas.microsoft.com/office/drawing/2014/main" pred="{913464D4-7418-ACB5-E485-C4D360C5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42487"/>
              </p:ext>
            </p:extLst>
          </p:nvPr>
        </p:nvGraphicFramePr>
        <p:xfrm>
          <a:off x="4181475" y="1734110"/>
          <a:ext cx="3115236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36FD8A5-8B5C-C531-AC94-881565AB6F7B}"/>
              </a:ext>
              <a:ext uri="{147F2762-F138-4A5C-976F-8EAC2B608ADB}">
                <a16:predDERef xmlns:a16="http://schemas.microsoft.com/office/drawing/2014/main" pred="{EC78A640-0AC9-F520-D109-3CB15D276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2765"/>
              </p:ext>
            </p:extLst>
          </p:nvPr>
        </p:nvGraphicFramePr>
        <p:xfrm>
          <a:off x="639205" y="1738956"/>
          <a:ext cx="3541059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10C23F-1E20-30CF-BCF8-32EE3170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89E296-0A52-999B-0A83-51E4EC4A785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BD80E-A52B-B24F-FF26-CF98BA7E5A0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45B366A-A615-5C12-5D4A-5A4B8F7BC9A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08B5CCA-604C-A0D7-8954-7FE8A848CE7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9D331-0C00-6C54-2D06-47D3E229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52C1D3D-2090-4102-0C06-DAE4E4FF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04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0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09/12/2024 – 16/12/2024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EEAD06E-D973-2B0E-57D8-E656AA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8520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ADB6-9346-3D80-C14B-2BED41B9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B842-1D11-DBD0-DA43-2AEE2FF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9FAA4-F557-BD04-4D7C-86C4C9794F6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870F89-83F7-4071-0416-7BEC09D6BE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40E356-EA28-667D-0FC9-BF655AAD22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67ACFD-A7BA-4E79-BF23-CEB936DF35B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2FE0193-CA07-EFC1-59D4-32D8534C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A5B3E089-3045-3C40-3DCA-760C51ADD287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Gli sprint sono stati incentrati al raggiungimento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L’analisi comparativa con RUP non trova una congiunzione dal momento gli incrementi dell’applicazione erano incentrati sulle nuove funzionalità non progettate originariamente, per cui il tempo è stato speso nell’adattarsi a ciò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Picchi iniziali di </a:t>
            </a:r>
            <a:r>
              <a:rPr lang="it-IT" err="1">
                <a:solidFill>
                  <a:srgbClr val="000000"/>
                </a:solidFill>
              </a:rPr>
              <a:t>implementation</a:t>
            </a:r>
            <a:r>
              <a:rPr lang="it-IT">
                <a:solidFill>
                  <a:srgbClr val="000000"/>
                </a:solidFill>
              </a:rPr>
              <a:t> indicano proprio questo fenomeno: ci si è concentrati su poche funzionalità ma impattanti nell’utilizzo del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Verso la fine l’</a:t>
            </a:r>
            <a:r>
              <a:rPr lang="it-IT" err="1">
                <a:solidFill>
                  <a:srgbClr val="000000"/>
                </a:solidFill>
              </a:rPr>
              <a:t>effort</a:t>
            </a:r>
            <a:r>
              <a:rPr lang="it-IT">
                <a:solidFill>
                  <a:srgbClr val="000000"/>
                </a:solidFill>
              </a:rPr>
              <a:t> preponderante è stato in direzione della documentazione, a sottolineare un comportamento non ciclico e ripetitivo dell’incremento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8A99823-AE51-EA5D-3673-FC89820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89266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84666-4DB1-AADF-A947-85E2E42B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52ED214-B1C6-DBE9-8249-13453AD8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Ai posteri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C72BB5A-35BC-DE98-94C2-1F67587467A7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2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7AC3-471F-0782-0503-D123BCE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FD03D-FAE8-445A-A23F-08E0221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0DFE4D-0BC1-4163-22E9-F00CA8643F0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91DB22-4A3B-352E-B9CC-231FA8D9F6D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4F8338D-3E33-145A-D607-6D94109AD2FD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ACD26A-5117-1F1B-E5FA-A3998C9BB74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6DFA47-B88A-610D-C367-67995FC73444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Lo scopo di questa sezione è evidenziare quali siano le tematiche e le questioni più importanti da lasciare a coloro che lavoreranno al progetto dopo di noi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AA8898-EDE7-74EE-C62F-4860D2A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82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749372-ED07-A069-0707-EC67DC93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A5BD-2AFC-1FC5-FEC2-FAAD193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2154-1886-A632-36DC-9CE3E71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996F2F-91AD-066E-391E-4EA17F5362A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993AEB-539E-DB8D-F513-2A06CCA33C0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22520D-B00A-2D3A-F6F2-FFEFEAE2FE9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904848-B126-DA89-0386-36C6E9214E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A8CEB-0194-47AF-369B-AEB9ED892B23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Documentazione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Estesa su </a:t>
            </a:r>
            <a:r>
              <a:rPr lang="it-IT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MS3-docs</a:t>
            </a:r>
          </a:p>
          <a:p>
            <a:pPr marL="285750" indent="-285750">
              <a:buFont typeface="Arial"/>
              <a:buChar char="•"/>
            </a:pPr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Documento di analisi sulle soluzioni di </a:t>
            </a:r>
            <a:r>
              <a:rPr lang="it-IT" sz="1600" b="1" i="1">
                <a:solidFill>
                  <a:srgbClr val="000000"/>
                </a:solidFill>
                <a:ea typeface="+mn-lt"/>
                <a:cs typeface="+mn-lt"/>
              </a:rPr>
              <a:t>Multi-</a:t>
            </a:r>
            <a:r>
              <a:rPr lang="it-IT" sz="1600" b="1" i="1" err="1">
                <a:solidFill>
                  <a:srgbClr val="000000"/>
                </a:solidFill>
                <a:ea typeface="+mn-lt"/>
                <a:cs typeface="+mn-lt"/>
              </a:rPr>
              <a:t>Tenancy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, inclusa la scelta dell'architettura più adatta per la segregazione delle informazioni tra i 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tenant</a:t>
            </a: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</a:rPr>
              <a:t>Documento sulle </a:t>
            </a:r>
            <a:r>
              <a:rPr lang="it-IT" sz="1600" b="1" i="1">
                <a:solidFill>
                  <a:srgbClr val="000000"/>
                </a:solidFill>
              </a:rPr>
              <a:t>API </a:t>
            </a:r>
            <a:r>
              <a:rPr lang="it-IT" sz="1600" b="1" i="1" err="1">
                <a:solidFill>
                  <a:srgbClr val="000000"/>
                </a:solidFill>
              </a:rPr>
              <a:t>Authorizations</a:t>
            </a: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 b="1" i="1">
                <a:solidFill>
                  <a:srgbClr val="000000"/>
                </a:solidFill>
              </a:rPr>
              <a:t>Risk </a:t>
            </a:r>
            <a:r>
              <a:rPr lang="it-IT" sz="1600" b="1" i="1" err="1">
                <a:solidFill>
                  <a:srgbClr val="000000"/>
                </a:solidFill>
              </a:rPr>
              <a:t>Assessment</a:t>
            </a:r>
            <a:r>
              <a:rPr lang="it-IT" sz="1600" b="1" i="1">
                <a:solidFill>
                  <a:srgbClr val="000000"/>
                </a:solidFill>
              </a:rPr>
              <a:t> Report</a:t>
            </a: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Documento sui risultati dell'analisi </a:t>
            </a:r>
            <a:r>
              <a:rPr lang="it-IT" sz="1600" b="1" i="1"/>
              <a:t>statica</a:t>
            </a:r>
            <a:r>
              <a:rPr lang="it-IT" sz="1600" b="1"/>
              <a:t> </a:t>
            </a:r>
            <a:r>
              <a:rPr lang="it-IT" sz="1600"/>
              <a:t>e </a:t>
            </a:r>
            <a:r>
              <a:rPr lang="it-IT" sz="1600" b="1" i="1"/>
              <a:t>dinamica</a:t>
            </a:r>
            <a:r>
              <a:rPr lang="it-IT" sz="1600" b="1"/>
              <a:t> </a:t>
            </a:r>
            <a:r>
              <a:rPr lang="it-IT" sz="1600"/>
              <a:t>del codice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518C7D-986E-EDAA-E5DA-B829DAE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83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44B6C-05CF-3985-CB01-ED7D3F14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34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A2FA-4181-3900-56CF-83E24D7B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BF8F7-B04A-A351-492D-EBEBF60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C4A89-90C3-9FCE-23CB-3DC8C52030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DC23F5-F053-F607-FD99-23B215BBE7F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8299CA-B1CD-D8B7-BE80-2A750F05860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282B-A030-EA56-4A4F-524059A3244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9F222C-AFB7-AC26-CB6D-DF9D0E803FE5}"/>
              </a:ext>
            </a:extLst>
          </p:cNvPr>
          <p:cNvSpPr txBox="1"/>
          <p:nvPr/>
        </p:nvSpPr>
        <p:spPr>
          <a:xfrm>
            <a:off x="639726" y="1613118"/>
            <a:ext cx="6654056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più rilevanti orientati alle funzionalità</a:t>
            </a:r>
          </a:p>
          <a:p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/>
              <a:t>Aggiornare diagramma E-R (</a:t>
            </a:r>
            <a:r>
              <a:rPr lang="it-IT" sz="1600">
                <a:hlinkClick r:id="rId3"/>
              </a:rPr>
              <a:t>#17</a:t>
            </a:r>
            <a:r>
              <a:rPr lang="it-IT" sz="160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/>
              <a:t>Ripristino test considerando le modifiche del </a:t>
            </a:r>
            <a:r>
              <a:rPr lang="it-IT" sz="1600" err="1"/>
              <a:t>refactoring</a:t>
            </a:r>
            <a:r>
              <a:rPr lang="it-IT" sz="1600"/>
              <a:t> e l’introduzione del Multi-</a:t>
            </a:r>
            <a:r>
              <a:rPr lang="it-IT" sz="1600" err="1"/>
              <a:t>tenancy</a:t>
            </a:r>
            <a:r>
              <a:rPr lang="it-IT" sz="1600"/>
              <a:t> (</a:t>
            </a:r>
            <a:r>
              <a:rPr lang="it-IT" sz="1600">
                <a:hlinkClick r:id="rId4"/>
              </a:rPr>
              <a:t>#610</a:t>
            </a:r>
            <a:r>
              <a:rPr lang="it-IT" sz="160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/>
              <a:t>Risolvere le incoerenze del glossario (</a:t>
            </a:r>
            <a:r>
              <a:rPr lang="it-IT" sz="1600">
                <a:hlinkClick r:id="rId5"/>
              </a:rPr>
              <a:t>#619</a:t>
            </a:r>
            <a:r>
              <a:rPr lang="it-IT" sz="1600"/>
              <a:t>)</a:t>
            </a:r>
          </a:p>
          <a:p>
            <a:pPr marL="742950" lvl="1" indent="-285750">
              <a:buFont typeface="Courier New"/>
              <a:buChar char="o"/>
            </a:pPr>
            <a:endParaRPr lang="it-IT" sz="1600"/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Gestione dei warning a </a:t>
            </a:r>
            <a:r>
              <a:rPr lang="it-IT" sz="1600" err="1"/>
              <a:t>runtime</a:t>
            </a:r>
            <a:r>
              <a:rPr lang="it-IT" sz="1600"/>
              <a:t> sulla console del browser (</a:t>
            </a:r>
            <a:r>
              <a:rPr lang="it-IT" sz="1600">
                <a:hlinkClick r:id="rId6"/>
              </a:rPr>
              <a:t>#620</a:t>
            </a:r>
            <a:r>
              <a:rPr lang="it-IT" sz="1600"/>
              <a:t>)</a:t>
            </a:r>
          </a:p>
          <a:p>
            <a:pPr marL="742950" lvl="1" indent="-285750">
              <a:buFont typeface="Courier New"/>
              <a:buChar char="o"/>
            </a:pPr>
            <a:endParaRPr lang="it-IT" sz="1600"/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Logout non implementato (</a:t>
            </a:r>
            <a:r>
              <a:rPr lang="it-IT" sz="1600">
                <a:hlinkClick r:id="rId7"/>
              </a:rPr>
              <a:t>#621</a:t>
            </a:r>
            <a:r>
              <a:rPr lang="it-IT" sz="1600"/>
              <a:t>)</a:t>
            </a:r>
          </a:p>
          <a:p>
            <a:pPr marL="742950" lvl="1" indent="-285750">
              <a:buFont typeface="Courier New"/>
              <a:buChar char="o"/>
            </a:pPr>
            <a:endParaRPr lang="it-IT" sz="1600"/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Differenziare l’assegnazione degli uffa points di un dottore di guardia da quelli di uno reperibile (devono avere diverso peso) (</a:t>
            </a:r>
            <a:r>
              <a:rPr lang="it-IT" sz="1600">
                <a:hlinkClick r:id="rId8"/>
              </a:rPr>
              <a:t>#622</a:t>
            </a:r>
            <a:r>
              <a:rPr lang="it-IT" sz="1600"/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1545D-9A95-16DB-6C98-359EA0C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84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D38-6C44-05FA-A0F1-2C5DABDD8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9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72C8-3BE9-11D7-80F6-9F25EDEF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06AF-9504-F42B-1B4C-3AAE970B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B54E5F-1BA4-C6E1-DEEC-A91F1A8315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AA541C-9660-974A-1A7B-53C64C35A11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050CC-44F8-AD69-DE7F-12C23FBD0FF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87AF487-92A4-7EBE-4FE3-C8E5FA2C94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6D253-57C0-0A96-DDC2-1BB1D191B762}"/>
              </a:ext>
            </a:extLst>
          </p:cNvPr>
          <p:cNvSpPr txBox="1"/>
          <p:nvPr/>
        </p:nvSpPr>
        <p:spPr>
          <a:xfrm>
            <a:off x="639726" y="1613118"/>
            <a:ext cx="6654056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Nuovi task orientati alla sicurezza</a:t>
            </a:r>
          </a:p>
          <a:p>
            <a:endParaRPr lang="it-IT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Cifratura del sistema operativo (</a:t>
            </a:r>
            <a:r>
              <a:rPr lang="it-IT" sz="1600">
                <a:hlinkClick r:id="rId2"/>
              </a:rPr>
              <a:t>#603</a:t>
            </a:r>
            <a:r>
              <a:rPr lang="it-IT" sz="1600"/>
              <a:t>, </a:t>
            </a:r>
            <a:r>
              <a:rPr lang="it-IT" sz="1600">
                <a:hlinkClick r:id="rId3"/>
              </a:rPr>
              <a:t>#618</a:t>
            </a:r>
            <a:r>
              <a:rPr lang="it-IT" sz="1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Anonimizzazione dei dati (</a:t>
            </a:r>
            <a:r>
              <a:rPr lang="it-IT" sz="1600">
                <a:hlinkClick r:id="rId4"/>
              </a:rPr>
              <a:t>#623</a:t>
            </a:r>
            <a:r>
              <a:rPr lang="it-IT" sz="1600">
                <a:solidFill>
                  <a:srgbClr val="000000"/>
                </a:solidFill>
              </a:rPr>
              <a:t>)</a:t>
            </a:r>
            <a:endParaRPr lang="it-IT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Implementazione 2FA (</a:t>
            </a:r>
            <a:r>
              <a:rPr lang="it-IT" sz="1600">
                <a:hlinkClick r:id="rId5"/>
              </a:rPr>
              <a:t>#624</a:t>
            </a:r>
            <a:r>
              <a:rPr lang="it-IT" sz="1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Validazione dell’input (</a:t>
            </a:r>
            <a:r>
              <a:rPr lang="it-IT" sz="1600">
                <a:hlinkClick r:id="rId6"/>
              </a:rPr>
              <a:t>#</a:t>
            </a:r>
            <a:r>
              <a:rPr lang="it-IT" sz="1600">
                <a:ea typeface="+mn-lt"/>
                <a:cs typeface="+mn-lt"/>
                <a:hlinkClick r:id="rId6"/>
              </a:rPr>
              <a:t>625</a:t>
            </a:r>
            <a:r>
              <a:rPr lang="it-IT" sz="1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Aggiunta sistema di </a:t>
            </a:r>
            <a:r>
              <a:rPr lang="it-IT" sz="1600" err="1"/>
              <a:t>logging</a:t>
            </a:r>
            <a:r>
              <a:rPr lang="it-IT" sz="1600"/>
              <a:t> e audit </a:t>
            </a:r>
            <a:r>
              <a:rPr lang="it-IT" sz="1600" err="1"/>
              <a:t>trail</a:t>
            </a:r>
            <a:r>
              <a:rPr lang="it-IT" sz="1600"/>
              <a:t> (</a:t>
            </a:r>
            <a:r>
              <a:rPr lang="it-IT" sz="1600">
                <a:hlinkClick r:id="rId7"/>
              </a:rPr>
              <a:t>#626</a:t>
            </a:r>
            <a:r>
              <a:rPr lang="it-IT" sz="1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Connessione sicura (</a:t>
            </a:r>
            <a:r>
              <a:rPr lang="it-IT" sz="1600">
                <a:hlinkClick r:id="rId8"/>
              </a:rPr>
              <a:t>#627</a:t>
            </a:r>
            <a:r>
              <a:rPr lang="it-IT" sz="1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55E48-FAC2-38D4-5DA0-9CFCBBE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85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B165D-50BF-72C6-592A-9797A039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95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ATTENZIONE</a:t>
            </a:r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06246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>
                  <a:hlinkClick r:id="rId4"/>
                </a:rPr>
                <a:t>https://github.com/CSW-Teams</a:t>
              </a:r>
              <a:endParaRPr lang="it-IT" sz="1400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834174" y="3537029"/>
            <a:ext cx="1546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Link repository</a:t>
            </a:r>
            <a:r>
              <a:rPr lang="it-IT" sz="1600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8C2DBC-9087-BA23-2525-BD37F00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72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1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09/12/2024 – 16/12/2024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Esecuzione del progetto sia in </a:t>
            </a:r>
            <a:r>
              <a:rPr lang="it-IT" b="1"/>
              <a:t>locale </a:t>
            </a:r>
            <a:r>
              <a:rPr lang="it-IT"/>
              <a:t>che su </a:t>
            </a:r>
            <a:r>
              <a:rPr lang="it-IT" b="1"/>
              <a:t>Docker</a:t>
            </a:r>
          </a:p>
          <a:p>
            <a:pPr lvl="1"/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Studio del progetto, analisi della documentazione e organizzazione del lavoro di team</a:t>
            </a:r>
          </a:p>
          <a:p>
            <a:pPr lvl="1"/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Completamento dei </a:t>
            </a:r>
            <a:r>
              <a:rPr lang="it-IT" b="1"/>
              <a:t>task</a:t>
            </a:r>
            <a:r>
              <a:rPr lang="it-IT"/>
              <a:t> assegnati per questo sprint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fld id="{90E74857-3460-4C26-AAC1-21FEB72AFE5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56" y="356551"/>
            <a:ext cx="885600" cy="8856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B8BF4E2-B027-2D4D-9BD8-2D4012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92" y="3094966"/>
            <a:ext cx="404590" cy="404590"/>
          </a:xfrm>
          <a:prstGeom prst="rect">
            <a:avLst/>
          </a:prstGeom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49E7BB37-DB56-4D95-78E7-FC8045EE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47" y="3094964"/>
            <a:ext cx="404591" cy="4045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4" y="4448657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F6E266C8-D6AE-FA38-8664-C41126B58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34" y="3680390"/>
            <a:ext cx="507161" cy="5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FC2AA7-D562-4584-98BD-D5AD5DD7D5B0}">
  <we:reference id="4b785c87-866c-4bad-85d8-5d1ae467ac9a" version="3.12.1.0" store="EXCatalog" storeType="EXCatalog"/>
  <we:alternateReferences>
    <we:reference id="WA104381909" version="3.12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86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86</vt:i4>
      </vt:variant>
    </vt:vector>
  </HeadingPairs>
  <TitlesOfParts>
    <vt:vector size="87" baseType="lpstr">
      <vt:lpstr>Office Theme</vt:lpstr>
      <vt:lpstr>Slide Iniziale da fare!!!   MS3 – Medical Staff Shift Scheduler</vt:lpstr>
      <vt:lpstr>AGENDA</vt:lpstr>
      <vt:lpstr>Introduzione</vt:lpstr>
      <vt:lpstr>Presentazione standard di PowerPoint</vt:lpstr>
      <vt:lpstr>Presentazione standard di PowerPoint</vt:lpstr>
      <vt:lpstr>Presentazione standard di PowerPoint</vt:lpstr>
      <vt:lpstr>Sprint Timeline</vt:lpstr>
      <vt:lpstr>Sprint 0</vt:lpstr>
      <vt:lpstr>Sprint 0</vt:lpstr>
      <vt:lpstr>Sprint 0</vt:lpstr>
      <vt:lpstr>Sprint 0</vt:lpstr>
      <vt:lpstr>Sprint 0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Presentazione standard di PowerPoint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Analisi della produzione</vt:lpstr>
      <vt:lpstr>Analisi della produzione</vt:lpstr>
      <vt:lpstr>Modello RUP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Ai posteri</vt:lpstr>
      <vt:lpstr>Ai posteri</vt:lpstr>
      <vt:lpstr>Ai posteri</vt:lpstr>
      <vt:lpstr>Ai posteri</vt:lpstr>
      <vt:lpstr>Ai posteri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0</dc:title>
  <dc:creator>alessandro finocchi</dc:creator>
  <cp:revision>4</cp:revision>
  <dcterms:created xsi:type="dcterms:W3CDTF">2024-07-09T08:34:09Z</dcterms:created>
  <dcterms:modified xsi:type="dcterms:W3CDTF">2025-02-24T09:06:19Z</dcterms:modified>
</cp:coreProperties>
</file>