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CA82AE-848C-4397-8542-D06FB42FCEBD}" v="16" dt="2024-01-15T10:15:59.1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8A16BA-69B6-4255-9A68-47767A31E860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77DAB4-8F66-4364-AD11-B9D55C8F3E4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Bug Fixing</a:t>
          </a:r>
        </a:p>
      </dgm:t>
    </dgm:pt>
    <dgm:pt modelId="{C9573661-310D-43D9-82C8-FCC5CAD106FC}" type="parTrans" cxnId="{41E3F3FB-40CD-47FC-A364-2C2386CEE116}">
      <dgm:prSet/>
      <dgm:spPr/>
      <dgm:t>
        <a:bodyPr/>
        <a:lstStyle/>
        <a:p>
          <a:endParaRPr lang="en-US"/>
        </a:p>
      </dgm:t>
    </dgm:pt>
    <dgm:pt modelId="{6D4E60F7-622B-48C5-BE51-3EB54E0DFFBA}" type="sibTrans" cxnId="{41E3F3FB-40CD-47FC-A364-2C2386CEE116}">
      <dgm:prSet/>
      <dgm:spPr/>
      <dgm:t>
        <a:bodyPr/>
        <a:lstStyle/>
        <a:p>
          <a:endParaRPr lang="en-US"/>
        </a:p>
      </dgm:t>
    </dgm:pt>
    <dgm:pt modelId="{8ECA8B14-F51A-4EFF-917E-DD71021C4D2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Refactor</a:t>
          </a:r>
        </a:p>
      </dgm:t>
    </dgm:pt>
    <dgm:pt modelId="{F10DB030-6936-4060-9428-84E84E593EA6}" type="parTrans" cxnId="{D7AF0879-5879-4539-B32E-845410ED6DDF}">
      <dgm:prSet/>
      <dgm:spPr/>
      <dgm:t>
        <a:bodyPr/>
        <a:lstStyle/>
        <a:p>
          <a:endParaRPr lang="en-US"/>
        </a:p>
      </dgm:t>
    </dgm:pt>
    <dgm:pt modelId="{52544473-84A0-48C5-8759-BB6981C761D9}" type="sibTrans" cxnId="{D7AF0879-5879-4539-B32E-845410ED6DDF}">
      <dgm:prSet/>
      <dgm:spPr/>
      <dgm:t>
        <a:bodyPr/>
        <a:lstStyle/>
        <a:p>
          <a:endParaRPr lang="en-US"/>
        </a:p>
      </dgm:t>
    </dgm:pt>
    <dgm:pt modelId="{AEB44C52-07EC-41F7-8CF1-1544FBAF5A7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Incrementi</a:t>
          </a:r>
          <a:endParaRPr lang="en-US" dirty="0"/>
        </a:p>
      </dgm:t>
    </dgm:pt>
    <dgm:pt modelId="{C0F83C20-7707-4A6C-AA33-FB76B126D66B}" type="parTrans" cxnId="{FC7F628A-4ADC-4368-B7F9-4D7A072AB843}">
      <dgm:prSet/>
      <dgm:spPr/>
      <dgm:t>
        <a:bodyPr/>
        <a:lstStyle/>
        <a:p>
          <a:endParaRPr lang="en-US"/>
        </a:p>
      </dgm:t>
    </dgm:pt>
    <dgm:pt modelId="{957378CE-80D0-4442-BEB1-A6F247F83264}" type="sibTrans" cxnId="{FC7F628A-4ADC-4368-B7F9-4D7A072AB843}">
      <dgm:prSet/>
      <dgm:spPr/>
      <dgm:t>
        <a:bodyPr/>
        <a:lstStyle/>
        <a:p>
          <a:endParaRPr lang="en-US"/>
        </a:p>
      </dgm:t>
    </dgm:pt>
    <dgm:pt modelId="{B7FFCBE8-2A66-4A5F-A105-F3E06464689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Statistiche</a:t>
          </a:r>
          <a:endParaRPr lang="en-US" dirty="0"/>
        </a:p>
      </dgm:t>
    </dgm:pt>
    <dgm:pt modelId="{8D8CE692-8593-43FC-8AF0-30C7049D2588}" type="parTrans" cxnId="{3BC55134-2F08-4BEE-9408-715C729349A0}">
      <dgm:prSet/>
      <dgm:spPr/>
      <dgm:t>
        <a:bodyPr/>
        <a:lstStyle/>
        <a:p>
          <a:endParaRPr lang="en-US"/>
        </a:p>
      </dgm:t>
    </dgm:pt>
    <dgm:pt modelId="{7B413E89-02DC-4428-8405-E0B1AA0EF7C7}" type="sibTrans" cxnId="{3BC55134-2F08-4BEE-9408-715C729349A0}">
      <dgm:prSet/>
      <dgm:spPr/>
      <dgm:t>
        <a:bodyPr/>
        <a:lstStyle/>
        <a:p>
          <a:endParaRPr lang="en-US"/>
        </a:p>
      </dgm:t>
    </dgm:pt>
    <dgm:pt modelId="{76904C92-EA97-40E8-B12D-07489AB8C6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Algoritmo</a:t>
          </a:r>
          <a:r>
            <a:rPr lang="en-US" dirty="0"/>
            <a:t> di scheduling</a:t>
          </a:r>
        </a:p>
      </dgm:t>
    </dgm:pt>
    <dgm:pt modelId="{8093DA37-BAF8-4DA2-B9BB-A6876B7C51E9}" type="parTrans" cxnId="{7FE9FD0D-4652-4243-A74F-BEE47CD32373}">
      <dgm:prSet/>
      <dgm:spPr/>
      <dgm:t>
        <a:bodyPr/>
        <a:lstStyle/>
        <a:p>
          <a:endParaRPr lang="it-IT"/>
        </a:p>
      </dgm:t>
    </dgm:pt>
    <dgm:pt modelId="{72DE30FC-FFA2-417E-9B48-02D25E80E5F3}" type="sibTrans" cxnId="{7FE9FD0D-4652-4243-A74F-BEE47CD32373}">
      <dgm:prSet/>
      <dgm:spPr/>
      <dgm:t>
        <a:bodyPr/>
        <a:lstStyle/>
        <a:p>
          <a:endParaRPr lang="it-IT"/>
        </a:p>
      </dgm:t>
    </dgm:pt>
    <dgm:pt modelId="{02706745-95F9-4888-AF66-63DF08037B7B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Work In </a:t>
          </a:r>
          <a:r>
            <a:rPr lang="en-US" dirty="0">
              <a:latin typeface="Calibri Light" panose="020F0302020204030204"/>
            </a:rPr>
            <a:t>Progress</a:t>
          </a:r>
          <a:endParaRPr lang="en-US" dirty="0"/>
        </a:p>
      </dgm:t>
    </dgm:pt>
    <dgm:pt modelId="{44851B47-3645-4486-9A19-CD709986C852}" type="parTrans" cxnId="{5F2D31C4-27A1-4ED9-90F9-BB9ED2DFD6DF}">
      <dgm:prSet/>
      <dgm:spPr/>
      <dgm:t>
        <a:bodyPr/>
        <a:lstStyle/>
        <a:p>
          <a:endParaRPr lang="it-IT"/>
        </a:p>
      </dgm:t>
    </dgm:pt>
    <dgm:pt modelId="{85FC04C5-75CB-4289-A325-C0965DA5BBB5}" type="sibTrans" cxnId="{5F2D31C4-27A1-4ED9-90F9-BB9ED2DFD6DF}">
      <dgm:prSet/>
      <dgm:spPr/>
      <dgm:t>
        <a:bodyPr/>
        <a:lstStyle/>
        <a:p>
          <a:endParaRPr lang="it-IT"/>
        </a:p>
      </dgm:t>
    </dgm:pt>
    <dgm:pt modelId="{363FFC76-A343-49B6-9C46-5BB2448597CD}" type="pres">
      <dgm:prSet presAssocID="{E08A16BA-69B6-4255-9A68-47767A31E860}" presName="root" presStyleCnt="0">
        <dgm:presLayoutVars>
          <dgm:dir/>
          <dgm:resizeHandles val="exact"/>
        </dgm:presLayoutVars>
      </dgm:prSet>
      <dgm:spPr/>
    </dgm:pt>
    <dgm:pt modelId="{415BCF0C-3E4F-4AC3-8EFA-583D0500B261}" type="pres">
      <dgm:prSet presAssocID="{C077DAB4-8F66-4364-AD11-B9D55C8F3E4A}" presName="compNode" presStyleCnt="0"/>
      <dgm:spPr/>
    </dgm:pt>
    <dgm:pt modelId="{C4CDF05B-1981-4A5E-881B-1ED5F6C291E3}" type="pres">
      <dgm:prSet presAssocID="{C077DAB4-8F66-4364-AD11-B9D55C8F3E4A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setto"/>
        </a:ext>
      </dgm:extLst>
    </dgm:pt>
    <dgm:pt modelId="{E6AD658C-816D-437C-9D74-5CE3AF85F25D}" type="pres">
      <dgm:prSet presAssocID="{C077DAB4-8F66-4364-AD11-B9D55C8F3E4A}" presName="spaceRect" presStyleCnt="0"/>
      <dgm:spPr/>
    </dgm:pt>
    <dgm:pt modelId="{4433E921-339C-4079-B351-AD0FB3F7AF20}" type="pres">
      <dgm:prSet presAssocID="{C077DAB4-8F66-4364-AD11-B9D55C8F3E4A}" presName="textRect" presStyleLbl="revTx" presStyleIdx="0" presStyleCnt="6">
        <dgm:presLayoutVars>
          <dgm:chMax val="1"/>
          <dgm:chPref val="1"/>
        </dgm:presLayoutVars>
      </dgm:prSet>
      <dgm:spPr/>
    </dgm:pt>
    <dgm:pt modelId="{45A11B1D-0237-4E30-BFE0-742EF6B83749}" type="pres">
      <dgm:prSet presAssocID="{6D4E60F7-622B-48C5-BE51-3EB54E0DFFBA}" presName="sibTrans" presStyleCnt="0"/>
      <dgm:spPr/>
    </dgm:pt>
    <dgm:pt modelId="{76AD1174-711A-4811-87B1-85698206EADA}" type="pres">
      <dgm:prSet presAssocID="{8ECA8B14-F51A-4EFF-917E-DD71021C4D29}" presName="compNode" presStyleCnt="0"/>
      <dgm:spPr/>
    </dgm:pt>
    <dgm:pt modelId="{7E26ADB7-652C-4B4D-9F1D-95DEE79D2B6B}" type="pres">
      <dgm:prSet presAssocID="{8ECA8B14-F51A-4EFF-917E-DD71021C4D29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gno di spunta"/>
        </a:ext>
      </dgm:extLst>
    </dgm:pt>
    <dgm:pt modelId="{5599F18A-5277-4029-B06D-03E6B5DCE733}" type="pres">
      <dgm:prSet presAssocID="{8ECA8B14-F51A-4EFF-917E-DD71021C4D29}" presName="spaceRect" presStyleCnt="0"/>
      <dgm:spPr/>
    </dgm:pt>
    <dgm:pt modelId="{FEAD4FB3-866F-4993-AD0E-F591E019E31D}" type="pres">
      <dgm:prSet presAssocID="{8ECA8B14-F51A-4EFF-917E-DD71021C4D29}" presName="textRect" presStyleLbl="revTx" presStyleIdx="1" presStyleCnt="6">
        <dgm:presLayoutVars>
          <dgm:chMax val="1"/>
          <dgm:chPref val="1"/>
        </dgm:presLayoutVars>
      </dgm:prSet>
      <dgm:spPr/>
    </dgm:pt>
    <dgm:pt modelId="{1BB9FA5D-9B2D-46E1-BEE9-393E6FC9B718}" type="pres">
      <dgm:prSet presAssocID="{52544473-84A0-48C5-8759-BB6981C761D9}" presName="sibTrans" presStyleCnt="0"/>
      <dgm:spPr/>
    </dgm:pt>
    <dgm:pt modelId="{9A7F34A5-749D-4FE9-A490-E58391875A84}" type="pres">
      <dgm:prSet presAssocID="{AEB44C52-07EC-41F7-8CF1-1544FBAF5A73}" presName="compNode" presStyleCnt="0"/>
      <dgm:spPr/>
    </dgm:pt>
    <dgm:pt modelId="{52D54191-A5AB-4B67-82E0-E3965BA9A8FB}" type="pres">
      <dgm:prSet presAssocID="{AEB44C52-07EC-41F7-8CF1-1544FBAF5A73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lenco di controllo"/>
        </a:ext>
      </dgm:extLst>
    </dgm:pt>
    <dgm:pt modelId="{4356A5FD-F7E4-4CCC-A279-1DDB46F1073F}" type="pres">
      <dgm:prSet presAssocID="{AEB44C52-07EC-41F7-8CF1-1544FBAF5A73}" presName="spaceRect" presStyleCnt="0"/>
      <dgm:spPr/>
    </dgm:pt>
    <dgm:pt modelId="{DADF451F-CACE-4925-AC2E-87FCC63B0258}" type="pres">
      <dgm:prSet presAssocID="{AEB44C52-07EC-41F7-8CF1-1544FBAF5A73}" presName="textRect" presStyleLbl="revTx" presStyleIdx="2" presStyleCnt="6">
        <dgm:presLayoutVars>
          <dgm:chMax val="1"/>
          <dgm:chPref val="1"/>
        </dgm:presLayoutVars>
      </dgm:prSet>
      <dgm:spPr/>
    </dgm:pt>
    <dgm:pt modelId="{FEC9DCE1-242D-4EC6-942E-F7CFD46E7DE0}" type="pres">
      <dgm:prSet presAssocID="{957378CE-80D0-4442-BEB1-A6F247F83264}" presName="sibTrans" presStyleCnt="0"/>
      <dgm:spPr/>
    </dgm:pt>
    <dgm:pt modelId="{185DB66D-8811-41B0-AC26-B439DBB5C8A8}" type="pres">
      <dgm:prSet presAssocID="{02706745-95F9-4888-AF66-63DF08037B7B}" presName="compNode" presStyleCnt="0"/>
      <dgm:spPr/>
    </dgm:pt>
    <dgm:pt modelId="{EC14BD98-E443-40C9-8FC1-AA06FFDBDCF2}" type="pres">
      <dgm:prSet presAssocID="{02706745-95F9-4888-AF66-63DF08037B7B}" presName="iconRect" presStyleLbl="node1" presStyleIdx="3" presStyleCnt="6"/>
      <dgm:spPr>
        <a:solidFill>
          <a:schemeClr val="bg1"/>
        </a:solidFill>
      </dgm:spPr>
    </dgm:pt>
    <dgm:pt modelId="{51E6856D-D19A-4F62-B477-C863FF521FAB}" type="pres">
      <dgm:prSet presAssocID="{02706745-95F9-4888-AF66-63DF08037B7B}" presName="spaceRect" presStyleCnt="0"/>
      <dgm:spPr/>
    </dgm:pt>
    <dgm:pt modelId="{C392EA3C-5DD3-49D8-9BF2-F75C728D2A63}" type="pres">
      <dgm:prSet presAssocID="{02706745-95F9-4888-AF66-63DF08037B7B}" presName="textRect" presStyleLbl="revTx" presStyleIdx="3" presStyleCnt="6">
        <dgm:presLayoutVars>
          <dgm:chMax val="1"/>
          <dgm:chPref val="1"/>
        </dgm:presLayoutVars>
      </dgm:prSet>
      <dgm:spPr/>
    </dgm:pt>
    <dgm:pt modelId="{EAF5D1B8-A75B-475F-BF90-F560F1057A44}" type="pres">
      <dgm:prSet presAssocID="{85FC04C5-75CB-4289-A325-C0965DA5BBB5}" presName="sibTrans" presStyleCnt="0"/>
      <dgm:spPr/>
    </dgm:pt>
    <dgm:pt modelId="{5D43C511-A2D7-4A78-B6AC-15C1D46A3AF0}" type="pres">
      <dgm:prSet presAssocID="{76904C92-EA97-40E8-B12D-07489AB8C680}" presName="compNode" presStyleCnt="0"/>
      <dgm:spPr/>
    </dgm:pt>
    <dgm:pt modelId="{BA8657E9-B33B-45E3-806A-A10C0470F443}" type="pres">
      <dgm:prSet presAssocID="{76904C92-EA97-40E8-B12D-07489AB8C680}" presName="iconRect" presStyleLbl="node1" presStyleIdx="4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</dgm:pt>
    <dgm:pt modelId="{91B213EE-3ACF-4BE2-9B38-BDA45BD08352}" type="pres">
      <dgm:prSet presAssocID="{76904C92-EA97-40E8-B12D-07489AB8C680}" presName="spaceRect" presStyleCnt="0"/>
      <dgm:spPr/>
    </dgm:pt>
    <dgm:pt modelId="{20F36A05-3512-419B-96C3-CF0DDA886791}" type="pres">
      <dgm:prSet presAssocID="{76904C92-EA97-40E8-B12D-07489AB8C680}" presName="textRect" presStyleLbl="revTx" presStyleIdx="4" presStyleCnt="6">
        <dgm:presLayoutVars>
          <dgm:chMax val="1"/>
          <dgm:chPref val="1"/>
        </dgm:presLayoutVars>
      </dgm:prSet>
      <dgm:spPr/>
    </dgm:pt>
    <dgm:pt modelId="{0737400D-52FB-40AA-A07C-B7B301876A76}" type="pres">
      <dgm:prSet presAssocID="{72DE30FC-FFA2-417E-9B48-02D25E80E5F3}" presName="sibTrans" presStyleCnt="0"/>
      <dgm:spPr/>
    </dgm:pt>
    <dgm:pt modelId="{A29BA26C-8F1C-4439-974F-AE7D4A21B936}" type="pres">
      <dgm:prSet presAssocID="{B7FFCBE8-2A66-4A5F-A105-F3E064646899}" presName="compNode" presStyleCnt="0"/>
      <dgm:spPr/>
    </dgm:pt>
    <dgm:pt modelId="{19C0F6F5-82BC-4CDD-9E4F-8C924E188623}" type="pres">
      <dgm:prSet presAssocID="{B7FFCBE8-2A66-4A5F-A105-F3E064646899}" presName="iconRect" presStyleLbl="node1" presStyleIdx="5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F9285C7A-2B5A-4A4D-8803-FA2106D7625D}" type="pres">
      <dgm:prSet presAssocID="{B7FFCBE8-2A66-4A5F-A105-F3E064646899}" presName="spaceRect" presStyleCnt="0"/>
      <dgm:spPr/>
    </dgm:pt>
    <dgm:pt modelId="{A4509536-1BC0-4F23-BA79-134785FEF549}" type="pres">
      <dgm:prSet presAssocID="{B7FFCBE8-2A66-4A5F-A105-F3E064646899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7FE9FD0D-4652-4243-A74F-BEE47CD32373}" srcId="{E08A16BA-69B6-4255-9A68-47767A31E860}" destId="{76904C92-EA97-40E8-B12D-07489AB8C680}" srcOrd="4" destOrd="0" parTransId="{8093DA37-BAF8-4DA2-B9BB-A6876B7C51E9}" sibTransId="{72DE30FC-FFA2-417E-9B48-02D25E80E5F3}"/>
    <dgm:cxn modelId="{9F63B829-C781-4B87-8E8F-3B35A51564AD}" type="presOf" srcId="{B7FFCBE8-2A66-4A5F-A105-F3E064646899}" destId="{A4509536-1BC0-4F23-BA79-134785FEF549}" srcOrd="0" destOrd="0" presId="urn:microsoft.com/office/officeart/2018/2/layout/IconLabelList"/>
    <dgm:cxn modelId="{3BC55134-2F08-4BEE-9408-715C729349A0}" srcId="{E08A16BA-69B6-4255-9A68-47767A31E860}" destId="{B7FFCBE8-2A66-4A5F-A105-F3E064646899}" srcOrd="5" destOrd="0" parTransId="{8D8CE692-8593-43FC-8AF0-30C7049D2588}" sibTransId="{7B413E89-02DC-4428-8405-E0B1AA0EF7C7}"/>
    <dgm:cxn modelId="{88B4B041-9873-46A9-9AE5-01472308DDE0}" type="presOf" srcId="{8ECA8B14-F51A-4EFF-917E-DD71021C4D29}" destId="{FEAD4FB3-866F-4993-AD0E-F591E019E31D}" srcOrd="0" destOrd="0" presId="urn:microsoft.com/office/officeart/2018/2/layout/IconLabelList"/>
    <dgm:cxn modelId="{D7AF0879-5879-4539-B32E-845410ED6DDF}" srcId="{E08A16BA-69B6-4255-9A68-47767A31E860}" destId="{8ECA8B14-F51A-4EFF-917E-DD71021C4D29}" srcOrd="1" destOrd="0" parTransId="{F10DB030-6936-4060-9428-84E84E593EA6}" sibTransId="{52544473-84A0-48C5-8759-BB6981C761D9}"/>
    <dgm:cxn modelId="{F08BA288-D3B9-4AD5-A82D-D6F6F93D3364}" type="presOf" srcId="{E08A16BA-69B6-4255-9A68-47767A31E860}" destId="{363FFC76-A343-49B6-9C46-5BB2448597CD}" srcOrd="0" destOrd="0" presId="urn:microsoft.com/office/officeart/2018/2/layout/IconLabelList"/>
    <dgm:cxn modelId="{FC7F628A-4ADC-4368-B7F9-4D7A072AB843}" srcId="{E08A16BA-69B6-4255-9A68-47767A31E860}" destId="{AEB44C52-07EC-41F7-8CF1-1544FBAF5A73}" srcOrd="2" destOrd="0" parTransId="{C0F83C20-7707-4A6C-AA33-FB76B126D66B}" sibTransId="{957378CE-80D0-4442-BEB1-A6F247F83264}"/>
    <dgm:cxn modelId="{8E45FBBD-B3C7-4465-83FB-FF74DFFAA920}" type="presOf" srcId="{76904C92-EA97-40E8-B12D-07489AB8C680}" destId="{20F36A05-3512-419B-96C3-CF0DDA886791}" srcOrd="0" destOrd="0" presId="urn:microsoft.com/office/officeart/2018/2/layout/IconLabelList"/>
    <dgm:cxn modelId="{5F2D31C4-27A1-4ED9-90F9-BB9ED2DFD6DF}" srcId="{E08A16BA-69B6-4255-9A68-47767A31E860}" destId="{02706745-95F9-4888-AF66-63DF08037B7B}" srcOrd="3" destOrd="0" parTransId="{44851B47-3645-4486-9A19-CD709986C852}" sibTransId="{85FC04C5-75CB-4289-A325-C0965DA5BBB5}"/>
    <dgm:cxn modelId="{C6C759CA-CEB9-49F3-B9ED-43B97DC86FE0}" type="presOf" srcId="{AEB44C52-07EC-41F7-8CF1-1544FBAF5A73}" destId="{DADF451F-CACE-4925-AC2E-87FCC63B0258}" srcOrd="0" destOrd="0" presId="urn:microsoft.com/office/officeart/2018/2/layout/IconLabelList"/>
    <dgm:cxn modelId="{992EC3FB-8432-4FFE-981C-1DC62EF9A1B9}" type="presOf" srcId="{02706745-95F9-4888-AF66-63DF08037B7B}" destId="{C392EA3C-5DD3-49D8-9BF2-F75C728D2A63}" srcOrd="0" destOrd="0" presId="urn:microsoft.com/office/officeart/2018/2/layout/IconLabelList"/>
    <dgm:cxn modelId="{41E3F3FB-40CD-47FC-A364-2C2386CEE116}" srcId="{E08A16BA-69B6-4255-9A68-47767A31E860}" destId="{C077DAB4-8F66-4364-AD11-B9D55C8F3E4A}" srcOrd="0" destOrd="0" parTransId="{C9573661-310D-43D9-82C8-FCC5CAD106FC}" sibTransId="{6D4E60F7-622B-48C5-BE51-3EB54E0DFFBA}"/>
    <dgm:cxn modelId="{AD73F5FC-CB2C-427D-8F50-A27DBF511B82}" type="presOf" srcId="{C077DAB4-8F66-4364-AD11-B9D55C8F3E4A}" destId="{4433E921-339C-4079-B351-AD0FB3F7AF20}" srcOrd="0" destOrd="0" presId="urn:microsoft.com/office/officeart/2018/2/layout/IconLabelList"/>
    <dgm:cxn modelId="{7356279B-0474-4D0F-B644-E5F6572F0F3D}" type="presParOf" srcId="{363FFC76-A343-49B6-9C46-5BB2448597CD}" destId="{415BCF0C-3E4F-4AC3-8EFA-583D0500B261}" srcOrd="0" destOrd="0" presId="urn:microsoft.com/office/officeart/2018/2/layout/IconLabelList"/>
    <dgm:cxn modelId="{758EF8FF-CB5B-413F-87E0-1BF6DF61E312}" type="presParOf" srcId="{415BCF0C-3E4F-4AC3-8EFA-583D0500B261}" destId="{C4CDF05B-1981-4A5E-881B-1ED5F6C291E3}" srcOrd="0" destOrd="0" presId="urn:microsoft.com/office/officeart/2018/2/layout/IconLabelList"/>
    <dgm:cxn modelId="{87D6A19A-1B24-4C35-9599-BAB0479E2A74}" type="presParOf" srcId="{415BCF0C-3E4F-4AC3-8EFA-583D0500B261}" destId="{E6AD658C-816D-437C-9D74-5CE3AF85F25D}" srcOrd="1" destOrd="0" presId="urn:microsoft.com/office/officeart/2018/2/layout/IconLabelList"/>
    <dgm:cxn modelId="{B5F868B0-BAA1-4FAF-B8ED-50B271A8AA36}" type="presParOf" srcId="{415BCF0C-3E4F-4AC3-8EFA-583D0500B261}" destId="{4433E921-339C-4079-B351-AD0FB3F7AF20}" srcOrd="2" destOrd="0" presId="urn:microsoft.com/office/officeart/2018/2/layout/IconLabelList"/>
    <dgm:cxn modelId="{E0739389-3FDC-476A-AAE5-A75D380F71B2}" type="presParOf" srcId="{363FFC76-A343-49B6-9C46-5BB2448597CD}" destId="{45A11B1D-0237-4E30-BFE0-742EF6B83749}" srcOrd="1" destOrd="0" presId="urn:microsoft.com/office/officeart/2018/2/layout/IconLabelList"/>
    <dgm:cxn modelId="{3BF17FCA-1404-4D40-A4A5-4D224D5F130A}" type="presParOf" srcId="{363FFC76-A343-49B6-9C46-5BB2448597CD}" destId="{76AD1174-711A-4811-87B1-85698206EADA}" srcOrd="2" destOrd="0" presId="urn:microsoft.com/office/officeart/2018/2/layout/IconLabelList"/>
    <dgm:cxn modelId="{031EAFE1-06AE-4D57-BED2-9A7AE46EFB99}" type="presParOf" srcId="{76AD1174-711A-4811-87B1-85698206EADA}" destId="{7E26ADB7-652C-4B4D-9F1D-95DEE79D2B6B}" srcOrd="0" destOrd="0" presId="urn:microsoft.com/office/officeart/2018/2/layout/IconLabelList"/>
    <dgm:cxn modelId="{C56A7DBF-1BCA-4828-A57F-C72ACF5E7DD9}" type="presParOf" srcId="{76AD1174-711A-4811-87B1-85698206EADA}" destId="{5599F18A-5277-4029-B06D-03E6B5DCE733}" srcOrd="1" destOrd="0" presId="urn:microsoft.com/office/officeart/2018/2/layout/IconLabelList"/>
    <dgm:cxn modelId="{D373DEF6-A2A9-40D0-994F-496C35481884}" type="presParOf" srcId="{76AD1174-711A-4811-87B1-85698206EADA}" destId="{FEAD4FB3-866F-4993-AD0E-F591E019E31D}" srcOrd="2" destOrd="0" presId="urn:microsoft.com/office/officeart/2018/2/layout/IconLabelList"/>
    <dgm:cxn modelId="{7556C67A-09BD-4720-8E2C-B607014D7604}" type="presParOf" srcId="{363FFC76-A343-49B6-9C46-5BB2448597CD}" destId="{1BB9FA5D-9B2D-46E1-BEE9-393E6FC9B718}" srcOrd="3" destOrd="0" presId="urn:microsoft.com/office/officeart/2018/2/layout/IconLabelList"/>
    <dgm:cxn modelId="{344011A4-AD22-49AD-A389-CEE813694AC7}" type="presParOf" srcId="{363FFC76-A343-49B6-9C46-5BB2448597CD}" destId="{9A7F34A5-749D-4FE9-A490-E58391875A84}" srcOrd="4" destOrd="0" presId="urn:microsoft.com/office/officeart/2018/2/layout/IconLabelList"/>
    <dgm:cxn modelId="{005A8D10-67E6-4122-BDB2-64AA81A0CF37}" type="presParOf" srcId="{9A7F34A5-749D-4FE9-A490-E58391875A84}" destId="{52D54191-A5AB-4B67-82E0-E3965BA9A8FB}" srcOrd="0" destOrd="0" presId="urn:microsoft.com/office/officeart/2018/2/layout/IconLabelList"/>
    <dgm:cxn modelId="{A570712D-B9D9-41EA-8B9C-6BEB7EE0794E}" type="presParOf" srcId="{9A7F34A5-749D-4FE9-A490-E58391875A84}" destId="{4356A5FD-F7E4-4CCC-A279-1DDB46F1073F}" srcOrd="1" destOrd="0" presId="urn:microsoft.com/office/officeart/2018/2/layout/IconLabelList"/>
    <dgm:cxn modelId="{CBA7EE7E-BD1A-41E4-8C8F-F16EE721B028}" type="presParOf" srcId="{9A7F34A5-749D-4FE9-A490-E58391875A84}" destId="{DADF451F-CACE-4925-AC2E-87FCC63B0258}" srcOrd="2" destOrd="0" presId="urn:microsoft.com/office/officeart/2018/2/layout/IconLabelList"/>
    <dgm:cxn modelId="{76D72605-46A7-4B41-8CA4-9F6D307D70E0}" type="presParOf" srcId="{363FFC76-A343-49B6-9C46-5BB2448597CD}" destId="{FEC9DCE1-242D-4EC6-942E-F7CFD46E7DE0}" srcOrd="5" destOrd="0" presId="urn:microsoft.com/office/officeart/2018/2/layout/IconLabelList"/>
    <dgm:cxn modelId="{BC034A59-5A10-4881-83D0-9833CFEC1982}" type="presParOf" srcId="{363FFC76-A343-49B6-9C46-5BB2448597CD}" destId="{185DB66D-8811-41B0-AC26-B439DBB5C8A8}" srcOrd="6" destOrd="0" presId="urn:microsoft.com/office/officeart/2018/2/layout/IconLabelList"/>
    <dgm:cxn modelId="{B254F899-F181-46F3-8110-9DF57EB70889}" type="presParOf" srcId="{185DB66D-8811-41B0-AC26-B439DBB5C8A8}" destId="{EC14BD98-E443-40C9-8FC1-AA06FFDBDCF2}" srcOrd="0" destOrd="0" presId="urn:microsoft.com/office/officeart/2018/2/layout/IconLabelList"/>
    <dgm:cxn modelId="{8187873B-1F3C-4660-AA82-CDAB0D4EBEC4}" type="presParOf" srcId="{185DB66D-8811-41B0-AC26-B439DBB5C8A8}" destId="{51E6856D-D19A-4F62-B477-C863FF521FAB}" srcOrd="1" destOrd="0" presId="urn:microsoft.com/office/officeart/2018/2/layout/IconLabelList"/>
    <dgm:cxn modelId="{85D2C89E-D405-4C73-AD34-B0D1B85EA609}" type="presParOf" srcId="{185DB66D-8811-41B0-AC26-B439DBB5C8A8}" destId="{C392EA3C-5DD3-49D8-9BF2-F75C728D2A63}" srcOrd="2" destOrd="0" presId="urn:microsoft.com/office/officeart/2018/2/layout/IconLabelList"/>
    <dgm:cxn modelId="{A4B2A53E-3984-4B64-BFBF-72E943193AED}" type="presParOf" srcId="{363FFC76-A343-49B6-9C46-5BB2448597CD}" destId="{EAF5D1B8-A75B-475F-BF90-F560F1057A44}" srcOrd="7" destOrd="0" presId="urn:microsoft.com/office/officeart/2018/2/layout/IconLabelList"/>
    <dgm:cxn modelId="{C67C274C-DD8B-48D7-993D-66E010BCE094}" type="presParOf" srcId="{363FFC76-A343-49B6-9C46-5BB2448597CD}" destId="{5D43C511-A2D7-4A78-B6AC-15C1D46A3AF0}" srcOrd="8" destOrd="0" presId="urn:microsoft.com/office/officeart/2018/2/layout/IconLabelList"/>
    <dgm:cxn modelId="{B0FCDE90-5A5A-4747-99C2-2BE127EE3793}" type="presParOf" srcId="{5D43C511-A2D7-4A78-B6AC-15C1D46A3AF0}" destId="{BA8657E9-B33B-45E3-806A-A10C0470F443}" srcOrd="0" destOrd="0" presId="urn:microsoft.com/office/officeart/2018/2/layout/IconLabelList"/>
    <dgm:cxn modelId="{AAC3B6C3-01A6-4D82-B3A9-CD2691B0DF6F}" type="presParOf" srcId="{5D43C511-A2D7-4A78-B6AC-15C1D46A3AF0}" destId="{91B213EE-3ACF-4BE2-9B38-BDA45BD08352}" srcOrd="1" destOrd="0" presId="urn:microsoft.com/office/officeart/2018/2/layout/IconLabelList"/>
    <dgm:cxn modelId="{CBFF6DF1-8601-42C6-914B-1FCD6DA73C4B}" type="presParOf" srcId="{5D43C511-A2D7-4A78-B6AC-15C1D46A3AF0}" destId="{20F36A05-3512-419B-96C3-CF0DDA886791}" srcOrd="2" destOrd="0" presId="urn:microsoft.com/office/officeart/2018/2/layout/IconLabelList"/>
    <dgm:cxn modelId="{8ABB2727-0157-4F37-8174-D4FE96CEF1B7}" type="presParOf" srcId="{363FFC76-A343-49B6-9C46-5BB2448597CD}" destId="{0737400D-52FB-40AA-A07C-B7B301876A76}" srcOrd="9" destOrd="0" presId="urn:microsoft.com/office/officeart/2018/2/layout/IconLabelList"/>
    <dgm:cxn modelId="{48284927-16B7-49BE-BD41-936E39CF0237}" type="presParOf" srcId="{363FFC76-A343-49B6-9C46-5BB2448597CD}" destId="{A29BA26C-8F1C-4439-974F-AE7D4A21B936}" srcOrd="10" destOrd="0" presId="urn:microsoft.com/office/officeart/2018/2/layout/IconLabelList"/>
    <dgm:cxn modelId="{E084EAE4-CB6D-4BBD-AD0C-4CD3399381E4}" type="presParOf" srcId="{A29BA26C-8F1C-4439-974F-AE7D4A21B936}" destId="{19C0F6F5-82BC-4CDD-9E4F-8C924E188623}" srcOrd="0" destOrd="0" presId="urn:microsoft.com/office/officeart/2018/2/layout/IconLabelList"/>
    <dgm:cxn modelId="{6B39867B-B14F-4A36-8234-20DD1A0066AF}" type="presParOf" srcId="{A29BA26C-8F1C-4439-974F-AE7D4A21B936}" destId="{F9285C7A-2B5A-4A4D-8803-FA2106D7625D}" srcOrd="1" destOrd="0" presId="urn:microsoft.com/office/officeart/2018/2/layout/IconLabelList"/>
    <dgm:cxn modelId="{455E5FEB-6460-4232-94DE-1462BBFBF7A6}" type="presParOf" srcId="{A29BA26C-8F1C-4439-974F-AE7D4A21B936}" destId="{A4509536-1BC0-4F23-BA79-134785FEF54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CDF05B-1981-4A5E-881B-1ED5F6C291E3}">
      <dsp:nvSpPr>
        <dsp:cNvPr id="0" name=""/>
        <dsp:cNvSpPr/>
      </dsp:nvSpPr>
      <dsp:spPr>
        <a:xfrm>
          <a:off x="426057" y="1205904"/>
          <a:ext cx="687392" cy="6873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33E921-339C-4079-B351-AD0FB3F7AF20}">
      <dsp:nvSpPr>
        <dsp:cNvPr id="0" name=""/>
        <dsp:cNvSpPr/>
      </dsp:nvSpPr>
      <dsp:spPr>
        <a:xfrm>
          <a:off x="5984" y="2130119"/>
          <a:ext cx="1527539" cy="611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Bug Fixing</a:t>
          </a:r>
        </a:p>
      </dsp:txBody>
      <dsp:txXfrm>
        <a:off x="5984" y="2130119"/>
        <a:ext cx="1527539" cy="611015"/>
      </dsp:txXfrm>
    </dsp:sp>
    <dsp:sp modelId="{7E26ADB7-652C-4B4D-9F1D-95DEE79D2B6B}">
      <dsp:nvSpPr>
        <dsp:cNvPr id="0" name=""/>
        <dsp:cNvSpPr/>
      </dsp:nvSpPr>
      <dsp:spPr>
        <a:xfrm>
          <a:off x="2220916" y="1205904"/>
          <a:ext cx="687392" cy="6873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AD4FB3-866F-4993-AD0E-F591E019E31D}">
      <dsp:nvSpPr>
        <dsp:cNvPr id="0" name=""/>
        <dsp:cNvSpPr/>
      </dsp:nvSpPr>
      <dsp:spPr>
        <a:xfrm>
          <a:off x="1800842" y="2130119"/>
          <a:ext cx="1527539" cy="611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Refactor</a:t>
          </a:r>
        </a:p>
      </dsp:txBody>
      <dsp:txXfrm>
        <a:off x="1800842" y="2130119"/>
        <a:ext cx="1527539" cy="611015"/>
      </dsp:txXfrm>
    </dsp:sp>
    <dsp:sp modelId="{52D54191-A5AB-4B67-82E0-E3965BA9A8FB}">
      <dsp:nvSpPr>
        <dsp:cNvPr id="0" name=""/>
        <dsp:cNvSpPr/>
      </dsp:nvSpPr>
      <dsp:spPr>
        <a:xfrm>
          <a:off x="4015774" y="1205904"/>
          <a:ext cx="687392" cy="6873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DF451F-CACE-4925-AC2E-87FCC63B0258}">
      <dsp:nvSpPr>
        <dsp:cNvPr id="0" name=""/>
        <dsp:cNvSpPr/>
      </dsp:nvSpPr>
      <dsp:spPr>
        <a:xfrm>
          <a:off x="3595701" y="2130119"/>
          <a:ext cx="1527539" cy="611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Incrementi</a:t>
          </a:r>
          <a:endParaRPr lang="en-US" sz="1900" kern="1200" dirty="0"/>
        </a:p>
      </dsp:txBody>
      <dsp:txXfrm>
        <a:off x="3595701" y="2130119"/>
        <a:ext cx="1527539" cy="611015"/>
      </dsp:txXfrm>
    </dsp:sp>
    <dsp:sp modelId="{EC14BD98-E443-40C9-8FC1-AA06FFDBDCF2}">
      <dsp:nvSpPr>
        <dsp:cNvPr id="0" name=""/>
        <dsp:cNvSpPr/>
      </dsp:nvSpPr>
      <dsp:spPr>
        <a:xfrm>
          <a:off x="5810632" y="1205904"/>
          <a:ext cx="687392" cy="687392"/>
        </a:xfrm>
        <a:prstGeom prst="rect">
          <a:avLst/>
        </a:prstGeom>
        <a:solidFill>
          <a:schemeClr val="bg1"/>
        </a:solidFill>
        <a:ln w="12700" cap="flat" cmpd="sng" algn="ctr"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92EA3C-5DD3-49D8-9BF2-F75C728D2A63}">
      <dsp:nvSpPr>
        <dsp:cNvPr id="0" name=""/>
        <dsp:cNvSpPr/>
      </dsp:nvSpPr>
      <dsp:spPr>
        <a:xfrm>
          <a:off x="5390559" y="2130119"/>
          <a:ext cx="1527539" cy="611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Work In </a:t>
          </a:r>
          <a:r>
            <a:rPr lang="en-US" sz="1900" kern="1200" dirty="0">
              <a:latin typeface="Calibri Light" panose="020F0302020204030204"/>
            </a:rPr>
            <a:t>Progress</a:t>
          </a:r>
          <a:endParaRPr lang="en-US" sz="1900" kern="1200" dirty="0"/>
        </a:p>
      </dsp:txBody>
      <dsp:txXfrm>
        <a:off x="5390559" y="2130119"/>
        <a:ext cx="1527539" cy="611015"/>
      </dsp:txXfrm>
    </dsp:sp>
    <dsp:sp modelId="{BA8657E9-B33B-45E3-806A-A10C0470F443}">
      <dsp:nvSpPr>
        <dsp:cNvPr id="0" name=""/>
        <dsp:cNvSpPr/>
      </dsp:nvSpPr>
      <dsp:spPr>
        <a:xfrm>
          <a:off x="7605491" y="1205904"/>
          <a:ext cx="687392" cy="6873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F36A05-3512-419B-96C3-CF0DDA886791}">
      <dsp:nvSpPr>
        <dsp:cNvPr id="0" name=""/>
        <dsp:cNvSpPr/>
      </dsp:nvSpPr>
      <dsp:spPr>
        <a:xfrm>
          <a:off x="7185418" y="2130119"/>
          <a:ext cx="1527539" cy="611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Algoritmo</a:t>
          </a:r>
          <a:r>
            <a:rPr lang="en-US" sz="1900" kern="1200" dirty="0"/>
            <a:t> di scheduling</a:t>
          </a:r>
        </a:p>
      </dsp:txBody>
      <dsp:txXfrm>
        <a:off x="7185418" y="2130119"/>
        <a:ext cx="1527539" cy="611015"/>
      </dsp:txXfrm>
    </dsp:sp>
    <dsp:sp modelId="{19C0F6F5-82BC-4CDD-9E4F-8C924E188623}">
      <dsp:nvSpPr>
        <dsp:cNvPr id="0" name=""/>
        <dsp:cNvSpPr/>
      </dsp:nvSpPr>
      <dsp:spPr>
        <a:xfrm>
          <a:off x="9400349" y="1205904"/>
          <a:ext cx="687392" cy="68739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509536-1BC0-4F23-BA79-134785FEF549}">
      <dsp:nvSpPr>
        <dsp:cNvPr id="0" name=""/>
        <dsp:cNvSpPr/>
      </dsp:nvSpPr>
      <dsp:spPr>
        <a:xfrm>
          <a:off x="8980276" y="2130119"/>
          <a:ext cx="1527539" cy="611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Statistiche</a:t>
          </a:r>
          <a:endParaRPr lang="en-US" sz="1900" kern="1200" dirty="0"/>
        </a:p>
      </dsp:txBody>
      <dsp:txXfrm>
        <a:off x="8980276" y="2130119"/>
        <a:ext cx="1527539" cy="6110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notes format</a:t>
            </a:r>
          </a:p>
        </p:txBody>
      </p:sp>
      <p:sp>
        <p:nvSpPr>
          <p:cNvPr id="8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&lt;header&gt;</a:t>
            </a:r>
          </a:p>
        </p:txBody>
      </p:sp>
      <p:sp>
        <p:nvSpPr>
          <p:cNvPr id="87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88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89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E7ED80ED-5B61-4D51-8803-2CA882551EAE}" type="slidenum"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‹N›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CustomShape 4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 defTabSz="914400">
              <a:lnSpc>
                <a:spcPct val="100000"/>
              </a:lnSpc>
            </a:pPr>
            <a:fld id="{6E1874A1-014A-4823-88B2-614D73E4E375}" type="slidenum">
              <a:rPr lang="it-IT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6</a:t>
            </a:fld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it-IT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8CC340A4-D28E-4937-AC7D-AA376ADBD119}" type="slidenum">
              <a:rPr lang="it-IT" sz="1200" b="0" strike="noStrike" spc="-1">
                <a:solidFill>
                  <a:srgbClr val="000000"/>
                </a:solidFill>
                <a:latin typeface="Times New Roman"/>
              </a:rPr>
              <a:t>8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CustomShape 15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 defTabSz="914400">
              <a:lnSpc>
                <a:spcPct val="100000"/>
              </a:lnSpc>
            </a:pPr>
            <a:fld id="{693CAB8B-8917-44F0-A64E-CC9191A8DF19}" type="slidenum">
              <a:rPr lang="it-IT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11</a:t>
            </a:fld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it-IT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FF195B0-B97B-49F8-A332-8CF882C30E2C}" type="slidenum">
              <a:rPr lang="it-IT" sz="1200" b="0" strike="noStrike" spc="-1">
                <a:solidFill>
                  <a:srgbClr val="000000"/>
                </a:solidFill>
                <a:latin typeface="Times New Roman"/>
              </a:rPr>
              <a:t>21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it-IT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499603B-954D-4F1E-B7D1-1EC6DE9C35F5}" type="slidenum">
              <a:rPr lang="it-IT" sz="1200" b="0" strike="noStrike" spc="-1">
                <a:solidFill>
                  <a:srgbClr val="000000"/>
                </a:solidFill>
                <a:latin typeface="Times New Roman"/>
              </a:rPr>
              <a:t>22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EEC3F43-8BAB-4B08-B926-90C8116C776C}" type="slidenum">
              <a:t>‹N›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EA819F2-00F1-43EF-91BE-9EA37BA224F8}" type="slidenum">
              <a:t>‹N›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F48C122-09B0-49A3-A47A-9F1C27B2BE55}" type="slidenum">
              <a:t>‹N›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EABC39A-9803-48D7-ABD5-F4D10292AD3F}" type="slidenum">
              <a:t>‹N›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646BEE9-E296-4FC2-82F2-295A6D90F60F}" type="slidenum">
              <a:t>‹N›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03BA7D5-57EF-484B-9DD2-FB7EA4796809}" type="slidenum">
              <a:t>‹N›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0CBD304-BBA3-418D-A883-BC026EA6A31D}" type="slidenum">
              <a:t>‹N›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8EC0710-4959-4A98-9E15-56DCA65ACA98}" type="slidenum">
              <a:t>‹N›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B02799E-ABF2-4424-926A-7448CBC3AFE7}" type="slidenum">
              <a:t>‹N›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497DC24-9788-4E63-95C5-AB5ECAE7AEE7}" type="slidenum">
              <a:t>‹N›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7C1DBA9-FEF1-47AD-A7E8-86B09F981AA7}" type="slidenum">
              <a:t>‹N›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8416063-2C35-446A-8BA7-6B491599653F}" type="slidenum">
              <a:t>‹N›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0B89F7E-82ED-4669-A70A-420F4FC51049}" type="slidenum">
              <a:t>‹N›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276A875-A46A-4462-934E-29FCEF8D26BB}" type="slidenum">
              <a:t>‹N›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8B71AEA-2E58-411A-AB5A-6BFD9C615C61}" type="slidenum">
              <a:t>‹N›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904263A-72BE-4B40-86D9-08F5A5F944FB}" type="slidenum">
              <a:t>‹N›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777AAD9-062B-41F2-A4A5-BF2B55ACBE99}" type="slidenum">
              <a:t>‹N›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5F811BF-5B5B-4CDA-B498-0F6328E005AA}" type="slidenum">
              <a:t>‹N›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3B9A1A9-2967-4A88-8B74-0EF35A367584}" type="slidenum">
              <a:t>‹N›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99853A9-8C77-4B9E-A855-63B92036BEB9}" type="slidenum">
              <a:t>‹N›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EB98970-015C-447F-B6FD-901DE057AC39}" type="slidenum">
              <a:t>‹N›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65BB16F-D21D-4B0A-BA50-A914C1F37D3F}" type="slidenum">
              <a:t>‹N›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B238C62-7FEC-4C6F-9887-36678EE8614C}" type="slidenum">
              <a:t>‹N›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60E5CC7-5E5E-43B7-B307-0F0C35148E7D}" type="slidenum">
              <a:t>‹N›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0720" cy="207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1111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0720" cy="207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1111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4880" cy="207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1111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5" name="PlaceHolder 6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it-IT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AE7B40A8-2BD5-456C-83BD-3A662663C0DC}" type="slidenum">
              <a:rPr lang="it-IT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‹N›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lang="it-IT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  <a:endParaRPr lang="it-IT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Second level</a:t>
            </a:r>
            <a:endParaRPr lang="it-IT" sz="2400" b="0" strike="noStrike" spc="-1">
              <a:solidFill>
                <a:schemeClr val="dk1"/>
              </a:solidFill>
              <a:latin typeface="Calibri"/>
            </a:endParaRP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Third level</a:t>
            </a:r>
            <a:endParaRPr lang="it-IT" sz="2000" b="0" strike="noStrike" spc="-1">
              <a:solidFill>
                <a:schemeClr val="dk1"/>
              </a:solidFill>
              <a:latin typeface="Calibri"/>
            </a:endParaRP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Fourth level</a:t>
            </a:r>
            <a:endParaRPr lang="it-IT" sz="1800" b="0" strike="noStrike" spc="-1">
              <a:solidFill>
                <a:schemeClr val="dk1"/>
              </a:solidFill>
              <a:latin typeface="Calibri"/>
            </a:endParaRP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Fifth level</a:t>
            </a:r>
            <a:endParaRPr lang="it-IT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it-IT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it-IT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7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it-IT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0EBB91C-67F4-4D26-82F7-1F29965F1BC8}" type="slidenum">
              <a:rPr lang="it-IT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‹N›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0" name="Rectangle 7"/>
          <p:cNvSpPr/>
          <p:nvPr/>
        </p:nvSpPr>
        <p:spPr>
          <a:xfrm>
            <a:off x="0" y="0"/>
            <a:ext cx="12190320" cy="685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 useBgFill="1">
        <p:nvSpPr>
          <p:cNvPr id="91" name="Freeform: Shape 9"/>
          <p:cNvSpPr/>
          <p:nvPr/>
        </p:nvSpPr>
        <p:spPr>
          <a:xfrm>
            <a:off x="1114560" y="0"/>
            <a:ext cx="9961200" cy="6856200"/>
          </a:xfrm>
          <a:custGeom>
            <a:avLst/>
            <a:gdLst>
              <a:gd name="textAreaLeft" fmla="*/ 0 w 9961200"/>
              <a:gd name="textAreaRight" fmla="*/ 9963000 w 9961200"/>
              <a:gd name="textAreaTop" fmla="*/ 0 h 6856200"/>
              <a:gd name="textAreaBottom" fmla="*/ 6858000 h 6856200"/>
            </a:gdLst>
            <a:ahLst/>
            <a:cxnLst/>
            <a:rect l="textAreaLeft" t="textAreaTop" r="textAreaRight" b="textAreaBottom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68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Calibri"/>
              <a:ea typeface="DejaVu Sans"/>
            </a:endParaRPr>
          </a:p>
        </p:txBody>
      </p:sp>
      <p:sp useBgFill="1">
        <p:nvSpPr>
          <p:cNvPr id="92" name="Freeform: Shape 11"/>
          <p:cNvSpPr/>
          <p:nvPr/>
        </p:nvSpPr>
        <p:spPr>
          <a:xfrm>
            <a:off x="1121760" y="0"/>
            <a:ext cx="9946800" cy="6856200"/>
          </a:xfrm>
          <a:custGeom>
            <a:avLst/>
            <a:gdLst>
              <a:gd name="textAreaLeft" fmla="*/ 0 w 9946800"/>
              <a:gd name="textAreaRight" fmla="*/ 9948600 w 9946800"/>
              <a:gd name="textAreaTop" fmla="*/ 0 h 6856200"/>
              <a:gd name="textAreaBottom" fmla="*/ 6858000 h 6856200"/>
            </a:gdLst>
            <a:ahLst/>
            <a:cxnLst/>
            <a:rect l="textAreaLeft" t="textAreaTop" r="textAreaRight" b="textAreaBottom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Calibri"/>
              <a:ea typeface="DejaVu Sans"/>
            </a:endParaRPr>
          </a:p>
        </p:txBody>
      </p:sp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523880" y="1999440"/>
            <a:ext cx="9142200" cy="276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indent="0" algn="ctr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it-IT" sz="72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Sprint 5</a:t>
            </a:r>
            <a:endParaRPr lang="en-US" sz="7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1967040" y="5645160"/>
            <a:ext cx="8256240" cy="63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228600"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08/01/2024 – 14/01/2024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Rectangle 13"/>
          <p:cNvSpPr/>
          <p:nvPr/>
        </p:nvSpPr>
        <p:spPr>
          <a:xfrm>
            <a:off x="3718440" y="5524920"/>
            <a:ext cx="4753080" cy="255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-17640" rIns="90000" bIns="-176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Calibri"/>
              <a:ea typeface="DejaVu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9"/>
          <p:cNvSpPr/>
          <p:nvPr/>
        </p:nvSpPr>
        <p:spPr>
          <a:xfrm>
            <a:off x="668880" y="193680"/>
            <a:ext cx="10513440" cy="132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it-IT" sz="48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Sistema di notifiche (2)</a:t>
            </a: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CustomShape 10"/>
          <p:cNvSpPr/>
          <p:nvPr/>
        </p:nvSpPr>
        <p:spPr>
          <a:xfrm>
            <a:off x="668880" y="1291320"/>
            <a:ext cx="10851840" cy="16200"/>
          </a:xfrm>
          <a:custGeom>
            <a:avLst/>
            <a:gdLst>
              <a:gd name="textAreaLeft" fmla="*/ 0 w 10851840"/>
              <a:gd name="textAreaRight" fmla="*/ 10852560 w 10851840"/>
              <a:gd name="textAreaTop" fmla="*/ 0 h 16200"/>
              <a:gd name="textAreaBottom" fmla="*/ 16920 h 16200"/>
            </a:gdLst>
            <a:ahLst/>
            <a:cxnLst/>
            <a:rect l="textAreaLeft" t="textAreaTop" r="textAreaRight" b="textAreaBottom"/>
            <a:pathLst>
              <a:path w="10853928" h="18288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400" cap="rnd">
            <a:solidFill>
              <a:srgbClr val="ED7D3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-28080" rIns="90000" bIns="-2808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40" name="Immagine 1"/>
          <p:cNvPicPr/>
          <p:nvPr/>
        </p:nvPicPr>
        <p:blipFill>
          <a:blip r:embed="rId2"/>
          <a:stretch/>
        </p:blipFill>
        <p:spPr>
          <a:xfrm>
            <a:off x="133200" y="1429560"/>
            <a:ext cx="6274080" cy="5234040"/>
          </a:xfrm>
          <a:prstGeom prst="rect">
            <a:avLst/>
          </a:prstGeom>
          <a:ln w="0">
            <a:noFill/>
          </a:ln>
        </p:spPr>
      </p:pic>
      <p:sp>
        <p:nvSpPr>
          <p:cNvPr id="141" name="CasellaDiTesto 1"/>
          <p:cNvSpPr/>
          <p:nvPr/>
        </p:nvSpPr>
        <p:spPr>
          <a:xfrm>
            <a:off x="6943680" y="1692360"/>
            <a:ext cx="5114160" cy="4663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it-IT" sz="2000" b="0" strike="noStrike" spc="-1">
                <a:solidFill>
                  <a:schemeClr val="dk1"/>
                </a:solidFill>
                <a:latin typeface="Arial"/>
                <a:ea typeface="DejaVu Sans"/>
              </a:rPr>
              <a:t>L’idea è stata implementare un pattern </a:t>
            </a:r>
            <a:r>
              <a:rPr lang="it-IT" sz="2000" b="1" strike="noStrike" spc="-1">
                <a:solidFill>
                  <a:schemeClr val="dk1"/>
                </a:solidFill>
                <a:latin typeface="Arial"/>
                <a:ea typeface="DejaVu Sans"/>
              </a:rPr>
              <a:t>GoF</a:t>
            </a:r>
            <a:r>
              <a:rPr lang="it-IT" sz="2000" b="0" strike="noStrike" spc="-1">
                <a:solidFill>
                  <a:schemeClr val="dk1"/>
                </a:solidFill>
                <a:latin typeface="Arial"/>
                <a:ea typeface="DejaVu Sans"/>
              </a:rPr>
              <a:t>: nello specifico un pattern </a:t>
            </a:r>
            <a:r>
              <a:rPr lang="it-IT" sz="2000" b="1" strike="noStrike" spc="-1">
                <a:solidFill>
                  <a:schemeClr val="dk1"/>
                </a:solidFill>
                <a:latin typeface="Arial"/>
                <a:ea typeface="DejaVu Sans"/>
              </a:rPr>
              <a:t>Observer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it-IT" sz="2000" b="0" strike="noStrike" spc="-1">
                <a:solidFill>
                  <a:schemeClr val="dk1"/>
                </a:solidFill>
                <a:latin typeface="Arial"/>
                <a:ea typeface="DejaVu Sans"/>
              </a:rPr>
              <a:t>Tutti gli oggetti del nostro sistema che possono dare luogo ad una notifica dovranno implementare una classe astratta chiamata </a:t>
            </a:r>
            <a:r>
              <a:rPr lang="it-IT" sz="2000" b="1" strike="noStrike" spc="-1">
                <a:solidFill>
                  <a:srgbClr val="FF0000"/>
                </a:solidFill>
                <a:latin typeface="Arial"/>
                <a:ea typeface="DejaVu Sans"/>
              </a:rPr>
              <a:t>Notificable</a:t>
            </a:r>
            <a:r>
              <a:rPr lang="it-IT" sz="2000" b="0" strike="noStrike" spc="-1">
                <a:solidFill>
                  <a:schemeClr val="dk1"/>
                </a:solidFill>
                <a:latin typeface="Arial"/>
                <a:ea typeface="DejaVu Sans"/>
              </a:rPr>
              <a:t>. 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it-IT" sz="2000" b="0" strike="noStrike" spc="-1">
                <a:solidFill>
                  <a:schemeClr val="dk1"/>
                </a:solidFill>
                <a:latin typeface="Arial"/>
                <a:ea typeface="DejaVu Sans"/>
              </a:rPr>
              <a:t>Il sistema di notifica invece svolgerà il ruolo di </a:t>
            </a:r>
            <a:r>
              <a:rPr lang="it-IT" sz="2000" b="1" strike="noStrike" spc="-1">
                <a:solidFill>
                  <a:srgbClr val="FF0000"/>
                </a:solidFill>
                <a:latin typeface="Arial"/>
                <a:ea typeface="DejaVu Sans"/>
              </a:rPr>
              <a:t>Observer</a:t>
            </a:r>
            <a:r>
              <a:rPr lang="it-IT" sz="2000" b="0" strike="noStrike" spc="-1">
                <a:solidFill>
                  <a:schemeClr val="dk1"/>
                </a:solidFill>
                <a:latin typeface="Arial"/>
                <a:ea typeface="DejaVu Sans"/>
              </a:rPr>
              <a:t> nei confronti di queste entità e si occuperà di gestire le notifiche.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it-IT" sz="2000" b="0" strike="noStrike" spc="-1">
                <a:solidFill>
                  <a:schemeClr val="dk1"/>
                </a:solidFill>
                <a:latin typeface="Arial"/>
                <a:ea typeface="DejaVu Sans"/>
              </a:rPr>
              <a:t>Un idea iniziale era quella di mettere un sistema di ulteriore per evitare query al database se non sono state aggiunte nuove notifiche da parte di un utente specifico ma questo è ancora da implementare e discutere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1"/>
          <p:cNvSpPr/>
          <p:nvPr/>
        </p:nvSpPr>
        <p:spPr>
          <a:xfrm>
            <a:off x="0" y="0"/>
            <a:ext cx="12186720" cy="6855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3" name="CustomShape 12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75000" lnSpcReduction="20000"/>
          </a:bodyPr>
          <a:lstStyle/>
          <a:p>
            <a:pPr defTabSz="914400">
              <a:lnSpc>
                <a:spcPct val="90000"/>
              </a:lnSpc>
            </a:pPr>
            <a:r>
              <a:rPr lang="it-IT" sz="48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Completamento CRUD Servizi e modifica assegnazioni Mansioni (issues #74, #420, #413) (1)</a:t>
            </a: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CustomShape 13"/>
          <p:cNvSpPr/>
          <p:nvPr/>
        </p:nvSpPr>
        <p:spPr>
          <a:xfrm>
            <a:off x="668880" y="1677240"/>
            <a:ext cx="10851840" cy="16200"/>
          </a:xfrm>
          <a:custGeom>
            <a:avLst/>
            <a:gdLst>
              <a:gd name="textAreaLeft" fmla="*/ 0 w 10851840"/>
              <a:gd name="textAreaRight" fmla="*/ 10852560 w 10851840"/>
              <a:gd name="textAreaTop" fmla="*/ 0 h 16200"/>
              <a:gd name="textAreaBottom" fmla="*/ 16920 h 16200"/>
            </a:gdLst>
            <a:ahLst/>
            <a:cxnLst/>
            <a:rect l="textAreaLeft" t="textAreaTop" r="textAreaRight" b="textAreaBottom"/>
            <a:pathLst>
              <a:path w="10853928" h="18288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400" cap="rnd">
            <a:solidFill>
              <a:srgbClr val="ED7D3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-28080" rIns="90000" bIns="-2808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5" name="CustomShape 14"/>
          <p:cNvSpPr/>
          <p:nvPr/>
        </p:nvSpPr>
        <p:spPr>
          <a:xfrm>
            <a:off x="576000" y="1929240"/>
            <a:ext cx="11014200" cy="4548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716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it-IT" sz="26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Servizio</a:t>
            </a:r>
            <a:r>
              <a:rPr lang="it-IT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: Cardiologia, Immunologia, Oncologia, …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716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it-IT" sz="26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Mansione</a:t>
            </a:r>
            <a:r>
              <a:rPr lang="it-IT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: Clinic, Emergency, Operating_Room, Ward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</a:pP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716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it-IT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Obiettivo</a:t>
            </a:r>
            <a:r>
              <a:rPr lang="it-IT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: possibilità, per il </a:t>
            </a:r>
            <a:r>
              <a:rPr lang="it-IT" sz="26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Configuratore</a:t>
            </a:r>
            <a:r>
              <a:rPr lang="it-IT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, di: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292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rsfs10"/>
              <a:buChar char="−"/>
            </a:pPr>
            <a:r>
              <a:rPr lang="it-IT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Modificare</a:t>
            </a:r>
            <a:r>
              <a:rPr lang="it-IT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 il </a:t>
            </a:r>
            <a:r>
              <a:rPr lang="it-IT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nome</a:t>
            </a:r>
            <a:r>
              <a:rPr lang="it-IT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 del </a:t>
            </a:r>
            <a:r>
              <a:rPr lang="it-IT" sz="26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Servizio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292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rsfs10"/>
              <a:buChar char="−"/>
            </a:pPr>
            <a:r>
              <a:rPr lang="it-IT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Rimuovere</a:t>
            </a:r>
            <a:r>
              <a:rPr lang="it-IT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 il </a:t>
            </a:r>
            <a:r>
              <a:rPr lang="it-IT" sz="26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Servizio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2920" defTabSz="9144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rsfs10"/>
              <a:buChar char="−"/>
            </a:pPr>
            <a:r>
              <a:rPr lang="it-IT" sz="2600" b="1" strike="noStrike" spc="-1">
                <a:solidFill>
                  <a:srgbClr val="000000"/>
                </a:solidFill>
                <a:latin typeface="Arial"/>
                <a:ea typeface="Noto Sans CJK SC"/>
              </a:rPr>
              <a:t>Aggiungere/rimuovere</a:t>
            </a:r>
            <a:r>
              <a:rPr lang="it-IT" sz="2600" b="0" strike="noStrike" spc="-1">
                <a:solidFill>
                  <a:srgbClr val="000000"/>
                </a:solidFill>
                <a:latin typeface="Arial"/>
                <a:ea typeface="Noto Sans CJK SC"/>
              </a:rPr>
              <a:t> quali </a:t>
            </a:r>
            <a:r>
              <a:rPr lang="it-IT" sz="2600" b="1" i="1" strike="noStrike" spc="-1">
                <a:solidFill>
                  <a:srgbClr val="000000"/>
                </a:solidFill>
                <a:latin typeface="Arial"/>
                <a:ea typeface="Noto Sans CJK SC"/>
              </a:rPr>
              <a:t>Mansioni</a:t>
            </a:r>
            <a:r>
              <a:rPr lang="it-IT" sz="2600" b="0" strike="noStrike" spc="-1">
                <a:solidFill>
                  <a:srgbClr val="000000"/>
                </a:solidFill>
                <a:latin typeface="Arial"/>
                <a:ea typeface="Noto Sans CJK SC"/>
              </a:rPr>
              <a:t> siano associate al </a:t>
            </a:r>
            <a:r>
              <a:rPr lang="it-IT" sz="2600" b="0" i="1" strike="noStrike" spc="-1">
                <a:solidFill>
                  <a:srgbClr val="000000"/>
                </a:solidFill>
                <a:latin typeface="Arial"/>
                <a:ea typeface="Noto Sans CJK SC"/>
              </a:rPr>
              <a:t>Servizio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417"/>
              </a:spcBef>
            </a:pP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417"/>
              </a:spcBef>
            </a:pPr>
            <a:r>
              <a:rPr lang="it-IT" sz="2600" b="0" i="1" strike="noStrike" spc="-1">
                <a:solidFill>
                  <a:srgbClr val="000000"/>
                </a:solidFill>
                <a:latin typeface="Arial"/>
                <a:ea typeface="Noto Sans CJK SC"/>
              </a:rPr>
              <a:t>… segue da Sprint 4, User Story #74 (“Inserimento Servizi”)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6"/>
          <p:cNvSpPr/>
          <p:nvPr/>
        </p:nvSpPr>
        <p:spPr>
          <a:xfrm>
            <a:off x="0" y="0"/>
            <a:ext cx="12186720" cy="6855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7" name="CustomShape 17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3333"/>
          </a:bodyPr>
          <a:lstStyle/>
          <a:p>
            <a:pPr defTabSz="914400">
              <a:lnSpc>
                <a:spcPct val="90000"/>
              </a:lnSpc>
            </a:pPr>
            <a:r>
              <a:rPr lang="it-IT" sz="48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Completamento CRUD Servizi e modifica assegnazioni Mansioni (2)</a:t>
            </a: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CustomShape 18"/>
          <p:cNvSpPr/>
          <p:nvPr/>
        </p:nvSpPr>
        <p:spPr>
          <a:xfrm>
            <a:off x="668880" y="1677240"/>
            <a:ext cx="10851840" cy="16200"/>
          </a:xfrm>
          <a:custGeom>
            <a:avLst/>
            <a:gdLst>
              <a:gd name="textAreaLeft" fmla="*/ 0 w 10851840"/>
              <a:gd name="textAreaRight" fmla="*/ 10852560 w 10851840"/>
              <a:gd name="textAreaTop" fmla="*/ 0 h 16200"/>
              <a:gd name="textAreaBottom" fmla="*/ 16920 h 16200"/>
            </a:gdLst>
            <a:ahLst/>
            <a:cxnLst/>
            <a:rect l="textAreaLeft" t="textAreaTop" r="textAreaRight" b="textAreaBottom"/>
            <a:pathLst>
              <a:path w="10853928" h="18288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400" cap="rnd">
            <a:solidFill>
              <a:srgbClr val="ED7D3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-28080" rIns="90000" bIns="-2808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9" name="CustomShape 19"/>
          <p:cNvSpPr/>
          <p:nvPr/>
        </p:nvSpPr>
        <p:spPr>
          <a:xfrm>
            <a:off x="576000" y="1929240"/>
            <a:ext cx="11014200" cy="4249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90000"/>
              </a:lnSpc>
              <a:spcBef>
                <a:spcPts val="1001"/>
              </a:spcBef>
            </a:pPr>
            <a:r>
              <a:rPr lang="it-IT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Problematiche</a:t>
            </a:r>
            <a:r>
              <a:rPr lang="it-IT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 affrontate: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716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it-IT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 Ambiguità nella gestione della assegnazione </a:t>
            </a:r>
            <a:r>
              <a:rPr lang="it-IT" sz="26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Dottori</a:t>
            </a:r>
            <a:r>
              <a:rPr lang="it-IT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 ↔ </a:t>
            </a:r>
            <a:r>
              <a:rPr lang="it-IT" sz="26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Mansioni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716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it-IT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 Gestione rimozione </a:t>
            </a:r>
            <a:r>
              <a:rPr lang="it-IT" sz="26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Servizi</a:t>
            </a:r>
            <a:r>
              <a:rPr lang="it-IT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r>
              <a:rPr lang="it-IT" sz="26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Mansioni</a:t>
            </a:r>
            <a:r>
              <a:rPr lang="it-IT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 in caso di </a:t>
            </a:r>
            <a:r>
              <a:rPr lang="it-IT" sz="26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Dottori</a:t>
            </a:r>
            <a:r>
              <a:rPr lang="it-IT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 ad essi già assegnati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20"/>
          <p:cNvSpPr/>
          <p:nvPr/>
        </p:nvSpPr>
        <p:spPr>
          <a:xfrm>
            <a:off x="0" y="0"/>
            <a:ext cx="12186720" cy="6855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1" name="CustomShape 21"/>
          <p:cNvSpPr/>
          <p:nvPr/>
        </p:nvSpPr>
        <p:spPr>
          <a:xfrm>
            <a:off x="648000" y="288000"/>
            <a:ext cx="10703520" cy="1400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it-IT" sz="32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CRUD Servizi (3) : 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0000"/>
              </a:lnSpc>
            </a:pPr>
            <a:r>
              <a:rPr lang="it-IT" sz="32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Problematica 1: Ambiguità nella gestione della assegnazione </a:t>
            </a:r>
            <a:r>
              <a:rPr lang="it-IT" sz="3200" b="0" i="1" strike="noStrike" spc="-1">
                <a:solidFill>
                  <a:srgbClr val="000000"/>
                </a:solidFill>
                <a:latin typeface="Calibri Light"/>
                <a:ea typeface="DejaVu Sans"/>
              </a:rPr>
              <a:t>Dottori</a:t>
            </a:r>
            <a:r>
              <a:rPr lang="it-IT" sz="32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 ↔ </a:t>
            </a:r>
            <a:r>
              <a:rPr lang="it-IT" sz="3200" b="0" i="1" strike="noStrike" spc="-1">
                <a:solidFill>
                  <a:srgbClr val="000000"/>
                </a:solidFill>
                <a:latin typeface="Calibri Light"/>
                <a:ea typeface="DejaVu Sans"/>
              </a:rPr>
              <a:t>Mansioni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CustomShape 22"/>
          <p:cNvSpPr/>
          <p:nvPr/>
        </p:nvSpPr>
        <p:spPr>
          <a:xfrm>
            <a:off x="668880" y="1677240"/>
            <a:ext cx="10851840" cy="16200"/>
          </a:xfrm>
          <a:custGeom>
            <a:avLst/>
            <a:gdLst>
              <a:gd name="textAreaLeft" fmla="*/ 0 w 10851840"/>
              <a:gd name="textAreaRight" fmla="*/ 10852560 w 10851840"/>
              <a:gd name="textAreaTop" fmla="*/ 0 h 16200"/>
              <a:gd name="textAreaBottom" fmla="*/ 16920 h 16200"/>
            </a:gdLst>
            <a:ahLst/>
            <a:cxnLst/>
            <a:rect l="textAreaLeft" t="textAreaTop" r="textAreaRight" b="textAreaBottom"/>
            <a:pathLst>
              <a:path w="10853928" h="18288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400" cap="rnd">
            <a:solidFill>
              <a:srgbClr val="ED7D3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-28080" rIns="90000" bIns="-2808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3" name="CustomShape 23"/>
          <p:cNvSpPr/>
          <p:nvPr/>
        </p:nvSpPr>
        <p:spPr>
          <a:xfrm>
            <a:off x="396000" y="2037240"/>
            <a:ext cx="6802200" cy="4249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90000"/>
              </a:lnSpc>
              <a:spcBef>
                <a:spcPts val="1001"/>
              </a:spcBef>
            </a:pPr>
            <a:r>
              <a:rPr lang="it-IT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Relazione gestita contemporaneamente mediante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360000" indent="-22716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lang="it-IT" sz="26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Task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360000" indent="-22716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lang="it-IT" sz="26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DoctorAssignment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</a:pPr>
            <a:r>
              <a:rPr lang="it-IT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con chiamate ad oggetti di entrambe le classi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716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it-IT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Soluzione</a:t>
            </a:r>
            <a:r>
              <a:rPr lang="it-IT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: mantenimento di </a:t>
            </a:r>
            <a:r>
              <a:rPr lang="it-IT" sz="26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DoctorAssignment</a:t>
            </a:r>
            <a:r>
              <a:rPr lang="it-IT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 e refactoring del codice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716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it-IT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Documentazione</a:t>
            </a:r>
            <a:r>
              <a:rPr lang="it-IT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: issue #420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4" name="Immagine 2"/>
          <p:cNvPicPr/>
          <p:nvPr/>
        </p:nvPicPr>
        <p:blipFill>
          <a:blip r:embed="rId2"/>
          <a:stretch/>
        </p:blipFill>
        <p:spPr>
          <a:xfrm>
            <a:off x="7099920" y="2365920"/>
            <a:ext cx="4706280" cy="2996280"/>
          </a:xfrm>
          <a:prstGeom prst="rect">
            <a:avLst/>
          </a:prstGeom>
          <a:ln w="0">
            <a:noFill/>
          </a:ln>
        </p:spPr>
      </p:pic>
      <p:sp>
        <p:nvSpPr>
          <p:cNvPr id="155" name="CustomShape 24"/>
          <p:cNvSpPr/>
          <p:nvPr/>
        </p:nvSpPr>
        <p:spPr>
          <a:xfrm rot="2689800">
            <a:off x="7922520" y="4172400"/>
            <a:ext cx="358200" cy="358200"/>
          </a:xfrm>
          <a:custGeom>
            <a:avLst/>
            <a:gdLst>
              <a:gd name="textAreaLeft" fmla="*/ 0 w 358200"/>
              <a:gd name="textAreaRight" fmla="*/ 358920 w 358200"/>
              <a:gd name="textAreaTop" fmla="*/ 0 h 358200"/>
              <a:gd name="textAreaBottom" fmla="*/ 358920 h 358200"/>
            </a:gdLst>
            <a:ahLst/>
            <a:cxnLst/>
            <a:rect l="textAreaLeft" t="textAreaTop" r="textAreaRight" b="textAreaBottom"/>
            <a:pathLst>
              <a:path w="1002" h="1002">
                <a:moveTo>
                  <a:pt x="418" y="0"/>
                </a:moveTo>
                <a:lnTo>
                  <a:pt x="580" y="0"/>
                </a:lnTo>
                <a:lnTo>
                  <a:pt x="581" y="419"/>
                </a:lnTo>
                <a:lnTo>
                  <a:pt x="1000" y="419"/>
                </a:lnTo>
                <a:lnTo>
                  <a:pt x="1001" y="581"/>
                </a:lnTo>
                <a:lnTo>
                  <a:pt x="581" y="581"/>
                </a:lnTo>
                <a:lnTo>
                  <a:pt x="581" y="1001"/>
                </a:lnTo>
                <a:lnTo>
                  <a:pt x="419" y="1001"/>
                </a:lnTo>
                <a:lnTo>
                  <a:pt x="418" y="581"/>
                </a:lnTo>
                <a:lnTo>
                  <a:pt x="0" y="582"/>
                </a:lnTo>
                <a:lnTo>
                  <a:pt x="0" y="419"/>
                </a:lnTo>
                <a:lnTo>
                  <a:pt x="419" y="418"/>
                </a:lnTo>
                <a:lnTo>
                  <a:pt x="418" y="0"/>
                </a:lnTo>
              </a:path>
            </a:pathLst>
          </a:custGeom>
          <a:solidFill>
            <a:srgbClr val="C9211E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25"/>
          <p:cNvSpPr/>
          <p:nvPr/>
        </p:nvSpPr>
        <p:spPr>
          <a:xfrm>
            <a:off x="0" y="0"/>
            <a:ext cx="12186720" cy="6855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7" name="CustomShape 26"/>
          <p:cNvSpPr/>
          <p:nvPr/>
        </p:nvSpPr>
        <p:spPr>
          <a:xfrm>
            <a:off x="504000" y="288000"/>
            <a:ext cx="11158200" cy="1400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1111"/>
          </a:bodyPr>
          <a:lstStyle/>
          <a:p>
            <a:pPr defTabSz="914400">
              <a:lnSpc>
                <a:spcPct val="90000"/>
              </a:lnSpc>
            </a:pPr>
            <a:r>
              <a:rPr lang="it-IT" sz="3940" b="0" strike="noStrike" spc="-1">
                <a:solidFill>
                  <a:srgbClr val="000000"/>
                </a:solidFill>
                <a:latin typeface="Calibri Light"/>
                <a:ea typeface="Noto Sans CJK SC"/>
              </a:rPr>
              <a:t>CRUD Servizi(4) :</a:t>
            </a:r>
            <a:endParaRPr lang="en-US" sz="394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0000"/>
              </a:lnSpc>
            </a:pPr>
            <a:r>
              <a:rPr lang="it-IT" sz="3940" b="0" strike="noStrike" spc="-1">
                <a:solidFill>
                  <a:srgbClr val="000000"/>
                </a:solidFill>
                <a:latin typeface="Calibri Light"/>
                <a:ea typeface="Noto Sans CJK SC"/>
              </a:rPr>
              <a:t>Problematica 2: Gestione rimozione </a:t>
            </a:r>
            <a:r>
              <a:rPr lang="it-IT" sz="3940" b="0" i="1" strike="noStrike" spc="-1">
                <a:solidFill>
                  <a:srgbClr val="000000"/>
                </a:solidFill>
                <a:latin typeface="Calibri Light"/>
                <a:ea typeface="Noto Sans CJK SC"/>
              </a:rPr>
              <a:t>Servizi</a:t>
            </a:r>
            <a:r>
              <a:rPr lang="it-IT" sz="3940" b="0" strike="noStrike" spc="-1">
                <a:solidFill>
                  <a:srgbClr val="000000"/>
                </a:solidFill>
                <a:latin typeface="Calibri Light"/>
                <a:ea typeface="Noto Sans CJK SC"/>
              </a:rPr>
              <a:t>/</a:t>
            </a:r>
            <a:r>
              <a:rPr lang="it-IT" sz="3940" b="0" i="1" strike="noStrike" spc="-1">
                <a:solidFill>
                  <a:srgbClr val="000000"/>
                </a:solidFill>
                <a:latin typeface="Calibri Light"/>
                <a:ea typeface="Noto Sans CJK SC"/>
              </a:rPr>
              <a:t>Mansioni</a:t>
            </a:r>
            <a:r>
              <a:rPr lang="it-IT" sz="3940" b="0" strike="noStrike" spc="-1">
                <a:solidFill>
                  <a:srgbClr val="000000"/>
                </a:solidFill>
                <a:latin typeface="Calibri Light"/>
                <a:ea typeface="Noto Sans CJK SC"/>
              </a:rPr>
              <a:t> in caso di </a:t>
            </a:r>
            <a:r>
              <a:rPr lang="it-IT" sz="3940" b="0" i="1" strike="noStrike" spc="-1">
                <a:solidFill>
                  <a:srgbClr val="000000"/>
                </a:solidFill>
                <a:latin typeface="Calibri Light"/>
                <a:ea typeface="Noto Sans CJK SC"/>
              </a:rPr>
              <a:t>Dottori</a:t>
            </a:r>
            <a:r>
              <a:rPr lang="it-IT" sz="3940" b="0" strike="noStrike" spc="-1">
                <a:solidFill>
                  <a:srgbClr val="000000"/>
                </a:solidFill>
                <a:latin typeface="Calibri Light"/>
                <a:ea typeface="Noto Sans CJK SC"/>
              </a:rPr>
              <a:t> ad essi già assegnati (1/3)</a:t>
            </a:r>
            <a:endParaRPr lang="en-US" sz="39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CustomShape 27"/>
          <p:cNvSpPr/>
          <p:nvPr/>
        </p:nvSpPr>
        <p:spPr>
          <a:xfrm>
            <a:off x="668880" y="1677240"/>
            <a:ext cx="10851840" cy="16200"/>
          </a:xfrm>
          <a:custGeom>
            <a:avLst/>
            <a:gdLst>
              <a:gd name="textAreaLeft" fmla="*/ 0 w 10851840"/>
              <a:gd name="textAreaRight" fmla="*/ 10852560 w 10851840"/>
              <a:gd name="textAreaTop" fmla="*/ 0 h 16200"/>
              <a:gd name="textAreaBottom" fmla="*/ 16920 h 16200"/>
            </a:gdLst>
            <a:ahLst/>
            <a:cxnLst/>
            <a:rect l="textAreaLeft" t="textAreaTop" r="textAreaRight" b="textAreaBottom"/>
            <a:pathLst>
              <a:path w="10853928" h="18288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400" cap="rnd">
            <a:solidFill>
              <a:srgbClr val="ED7D3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-28080" rIns="90000" bIns="-2808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9" name="CustomShape 28"/>
          <p:cNvSpPr/>
          <p:nvPr/>
        </p:nvSpPr>
        <p:spPr>
          <a:xfrm>
            <a:off x="504000" y="2016000"/>
            <a:ext cx="11086200" cy="4249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90000"/>
              </a:lnSpc>
              <a:spcBef>
                <a:spcPts val="1001"/>
              </a:spcBef>
            </a:pPr>
            <a:r>
              <a:rPr lang="it-IT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Nel caso in cui esista(no) &gt;= 1 assegnazione/i di </a:t>
            </a:r>
            <a:r>
              <a:rPr lang="it-IT" sz="26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Dottori</a:t>
            </a:r>
            <a:r>
              <a:rPr lang="it-IT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 ad una </a:t>
            </a:r>
            <a:r>
              <a:rPr lang="it-IT" sz="26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Mansione</a:t>
            </a:r>
            <a:r>
              <a:rPr lang="it-IT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716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it-IT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La associazione della </a:t>
            </a:r>
            <a:r>
              <a:rPr lang="it-IT" sz="26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Mansione</a:t>
            </a:r>
            <a:r>
              <a:rPr lang="it-IT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 al proprio </a:t>
            </a:r>
            <a:r>
              <a:rPr lang="it-IT" sz="26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Servizio</a:t>
            </a:r>
            <a:r>
              <a:rPr lang="it-IT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it-IT" sz="2600" b="0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non può essere rimossa</a:t>
            </a:r>
            <a:r>
              <a:rPr lang="it-IT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716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it-IT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Di conseguenza, il </a:t>
            </a:r>
            <a:r>
              <a:rPr lang="it-IT" sz="26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Servizio</a:t>
            </a:r>
            <a:r>
              <a:rPr lang="it-IT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it-IT" sz="2600" b="0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non può essere rimosso</a:t>
            </a:r>
            <a:r>
              <a:rPr lang="it-IT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</a:pP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716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it-IT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Strategie possibili</a:t>
            </a:r>
            <a:r>
              <a:rPr lang="it-IT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 (in seguito a consultazione </a:t>
            </a:r>
            <a:r>
              <a:rPr lang="it-IT" sz="26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SM</a:t>
            </a:r>
            <a:r>
              <a:rPr lang="it-IT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):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360000" indent="-22716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lang="it-IT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Impedimento della rimozione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360000" indent="-22716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lang="it-IT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Cancellazione </a:t>
            </a:r>
            <a:r>
              <a:rPr lang="it-IT" sz="26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“light” </a:t>
            </a:r>
            <a:r>
              <a:rPr lang="it-IT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mediante apposito flag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Line 1"/>
          <p:cNvSpPr/>
          <p:nvPr/>
        </p:nvSpPr>
        <p:spPr>
          <a:xfrm>
            <a:off x="5760000" y="5040000"/>
            <a:ext cx="2808000" cy="360"/>
          </a:xfrm>
          <a:prstGeom prst="line">
            <a:avLst/>
          </a:prstGeom>
          <a:ln w="324000">
            <a:solidFill>
              <a:srgbClr val="3465A4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4640" rIns="90000" bIns="-44640" anchor="t" anchorCtr="1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29"/>
          <p:cNvSpPr/>
          <p:nvPr/>
        </p:nvSpPr>
        <p:spPr>
          <a:xfrm>
            <a:off x="0" y="0"/>
            <a:ext cx="12186720" cy="6855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2" name="CustomShape 30"/>
          <p:cNvSpPr/>
          <p:nvPr/>
        </p:nvSpPr>
        <p:spPr>
          <a:xfrm>
            <a:off x="504000" y="288000"/>
            <a:ext cx="11158200" cy="1400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1111"/>
          </a:bodyPr>
          <a:lstStyle/>
          <a:p>
            <a:pPr defTabSz="914400">
              <a:lnSpc>
                <a:spcPct val="90000"/>
              </a:lnSpc>
            </a:pPr>
            <a:r>
              <a:rPr lang="it-IT" sz="3940" b="0" strike="noStrike" spc="-1">
                <a:solidFill>
                  <a:srgbClr val="000000"/>
                </a:solidFill>
                <a:latin typeface="Calibri Light"/>
                <a:ea typeface="Noto Sans CJK SC"/>
              </a:rPr>
              <a:t>CRUD Servizi(4) :</a:t>
            </a:r>
            <a:endParaRPr lang="en-US" sz="394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0000"/>
              </a:lnSpc>
            </a:pPr>
            <a:r>
              <a:rPr lang="it-IT" sz="3940" b="0" strike="noStrike" spc="-1">
                <a:solidFill>
                  <a:srgbClr val="000000"/>
                </a:solidFill>
                <a:latin typeface="Calibri Light"/>
                <a:ea typeface="Noto Sans CJK SC"/>
              </a:rPr>
              <a:t>Problematica 2: Gestione rimozione </a:t>
            </a:r>
            <a:r>
              <a:rPr lang="it-IT" sz="3940" b="0" i="1" strike="noStrike" spc="-1">
                <a:solidFill>
                  <a:srgbClr val="000000"/>
                </a:solidFill>
                <a:latin typeface="Calibri Light"/>
                <a:ea typeface="Noto Sans CJK SC"/>
              </a:rPr>
              <a:t>Servizi</a:t>
            </a:r>
            <a:r>
              <a:rPr lang="it-IT" sz="3940" b="0" strike="noStrike" spc="-1">
                <a:solidFill>
                  <a:srgbClr val="000000"/>
                </a:solidFill>
                <a:latin typeface="Calibri Light"/>
                <a:ea typeface="Noto Sans CJK SC"/>
              </a:rPr>
              <a:t>/</a:t>
            </a:r>
            <a:r>
              <a:rPr lang="it-IT" sz="3940" b="0" i="1" strike="noStrike" spc="-1">
                <a:solidFill>
                  <a:srgbClr val="000000"/>
                </a:solidFill>
                <a:latin typeface="Calibri Light"/>
                <a:ea typeface="Noto Sans CJK SC"/>
              </a:rPr>
              <a:t>Mansioni</a:t>
            </a:r>
            <a:r>
              <a:rPr lang="it-IT" sz="3940" b="0" strike="noStrike" spc="-1">
                <a:solidFill>
                  <a:srgbClr val="000000"/>
                </a:solidFill>
                <a:latin typeface="Calibri Light"/>
                <a:ea typeface="Noto Sans CJK SC"/>
              </a:rPr>
              <a:t> in caso di </a:t>
            </a:r>
            <a:r>
              <a:rPr lang="it-IT" sz="3940" b="0" i="1" strike="noStrike" spc="-1">
                <a:solidFill>
                  <a:srgbClr val="000000"/>
                </a:solidFill>
                <a:latin typeface="Calibri Light"/>
                <a:ea typeface="Noto Sans CJK SC"/>
              </a:rPr>
              <a:t>Dottori</a:t>
            </a:r>
            <a:r>
              <a:rPr lang="it-IT" sz="3940" b="0" strike="noStrike" spc="-1">
                <a:solidFill>
                  <a:srgbClr val="000000"/>
                </a:solidFill>
                <a:latin typeface="Calibri Light"/>
                <a:ea typeface="Noto Sans CJK SC"/>
              </a:rPr>
              <a:t> ad essi già assegnati (2/3)</a:t>
            </a:r>
            <a:endParaRPr lang="en-US" sz="39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CustomShape 31"/>
          <p:cNvSpPr/>
          <p:nvPr/>
        </p:nvSpPr>
        <p:spPr>
          <a:xfrm>
            <a:off x="668880" y="1677240"/>
            <a:ext cx="10851840" cy="16200"/>
          </a:xfrm>
          <a:custGeom>
            <a:avLst/>
            <a:gdLst>
              <a:gd name="textAreaLeft" fmla="*/ 0 w 10851840"/>
              <a:gd name="textAreaRight" fmla="*/ 10852560 w 10851840"/>
              <a:gd name="textAreaTop" fmla="*/ 0 h 16200"/>
              <a:gd name="textAreaBottom" fmla="*/ 16920 h 16200"/>
            </a:gdLst>
            <a:ahLst/>
            <a:cxnLst/>
            <a:rect l="textAreaLeft" t="textAreaTop" r="textAreaRight" b="textAreaBottom"/>
            <a:pathLst>
              <a:path w="10853928" h="18288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400" cap="rnd">
            <a:solidFill>
              <a:srgbClr val="ED7D3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-28080" rIns="90000" bIns="-2808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4" name="CustomShape 32"/>
          <p:cNvSpPr/>
          <p:nvPr/>
        </p:nvSpPr>
        <p:spPr>
          <a:xfrm>
            <a:off x="504000" y="1980000"/>
            <a:ext cx="11086200" cy="1870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90000"/>
              </a:lnSpc>
              <a:spcBef>
                <a:spcPts val="1001"/>
              </a:spcBef>
            </a:pPr>
            <a:r>
              <a:rPr lang="it-IT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Controllo dell’esistenza di &gt;= 1 associazioni </a:t>
            </a:r>
            <a:r>
              <a:rPr lang="it-IT" sz="26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Dottore</a:t>
            </a:r>
            <a:r>
              <a:rPr lang="it-IT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 ↔ </a:t>
            </a:r>
            <a:r>
              <a:rPr lang="it-IT" sz="26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Mansione</a:t>
            </a:r>
            <a:r>
              <a:rPr lang="it-IT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716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it-IT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Clausola SQL “COUNT”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716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it-IT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… </a:t>
            </a:r>
            <a:r>
              <a:rPr lang="it-IT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poco scalabile a regime!</a:t>
            </a:r>
            <a:r>
              <a:rPr lang="it-IT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 (Elevato numero di </a:t>
            </a:r>
            <a:r>
              <a:rPr lang="it-IT" sz="26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DoctorAssignment</a:t>
            </a:r>
            <a:r>
              <a:rPr lang="it-IT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</a:pP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716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it-IT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Possibili mitigazioni: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65" name="Table 1"/>
          <p:cNvGraphicFramePr/>
          <p:nvPr/>
        </p:nvGraphicFramePr>
        <p:xfrm>
          <a:off x="560160" y="4397400"/>
          <a:ext cx="10940040" cy="2132640"/>
        </p:xfrm>
        <a:graphic>
          <a:graphicData uri="http://schemas.openxmlformats.org/drawingml/2006/table">
            <a:tbl>
              <a:tblPr/>
              <a:tblGrid>
                <a:gridCol w="5469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5120">
                <a:tc>
                  <a:txBody>
                    <a:bodyPr/>
                    <a:lstStyle/>
                    <a:p>
                      <a:pPr marL="216000" indent="-214920" defTabSz="91440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lang="it-IT" sz="24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SQL “SELECT TOP 1”</a:t>
                      </a:r>
                      <a:endParaRPr lang="en-US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16000" indent="-214920" defTabSz="91440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lang="it-IT" sz="24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SQL “LIMIT 1”</a:t>
                      </a:r>
                      <a:endParaRPr lang="en-US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720">
                      <a:solidFill>
                        <a:srgbClr val="000000"/>
                      </a:solidFill>
                      <a:prstDash val="solid"/>
                    </a:lnT>
                    <a:lnB w="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it-IT" sz="2400" b="0" strike="noStrike" spc="-1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Non supportate da JPQL,</a:t>
                      </a:r>
                      <a:endParaRPr lang="en-US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it-IT" sz="2400" b="0" strike="noStrike" spc="-1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SQL nativo obbliga conoscenza del nome della tabella in base dati</a:t>
                      </a:r>
                      <a:endParaRPr lang="en-US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12240">
                      <a:solidFill>
                        <a:srgbClr val="000000"/>
                      </a:solidFill>
                      <a:prstDash val="solid"/>
                    </a:lnL>
                    <a:lnR w="720">
                      <a:solidFill>
                        <a:srgbClr val="000000"/>
                      </a:solidFill>
                      <a:prstDash val="solid"/>
                    </a:lnR>
                    <a:lnT w="720">
                      <a:solidFill>
                        <a:srgbClr val="000000"/>
                      </a:solidFill>
                      <a:prstDash val="solid"/>
                    </a:lnT>
                    <a:lnB w="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3920">
                <a:tc>
                  <a:txBody>
                    <a:bodyPr/>
                    <a:lstStyle/>
                    <a:p>
                      <a:pPr marL="216000" indent="-214920" defTabSz="91440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lang="it-IT" sz="24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Controllo ad ogni creazione/modifica di istanza di </a:t>
                      </a:r>
                      <a:r>
                        <a:rPr lang="it-IT" sz="2400" b="0" i="1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DoctorAssignment</a:t>
                      </a:r>
                      <a:endParaRPr lang="en-US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720">
                      <a:solidFill>
                        <a:srgbClr val="000000"/>
                      </a:solidFill>
                      <a:prstDash val="solid"/>
                    </a:lnT>
                    <a:lnB w="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it-IT" sz="2400" b="0" strike="noStrike" spc="-1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Gestione difficile ed invasiva</a:t>
                      </a:r>
                      <a:endParaRPr lang="en-US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12240">
                      <a:solidFill>
                        <a:srgbClr val="000000"/>
                      </a:solidFill>
                      <a:prstDash val="solid"/>
                    </a:lnL>
                    <a:lnR w="720">
                      <a:solidFill>
                        <a:srgbClr val="000000"/>
                      </a:solidFill>
                      <a:prstDash val="solid"/>
                    </a:lnR>
                    <a:lnT w="720">
                      <a:solidFill>
                        <a:srgbClr val="000000"/>
                      </a:solidFill>
                      <a:prstDash val="solid"/>
                    </a:lnT>
                    <a:lnB w="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33"/>
          <p:cNvSpPr/>
          <p:nvPr/>
        </p:nvSpPr>
        <p:spPr>
          <a:xfrm>
            <a:off x="0" y="0"/>
            <a:ext cx="12186720" cy="6855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7" name="CustomShape 34"/>
          <p:cNvSpPr/>
          <p:nvPr/>
        </p:nvSpPr>
        <p:spPr>
          <a:xfrm>
            <a:off x="504000" y="288000"/>
            <a:ext cx="11158200" cy="1400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1111"/>
          </a:bodyPr>
          <a:lstStyle/>
          <a:p>
            <a:pPr defTabSz="914400">
              <a:lnSpc>
                <a:spcPct val="90000"/>
              </a:lnSpc>
            </a:pPr>
            <a:r>
              <a:rPr lang="it-IT" sz="3940" b="0" strike="noStrike" spc="-1">
                <a:solidFill>
                  <a:srgbClr val="000000"/>
                </a:solidFill>
                <a:latin typeface="Calibri Light"/>
                <a:ea typeface="Noto Sans CJK SC"/>
              </a:rPr>
              <a:t>CRUD Servizi(4) :</a:t>
            </a:r>
            <a:endParaRPr lang="en-US" sz="394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0000"/>
              </a:lnSpc>
            </a:pPr>
            <a:r>
              <a:rPr lang="it-IT" sz="3940" b="0" strike="noStrike" spc="-1">
                <a:solidFill>
                  <a:srgbClr val="000000"/>
                </a:solidFill>
                <a:latin typeface="Calibri Light"/>
                <a:ea typeface="Noto Sans CJK SC"/>
              </a:rPr>
              <a:t>Problematica 2: Gestione rimozione </a:t>
            </a:r>
            <a:r>
              <a:rPr lang="it-IT" sz="3940" b="0" i="1" strike="noStrike" spc="-1">
                <a:solidFill>
                  <a:srgbClr val="000000"/>
                </a:solidFill>
                <a:latin typeface="Calibri Light"/>
                <a:ea typeface="Noto Sans CJK SC"/>
              </a:rPr>
              <a:t>Servizi</a:t>
            </a:r>
            <a:r>
              <a:rPr lang="it-IT" sz="3940" b="0" strike="noStrike" spc="-1">
                <a:solidFill>
                  <a:srgbClr val="000000"/>
                </a:solidFill>
                <a:latin typeface="Calibri Light"/>
                <a:ea typeface="Noto Sans CJK SC"/>
              </a:rPr>
              <a:t>/</a:t>
            </a:r>
            <a:r>
              <a:rPr lang="it-IT" sz="3940" b="0" i="1" strike="noStrike" spc="-1">
                <a:solidFill>
                  <a:srgbClr val="000000"/>
                </a:solidFill>
                <a:latin typeface="Calibri Light"/>
                <a:ea typeface="Noto Sans CJK SC"/>
              </a:rPr>
              <a:t>Mansioni</a:t>
            </a:r>
            <a:r>
              <a:rPr lang="it-IT" sz="3940" b="0" strike="noStrike" spc="-1">
                <a:solidFill>
                  <a:srgbClr val="000000"/>
                </a:solidFill>
                <a:latin typeface="Calibri Light"/>
                <a:ea typeface="Noto Sans CJK SC"/>
              </a:rPr>
              <a:t> in caso di </a:t>
            </a:r>
            <a:r>
              <a:rPr lang="it-IT" sz="3940" b="0" i="1" strike="noStrike" spc="-1">
                <a:solidFill>
                  <a:srgbClr val="000000"/>
                </a:solidFill>
                <a:latin typeface="Calibri Light"/>
                <a:ea typeface="Noto Sans CJK SC"/>
              </a:rPr>
              <a:t>Dottori</a:t>
            </a:r>
            <a:r>
              <a:rPr lang="it-IT" sz="3940" b="0" strike="noStrike" spc="-1">
                <a:solidFill>
                  <a:srgbClr val="000000"/>
                </a:solidFill>
                <a:latin typeface="Calibri Light"/>
                <a:ea typeface="Noto Sans CJK SC"/>
              </a:rPr>
              <a:t> ad essi già assegnati (3/3)</a:t>
            </a:r>
            <a:endParaRPr lang="en-US" sz="39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CustomShape 35"/>
          <p:cNvSpPr/>
          <p:nvPr/>
        </p:nvSpPr>
        <p:spPr>
          <a:xfrm>
            <a:off x="668880" y="1677240"/>
            <a:ext cx="10851840" cy="16200"/>
          </a:xfrm>
          <a:custGeom>
            <a:avLst/>
            <a:gdLst>
              <a:gd name="textAreaLeft" fmla="*/ 0 w 10851840"/>
              <a:gd name="textAreaRight" fmla="*/ 10852560 w 10851840"/>
              <a:gd name="textAreaTop" fmla="*/ 0 h 16200"/>
              <a:gd name="textAreaBottom" fmla="*/ 16920 h 16200"/>
            </a:gdLst>
            <a:ahLst/>
            <a:cxnLst/>
            <a:rect l="textAreaLeft" t="textAreaTop" r="textAreaRight" b="textAreaBottom"/>
            <a:pathLst>
              <a:path w="10853928" h="18288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400" cap="rnd">
            <a:solidFill>
              <a:srgbClr val="ED7D3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-28080" rIns="90000" bIns="-2808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9" name="CustomShape 36"/>
          <p:cNvSpPr/>
          <p:nvPr/>
        </p:nvSpPr>
        <p:spPr>
          <a:xfrm>
            <a:off x="504000" y="1980000"/>
            <a:ext cx="11086200" cy="4210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90000"/>
              </a:lnSpc>
              <a:spcBef>
                <a:spcPts val="1001"/>
              </a:spcBef>
            </a:pPr>
            <a:r>
              <a:rPr lang="it-IT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Soluzione</a:t>
            </a:r>
            <a:r>
              <a:rPr lang="it-IT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68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it-IT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Uso di SQL nativo (con LIMIT 1), ma annotando il nome di tabella (e della colonna dell’ID, già presente) nell’entità </a:t>
            </a:r>
            <a:r>
              <a:rPr lang="it-IT" sz="26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Task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1800" defTabSz="914400">
              <a:lnSpc>
                <a:spcPct val="90000"/>
              </a:lnSpc>
              <a:spcBef>
                <a:spcPts val="1001"/>
              </a:spcBef>
            </a:pPr>
            <a:r>
              <a:rPr lang="it-IT" sz="2600" b="0" strike="noStrike" spc="-1">
                <a:solidFill>
                  <a:srgbClr val="000000"/>
                </a:solidFill>
                <a:latin typeface="Arial"/>
                <a:ea typeface="FreeSans"/>
              </a:rPr>
              <a:t>⇒ dipendenza da strato di persistenza, ma controllato da più alto livello.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1800" defTabSz="914400">
              <a:lnSpc>
                <a:spcPct val="90000"/>
              </a:lnSpc>
              <a:spcBef>
                <a:spcPts val="1001"/>
              </a:spcBef>
            </a:pP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68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it-IT" sz="2600" b="1" strike="noStrike" spc="-1">
                <a:solidFill>
                  <a:srgbClr val="000000"/>
                </a:solidFill>
                <a:latin typeface="Arial"/>
                <a:ea typeface="FreeSans"/>
              </a:rPr>
              <a:t>Documentazione</a:t>
            </a:r>
            <a:r>
              <a:rPr lang="it-IT" sz="2600" b="0" strike="noStrike" spc="-1">
                <a:solidFill>
                  <a:srgbClr val="000000"/>
                </a:solidFill>
                <a:latin typeface="Arial"/>
                <a:ea typeface="FreeSans"/>
              </a:rPr>
              <a:t>: issue #413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0" name="Rectangle 4"/>
          <p:cNvSpPr/>
          <p:nvPr/>
        </p:nvSpPr>
        <p:spPr>
          <a:xfrm>
            <a:off x="0" y="0"/>
            <a:ext cx="12187080" cy="685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5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Work In Progress</a:t>
            </a:r>
            <a:endParaRPr lang="en-US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sketch line 6"/>
          <p:cNvSpPr/>
          <p:nvPr/>
        </p:nvSpPr>
        <p:spPr>
          <a:xfrm>
            <a:off x="838080" y="1865160"/>
            <a:ext cx="10422360" cy="16560"/>
          </a:xfrm>
          <a:custGeom>
            <a:avLst/>
            <a:gdLst>
              <a:gd name="textAreaLeft" fmla="*/ 0 w 10422360"/>
              <a:gd name="textAreaRight" fmla="*/ 10424160 w 10422360"/>
              <a:gd name="textAreaTop" fmla="*/ 0 h 16560"/>
              <a:gd name="textAreaBottom" fmla="*/ 18360 h 16560"/>
            </a:gdLst>
            <a:ahLst/>
            <a:cxnLst/>
            <a:rect l="textAreaLeft" t="textAreaTop" r="textAreaRight" b="textAreaBottom"/>
            <a:pathLst>
              <a:path w="10424160" h="18288" fill="none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rgbClr val="ED7D3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-26640" rIns="90000" bIns="-2664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  <a:ea typeface="DejaVu Sans"/>
            </a:endParaRPr>
          </a:p>
        </p:txBody>
      </p:sp>
      <p:pic>
        <p:nvPicPr>
          <p:cNvPr id="173" name="Immagine 172"/>
          <p:cNvPicPr/>
          <p:nvPr/>
        </p:nvPicPr>
        <p:blipFill>
          <a:blip r:embed="rId2"/>
          <a:stretch/>
        </p:blipFill>
        <p:spPr>
          <a:xfrm>
            <a:off x="4572000" y="2971800"/>
            <a:ext cx="2742840" cy="2742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it-IT" sz="4400" b="0" strike="noStrike" spc="-1">
                <a:solidFill>
                  <a:schemeClr val="dk1"/>
                </a:solidFill>
                <a:latin typeface="Calibri Light"/>
              </a:rPr>
              <a:t>Localizzazione (issue #411)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81111" lnSpcReduction="10000"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it-IT" sz="2800" b="0" strike="noStrike" spc="-1">
                <a:solidFill>
                  <a:schemeClr val="dk1"/>
                </a:solidFill>
                <a:latin typeface="Calibri"/>
              </a:rPr>
              <a:t>tutti i dati localizzabili non generati dagli utenti provenienti dal backend (i valori delle enum) hanno un’entry nei file messages_en.properties e messages_it.properties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it-IT" sz="2800" b="0" strike="noStrike" spc="-1">
                <a:solidFill>
                  <a:schemeClr val="dk1"/>
                </a:solidFill>
                <a:latin typeface="Calibri"/>
              </a:rPr>
              <a:t>Le stringhe dei dto vengono sostituite da Map&lt;Locale, String&gt;. Questo non è stato committato su tutti i dto in quanto richiede ampie revisioni del funzionamento del frontend.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it-IT" sz="2800" b="0" strike="noStrike" spc="-1">
                <a:solidFill>
                  <a:schemeClr val="dk1"/>
                </a:solidFill>
                <a:latin typeface="Calibri"/>
              </a:rPr>
              <a:t>Il frontend sceglie quale localizzazione usare. Nel caso quella indicata non sia disponibile ha un fallback su quella inglese.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it-IT" sz="2800" b="0" strike="noStrike" spc="-1">
                <a:solidFill>
                  <a:schemeClr val="dk1"/>
                </a:solidFill>
                <a:latin typeface="Calibri"/>
              </a:rPr>
              <a:t>Le date nel frontend usano il linguaggio preferito dal browser. Una vecchia classe per tradurre i mesi in italiano è stata deprecata ed eliminata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it-IT" sz="2800" b="0" strike="noStrike" spc="-1">
                <a:solidFill>
                  <a:schemeClr val="dk1"/>
                </a:solidFill>
                <a:latin typeface="Calibri"/>
              </a:rPr>
              <a:t>Per una demo si può usare la pagina Scambio Turno, modificare la lingua del browser e ricaricare per vedere cambiare la lingua delle richieste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ketch line 6">
            <a:extLst>
              <a:ext uri="{FF2B5EF4-FFF2-40B4-BE49-F238E27FC236}">
                <a16:creationId xmlns:a16="http://schemas.microsoft.com/office/drawing/2014/main" id="{BECC15A7-699D-A887-836C-BB900BDADB28}"/>
              </a:ext>
            </a:extLst>
          </p:cNvPr>
          <p:cNvSpPr/>
          <p:nvPr/>
        </p:nvSpPr>
        <p:spPr>
          <a:xfrm>
            <a:off x="882903" y="1425889"/>
            <a:ext cx="10422360" cy="16560"/>
          </a:xfrm>
          <a:custGeom>
            <a:avLst/>
            <a:gdLst>
              <a:gd name="textAreaLeft" fmla="*/ 0 w 10422360"/>
              <a:gd name="textAreaRight" fmla="*/ 10424160 w 10422360"/>
              <a:gd name="textAreaTop" fmla="*/ 0 h 16560"/>
              <a:gd name="textAreaBottom" fmla="*/ 18360 h 16560"/>
            </a:gdLst>
            <a:ahLst/>
            <a:cxnLst/>
            <a:rect l="textAreaLeft" t="textAreaTop" r="textAreaRight" b="textAreaBottom"/>
            <a:pathLst>
              <a:path w="10424160" h="18288" fill="none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rgbClr val="ED7D3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-26640" rIns="90000" bIns="-2664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  <a:ea typeface="DejaVu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6" name="Rectangle 5"/>
          <p:cNvSpPr/>
          <p:nvPr/>
        </p:nvSpPr>
        <p:spPr>
          <a:xfrm>
            <a:off x="0" y="0"/>
            <a:ext cx="12187080" cy="685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5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Algoritmo di scheduling</a:t>
            </a:r>
            <a:endParaRPr lang="en-US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sketch line 7"/>
          <p:cNvSpPr/>
          <p:nvPr/>
        </p:nvSpPr>
        <p:spPr>
          <a:xfrm>
            <a:off x="838080" y="1865160"/>
            <a:ext cx="10422360" cy="16560"/>
          </a:xfrm>
          <a:custGeom>
            <a:avLst/>
            <a:gdLst>
              <a:gd name="textAreaLeft" fmla="*/ 0 w 10422360"/>
              <a:gd name="textAreaRight" fmla="*/ 10424160 w 10422360"/>
              <a:gd name="textAreaTop" fmla="*/ 0 h 16560"/>
              <a:gd name="textAreaBottom" fmla="*/ 18360 h 16560"/>
            </a:gdLst>
            <a:ahLst/>
            <a:cxnLst/>
            <a:rect l="textAreaLeft" t="textAreaTop" r="textAreaRight" b="textAreaBottom"/>
            <a:pathLst>
              <a:path w="10424160" h="18288" fill="none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rgbClr val="ED7D3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-26640" rIns="90000" bIns="-26640" anchor="ctr">
            <a:noAutofit/>
          </a:bodyPr>
          <a:lstStyle/>
          <a:p>
            <a:endParaRPr lang="en-US" sz="1800" b="0" strike="noStrike" spc="-1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79" name="Rettangolo 178"/>
          <p:cNvSpPr/>
          <p:nvPr/>
        </p:nvSpPr>
        <p:spPr>
          <a:xfrm>
            <a:off x="4643640" y="2971800"/>
            <a:ext cx="2900160" cy="2900160"/>
          </a:xfrm>
          <a:prstGeom prst="rect">
            <a:avLst/>
          </a:prstGeom>
          <a:blipFill rotWithShape="0">
            <a:blip r:embed="rId2"/>
            <a:srcRect/>
            <a:stretch/>
          </a:blipFill>
          <a:ln>
            <a:solidFill>
              <a:srgbClr val="FFFFFF">
                <a:hueOff val="0"/>
                <a:satOff val="0"/>
                <a:lumOff val="0"/>
                <a:alphaOff val="0"/>
              </a:srgb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6" name="Rectangle 22"/>
          <p:cNvSpPr/>
          <p:nvPr/>
        </p:nvSpPr>
        <p:spPr>
          <a:xfrm>
            <a:off x="0" y="0"/>
            <a:ext cx="12187080" cy="685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5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Outline</a:t>
            </a:r>
            <a:endParaRPr lang="en-US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sketch line"/>
          <p:cNvSpPr/>
          <p:nvPr/>
        </p:nvSpPr>
        <p:spPr>
          <a:xfrm>
            <a:off x="838080" y="1865160"/>
            <a:ext cx="10422360" cy="16560"/>
          </a:xfrm>
          <a:custGeom>
            <a:avLst/>
            <a:gdLst>
              <a:gd name="textAreaLeft" fmla="*/ 0 w 10422360"/>
              <a:gd name="textAreaRight" fmla="*/ 10424160 w 10422360"/>
              <a:gd name="textAreaTop" fmla="*/ 0 h 16560"/>
              <a:gd name="textAreaBottom" fmla="*/ 18360 h 16560"/>
            </a:gdLst>
            <a:ahLst/>
            <a:cxnLst/>
            <a:rect l="textAreaLeft" t="textAreaTop" r="textAreaRight" b="textAreaBottom"/>
            <a:pathLst>
              <a:path w="10424160" h="18288" fill="none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rgbClr val="ED7D3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-26640" rIns="90000" bIns="-2664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  <a:ea typeface="DejaVu Sans"/>
            </a:endParaRPr>
          </a:p>
        </p:txBody>
      </p:sp>
      <p:graphicFrame>
        <p:nvGraphicFramePr>
          <p:cNvPr id="2" name="Diagram1"/>
          <p:cNvGraphicFramePr/>
          <p:nvPr>
            <p:extLst>
              <p:ext uri="{D42A27DB-BD31-4B8C-83A1-F6EECF244321}">
                <p14:modId xmlns:p14="http://schemas.microsoft.com/office/powerpoint/2010/main" val="3751956007"/>
              </p:ext>
            </p:extLst>
          </p:nvPr>
        </p:nvGraphicFramePr>
        <p:xfrm>
          <a:off x="838080" y="2228040"/>
          <a:ext cx="10513800" cy="3947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3" name="Immagine 132" descr="Immagine che contiene ingranaggio, oggetti in metallo, ruota, cerchio&#10;&#10;Descrizione generata automaticamente">
            <a:extLst>
              <a:ext uri="{FF2B5EF4-FFF2-40B4-BE49-F238E27FC236}">
                <a16:creationId xmlns:a16="http://schemas.microsoft.com/office/drawing/2014/main" id="{6C1EF323-6831-8AE5-962C-55346F4B702D}"/>
              </a:ext>
            </a:extLst>
          </p:cNvPr>
          <p:cNvPicPr/>
          <p:nvPr/>
        </p:nvPicPr>
        <p:blipFill>
          <a:blip r:embed="rId7"/>
          <a:stretch/>
        </p:blipFill>
        <p:spPr>
          <a:xfrm>
            <a:off x="6651695" y="3469400"/>
            <a:ext cx="680958" cy="680958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0" name="Rectangle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it-IT" sz="5400" b="0" strike="noStrike" spc="-1">
                <a:solidFill>
                  <a:schemeClr val="dk1"/>
                </a:solidFill>
                <a:latin typeface="Calibri Light"/>
              </a:rPr>
              <a:t>Miglioramento dello scheduler</a:t>
            </a:r>
            <a:endParaRPr lang="it-IT" sz="5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2" name="sketch lin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8880" y="1677240"/>
            <a:ext cx="10853640" cy="18000"/>
          </a:xfrm>
          <a:custGeom>
            <a:avLst/>
            <a:gdLst>
              <a:gd name="textAreaLeft" fmla="*/ 0 w 10853640"/>
              <a:gd name="textAreaRight" fmla="*/ 10854000 w 10853640"/>
              <a:gd name="textAreaTop" fmla="*/ 0 h 18000"/>
              <a:gd name="textAreaBottom" fmla="*/ 18360 h 18000"/>
            </a:gdLst>
            <a:ahLst/>
            <a:cxnLst/>
            <a:rect l="textAreaLeft" t="textAreaTop" r="textAreaRight" b="textAreaBottom"/>
            <a:pathLst>
              <a:path w="10853928" h="18288" fill="none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rgbClr val="ED7D3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-26640" rIns="90000" bIns="-26640" anchor="ctr">
            <a:noAutofit/>
          </a:bodyPr>
          <a:lstStyle/>
          <a:p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838080" y="1929240"/>
            <a:ext cx="10515240" cy="4563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it-IT" sz="2800" b="0" strike="noStrike" spc="-1">
                <a:solidFill>
                  <a:schemeClr val="dk1"/>
                </a:solidFill>
                <a:latin typeface="Calibri"/>
              </a:rPr>
              <a:t>A seguito del ripristino del funzionamento originale dell’algoritmo di schedulazione, è stata avviata l’attività di integrazione del semi-lavorato sul miglioramento dello scheduler all’interno dell’implementazione del sistema.</a:t>
            </a: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it-IT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it-IT" sz="2800" b="0" strike="noStrike" spc="-1">
                <a:solidFill>
                  <a:schemeClr val="dk1"/>
                </a:solidFill>
                <a:latin typeface="Calibri"/>
              </a:rPr>
              <a:t>Allo stato attuale, l’algoritmo risulta funzionante e si appoggia sulle tre code di priorità GENERAL, LONG_SHIFT e NIGHT secondo le modalità descritte nello sprint precedente (-&gt; 40 livelli di priorità per ogni coda). L’unico cambiamento sostanziale riguarda la definizione di LONG_SHIFT che ora sta per «turno mattutino e pomeridiano».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4" name="Rectangl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 fontScale="87285" lnSpcReduction="10000"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it-IT" sz="5400" b="0" strike="noStrike" spc="-1">
                <a:solidFill>
                  <a:schemeClr val="dk1"/>
                </a:solidFill>
                <a:latin typeface="Calibri Light"/>
              </a:rPr>
              <a:t>Scheduler: punti lasciati in sospeso (1)</a:t>
            </a:r>
            <a:endParaRPr lang="it-IT" sz="5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6" name="sketch lin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8880" y="1677240"/>
            <a:ext cx="10853640" cy="18000"/>
          </a:xfrm>
          <a:custGeom>
            <a:avLst/>
            <a:gdLst>
              <a:gd name="textAreaLeft" fmla="*/ 0 w 10853640"/>
              <a:gd name="textAreaRight" fmla="*/ 10854000 w 10853640"/>
              <a:gd name="textAreaTop" fmla="*/ 0 h 18000"/>
              <a:gd name="textAreaBottom" fmla="*/ 18360 h 18000"/>
            </a:gdLst>
            <a:ahLst/>
            <a:cxnLst/>
            <a:rect l="textAreaLeft" t="textAreaTop" r="textAreaRight" b="textAreaBottom"/>
            <a:pathLst>
              <a:path w="10853928" h="18288" fill="none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rgbClr val="ED7D3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-26640" rIns="90000" bIns="-26640" anchor="ctr">
            <a:noAutofit/>
          </a:bodyPr>
          <a:lstStyle/>
          <a:p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838080" y="1929240"/>
            <a:ext cx="10515240" cy="4607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8906" lnSpcReduction="10000"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it-IT" sz="2800" b="0" strike="noStrike" spc="-1">
                <a:solidFill>
                  <a:schemeClr val="dk1"/>
                </a:solidFill>
                <a:latin typeface="Calibri"/>
              </a:rPr>
              <a:t>Aggiornamento dei livelli di priorità dei medici a seguito di richieste di scambio turno o di rinunce a dei turni.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it-IT" sz="2800" b="0" strike="noStrike" spc="-1">
                <a:solidFill>
                  <a:schemeClr val="dk1"/>
                </a:solidFill>
                <a:latin typeface="Calibri"/>
              </a:rPr>
              <a:t>In caso di parità di priorità tra più utenti nella coda LONG_SHIFT o NIGHT, andrebbe consultata la coda generale.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it-IT" sz="2800" b="0" strike="noStrike" spc="-1">
                <a:solidFill>
                  <a:schemeClr val="dk1"/>
                </a:solidFill>
                <a:latin typeface="Calibri"/>
              </a:rPr>
              <a:t>Il numero di medici da assegnare a ogni turno (per un determinato servizio) è da intendersi per ogni singolo task oppure complessivo?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it-IT" sz="2800" b="0" strike="noStrike" spc="-1">
                <a:solidFill>
                  <a:schemeClr val="dk1"/>
                </a:solidFill>
                <a:latin typeface="Calibri"/>
              </a:rPr>
              <a:t>Necessità di mantenere uno snapshot di tutti i livelli di priorità precedente alla generazione dell’eventuale schedulo in corso, in modo tale da evitare inconsistenze in caso di rigenerazione dello schedulo.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8" name="Rectangl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 fontScale="87285" lnSpcReduction="10000"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it-IT" sz="5400" b="0" strike="noStrike" spc="-1">
                <a:solidFill>
                  <a:schemeClr val="dk1"/>
                </a:solidFill>
                <a:latin typeface="Calibri Light"/>
              </a:rPr>
              <a:t>Scheduler: punti lasciati in sospeso (2)</a:t>
            </a:r>
            <a:endParaRPr lang="it-IT" sz="5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0" name="sketch lin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8880" y="1677240"/>
            <a:ext cx="10853640" cy="18000"/>
          </a:xfrm>
          <a:custGeom>
            <a:avLst/>
            <a:gdLst>
              <a:gd name="textAreaLeft" fmla="*/ 0 w 10853640"/>
              <a:gd name="textAreaRight" fmla="*/ 10854000 w 10853640"/>
              <a:gd name="textAreaTop" fmla="*/ 0 h 18000"/>
              <a:gd name="textAreaBottom" fmla="*/ 18360 h 18000"/>
            </a:gdLst>
            <a:ahLst/>
            <a:cxnLst/>
            <a:rect l="textAreaLeft" t="textAreaTop" r="textAreaRight" b="textAreaBottom"/>
            <a:pathLst>
              <a:path w="10853928" h="18288" fill="none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rgbClr val="ED7D3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-26640" rIns="90000" bIns="-26640" anchor="ctr">
            <a:noAutofit/>
          </a:bodyPr>
          <a:lstStyle/>
          <a:p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838080" y="1929240"/>
            <a:ext cx="10515240" cy="4607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3550" lnSpcReduction="10000"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it-IT" sz="3200" b="0" strike="noStrike" spc="-1">
                <a:solidFill>
                  <a:schemeClr val="dk1"/>
                </a:solidFill>
                <a:latin typeface="Calibri"/>
              </a:rPr>
              <a:t>Diminuzione del livello di priorità (i.e. della scocciatura) nel caso in cui una desiderata di un medico venga rispettata.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it-IT" sz="3200" b="0" strike="noStrike" spc="-1">
                <a:solidFill>
                  <a:schemeClr val="dk1"/>
                </a:solidFill>
                <a:latin typeface="Calibri"/>
              </a:rPr>
              <a:t>Differenziazione del livello di scocciatura relativo a festività diverse e a fasce orarie diverse di una medesima festività.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it-IT" sz="3200" b="0" strike="noStrike" spc="-1">
                <a:solidFill>
                  <a:schemeClr val="dk1"/>
                </a:solidFill>
                <a:latin typeface="Calibri"/>
              </a:rPr>
              <a:t>I livelli di priorità devono avere un upper e un lower bound? (attualmente esistono e sono rispettivamente 39 e 0).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it-IT" sz="3200" b="0" strike="noStrike" spc="-1">
                <a:solidFill>
                  <a:schemeClr val="dk1"/>
                </a:solidFill>
                <a:latin typeface="Calibri"/>
              </a:rPr>
              <a:t>Attività di debugging (e.g. attualmente una nuova entità – DoctorHolidays – non risulta serializzabile).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10400" y="639360"/>
            <a:ext cx="4390200" cy="3572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6100" b="0" strike="noStrike" spc="-1">
                <a:solidFill>
                  <a:schemeClr val="dk1"/>
                </a:solidFill>
                <a:latin typeface="Calibri Light"/>
              </a:rPr>
              <a:t>Statistiche</a:t>
            </a:r>
            <a:endParaRPr lang="en-US" sz="6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sketch line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3320" y="4409280"/>
            <a:ext cx="3254400" cy="17640"/>
          </a:xfrm>
          <a:custGeom>
            <a:avLst/>
            <a:gdLst>
              <a:gd name="textAreaLeft" fmla="*/ 0 w 3254400"/>
              <a:gd name="textAreaRight" fmla="*/ 3255120 w 3254400"/>
              <a:gd name="textAreaTop" fmla="*/ 0 h 17640"/>
              <a:gd name="textAreaBottom" fmla="*/ 18360 h 17640"/>
            </a:gdLst>
            <a:ahLst/>
            <a:cxnLst/>
            <a:rect l="textAreaLeft" t="textAreaTop" r="textAreaRight" b="textAreaBottom"/>
            <a:pathLst>
              <a:path w="3255095" h="18288" fill="none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rgbClr val="ED7D3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-26640" rIns="90000" bIns="-2664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195" name="Immagine 194"/>
          <p:cNvPicPr/>
          <p:nvPr/>
        </p:nvPicPr>
        <p:blipFill>
          <a:blip r:embed="rId2"/>
          <a:stretch/>
        </p:blipFill>
        <p:spPr>
          <a:xfrm>
            <a:off x="4572000" y="1600200"/>
            <a:ext cx="6980040" cy="4343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6" name="Rectangle 2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639000" y="457200"/>
            <a:ext cx="10909080" cy="18320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algn="ctr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6600" b="0" strike="noStrike" spc="-1">
                <a:solidFill>
                  <a:schemeClr val="dk1"/>
                </a:solidFill>
                <a:latin typeface="Calibri Light"/>
              </a:rPr>
              <a:t>Statistiche</a:t>
            </a:r>
            <a:endParaRPr lang="en-US" sz="6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sketch line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07720" y="2343960"/>
            <a:ext cx="4571280" cy="17640"/>
          </a:xfrm>
          <a:custGeom>
            <a:avLst/>
            <a:gdLst>
              <a:gd name="textAreaLeft" fmla="*/ 0 w 4571280"/>
              <a:gd name="textAreaRight" fmla="*/ 4572000 w 4571280"/>
              <a:gd name="textAreaTop" fmla="*/ 0 h 17640"/>
              <a:gd name="textAreaBottom" fmla="*/ 18360 h 17640"/>
            </a:gdLst>
            <a:ahLst/>
            <a:cxnLst/>
            <a:rect l="textAreaLeft" t="textAreaTop" r="textAreaRight" b="textAreaBottom"/>
            <a:pathLst>
              <a:path w="4572000" h="18288" fill="none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rgbClr val="ED7D3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-26640" rIns="90000" bIns="-2664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199" name="Immagine 198"/>
          <p:cNvPicPr/>
          <p:nvPr/>
        </p:nvPicPr>
        <p:blipFill>
          <a:blip r:embed="rId2"/>
          <a:stretch/>
        </p:blipFill>
        <p:spPr>
          <a:xfrm>
            <a:off x="228600" y="3200400"/>
            <a:ext cx="11886840" cy="1863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5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Bug Fixing</a:t>
            </a:r>
            <a:endParaRPr lang="en-US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sketch line 1"/>
          <p:cNvSpPr/>
          <p:nvPr/>
        </p:nvSpPr>
        <p:spPr>
          <a:xfrm>
            <a:off x="838080" y="1865160"/>
            <a:ext cx="10422360" cy="16560"/>
          </a:xfrm>
          <a:custGeom>
            <a:avLst/>
            <a:gdLst>
              <a:gd name="textAreaLeft" fmla="*/ 0 w 10422360"/>
              <a:gd name="textAreaRight" fmla="*/ 10424160 w 10422360"/>
              <a:gd name="textAreaTop" fmla="*/ 0 h 16560"/>
              <a:gd name="textAreaBottom" fmla="*/ 18360 h 16560"/>
            </a:gdLst>
            <a:ahLst/>
            <a:cxnLst/>
            <a:rect l="textAreaLeft" t="textAreaTop" r="textAreaRight" b="textAreaBottom"/>
            <a:pathLst>
              <a:path w="10424160" h="18288" fill="none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rgbClr val="ED7D3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-26640" rIns="90000" bIns="-2664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  <a:ea typeface="DejaVu Sans"/>
            </a:endParaRPr>
          </a:p>
        </p:txBody>
      </p:sp>
      <p:grpSp>
        <p:nvGrpSpPr>
          <p:cNvPr id="101" name="Diagram 1"/>
          <p:cNvGrpSpPr/>
          <p:nvPr/>
        </p:nvGrpSpPr>
        <p:grpSpPr>
          <a:xfrm>
            <a:off x="1373040" y="2224800"/>
            <a:ext cx="10513800" cy="3947040"/>
            <a:chOff x="1373040" y="2224800"/>
            <a:chExt cx="10513800" cy="3947040"/>
          </a:xfrm>
        </p:grpSpPr>
        <p:sp>
          <p:nvSpPr>
            <p:cNvPr id="102" name="Rettangolo 101"/>
            <p:cNvSpPr/>
            <p:nvPr/>
          </p:nvSpPr>
          <p:spPr>
            <a:xfrm>
              <a:off x="1373040" y="2224800"/>
              <a:ext cx="10513800" cy="3947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3" name="Rettangolo 102"/>
            <p:cNvSpPr/>
            <p:nvPr/>
          </p:nvSpPr>
          <p:spPr>
            <a:xfrm>
              <a:off x="1500120" y="4378680"/>
              <a:ext cx="1799280" cy="719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1440" anchor="t">
              <a:noAutofit/>
            </a:bodyPr>
            <a:lstStyle/>
            <a:p>
              <a:pPr algn="ctr" defTabSz="1022400">
                <a:lnSpc>
                  <a:spcPct val="100000"/>
                </a:lnSpc>
                <a:spcAft>
                  <a:spcPts val="805"/>
                </a:spcAft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4" name="Rettangolo 103"/>
            <p:cNvSpPr/>
            <p:nvPr/>
          </p:nvSpPr>
          <p:spPr>
            <a:xfrm>
              <a:off x="3615480" y="4378680"/>
              <a:ext cx="1799280" cy="719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1440" anchor="t">
              <a:noAutofit/>
            </a:bodyPr>
            <a:lstStyle/>
            <a:p>
              <a:pPr algn="ctr" defTabSz="1022400">
                <a:lnSpc>
                  <a:spcPct val="100000"/>
                </a:lnSpc>
                <a:spcAft>
                  <a:spcPts val="805"/>
                </a:spcAft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5" name="Rettangolo 104"/>
            <p:cNvSpPr/>
            <p:nvPr/>
          </p:nvSpPr>
          <p:spPr>
            <a:xfrm>
              <a:off x="5730480" y="4378680"/>
              <a:ext cx="1799280" cy="719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1440" anchor="t">
              <a:noAutofit/>
            </a:bodyPr>
            <a:lstStyle/>
            <a:p>
              <a:pPr algn="ctr" defTabSz="1022400">
                <a:lnSpc>
                  <a:spcPct val="100000"/>
                </a:lnSpc>
                <a:spcAft>
                  <a:spcPts val="805"/>
                </a:spcAft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6" name="Rettangolo 105"/>
            <p:cNvSpPr/>
            <p:nvPr/>
          </p:nvSpPr>
          <p:spPr>
            <a:xfrm>
              <a:off x="7845480" y="4378680"/>
              <a:ext cx="1799280" cy="719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1440" anchor="t">
              <a:noAutofit/>
            </a:bodyPr>
            <a:lstStyle/>
            <a:p>
              <a:pPr algn="ctr" defTabSz="1022400">
                <a:lnSpc>
                  <a:spcPct val="100000"/>
                </a:lnSpc>
                <a:spcAft>
                  <a:spcPts val="805"/>
                </a:spcAft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7" name="Rettangolo 106"/>
            <p:cNvSpPr/>
            <p:nvPr/>
          </p:nvSpPr>
          <p:spPr>
            <a:xfrm>
              <a:off x="9960480" y="4378680"/>
              <a:ext cx="1799280" cy="719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1440" anchor="t">
              <a:noAutofit/>
            </a:bodyPr>
            <a:lstStyle/>
            <a:p>
              <a:pPr algn="ctr" defTabSz="1022400">
                <a:lnSpc>
                  <a:spcPct val="100000"/>
                </a:lnSpc>
                <a:spcAft>
                  <a:spcPts val="805"/>
                </a:spcAft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08" name="Rettangolo 107"/>
          <p:cNvSpPr/>
          <p:nvPr/>
        </p:nvSpPr>
        <p:spPr>
          <a:xfrm>
            <a:off x="5029200" y="2971800"/>
            <a:ext cx="2514240" cy="2514240"/>
          </a:xfrm>
          <a:prstGeom prst="rect">
            <a:avLst/>
          </a:prstGeom>
          <a:blipFill rotWithShape="0">
            <a:blip r:embed="rId2"/>
            <a:srcRect/>
            <a:stretch/>
          </a:blipFill>
          <a:ln>
            <a:solidFill>
              <a:srgbClr val="FFFFFF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9" name="Rectangle 2"/>
          <p:cNvSpPr/>
          <p:nvPr/>
        </p:nvSpPr>
        <p:spPr>
          <a:xfrm>
            <a:off x="0" y="0"/>
            <a:ext cx="12187080" cy="685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 fontScale="83888"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5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Risolta gestione fetching delle festività (issue #405)</a:t>
            </a:r>
            <a:endParaRPr lang="en-US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sketch line 2"/>
          <p:cNvSpPr/>
          <p:nvPr/>
        </p:nvSpPr>
        <p:spPr>
          <a:xfrm>
            <a:off x="838080" y="1865160"/>
            <a:ext cx="10422360" cy="16560"/>
          </a:xfrm>
          <a:custGeom>
            <a:avLst/>
            <a:gdLst>
              <a:gd name="textAreaLeft" fmla="*/ 0 w 10422360"/>
              <a:gd name="textAreaRight" fmla="*/ 10424160 w 10422360"/>
              <a:gd name="textAreaTop" fmla="*/ 0 h 16560"/>
              <a:gd name="textAreaBottom" fmla="*/ 18360 h 16560"/>
            </a:gdLst>
            <a:ahLst/>
            <a:cxnLst/>
            <a:rect l="textAreaLeft" t="textAreaTop" r="textAreaRight" b="textAreaBottom"/>
            <a:pathLst>
              <a:path w="10424160" h="18288" fill="none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rgbClr val="ED7D3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-26640" rIns="90000" bIns="-2664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  <a:ea typeface="DejaVu Sans"/>
            </a:endParaRPr>
          </a:p>
        </p:txBody>
      </p:sp>
      <p:grpSp>
        <p:nvGrpSpPr>
          <p:cNvPr id="112" name="Diagram 2"/>
          <p:cNvGrpSpPr/>
          <p:nvPr/>
        </p:nvGrpSpPr>
        <p:grpSpPr>
          <a:xfrm>
            <a:off x="914400" y="2057400"/>
            <a:ext cx="10972440" cy="4571640"/>
            <a:chOff x="914400" y="2057400"/>
            <a:chExt cx="10972440" cy="4571640"/>
          </a:xfrm>
        </p:grpSpPr>
        <p:sp>
          <p:nvSpPr>
            <p:cNvPr id="113" name="Rettangolo 112"/>
            <p:cNvSpPr/>
            <p:nvPr/>
          </p:nvSpPr>
          <p:spPr>
            <a:xfrm>
              <a:off x="1373040" y="2224800"/>
              <a:ext cx="10513800" cy="3947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4" name="Rettangolo 113"/>
            <p:cNvSpPr/>
            <p:nvPr/>
          </p:nvSpPr>
          <p:spPr>
            <a:xfrm>
              <a:off x="1500120" y="4378680"/>
              <a:ext cx="1799280" cy="719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144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5" name="Rettangolo 114"/>
            <p:cNvSpPr/>
            <p:nvPr/>
          </p:nvSpPr>
          <p:spPr>
            <a:xfrm>
              <a:off x="3615480" y="4378680"/>
              <a:ext cx="1799280" cy="719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144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6" name="Rettangolo 115"/>
            <p:cNvSpPr/>
            <p:nvPr/>
          </p:nvSpPr>
          <p:spPr>
            <a:xfrm>
              <a:off x="5730480" y="4378680"/>
              <a:ext cx="1799280" cy="719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144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7" name="Rettangolo 116"/>
            <p:cNvSpPr/>
            <p:nvPr/>
          </p:nvSpPr>
          <p:spPr>
            <a:xfrm>
              <a:off x="7845480" y="4378680"/>
              <a:ext cx="1799280" cy="719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144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8" name="Rettangolo 117"/>
            <p:cNvSpPr/>
            <p:nvPr/>
          </p:nvSpPr>
          <p:spPr>
            <a:xfrm>
              <a:off x="9960480" y="4378680"/>
              <a:ext cx="1799280" cy="719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144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9" name="Rettangolo 118"/>
            <p:cNvSpPr/>
            <p:nvPr/>
          </p:nvSpPr>
          <p:spPr>
            <a:xfrm>
              <a:off x="914400" y="2057400"/>
              <a:ext cx="10515240" cy="4571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 dirty="0" err="1">
                  <a:solidFill>
                    <a:srgbClr val="000000"/>
                  </a:solidFill>
                  <a:latin typeface="Arial"/>
                </a:rPr>
                <a:t>Precedentemente</a:t>
              </a:r>
              <a:r>
                <a:rPr lang="en-US" sz="1800" b="0" strike="noStrike" spc="-1" dirty="0">
                  <a:solidFill>
                    <a:srgbClr val="000000"/>
                  </a:solidFill>
                  <a:latin typeface="Arial"/>
                </a:rPr>
                <a:t>, il </a:t>
              </a:r>
              <a:r>
                <a:rPr lang="en-US" sz="1800" b="0" strike="noStrike" spc="-1" dirty="0" err="1">
                  <a:solidFill>
                    <a:srgbClr val="000000"/>
                  </a:solidFill>
                  <a:latin typeface="Arial"/>
                </a:rPr>
                <a:t>prelievo</a:t>
              </a:r>
              <a:r>
                <a:rPr lang="en-US" sz="1800" b="0" strike="noStrike" spc="-1" dirty="0">
                  <a:solidFill>
                    <a:srgbClr val="000000"/>
                  </a:solidFill>
                  <a:latin typeface="Arial"/>
                </a:rPr>
                <a:t> </a:t>
              </a:r>
              <a:r>
                <a:rPr lang="en-US" sz="1800" b="0" strike="noStrike" spc="-1" dirty="0" err="1">
                  <a:solidFill>
                    <a:srgbClr val="000000"/>
                  </a:solidFill>
                  <a:latin typeface="Arial"/>
                </a:rPr>
                <a:t>delle</a:t>
              </a:r>
              <a:r>
                <a:rPr lang="en-US" sz="1800" b="0" strike="noStrike" spc="-1" dirty="0">
                  <a:solidFill>
                    <a:srgbClr val="000000"/>
                  </a:solidFill>
                  <a:latin typeface="Arial"/>
                </a:rPr>
                <a:t> </a:t>
              </a:r>
              <a:r>
                <a:rPr lang="en-US" sz="1800" b="0" strike="noStrike" spc="-1" dirty="0" err="1">
                  <a:solidFill>
                    <a:srgbClr val="000000"/>
                  </a:solidFill>
                  <a:latin typeface="Arial"/>
                </a:rPr>
                <a:t>festività</a:t>
              </a:r>
              <a:r>
                <a:rPr lang="en-US" sz="1800" b="0" strike="noStrike" spc="-1" dirty="0">
                  <a:solidFill>
                    <a:srgbClr val="000000"/>
                  </a:solidFill>
                  <a:latin typeface="Arial"/>
                </a:rPr>
                <a:t> dal Backend </a:t>
              </a:r>
              <a:r>
                <a:rPr lang="en-US" sz="1800" b="0" strike="noStrike" spc="-1" dirty="0" err="1">
                  <a:solidFill>
                    <a:srgbClr val="000000"/>
                  </a:solidFill>
                  <a:latin typeface="Arial"/>
                </a:rPr>
                <a:t>avveniva</a:t>
              </a:r>
              <a:r>
                <a:rPr lang="en-US" sz="1800" b="0" strike="noStrike" spc="-1" dirty="0">
                  <a:solidFill>
                    <a:srgbClr val="000000"/>
                  </a:solidFill>
                  <a:latin typeface="Arial"/>
                </a:rPr>
                <a:t> </a:t>
              </a:r>
              <a:r>
                <a:rPr lang="en-US" sz="1800" b="0" strike="noStrike" spc="-1" dirty="0" err="1">
                  <a:solidFill>
                    <a:srgbClr val="000000"/>
                  </a:solidFill>
                  <a:latin typeface="Arial"/>
                </a:rPr>
                <a:t>solamente</a:t>
              </a:r>
              <a:r>
                <a:rPr lang="en-US" sz="1800" b="0" strike="noStrike" spc="-1" dirty="0">
                  <a:solidFill>
                    <a:srgbClr val="000000"/>
                  </a:solidFill>
                  <a:latin typeface="Arial"/>
                </a:rPr>
                <a:t> al </a:t>
              </a:r>
              <a:r>
                <a:rPr lang="en-US" sz="1800" b="0" strike="noStrike" spc="-1" dirty="0" err="1">
                  <a:solidFill>
                    <a:srgbClr val="000000"/>
                  </a:solidFill>
                  <a:latin typeface="Arial"/>
                </a:rPr>
                <a:t>lancio</a:t>
              </a:r>
              <a:r>
                <a:rPr lang="en-US" sz="1800" b="0" strike="noStrike" spc="-1" dirty="0">
                  <a:solidFill>
                    <a:srgbClr val="000000"/>
                  </a:solidFill>
                  <a:latin typeface="Arial"/>
                </a:rPr>
                <a:t> </a:t>
              </a:r>
              <a:r>
                <a:rPr lang="en-US" sz="1800" b="0" strike="noStrike" spc="-1" dirty="0" err="1">
                  <a:solidFill>
                    <a:srgbClr val="000000"/>
                  </a:solidFill>
                  <a:latin typeface="Arial"/>
                </a:rPr>
                <a:t>della</a:t>
              </a:r>
              <a:r>
                <a:rPr lang="en-US" sz="1800" b="0" strike="noStrike" spc="-1" dirty="0">
                  <a:solidFill>
                    <a:srgbClr val="000000"/>
                  </a:solidFill>
                  <a:latin typeface="Arial"/>
                </a:rPr>
                <a:t> View </a:t>
              </a:r>
              <a:r>
                <a:rPr lang="en-US" sz="1800" b="0" strike="noStrike" spc="-1" dirty="0" err="1">
                  <a:solidFill>
                    <a:srgbClr val="000000"/>
                  </a:solidFill>
                  <a:latin typeface="Arial"/>
                </a:rPr>
                <a:t>dello</a:t>
              </a:r>
              <a:r>
                <a:rPr lang="en-US" sz="1800" b="0" strike="noStrike" spc="-1" dirty="0">
                  <a:solidFill>
                    <a:srgbClr val="000000"/>
                  </a:solidFill>
                  <a:latin typeface="Arial"/>
                </a:rPr>
                <a:t> Scheduler e </a:t>
              </a:r>
              <a:r>
                <a:rPr lang="en-US" sz="1800" b="0" strike="noStrike" spc="-1" dirty="0" err="1">
                  <a:solidFill>
                    <a:srgbClr val="000000"/>
                  </a:solidFill>
                  <a:latin typeface="Arial"/>
                </a:rPr>
                <a:t>solamente</a:t>
              </a:r>
              <a:r>
                <a:rPr lang="en-US" sz="1800" b="0" strike="noStrike" spc="-1" dirty="0">
                  <a:solidFill>
                    <a:srgbClr val="000000"/>
                  </a:solidFill>
                  <a:latin typeface="Arial"/>
                </a:rPr>
                <a:t> per </a:t>
              </a:r>
              <a:r>
                <a:rPr lang="en-US" sz="1800" b="0" strike="noStrike" spc="-1" dirty="0" err="1">
                  <a:solidFill>
                    <a:srgbClr val="000000"/>
                  </a:solidFill>
                  <a:latin typeface="Arial"/>
                </a:rPr>
                <a:t>l’anno</a:t>
              </a:r>
              <a:r>
                <a:rPr lang="en-US" sz="1800" b="0" strike="noStrike" spc="-1" dirty="0">
                  <a:solidFill>
                    <a:srgbClr val="000000"/>
                  </a:solidFill>
                  <a:latin typeface="Arial"/>
                </a:rPr>
                <a:t> </a:t>
              </a:r>
              <a:r>
                <a:rPr lang="en-US" sz="1800" b="0" strike="noStrike" spc="-1" dirty="0" err="1">
                  <a:solidFill>
                    <a:srgbClr val="000000"/>
                  </a:solidFill>
                  <a:latin typeface="Arial"/>
                </a:rPr>
                <a:t>corrente</a:t>
              </a:r>
              <a:r>
                <a:rPr lang="en-US" sz="1800" b="0" strike="noStrike" spc="-1" dirty="0">
                  <a:solidFill>
                    <a:srgbClr val="000000"/>
                  </a:solidFill>
                  <a:latin typeface="Arial"/>
                </a:rPr>
                <a:t>. Se </a:t>
              </a:r>
              <a:r>
                <a:rPr lang="en-US" sz="1800" b="0" strike="noStrike" spc="-1" dirty="0" err="1">
                  <a:solidFill>
                    <a:srgbClr val="000000"/>
                  </a:solidFill>
                  <a:latin typeface="Arial"/>
                </a:rPr>
                <a:t>si</a:t>
              </a:r>
              <a:r>
                <a:rPr lang="en-US" sz="1800" b="0" strike="noStrike" spc="-1" dirty="0">
                  <a:solidFill>
                    <a:srgbClr val="000000"/>
                  </a:solidFill>
                  <a:latin typeface="Arial"/>
                </a:rPr>
                <a:t> </a:t>
              </a:r>
              <a:r>
                <a:rPr lang="en-US" sz="1800" b="0" strike="noStrike" spc="-1" dirty="0" err="1">
                  <a:solidFill>
                    <a:srgbClr val="000000"/>
                  </a:solidFill>
                  <a:latin typeface="Arial"/>
                </a:rPr>
                <a:t>cambiava</a:t>
              </a:r>
              <a:r>
                <a:rPr lang="en-US" sz="1800" b="0" strike="noStrike" spc="-1" dirty="0">
                  <a:solidFill>
                    <a:srgbClr val="000000"/>
                  </a:solidFill>
                  <a:latin typeface="Arial"/>
                </a:rPr>
                <a:t> anno, le </a:t>
              </a:r>
              <a:r>
                <a:rPr lang="en-US" sz="1800" b="0" strike="noStrike" spc="-1" dirty="0" err="1">
                  <a:solidFill>
                    <a:srgbClr val="000000"/>
                  </a:solidFill>
                  <a:latin typeface="Arial"/>
                </a:rPr>
                <a:t>feste</a:t>
              </a:r>
              <a:r>
                <a:rPr lang="en-US" sz="1800" b="0" strike="noStrike" spc="-1" dirty="0">
                  <a:solidFill>
                    <a:srgbClr val="000000"/>
                  </a:solidFill>
                  <a:latin typeface="Arial"/>
                </a:rPr>
                <a:t> non </a:t>
              </a:r>
              <a:r>
                <a:rPr lang="en-US" sz="1800" b="0" strike="noStrike" spc="-1" dirty="0" err="1">
                  <a:solidFill>
                    <a:srgbClr val="000000"/>
                  </a:solidFill>
                  <a:latin typeface="Arial"/>
                </a:rPr>
                <a:t>risultavano</a:t>
              </a:r>
              <a:r>
                <a:rPr lang="en-US" sz="1800" b="0" strike="noStrike" spc="-1" dirty="0">
                  <a:solidFill>
                    <a:srgbClr val="000000"/>
                  </a:solidFill>
                  <a:latin typeface="Arial"/>
                </a:rPr>
                <a:t> </a:t>
              </a:r>
              <a:r>
                <a:rPr lang="en-US" sz="1800" b="0" strike="noStrike" spc="-1" dirty="0" err="1">
                  <a:solidFill>
                    <a:srgbClr val="000000"/>
                  </a:solidFill>
                  <a:latin typeface="Arial"/>
                </a:rPr>
                <a:t>caricate</a:t>
              </a:r>
              <a:r>
                <a:rPr lang="en-US" sz="1800" b="0" strike="noStrike" spc="-1" dirty="0">
                  <a:solidFill>
                    <a:srgbClr val="000000"/>
                  </a:solidFill>
                  <a:latin typeface="Arial"/>
                </a:rPr>
                <a:t>. </a:t>
              </a:r>
              <a:r>
                <a:rPr lang="en-US" sz="1800" b="0" strike="noStrike" spc="-1" dirty="0" err="1">
                  <a:solidFill>
                    <a:srgbClr val="000000"/>
                  </a:solidFill>
                  <a:latin typeface="Arial"/>
                </a:rPr>
                <a:t>Oltretutto</a:t>
              </a:r>
              <a:r>
                <a:rPr lang="en-US" sz="1800" b="0" strike="noStrike" spc="-1" dirty="0">
                  <a:solidFill>
                    <a:srgbClr val="000000"/>
                  </a:solidFill>
                  <a:latin typeface="Arial"/>
                </a:rPr>
                <a:t>, il </a:t>
              </a:r>
              <a:r>
                <a:rPr lang="en-US" sz="1800" b="0" strike="noStrike" spc="-1" dirty="0" err="1">
                  <a:solidFill>
                    <a:srgbClr val="000000"/>
                  </a:solidFill>
                  <a:latin typeface="Arial"/>
                </a:rPr>
                <a:t>controllo</a:t>
              </a:r>
              <a:r>
                <a:rPr lang="en-US" sz="1800" b="0" strike="noStrike" spc="-1" dirty="0">
                  <a:solidFill>
                    <a:srgbClr val="000000"/>
                  </a:solidFill>
                  <a:latin typeface="Arial"/>
                </a:rPr>
                <a:t> per la </a:t>
              </a:r>
              <a:r>
                <a:rPr lang="en-US" sz="1800" b="0" strike="noStrike" spc="-1" dirty="0" err="1">
                  <a:solidFill>
                    <a:srgbClr val="000000"/>
                  </a:solidFill>
                  <a:latin typeface="Arial"/>
                </a:rPr>
                <a:t>presenza</a:t>
              </a:r>
              <a:r>
                <a:rPr lang="en-US" sz="1800" b="0" strike="noStrike" spc="-1" dirty="0">
                  <a:solidFill>
                    <a:srgbClr val="000000"/>
                  </a:solidFill>
                  <a:latin typeface="Arial"/>
                </a:rPr>
                <a:t> di </a:t>
              </a:r>
              <a:r>
                <a:rPr lang="en-US" sz="1800" b="0" strike="noStrike" spc="-1" dirty="0" err="1">
                  <a:solidFill>
                    <a:srgbClr val="000000"/>
                  </a:solidFill>
                  <a:latin typeface="Arial"/>
                </a:rPr>
                <a:t>festività</a:t>
              </a:r>
              <a:r>
                <a:rPr lang="en-US" sz="1800" b="0" strike="noStrike" spc="-1" dirty="0">
                  <a:solidFill>
                    <a:srgbClr val="000000"/>
                  </a:solidFill>
                  <a:latin typeface="Arial"/>
                </a:rPr>
                <a:t> era tale </a:t>
              </a:r>
              <a:r>
                <a:rPr lang="en-US" sz="1800" b="0" strike="noStrike" spc="-1" dirty="0" err="1">
                  <a:solidFill>
                    <a:srgbClr val="000000"/>
                  </a:solidFill>
                  <a:latin typeface="Arial"/>
                </a:rPr>
                <a:t>che</a:t>
              </a:r>
              <a:r>
                <a:rPr lang="en-US" sz="1800" b="0" strike="noStrike" spc="-1" dirty="0">
                  <a:solidFill>
                    <a:srgbClr val="000000"/>
                  </a:solidFill>
                  <a:latin typeface="Arial"/>
                </a:rPr>
                <a:t>, se </a:t>
              </a:r>
              <a:r>
                <a:rPr lang="en-US" sz="1800" b="0" strike="noStrike" spc="-1" dirty="0" err="1">
                  <a:solidFill>
                    <a:srgbClr val="000000"/>
                  </a:solidFill>
                  <a:latin typeface="Arial"/>
                </a:rPr>
                <a:t>venivano</a:t>
              </a:r>
              <a:r>
                <a:rPr lang="en-US" sz="1800" b="0" strike="noStrike" spc="-1" dirty="0">
                  <a:solidFill>
                    <a:srgbClr val="000000"/>
                  </a:solidFill>
                  <a:latin typeface="Arial"/>
                </a:rPr>
                <a:t> </a:t>
              </a:r>
              <a:r>
                <a:rPr lang="en-US" sz="1800" b="0" strike="noStrike" spc="-1" dirty="0" err="1">
                  <a:solidFill>
                    <a:srgbClr val="000000"/>
                  </a:solidFill>
                  <a:latin typeface="Arial"/>
                </a:rPr>
                <a:t>caricate</a:t>
              </a:r>
              <a:r>
                <a:rPr lang="en-US" sz="1800" b="0" strike="noStrike" spc="-1" dirty="0">
                  <a:solidFill>
                    <a:srgbClr val="000000"/>
                  </a:solidFill>
                  <a:latin typeface="Arial"/>
                </a:rPr>
                <a:t> le </a:t>
              </a:r>
              <a:r>
                <a:rPr lang="en-US" sz="1800" b="0" strike="noStrike" spc="-1" dirty="0" err="1">
                  <a:solidFill>
                    <a:srgbClr val="000000"/>
                  </a:solidFill>
                  <a:latin typeface="Arial"/>
                </a:rPr>
                <a:t>festività</a:t>
              </a:r>
              <a:r>
                <a:rPr lang="en-US" sz="1800" b="0" strike="noStrike" spc="-1" dirty="0">
                  <a:solidFill>
                    <a:srgbClr val="000000"/>
                  </a:solidFill>
                  <a:latin typeface="Arial"/>
                </a:rPr>
                <a:t> per un anno, per </a:t>
              </a:r>
              <a:r>
                <a:rPr lang="en-US" sz="1800" b="0" strike="noStrike" spc="-1" dirty="0" err="1">
                  <a:solidFill>
                    <a:srgbClr val="000000"/>
                  </a:solidFill>
                  <a:latin typeface="Arial"/>
                </a:rPr>
                <a:t>richieste</a:t>
              </a:r>
              <a:r>
                <a:rPr lang="en-US" sz="1800" b="0" strike="noStrike" spc="-1" dirty="0">
                  <a:solidFill>
                    <a:srgbClr val="000000"/>
                  </a:solidFill>
                  <a:latin typeface="Arial"/>
                </a:rPr>
                <a:t> ad anni </a:t>
              </a:r>
              <a:r>
                <a:rPr lang="en-US" sz="1800" b="0" strike="noStrike" spc="-1" dirty="0" err="1">
                  <a:solidFill>
                    <a:srgbClr val="000000"/>
                  </a:solidFill>
                  <a:latin typeface="Arial"/>
                </a:rPr>
                <a:t>differenti</a:t>
              </a:r>
              <a:r>
                <a:rPr lang="en-US" sz="1800" b="0" strike="noStrike" spc="-1" dirty="0">
                  <a:solidFill>
                    <a:srgbClr val="000000"/>
                  </a:solidFill>
                  <a:latin typeface="Arial"/>
                </a:rPr>
                <a:t> il backend non </a:t>
              </a:r>
              <a:r>
                <a:rPr lang="en-US" sz="1800" b="0" strike="noStrike" spc="-1" dirty="0" err="1">
                  <a:solidFill>
                    <a:srgbClr val="000000"/>
                  </a:solidFill>
                  <a:latin typeface="Arial"/>
                </a:rPr>
                <a:t>reperiva</a:t>
              </a:r>
              <a:r>
                <a:rPr lang="en-US" sz="1800" b="0" strike="noStrike" spc="-1" dirty="0">
                  <a:solidFill>
                    <a:srgbClr val="000000"/>
                  </a:solidFill>
                  <a:latin typeface="Arial"/>
                </a:rPr>
                <a:t> le </a:t>
              </a:r>
              <a:r>
                <a:rPr lang="en-US" sz="1800" b="0" strike="noStrike" spc="-1" dirty="0" err="1">
                  <a:solidFill>
                    <a:srgbClr val="000000"/>
                  </a:solidFill>
                  <a:latin typeface="Arial"/>
                </a:rPr>
                <a:t>nuove</a:t>
              </a:r>
              <a:r>
                <a:rPr lang="en-US" sz="1800" b="0" strike="noStrike" spc="-1" dirty="0">
                  <a:solidFill>
                    <a:srgbClr val="000000"/>
                  </a:solidFill>
                  <a:latin typeface="Arial"/>
                </a:rPr>
                <a:t> </a:t>
              </a:r>
              <a:r>
                <a:rPr lang="en-US" sz="1800" b="0" strike="noStrike" spc="-1" dirty="0" err="1">
                  <a:solidFill>
                    <a:srgbClr val="000000"/>
                  </a:solidFill>
                  <a:latin typeface="Arial"/>
                </a:rPr>
                <a:t>festività</a:t>
              </a:r>
              <a:r>
                <a:rPr lang="en-US" sz="1800" b="0" strike="noStrike" spc="-1" dirty="0">
                  <a:solidFill>
                    <a:srgbClr val="000000"/>
                  </a:solidFill>
                  <a:latin typeface="Arial"/>
                </a:rPr>
                <a:t>. </a:t>
              </a:r>
              <a:r>
                <a:rPr lang="en-US" sz="1800" b="0" strike="noStrike" spc="-1" dirty="0" err="1">
                  <a:solidFill>
                    <a:srgbClr val="000000"/>
                  </a:solidFill>
                  <a:latin typeface="Arial"/>
                </a:rPr>
                <a:t>Infine</a:t>
              </a:r>
              <a:r>
                <a:rPr lang="en-US" sz="1800" b="0" strike="noStrike" spc="-1" dirty="0">
                  <a:solidFill>
                    <a:srgbClr val="000000"/>
                  </a:solidFill>
                  <a:latin typeface="Arial"/>
                </a:rPr>
                <a:t>, a causa del refactoring, il </a:t>
              </a:r>
              <a:r>
                <a:rPr lang="en-US" sz="1800" b="0" strike="noStrike" spc="-1" dirty="0" err="1">
                  <a:solidFill>
                    <a:srgbClr val="000000"/>
                  </a:solidFill>
                  <a:latin typeface="Arial"/>
                </a:rPr>
                <a:t>prelievo</a:t>
              </a:r>
              <a:r>
                <a:rPr lang="en-US" sz="1800" b="0" strike="noStrike" spc="-1" dirty="0">
                  <a:solidFill>
                    <a:srgbClr val="000000"/>
                  </a:solidFill>
                  <a:latin typeface="Arial"/>
                </a:rPr>
                <a:t> </a:t>
              </a:r>
              <a:r>
                <a:rPr lang="en-US" sz="1800" b="0" strike="noStrike" spc="-1" dirty="0" err="1">
                  <a:solidFill>
                    <a:srgbClr val="000000"/>
                  </a:solidFill>
                  <a:latin typeface="Arial"/>
                </a:rPr>
                <a:t>delle</a:t>
              </a:r>
              <a:r>
                <a:rPr lang="en-US" sz="1800" b="0" strike="noStrike" spc="-1" dirty="0">
                  <a:solidFill>
                    <a:srgbClr val="000000"/>
                  </a:solidFill>
                  <a:latin typeface="Arial"/>
                </a:rPr>
                <a:t> </a:t>
              </a:r>
              <a:r>
                <a:rPr lang="en-US" sz="1800" b="0" strike="noStrike" spc="-1" dirty="0" err="1">
                  <a:solidFill>
                    <a:srgbClr val="000000"/>
                  </a:solidFill>
                  <a:latin typeface="Arial"/>
                </a:rPr>
                <a:t>domeniche</a:t>
              </a:r>
              <a:r>
                <a:rPr lang="en-US" sz="1800" b="0" strike="noStrike" spc="-1" dirty="0">
                  <a:solidFill>
                    <a:srgbClr val="000000"/>
                  </a:solidFill>
                  <a:latin typeface="Arial"/>
                </a:rPr>
                <a:t> era </a:t>
              </a:r>
              <a:r>
                <a:rPr lang="en-US" sz="1800" b="0" strike="noStrike" spc="-1" dirty="0" err="1">
                  <a:solidFill>
                    <a:srgbClr val="000000"/>
                  </a:solidFill>
                  <a:latin typeface="Arial"/>
                </a:rPr>
                <a:t>disabilitato</a:t>
              </a:r>
              <a:r>
                <a:rPr lang="en-US" sz="1800" b="0" strike="noStrike" spc="-1" dirty="0">
                  <a:solidFill>
                    <a:srgbClr val="000000"/>
                  </a:solidFill>
                  <a:latin typeface="Arial"/>
                </a:rPr>
                <a:t>.</a:t>
              </a:r>
            </a:p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Arial"/>
                </a:rPr>
                <a:t>Il fix è </a:t>
              </a:r>
              <a:r>
                <a:rPr lang="en-US" sz="1800" b="0" strike="noStrike" spc="-1" dirty="0" err="1">
                  <a:solidFill>
                    <a:srgbClr val="000000"/>
                  </a:solidFill>
                  <a:latin typeface="Arial"/>
                </a:rPr>
                <a:t>consistito</a:t>
              </a:r>
              <a:r>
                <a:rPr lang="en-US" sz="1800" b="0" strike="noStrike" spc="-1" dirty="0">
                  <a:solidFill>
                    <a:srgbClr val="000000"/>
                  </a:solidFill>
                  <a:latin typeface="Arial"/>
                </a:rPr>
                <a:t> </a:t>
              </a:r>
              <a:r>
                <a:rPr lang="en-US" sz="1800" b="0" strike="noStrike" spc="-1" dirty="0" err="1">
                  <a:solidFill>
                    <a:srgbClr val="000000"/>
                  </a:solidFill>
                  <a:latin typeface="Arial"/>
                </a:rPr>
                <a:t>nei</a:t>
              </a:r>
              <a:r>
                <a:rPr lang="en-US" sz="1800" b="0" strike="noStrike" spc="-1" dirty="0">
                  <a:solidFill>
                    <a:srgbClr val="000000"/>
                  </a:solidFill>
                  <a:latin typeface="Arial"/>
                </a:rPr>
                <a:t> </a:t>
              </a:r>
              <a:r>
                <a:rPr lang="en-US" sz="1800" b="0" strike="noStrike" spc="-1" dirty="0" err="1">
                  <a:solidFill>
                    <a:srgbClr val="000000"/>
                  </a:solidFill>
                  <a:latin typeface="Arial"/>
                </a:rPr>
                <a:t>seguenti</a:t>
              </a:r>
              <a:r>
                <a:rPr lang="en-US" sz="1800" b="0" strike="noStrike" spc="-1" dirty="0">
                  <a:solidFill>
                    <a:srgbClr val="000000"/>
                  </a:solidFill>
                  <a:latin typeface="Arial"/>
                </a:rPr>
                <a:t> step :</a:t>
              </a:r>
              <a:endParaRPr lang="en-US" sz="1800" b="0" strike="noStrike" spc="-1" dirty="0">
                <a:solidFill>
                  <a:srgbClr val="000000"/>
                </a:solidFill>
                <a:latin typeface="Arial"/>
                <a:cs typeface="Arial"/>
              </a:endParaRPr>
            </a:p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  <a:p>
              <a:pPr marL="717550" lvl="2" indent="-285750">
                <a:lnSpc>
                  <a:spcPct val="100000"/>
                </a:lnSpc>
                <a:buClr>
                  <a:srgbClr val="000000"/>
                </a:buClr>
                <a:buSzPct val="45000"/>
                <a:buFont typeface="Arial"/>
                <a:buChar char="•"/>
              </a:pPr>
              <a:r>
                <a:rPr lang="en-US" sz="1800" b="0" strike="noStrike" spc="-1" err="1">
                  <a:solidFill>
                    <a:srgbClr val="000000"/>
                  </a:solidFill>
                  <a:latin typeface="Arial"/>
                </a:rPr>
                <a:t>Riadattamento</a:t>
              </a:r>
              <a:r>
                <a:rPr lang="en-US" sz="1800" b="0" strike="noStrike" spc="-1">
                  <a:solidFill>
                    <a:srgbClr val="000000"/>
                  </a:solidFill>
                  <a:latin typeface="Arial"/>
                </a:rPr>
                <a:t> del backend : l’ API REST, </a:t>
              </a:r>
              <a:r>
                <a:rPr lang="en-US" sz="1800" b="0" strike="noStrike" spc="-1" err="1">
                  <a:solidFill>
                    <a:srgbClr val="000000"/>
                  </a:solidFill>
                  <a:latin typeface="Arial"/>
                </a:rPr>
                <a:t>nonostante</a:t>
              </a:r>
              <a:r>
                <a:rPr lang="en-US" sz="1800" b="0" strike="noStrike" spc="-1">
                  <a:solidFill>
                    <a:srgbClr val="000000"/>
                  </a:solidFill>
                  <a:latin typeface="Arial"/>
                </a:rPr>
                <a:t> </a:t>
              </a:r>
              <a:r>
                <a:rPr lang="en-US" sz="1800" b="0" strike="noStrike" spc="-1" err="1">
                  <a:solidFill>
                    <a:srgbClr val="000000"/>
                  </a:solidFill>
                  <a:latin typeface="Arial"/>
                </a:rPr>
                <a:t>venisse</a:t>
              </a:r>
              <a:r>
                <a:rPr lang="en-US" sz="1800" b="0" strike="noStrike" spc="-1">
                  <a:solidFill>
                    <a:srgbClr val="000000"/>
                  </a:solidFill>
                  <a:latin typeface="Arial"/>
                </a:rPr>
                <a:t> </a:t>
              </a:r>
              <a:r>
                <a:rPr lang="en-US" sz="1800" b="0" strike="noStrike" spc="-1" err="1">
                  <a:solidFill>
                    <a:srgbClr val="000000"/>
                  </a:solidFill>
                  <a:latin typeface="Arial"/>
                </a:rPr>
                <a:t>chiamata</a:t>
              </a:r>
              <a:r>
                <a:rPr lang="en-US" sz="1800" b="0" strike="noStrike" spc="-1">
                  <a:solidFill>
                    <a:srgbClr val="000000"/>
                  </a:solidFill>
                  <a:latin typeface="Arial"/>
                </a:rPr>
                <a:t> con </a:t>
              </a:r>
              <a:r>
                <a:rPr lang="en-US" sz="1800" b="0" strike="noStrike" spc="-1" err="1">
                  <a:solidFill>
                    <a:srgbClr val="000000"/>
                  </a:solidFill>
                  <a:latin typeface="Arial"/>
                </a:rPr>
                <a:t>l’anno</a:t>
              </a:r>
              <a:r>
                <a:rPr lang="en-US" sz="1800" b="0" strike="noStrike" spc="-1">
                  <a:solidFill>
                    <a:srgbClr val="000000"/>
                  </a:solidFill>
                  <a:latin typeface="Arial"/>
                </a:rPr>
                <a:t> </a:t>
              </a:r>
              <a:r>
                <a:rPr lang="en-US" sz="1800" b="0" strike="noStrike" spc="-1" err="1">
                  <a:solidFill>
                    <a:srgbClr val="000000"/>
                  </a:solidFill>
                  <a:latin typeface="Arial"/>
                </a:rPr>
                <a:t>richiesto</a:t>
              </a:r>
              <a:r>
                <a:rPr lang="en-US" sz="1800" b="0" strike="noStrike" spc="-1">
                  <a:solidFill>
                    <a:srgbClr val="000000"/>
                  </a:solidFill>
                  <a:latin typeface="Arial"/>
                </a:rPr>
                <a:t> e la zona, in </a:t>
              </a:r>
              <a:r>
                <a:rPr lang="en-US" sz="1800" b="0" strike="noStrike" spc="-1" err="1">
                  <a:solidFill>
                    <a:srgbClr val="000000"/>
                  </a:solidFill>
                  <a:latin typeface="Arial"/>
                </a:rPr>
                <a:t>parte</a:t>
              </a:r>
              <a:r>
                <a:rPr lang="en-US" sz="1800" b="0" strike="noStrike" spc="-1">
                  <a:solidFill>
                    <a:srgbClr val="000000"/>
                  </a:solidFill>
                  <a:latin typeface="Arial"/>
                </a:rPr>
                <a:t> </a:t>
              </a:r>
              <a:r>
                <a:rPr lang="en-US" sz="1800" b="0" strike="noStrike" spc="-1" err="1">
                  <a:solidFill>
                    <a:srgbClr val="000000"/>
                  </a:solidFill>
                  <a:latin typeface="Arial"/>
                </a:rPr>
                <a:t>trascurava</a:t>
              </a:r>
              <a:r>
                <a:rPr lang="en-US" sz="1800" b="0" strike="noStrike" spc="-1">
                  <a:solidFill>
                    <a:srgbClr val="000000"/>
                  </a:solidFill>
                  <a:latin typeface="Arial"/>
                </a:rPr>
                <a:t>, di </a:t>
              </a:r>
              <a:r>
                <a:rPr lang="en-US" sz="1800" b="0" strike="noStrike" spc="-1" err="1">
                  <a:solidFill>
                    <a:srgbClr val="000000"/>
                  </a:solidFill>
                  <a:latin typeface="Arial"/>
                </a:rPr>
                <a:t>fatto</a:t>
              </a:r>
              <a:r>
                <a:rPr lang="en-US" sz="1800" b="0" strike="noStrike" spc="-1">
                  <a:solidFill>
                    <a:srgbClr val="000000"/>
                  </a:solidFill>
                  <a:latin typeface="Arial"/>
                </a:rPr>
                <a:t>, tale </a:t>
              </a:r>
              <a:r>
                <a:rPr lang="en-US" sz="1800" b="0" strike="noStrike" spc="-1" err="1">
                  <a:solidFill>
                    <a:srgbClr val="000000"/>
                  </a:solidFill>
                  <a:latin typeface="Arial"/>
                </a:rPr>
                <a:t>informazione</a:t>
              </a:r>
              <a:r>
                <a:rPr lang="en-US" sz="1800" b="0" strike="noStrike" spc="-1">
                  <a:solidFill>
                    <a:srgbClr val="000000"/>
                  </a:solidFill>
                  <a:latin typeface="Arial"/>
                </a:rPr>
                <a:t> (</a:t>
              </a:r>
              <a:r>
                <a:rPr lang="en-US" sz="1800" b="0" strike="noStrike" spc="-1" err="1">
                  <a:solidFill>
                    <a:srgbClr val="000000"/>
                  </a:solidFill>
                  <a:latin typeface="Arial"/>
                </a:rPr>
                <a:t>vedi</a:t>
              </a:r>
              <a:r>
                <a:rPr lang="en-US" sz="1800" b="0" strike="noStrike" spc="-1">
                  <a:solidFill>
                    <a:srgbClr val="000000"/>
                  </a:solidFill>
                  <a:latin typeface="Arial"/>
                </a:rPr>
                <a:t> check di </a:t>
              </a:r>
              <a:r>
                <a:rPr lang="en-US" sz="1800" b="0" strike="noStrike" spc="-1" err="1">
                  <a:solidFill>
                    <a:srgbClr val="000000"/>
                  </a:solidFill>
                  <a:latin typeface="Arial"/>
                </a:rPr>
                <a:t>presenza</a:t>
              </a:r>
              <a:r>
                <a:rPr lang="en-US" sz="1800" b="0" strike="noStrike" spc="-1">
                  <a:solidFill>
                    <a:srgbClr val="000000"/>
                  </a:solidFill>
                  <a:latin typeface="Arial"/>
                </a:rPr>
                <a:t> di cui sopra). Sono </a:t>
              </a:r>
              <a:r>
                <a:rPr lang="en-US" sz="1800" b="0" strike="noStrike" spc="-1" err="1">
                  <a:solidFill>
                    <a:srgbClr val="000000"/>
                  </a:solidFill>
                  <a:latin typeface="Arial"/>
                </a:rPr>
                <a:t>stati</a:t>
              </a:r>
              <a:r>
                <a:rPr lang="en-US" sz="1800" b="0" strike="noStrike" spc="-1">
                  <a:solidFill>
                    <a:srgbClr val="000000"/>
                  </a:solidFill>
                  <a:latin typeface="Arial"/>
                </a:rPr>
                <a:t> </a:t>
              </a:r>
              <a:r>
                <a:rPr lang="en-US" sz="1800" b="0" strike="noStrike" spc="-1" err="1">
                  <a:solidFill>
                    <a:srgbClr val="000000"/>
                  </a:solidFill>
                  <a:latin typeface="Arial"/>
                </a:rPr>
                <a:t>introdotti</a:t>
              </a:r>
              <a:r>
                <a:rPr lang="en-US" sz="1800" b="0" strike="noStrike" spc="-1">
                  <a:solidFill>
                    <a:srgbClr val="000000"/>
                  </a:solidFill>
                  <a:latin typeface="Arial"/>
                </a:rPr>
                <a:t> </a:t>
              </a:r>
              <a:r>
                <a:rPr lang="en-US" sz="1800" b="0" strike="noStrike" spc="-1" err="1">
                  <a:solidFill>
                    <a:srgbClr val="000000"/>
                  </a:solidFill>
                  <a:latin typeface="Arial"/>
                </a:rPr>
                <a:t>appositi</a:t>
              </a:r>
              <a:r>
                <a:rPr lang="en-US" sz="1800" b="0" strike="noStrike" spc="-1">
                  <a:solidFill>
                    <a:srgbClr val="000000"/>
                  </a:solidFill>
                  <a:latin typeface="Arial"/>
                </a:rPr>
                <a:t> </a:t>
              </a:r>
              <a:r>
                <a:rPr lang="en-US" sz="1800" b="0" strike="noStrike" spc="-1" err="1">
                  <a:solidFill>
                    <a:srgbClr val="000000"/>
                  </a:solidFill>
                  <a:latin typeface="Arial"/>
                </a:rPr>
                <a:t>metodi</a:t>
              </a:r>
              <a:r>
                <a:rPr lang="en-US" sz="1800" b="0" strike="noStrike" spc="-1">
                  <a:solidFill>
                    <a:srgbClr val="000000"/>
                  </a:solidFill>
                  <a:latin typeface="Arial"/>
                </a:rPr>
                <a:t> </a:t>
              </a:r>
              <a:r>
                <a:rPr lang="en-US" sz="1800" b="0" strike="noStrike" spc="-1" err="1">
                  <a:solidFill>
                    <a:srgbClr val="000000"/>
                  </a:solidFill>
                  <a:latin typeface="Arial"/>
                </a:rPr>
                <a:t>che</a:t>
              </a:r>
              <a:r>
                <a:rPr lang="en-US" sz="1800" b="0" strike="noStrike" spc="-1">
                  <a:solidFill>
                    <a:srgbClr val="000000"/>
                  </a:solidFill>
                  <a:latin typeface="Arial"/>
                </a:rPr>
                <a:t> </a:t>
              </a:r>
              <a:r>
                <a:rPr lang="en-US" sz="1800" b="0" strike="noStrike" spc="-1" err="1">
                  <a:solidFill>
                    <a:srgbClr val="000000"/>
                  </a:solidFill>
                  <a:latin typeface="Arial"/>
                </a:rPr>
                <a:t>permettano</a:t>
              </a:r>
              <a:r>
                <a:rPr lang="en-US" sz="1800" b="0" strike="noStrike" spc="-1">
                  <a:solidFill>
                    <a:srgbClr val="000000"/>
                  </a:solidFill>
                  <a:latin typeface="Arial"/>
                </a:rPr>
                <a:t> di </a:t>
              </a:r>
              <a:r>
                <a:rPr lang="en-US" sz="1800" b="0" strike="noStrike" spc="-1" err="1">
                  <a:solidFill>
                    <a:srgbClr val="000000"/>
                  </a:solidFill>
                  <a:latin typeface="Arial"/>
                </a:rPr>
                <a:t>comprendere</a:t>
              </a:r>
              <a:r>
                <a:rPr lang="en-US" sz="1800" b="0" strike="noStrike" spc="-1">
                  <a:solidFill>
                    <a:srgbClr val="000000"/>
                  </a:solidFill>
                  <a:latin typeface="Arial"/>
                </a:rPr>
                <a:t> se le </a:t>
              </a:r>
              <a:r>
                <a:rPr lang="en-US" sz="1800" b="0" strike="noStrike" spc="-1" err="1">
                  <a:solidFill>
                    <a:srgbClr val="000000"/>
                  </a:solidFill>
                  <a:latin typeface="Arial"/>
                </a:rPr>
                <a:t>festività</a:t>
              </a:r>
              <a:r>
                <a:rPr lang="en-US" sz="1800" b="0" strike="noStrike" spc="-1">
                  <a:solidFill>
                    <a:srgbClr val="000000"/>
                  </a:solidFill>
                  <a:latin typeface="Arial"/>
                </a:rPr>
                <a:t> per un </a:t>
              </a:r>
              <a:r>
                <a:rPr lang="en-US" sz="1800" b="0" strike="noStrike" spc="-1" err="1">
                  <a:solidFill>
                    <a:srgbClr val="000000"/>
                  </a:solidFill>
                  <a:latin typeface="Arial"/>
                </a:rPr>
                <a:t>dato</a:t>
              </a:r>
              <a:r>
                <a:rPr lang="en-US" sz="1800" b="0" strike="noStrike" spc="-1">
                  <a:solidFill>
                    <a:srgbClr val="000000"/>
                  </a:solidFill>
                  <a:latin typeface="Arial"/>
                </a:rPr>
                <a:t> anno </a:t>
              </a:r>
              <a:r>
                <a:rPr lang="en-US" sz="1800" b="0" strike="noStrike" spc="-1" err="1">
                  <a:solidFill>
                    <a:srgbClr val="000000"/>
                  </a:solidFill>
                  <a:latin typeface="Arial"/>
                </a:rPr>
                <a:t>siano</a:t>
              </a:r>
              <a:r>
                <a:rPr lang="en-US" sz="1800" b="0" strike="noStrike" spc="-1">
                  <a:solidFill>
                    <a:srgbClr val="000000"/>
                  </a:solidFill>
                  <a:latin typeface="Arial"/>
                </a:rPr>
                <a:t> state create o </a:t>
              </a:r>
              <a:r>
                <a:rPr lang="en-US" sz="1800" b="0" strike="noStrike" spc="-1" err="1">
                  <a:solidFill>
                    <a:srgbClr val="000000"/>
                  </a:solidFill>
                  <a:latin typeface="Arial"/>
                </a:rPr>
                <a:t>meno</a:t>
              </a:r>
              <a:r>
                <a:rPr lang="en-US" sz="1800" b="0" strike="noStrike" spc="-1">
                  <a:solidFill>
                    <a:srgbClr val="000000"/>
                  </a:solidFill>
                  <a:latin typeface="Arial"/>
                </a:rPr>
                <a:t>, ed è </a:t>
              </a:r>
              <a:r>
                <a:rPr lang="en-US" sz="1800" b="0" strike="noStrike" spc="-1" err="1">
                  <a:solidFill>
                    <a:srgbClr val="000000"/>
                  </a:solidFill>
                  <a:latin typeface="Arial"/>
                </a:rPr>
                <a:t>stata</a:t>
              </a:r>
              <a:r>
                <a:rPr lang="en-US" sz="1800" b="0" strike="noStrike" spc="-1">
                  <a:solidFill>
                    <a:srgbClr val="000000"/>
                  </a:solidFill>
                  <a:latin typeface="Arial"/>
                </a:rPr>
                <a:t> </a:t>
              </a:r>
              <a:r>
                <a:rPr lang="en-US" sz="1800" b="0" strike="noStrike" spc="-1" err="1">
                  <a:solidFill>
                    <a:srgbClr val="000000"/>
                  </a:solidFill>
                  <a:latin typeface="Arial"/>
                </a:rPr>
                <a:t>spostata</a:t>
              </a:r>
              <a:r>
                <a:rPr lang="en-US" sz="1800" b="0" strike="noStrike" spc="-1">
                  <a:solidFill>
                    <a:srgbClr val="000000"/>
                  </a:solidFill>
                  <a:latin typeface="Arial"/>
                </a:rPr>
                <a:t> </a:t>
              </a:r>
              <a:r>
                <a:rPr lang="en-US" sz="1800" b="0" strike="noStrike" spc="-1" err="1">
                  <a:solidFill>
                    <a:srgbClr val="000000"/>
                  </a:solidFill>
                  <a:latin typeface="Arial"/>
                </a:rPr>
                <a:t>nei</a:t>
              </a:r>
              <a:r>
                <a:rPr lang="en-US" sz="1800" b="0" strike="noStrike" spc="-1">
                  <a:solidFill>
                    <a:srgbClr val="000000"/>
                  </a:solidFill>
                  <a:latin typeface="Arial"/>
                </a:rPr>
                <a:t> Controller </a:t>
              </a:r>
              <a:r>
                <a:rPr lang="en-US" sz="1800" b="0" strike="noStrike" spc="-1" err="1">
                  <a:solidFill>
                    <a:srgbClr val="000000"/>
                  </a:solidFill>
                  <a:latin typeface="Arial"/>
                </a:rPr>
                <a:t>Applicativi</a:t>
              </a:r>
              <a:r>
                <a:rPr lang="en-US" sz="1800" b="0" strike="noStrike" spc="-1">
                  <a:solidFill>
                    <a:srgbClr val="000000"/>
                  </a:solidFill>
                  <a:latin typeface="Arial"/>
                </a:rPr>
                <a:t> </a:t>
              </a:r>
              <a:r>
                <a:rPr lang="en-US" sz="1800" b="0" strike="noStrike" spc="-1" err="1">
                  <a:solidFill>
                    <a:srgbClr val="000000"/>
                  </a:solidFill>
                  <a:latin typeface="Arial"/>
                </a:rPr>
                <a:t>della</a:t>
              </a:r>
              <a:r>
                <a:rPr lang="en-US" sz="1800" b="0" strike="noStrike" spc="-1">
                  <a:solidFill>
                    <a:srgbClr val="000000"/>
                  </a:solidFill>
                  <a:latin typeface="Arial"/>
                </a:rPr>
                <a:t> </a:t>
              </a:r>
              <a:r>
                <a:rPr lang="en-US" sz="1800" b="0" strike="noStrike" spc="-1" err="1">
                  <a:solidFill>
                    <a:srgbClr val="000000"/>
                  </a:solidFill>
                  <a:latin typeface="Arial"/>
                </a:rPr>
                <a:t>logica</a:t>
              </a:r>
              <a:r>
                <a:rPr lang="en-US" sz="1800" b="0" strike="noStrike" spc="-1">
                  <a:solidFill>
                    <a:srgbClr val="000000"/>
                  </a:solidFill>
                  <a:latin typeface="Arial"/>
                </a:rPr>
                <a:t> di business dal Controller REST. </a:t>
              </a:r>
              <a:r>
                <a:rPr lang="en-US" sz="1800" b="0" strike="noStrike" spc="-1" err="1">
                  <a:solidFill>
                    <a:srgbClr val="000000"/>
                  </a:solidFill>
                  <a:latin typeface="Arial"/>
                </a:rPr>
                <a:t>Riabilitato</a:t>
              </a:r>
              <a:r>
                <a:rPr lang="en-US" sz="1800" b="0" strike="noStrike" spc="-1">
                  <a:solidFill>
                    <a:srgbClr val="000000"/>
                  </a:solidFill>
                  <a:latin typeface="Arial"/>
                </a:rPr>
                <a:t> fetching </a:t>
              </a:r>
              <a:r>
                <a:rPr lang="en-US" sz="1800" b="0" strike="noStrike" spc="-1" err="1">
                  <a:solidFill>
                    <a:srgbClr val="000000"/>
                  </a:solidFill>
                  <a:latin typeface="Arial"/>
                </a:rPr>
                <a:t>delle</a:t>
              </a:r>
              <a:r>
                <a:rPr lang="en-US" sz="1800" b="0" strike="noStrike" spc="-1">
                  <a:solidFill>
                    <a:srgbClr val="000000"/>
                  </a:solidFill>
                  <a:latin typeface="Arial"/>
                </a:rPr>
                <a:t> </a:t>
              </a:r>
              <a:r>
                <a:rPr lang="en-US" sz="1800" b="0" strike="noStrike" spc="-1" err="1">
                  <a:solidFill>
                    <a:srgbClr val="000000"/>
                  </a:solidFill>
                  <a:latin typeface="Arial"/>
                </a:rPr>
                <a:t>domeniche</a:t>
              </a:r>
              <a:r>
                <a:rPr lang="en-US" sz="1800" b="0" strike="noStrike" spc="-1">
                  <a:solidFill>
                    <a:srgbClr val="000000"/>
                  </a:solidFill>
                  <a:latin typeface="Arial"/>
                </a:rPr>
                <a:t>.</a:t>
              </a:r>
              <a:endParaRPr lang="en-US" sz="1800" b="0" strike="noStrike" spc="-1">
                <a:solidFill>
                  <a:srgbClr val="000000"/>
                </a:solidFill>
                <a:latin typeface="Arial"/>
                <a:cs typeface="Arial"/>
              </a:endParaRPr>
            </a:p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  <a:p>
              <a:pPr marL="647700" lvl="2" indent="-215900">
                <a:lnSpc>
                  <a:spcPct val="100000"/>
                </a:lnSpc>
                <a:buClr>
                  <a:srgbClr val="000000"/>
                </a:buClr>
                <a:buSzPct val="45000"/>
                <a:buFont typeface="Arial" charset="2"/>
                <a:buChar char="•"/>
              </a:pPr>
              <a:r>
                <a:rPr lang="en-US" sz="1800" b="0" strike="noStrike" spc="-1" err="1">
                  <a:solidFill>
                    <a:srgbClr val="000000"/>
                  </a:solidFill>
                  <a:latin typeface="Arial"/>
                </a:rPr>
                <a:t>Riadattamento</a:t>
              </a:r>
              <a:r>
                <a:rPr lang="en-US" sz="1800" b="0" strike="noStrike" spc="-1">
                  <a:solidFill>
                    <a:srgbClr val="000000"/>
                  </a:solidFill>
                  <a:latin typeface="Arial"/>
                </a:rPr>
                <a:t> del frontend : Al </a:t>
              </a:r>
              <a:r>
                <a:rPr lang="en-US" sz="1800" b="0" strike="noStrike" spc="-1" err="1">
                  <a:solidFill>
                    <a:srgbClr val="000000"/>
                  </a:solidFill>
                  <a:latin typeface="Arial"/>
                </a:rPr>
                <a:t>cambio</a:t>
              </a:r>
              <a:r>
                <a:rPr lang="en-US" sz="1800" b="0" strike="noStrike" spc="-1">
                  <a:solidFill>
                    <a:srgbClr val="000000"/>
                  </a:solidFill>
                  <a:latin typeface="Arial"/>
                </a:rPr>
                <a:t> di anno, il frontend </a:t>
              </a:r>
              <a:r>
                <a:rPr lang="en-US" sz="1800" b="0" strike="noStrike" spc="-1" err="1">
                  <a:solidFill>
                    <a:srgbClr val="000000"/>
                  </a:solidFill>
                  <a:latin typeface="Arial"/>
                </a:rPr>
                <a:t>verificherà</a:t>
              </a:r>
              <a:r>
                <a:rPr lang="en-US" sz="1800" b="0" strike="noStrike" spc="-1">
                  <a:solidFill>
                    <a:srgbClr val="000000"/>
                  </a:solidFill>
                  <a:latin typeface="Arial"/>
                </a:rPr>
                <a:t> se ha </a:t>
              </a:r>
              <a:r>
                <a:rPr lang="en-US" sz="1800" b="0" strike="noStrike" spc="-1" err="1">
                  <a:solidFill>
                    <a:srgbClr val="000000"/>
                  </a:solidFill>
                  <a:latin typeface="Arial"/>
                </a:rPr>
                <a:t>già</a:t>
              </a:r>
              <a:r>
                <a:rPr lang="en-US" sz="1800" b="0" strike="noStrike" spc="-1">
                  <a:solidFill>
                    <a:srgbClr val="000000"/>
                  </a:solidFill>
                  <a:latin typeface="Arial"/>
                </a:rPr>
                <a:t> </a:t>
              </a:r>
              <a:r>
                <a:rPr lang="en-US" sz="1800" b="0" strike="noStrike" spc="-1" err="1">
                  <a:solidFill>
                    <a:srgbClr val="000000"/>
                  </a:solidFill>
                  <a:latin typeface="Arial"/>
                </a:rPr>
                <a:t>chiesto</a:t>
              </a:r>
              <a:r>
                <a:rPr lang="en-US" sz="1800" b="0" strike="noStrike" spc="-1">
                  <a:solidFill>
                    <a:srgbClr val="000000"/>
                  </a:solidFill>
                  <a:latin typeface="Arial"/>
                </a:rPr>
                <a:t> le </a:t>
              </a:r>
              <a:r>
                <a:rPr lang="en-US" sz="1800" b="0" strike="noStrike" spc="-1" err="1">
                  <a:solidFill>
                    <a:srgbClr val="000000"/>
                  </a:solidFill>
                  <a:latin typeface="Arial"/>
                </a:rPr>
                <a:t>feste</a:t>
              </a:r>
              <a:r>
                <a:rPr lang="en-US" sz="1800" b="0" strike="noStrike" spc="-1">
                  <a:solidFill>
                    <a:srgbClr val="000000"/>
                  </a:solidFill>
                  <a:latin typeface="Arial"/>
                </a:rPr>
                <a:t> per </a:t>
              </a:r>
              <a:r>
                <a:rPr lang="en-US" sz="1800" b="0" strike="noStrike" spc="-1" err="1">
                  <a:solidFill>
                    <a:srgbClr val="000000"/>
                  </a:solidFill>
                  <a:latin typeface="Arial"/>
                </a:rPr>
                <a:t>l’anno</a:t>
              </a:r>
              <a:r>
                <a:rPr lang="en-US" sz="1800" b="0" strike="noStrike" spc="-1">
                  <a:solidFill>
                    <a:srgbClr val="000000"/>
                  </a:solidFill>
                  <a:latin typeface="Arial"/>
                </a:rPr>
                <a:t> </a:t>
              </a:r>
              <a:r>
                <a:rPr lang="en-US" sz="1800" b="0" strike="noStrike" spc="-1" err="1">
                  <a:solidFill>
                    <a:srgbClr val="000000"/>
                  </a:solidFill>
                  <a:latin typeface="Arial"/>
                </a:rPr>
                <a:t>selezionato</a:t>
              </a:r>
              <a:r>
                <a:rPr lang="en-US" sz="1800" b="0" strike="noStrike" spc="-1">
                  <a:solidFill>
                    <a:srgbClr val="000000"/>
                  </a:solidFill>
                  <a:latin typeface="Arial"/>
                </a:rPr>
                <a:t>, il </a:t>
              </a:r>
              <a:r>
                <a:rPr lang="en-US" sz="1800" b="0" strike="noStrike" spc="-1" err="1">
                  <a:solidFill>
                    <a:srgbClr val="000000"/>
                  </a:solidFill>
                  <a:latin typeface="Arial"/>
                </a:rPr>
                <a:t>precedente</a:t>
              </a:r>
              <a:r>
                <a:rPr lang="en-US" sz="1800" b="0" strike="noStrike" spc="-1">
                  <a:solidFill>
                    <a:srgbClr val="000000"/>
                  </a:solidFill>
                  <a:latin typeface="Arial"/>
                </a:rPr>
                <a:t> ed il </a:t>
              </a:r>
              <a:r>
                <a:rPr lang="en-US" sz="1800" b="0" strike="noStrike" spc="-1" err="1">
                  <a:solidFill>
                    <a:srgbClr val="000000"/>
                  </a:solidFill>
                  <a:latin typeface="Arial"/>
                </a:rPr>
                <a:t>successivo</a:t>
              </a:r>
              <a:r>
                <a:rPr lang="en-US" sz="1800" b="0" strike="noStrike" spc="-1">
                  <a:solidFill>
                    <a:srgbClr val="000000"/>
                  </a:solidFill>
                  <a:latin typeface="Arial"/>
                </a:rPr>
                <a:t>: in </a:t>
              </a:r>
              <a:r>
                <a:rPr lang="en-US" sz="1800" b="0" strike="noStrike" spc="-1" err="1">
                  <a:solidFill>
                    <a:srgbClr val="000000"/>
                  </a:solidFill>
                  <a:latin typeface="Arial"/>
                </a:rPr>
                <a:t>caso</a:t>
              </a:r>
              <a:r>
                <a:rPr lang="en-US" sz="1800" b="0" strike="noStrike" spc="-1">
                  <a:solidFill>
                    <a:srgbClr val="000000"/>
                  </a:solidFill>
                  <a:latin typeface="Arial"/>
                </a:rPr>
                <a:t> </a:t>
              </a:r>
              <a:r>
                <a:rPr lang="en-US" sz="1800" b="0" strike="noStrike" spc="-1" err="1">
                  <a:solidFill>
                    <a:srgbClr val="000000"/>
                  </a:solidFill>
                  <a:latin typeface="Arial"/>
                </a:rPr>
                <a:t>qualcosa</a:t>
              </a:r>
              <a:r>
                <a:rPr lang="en-US" sz="1800" b="0" strike="noStrike" spc="-1">
                  <a:solidFill>
                    <a:srgbClr val="000000"/>
                  </a:solidFill>
                  <a:latin typeface="Arial"/>
                </a:rPr>
                <a:t> </a:t>
              </a:r>
              <a:r>
                <a:rPr lang="en-US" sz="1800" b="0" strike="noStrike" spc="-1" err="1">
                  <a:solidFill>
                    <a:srgbClr val="000000"/>
                  </a:solidFill>
                  <a:latin typeface="Arial"/>
                </a:rPr>
                <a:t>manchi</a:t>
              </a:r>
              <a:r>
                <a:rPr lang="en-US" sz="1800" b="0" strike="noStrike" spc="-1">
                  <a:solidFill>
                    <a:srgbClr val="000000"/>
                  </a:solidFill>
                  <a:latin typeface="Arial"/>
                </a:rPr>
                <a:t>, </a:t>
              </a:r>
              <a:r>
                <a:rPr lang="en-US" sz="1800" b="0" strike="noStrike" spc="-1" err="1">
                  <a:solidFill>
                    <a:srgbClr val="000000"/>
                  </a:solidFill>
                  <a:latin typeface="Arial"/>
                </a:rPr>
                <a:t>contatterà</a:t>
              </a:r>
              <a:r>
                <a:rPr lang="en-US" sz="1800" b="0" strike="noStrike" spc="-1">
                  <a:solidFill>
                    <a:srgbClr val="000000"/>
                  </a:solidFill>
                  <a:latin typeface="Arial"/>
                </a:rPr>
                <a:t> </a:t>
              </a:r>
              <a:r>
                <a:rPr lang="en-US" sz="1800" b="0" strike="noStrike" spc="-1" err="1">
                  <a:solidFill>
                    <a:srgbClr val="000000"/>
                  </a:solidFill>
                  <a:latin typeface="Arial"/>
                </a:rPr>
                <a:t>l’API</a:t>
              </a:r>
              <a:r>
                <a:rPr lang="en-US" sz="1800" b="0" strike="noStrike" spc="-1">
                  <a:solidFill>
                    <a:srgbClr val="000000"/>
                  </a:solidFill>
                  <a:latin typeface="Arial"/>
                </a:rPr>
                <a:t> REST per </a:t>
              </a:r>
              <a:r>
                <a:rPr lang="en-US" sz="1800" b="0" strike="noStrike" spc="-1" err="1">
                  <a:solidFill>
                    <a:srgbClr val="000000"/>
                  </a:solidFill>
                  <a:latin typeface="Arial"/>
                </a:rPr>
                <a:t>recuperare</a:t>
              </a:r>
              <a:r>
                <a:rPr lang="en-US" sz="1800" b="0" strike="noStrike" spc="-1">
                  <a:solidFill>
                    <a:srgbClr val="000000"/>
                  </a:solidFill>
                  <a:latin typeface="Arial"/>
                </a:rPr>
                <a:t> le </a:t>
              </a:r>
              <a:r>
                <a:rPr lang="en-US" sz="1800" b="0" strike="noStrike" spc="-1" err="1">
                  <a:solidFill>
                    <a:srgbClr val="000000"/>
                  </a:solidFill>
                  <a:latin typeface="Arial"/>
                </a:rPr>
                <a:t>informazioni</a:t>
              </a:r>
              <a:endParaRPr lang="en-US" sz="1800" b="0" strike="noStrike" spc="-1" err="1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0" name="Rectangle 3"/>
          <p:cNvSpPr/>
          <p:nvPr/>
        </p:nvSpPr>
        <p:spPr>
          <a:xfrm>
            <a:off x="0" y="0"/>
            <a:ext cx="12187080" cy="685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5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Refactor</a:t>
            </a:r>
            <a:endParaRPr lang="en-US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sketch line 3"/>
          <p:cNvSpPr/>
          <p:nvPr/>
        </p:nvSpPr>
        <p:spPr>
          <a:xfrm>
            <a:off x="838080" y="1865160"/>
            <a:ext cx="10422360" cy="16560"/>
          </a:xfrm>
          <a:custGeom>
            <a:avLst/>
            <a:gdLst>
              <a:gd name="textAreaLeft" fmla="*/ 0 w 10422360"/>
              <a:gd name="textAreaRight" fmla="*/ 10424160 w 10422360"/>
              <a:gd name="textAreaTop" fmla="*/ 0 h 16560"/>
              <a:gd name="textAreaBottom" fmla="*/ 18360 h 16560"/>
            </a:gdLst>
            <a:ahLst/>
            <a:cxnLst/>
            <a:rect l="textAreaLeft" t="textAreaTop" r="textAreaRight" b="textAreaBottom"/>
            <a:pathLst>
              <a:path w="10424160" h="18288" fill="none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rgbClr val="ED7D3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-26640" rIns="90000" bIns="-2664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23" name="Rettangolo 122"/>
          <p:cNvSpPr/>
          <p:nvPr/>
        </p:nvSpPr>
        <p:spPr>
          <a:xfrm>
            <a:off x="5257800" y="3076560"/>
            <a:ext cx="1952280" cy="1952280"/>
          </a:xfrm>
          <a:prstGeom prst="rect">
            <a:avLst/>
          </a:prstGeom>
          <a:blipFill rotWithShape="0">
            <a:blip r:embed="rId2"/>
            <a:srcRect/>
            <a:stretch/>
          </a:blipFill>
          <a:ln>
            <a:solidFill>
              <a:srgbClr val="FFFFFF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2"/>
          <p:cNvSpPr/>
          <p:nvPr/>
        </p:nvSpPr>
        <p:spPr>
          <a:xfrm>
            <a:off x="668880" y="340200"/>
            <a:ext cx="10513440" cy="132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it-IT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Scheduler (issue #412)</a:t>
            </a: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CustomShape 1"/>
          <p:cNvSpPr/>
          <p:nvPr/>
        </p:nvSpPr>
        <p:spPr>
          <a:xfrm>
            <a:off x="668880" y="1677240"/>
            <a:ext cx="10851840" cy="16200"/>
          </a:xfrm>
          <a:custGeom>
            <a:avLst/>
            <a:gdLst>
              <a:gd name="textAreaLeft" fmla="*/ 0 w 10851840"/>
              <a:gd name="textAreaRight" fmla="*/ 10852560 w 10851840"/>
              <a:gd name="textAreaTop" fmla="*/ 0 h 16200"/>
              <a:gd name="textAreaBottom" fmla="*/ 16920 h 16200"/>
            </a:gdLst>
            <a:ahLst/>
            <a:cxnLst/>
            <a:rect l="textAreaLeft" t="textAreaTop" r="textAreaRight" b="textAreaBottom"/>
            <a:pathLst>
              <a:path w="10853928" h="18288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400" cap="rnd">
            <a:solidFill>
              <a:srgbClr val="ED7D3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-28080" rIns="90000" bIns="-2808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6" name="CustomShape 5"/>
          <p:cNvSpPr/>
          <p:nvPr/>
        </p:nvSpPr>
        <p:spPr>
          <a:xfrm>
            <a:off x="587880" y="1968120"/>
            <a:ext cx="11014200" cy="4548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716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it-IT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A causa del refactor, lo scheduler precedente era stato momentaneamente disabilitato.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716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it-IT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In questo Sprint si è inizialmente riadattato lo scheduler in modo tale che tenesse conto delle nuove entità che sono state introdotte. Ora lo scheduler quindi adotta una politica «</a:t>
            </a:r>
            <a:r>
              <a:rPr lang="it-IT" sz="3200" b="0" strike="noStrike" spc="-1">
                <a:solidFill>
                  <a:srgbClr val="FF0000"/>
                </a:solidFill>
                <a:latin typeface="Arial"/>
                <a:ea typeface="DejaVu Sans"/>
              </a:rPr>
              <a:t>First Fit</a:t>
            </a:r>
            <a:r>
              <a:rPr lang="it-IT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» per creare una possibile schedulazione quindi andando a risolvere </a:t>
            </a:r>
            <a:r>
              <a:rPr lang="it-IT" sz="3200" b="0" strike="noStrike" spc="-1">
                <a:solidFill>
                  <a:srgbClr val="7030A0"/>
                </a:solidFill>
                <a:latin typeface="Arial"/>
                <a:ea typeface="DejaVu Sans"/>
              </a:rPr>
              <a:t>l’issue 412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7" name="Rectangle 1"/>
          <p:cNvSpPr/>
          <p:nvPr/>
        </p:nvSpPr>
        <p:spPr>
          <a:xfrm>
            <a:off x="0" y="0"/>
            <a:ext cx="12187080" cy="685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5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Incrementi</a:t>
            </a:r>
            <a:endParaRPr lang="en-US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sketch line 5"/>
          <p:cNvSpPr/>
          <p:nvPr/>
        </p:nvSpPr>
        <p:spPr>
          <a:xfrm>
            <a:off x="838080" y="1865160"/>
            <a:ext cx="10422360" cy="16560"/>
          </a:xfrm>
          <a:custGeom>
            <a:avLst/>
            <a:gdLst>
              <a:gd name="textAreaLeft" fmla="*/ 0 w 10422360"/>
              <a:gd name="textAreaRight" fmla="*/ 10424160 w 10422360"/>
              <a:gd name="textAreaTop" fmla="*/ 0 h 16560"/>
              <a:gd name="textAreaBottom" fmla="*/ 18360 h 16560"/>
            </a:gdLst>
            <a:ahLst/>
            <a:cxnLst/>
            <a:rect l="textAreaLeft" t="textAreaTop" r="textAreaRight" b="textAreaBottom"/>
            <a:pathLst>
              <a:path w="10424160" h="18288" fill="none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rgbClr val="ED7D3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-26640" rIns="90000" bIns="-2664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30" name="Rettangolo 129"/>
          <p:cNvSpPr/>
          <p:nvPr/>
        </p:nvSpPr>
        <p:spPr>
          <a:xfrm>
            <a:off x="4776120" y="2971800"/>
            <a:ext cx="2538720" cy="2538720"/>
          </a:xfrm>
          <a:prstGeom prst="rect">
            <a:avLst/>
          </a:prstGeom>
          <a:blipFill rotWithShape="0">
            <a:blip r:embed="rId2"/>
            <a:srcRect/>
            <a:stretch/>
          </a:blipFill>
          <a:ln>
            <a:solidFill>
              <a:srgbClr val="FFFFFF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1" name="Rectangle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160" cy="6857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 fontScale="83888"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it-IT" sz="5400" b="0" strike="noStrike" spc="-1">
                <a:solidFill>
                  <a:schemeClr val="dk1"/>
                </a:solidFill>
                <a:latin typeface="Calibri Light"/>
                <a:ea typeface="Calibri Light"/>
              </a:rPr>
              <a:t>Modifiche alla lista degli utenti scambiabili (issues #389, #42)</a:t>
            </a:r>
            <a:endParaRPr lang="en-US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sketch lin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8880" y="1677240"/>
            <a:ext cx="10853280" cy="17640"/>
          </a:xfrm>
          <a:custGeom>
            <a:avLst/>
            <a:gdLst>
              <a:gd name="textAreaLeft" fmla="*/ 0 w 10853280"/>
              <a:gd name="textAreaRight" fmla="*/ 10854000 w 10853280"/>
              <a:gd name="textAreaTop" fmla="*/ 0 h 17640"/>
              <a:gd name="textAreaBottom" fmla="*/ 18360 h 17640"/>
            </a:gdLst>
            <a:ahLst/>
            <a:cxnLst/>
            <a:rect l="textAreaLeft" t="textAreaTop" r="textAreaRight" b="textAreaBottom"/>
            <a:pathLst>
              <a:path w="10853928" h="18288" fill="none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rgbClr val="ED7D3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-26640" rIns="90000" bIns="-2664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838080" y="1929240"/>
            <a:ext cx="10514880" cy="4251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89999"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strike="noStrike" spc="-1">
                <a:solidFill>
                  <a:schemeClr val="dk1"/>
                </a:solidFill>
                <a:latin typeface="Calibri"/>
                <a:ea typeface="Calibri"/>
              </a:rPr>
              <a:t>Risoluzione Issue #389 e (parzialmente) #42.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strike="noStrike" spc="-1">
                <a:solidFill>
                  <a:schemeClr val="dk1"/>
                </a:solidFill>
                <a:latin typeface="Calibri"/>
                <a:ea typeface="Calibri"/>
              </a:rPr>
              <a:t>La lista degli utenti scambiabili, visibile quando un dottore prova ad effettuare uno </a:t>
            </a:r>
            <a:r>
              <a:rPr lang="de-DE" sz="2000" b="1" strike="noStrike" spc="-1">
                <a:solidFill>
                  <a:schemeClr val="dk1"/>
                </a:solidFill>
                <a:latin typeface="Calibri"/>
                <a:ea typeface="Calibri"/>
              </a:rPr>
              <a:t>scambio turno</a:t>
            </a:r>
            <a:r>
              <a:rPr lang="de-DE" sz="2000" b="0" strike="noStrike" spc="-1">
                <a:solidFill>
                  <a:schemeClr val="dk1"/>
                </a:solidFill>
                <a:latin typeface="Calibri"/>
                <a:ea typeface="Calibri"/>
              </a:rPr>
              <a:t>, è stata modificata per mostrare solamente i dottori con cui è possibile effettuare lo scambio.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strike="noStrike" spc="-1">
                <a:solidFill>
                  <a:schemeClr val="dk1"/>
                </a:solidFill>
                <a:latin typeface="Calibri"/>
                <a:ea typeface="Calibri"/>
              </a:rPr>
              <a:t>In particolare, il turno impone un numero minimo di dottori per seniority.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strike="noStrike" spc="-1">
                <a:solidFill>
                  <a:schemeClr val="dk1"/>
                </a:solidFill>
                <a:latin typeface="Calibri"/>
                <a:ea typeface="Calibri"/>
              </a:rPr>
              <a:t>Consideriamo la quantità di medici richiesta per ogni seniority (</a:t>
            </a:r>
            <a:r>
              <a:rPr lang="de-DE" sz="2000" b="0" i="1" strike="noStrike" spc="-1">
                <a:solidFill>
                  <a:schemeClr val="dk1"/>
                </a:solidFill>
                <a:latin typeface="Calibri"/>
                <a:ea typeface="Calibri"/>
              </a:rPr>
              <a:t>quantitàRichiestaPerSeniority</a:t>
            </a:r>
            <a:r>
              <a:rPr lang="de-DE" sz="2000" b="0" strike="noStrike" spc="-1">
                <a:solidFill>
                  <a:schemeClr val="dk1"/>
                </a:solidFill>
                <a:latin typeface="Calibri"/>
                <a:ea typeface="Calibri"/>
              </a:rPr>
              <a:t>) e il numero di medici allocati nel turno per seniority (</a:t>
            </a:r>
            <a:r>
              <a:rPr lang="de-DE" sz="2000" b="0" i="1" strike="noStrike" spc="-1">
                <a:solidFill>
                  <a:schemeClr val="dk1"/>
                </a:solidFill>
                <a:latin typeface="Calibri"/>
                <a:ea typeface="Calibri"/>
              </a:rPr>
              <a:t>quantitàAllocataPerSeniority</a:t>
            </a:r>
            <a:r>
              <a:rPr lang="de-DE" sz="2000" b="0" strike="noStrike" spc="-1">
                <a:solidFill>
                  <a:schemeClr val="dk1"/>
                </a:solidFill>
                <a:latin typeface="Calibri"/>
                <a:ea typeface="Calibri"/>
              </a:rPr>
              <a:t>). 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strike="noStrike" spc="-1">
                <a:solidFill>
                  <a:schemeClr val="dk1"/>
                </a:solidFill>
                <a:latin typeface="Calibri"/>
                <a:ea typeface="Calibri"/>
              </a:rPr>
              <a:t>Se un dottore di una certa seniority vuole ritirarsi, possono presentarsi due casi: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,Sans-Serif"/>
              <a:buChar char="•"/>
              <a:tabLst>
                <a:tab pos="0" algn="l"/>
              </a:tabLst>
            </a:pPr>
            <a:r>
              <a:rPr lang="de-DE" sz="2000" b="0" strike="noStrike" spc="-1">
                <a:solidFill>
                  <a:schemeClr val="dk1"/>
                </a:solidFill>
                <a:latin typeface="Arial"/>
                <a:ea typeface="Calibri"/>
              </a:rPr>
              <a:t>Se </a:t>
            </a:r>
            <a:r>
              <a:rPr lang="de-DE" sz="2000" b="0" i="1" strike="noStrike" spc="-1">
                <a:solidFill>
                  <a:schemeClr val="dk1"/>
                </a:solidFill>
                <a:latin typeface="Arial"/>
                <a:ea typeface="Calibri"/>
              </a:rPr>
              <a:t>quantitàAllocataPerSeniority </a:t>
            </a:r>
            <a:r>
              <a:rPr lang="de-DE" sz="2000" b="0" strike="noStrike" spc="-1">
                <a:solidFill>
                  <a:schemeClr val="dk1"/>
                </a:solidFill>
                <a:latin typeface="Arial"/>
                <a:ea typeface="Calibri"/>
              </a:rPr>
              <a:t>-1 &lt; </a:t>
            </a:r>
            <a:r>
              <a:rPr lang="de-DE" sz="2000" b="0" i="1" strike="noStrike" spc="-1">
                <a:solidFill>
                  <a:schemeClr val="dk1"/>
                </a:solidFill>
                <a:latin typeface="Arial"/>
                <a:ea typeface="Calibri"/>
              </a:rPr>
              <a:t>quantitàRichiestaPerSeniority</a:t>
            </a:r>
            <a:r>
              <a:rPr lang="de-DE" sz="2000" b="0" strike="noStrike" spc="-1">
                <a:solidFill>
                  <a:schemeClr val="dk1"/>
                </a:solidFill>
                <a:latin typeface="Arial"/>
                <a:ea typeface="Calibri"/>
              </a:rPr>
              <a:t>,  allora il dottore può essere sostituito solo da un pari ruolo, in quanto altrimenti si violerebbe la struttura del turno;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,Sans-Serif"/>
              <a:buChar char="•"/>
              <a:tabLst>
                <a:tab pos="0" algn="l"/>
              </a:tabLst>
            </a:pPr>
            <a:r>
              <a:rPr lang="de-DE" sz="2000" b="0" strike="noStrike" spc="-1">
                <a:solidFill>
                  <a:schemeClr val="dk1"/>
                </a:solidFill>
                <a:latin typeface="Arial"/>
                <a:ea typeface="Calibri"/>
              </a:rPr>
              <a:t>Se </a:t>
            </a:r>
            <a:r>
              <a:rPr lang="de-DE" sz="2000" b="0" i="1" strike="noStrike" spc="-1">
                <a:solidFill>
                  <a:schemeClr val="dk1"/>
                </a:solidFill>
                <a:latin typeface="Arial"/>
                <a:ea typeface="Calibri"/>
              </a:rPr>
              <a:t>quantitàAllocataPerSeniority -1 </a:t>
            </a:r>
            <a:r>
              <a:rPr lang="de-DE" sz="2000" b="0" strike="noStrike" spc="-1">
                <a:solidFill>
                  <a:schemeClr val="dk1"/>
                </a:solidFill>
                <a:latin typeface="Arial"/>
                <a:ea typeface="Calibri"/>
              </a:rPr>
              <a:t>≥ </a:t>
            </a:r>
            <a:r>
              <a:rPr lang="de-DE" sz="2000" b="0" i="1" strike="noStrike" spc="-1">
                <a:solidFill>
                  <a:schemeClr val="dk1"/>
                </a:solidFill>
                <a:latin typeface="Arial"/>
                <a:ea typeface="Calibri"/>
              </a:rPr>
              <a:t>quantitàRichiestaPerSeniority</a:t>
            </a:r>
            <a:r>
              <a:rPr lang="de-DE" sz="2000" b="0" strike="noStrike" spc="-1">
                <a:solidFill>
                  <a:schemeClr val="dk1"/>
                </a:solidFill>
                <a:latin typeface="Arial"/>
                <a:ea typeface="Calibri"/>
              </a:rPr>
              <a:t>, allora il dottore può essere sostituito da un pari ruolo o superiore.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pos="0" algn="l"/>
              </a:tabLst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6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it-IT" sz="48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Sistema di notifiche (1)</a:t>
            </a: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CustomShape 7"/>
          <p:cNvSpPr/>
          <p:nvPr/>
        </p:nvSpPr>
        <p:spPr>
          <a:xfrm>
            <a:off x="668880" y="1677240"/>
            <a:ext cx="10851840" cy="16200"/>
          </a:xfrm>
          <a:custGeom>
            <a:avLst/>
            <a:gdLst>
              <a:gd name="textAreaLeft" fmla="*/ 0 w 10851840"/>
              <a:gd name="textAreaRight" fmla="*/ 10852560 w 10851840"/>
              <a:gd name="textAreaTop" fmla="*/ 0 h 16200"/>
              <a:gd name="textAreaBottom" fmla="*/ 16920 h 16200"/>
            </a:gdLst>
            <a:ahLst/>
            <a:cxnLst/>
            <a:rect l="textAreaLeft" t="textAreaTop" r="textAreaRight" b="textAreaBottom"/>
            <a:pathLst>
              <a:path w="10853928" h="18288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400" cap="rnd">
            <a:solidFill>
              <a:srgbClr val="ED7D3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-28080" rIns="90000" bIns="-2808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7" name="CustomShape 8"/>
          <p:cNvSpPr/>
          <p:nvPr/>
        </p:nvSpPr>
        <p:spPr>
          <a:xfrm>
            <a:off x="576000" y="1929240"/>
            <a:ext cx="11014200" cy="456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90000"/>
              </a:lnSpc>
              <a:spcBef>
                <a:spcPts val="1001"/>
              </a:spcBef>
            </a:pPr>
            <a:r>
              <a:rPr lang="it-IT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Il sistema di notifiche presente precedentemente lo sprint era composto solo da un front end dummy che indicava in ogni caso la presenza di due notifiche a tutti gli utenti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</a:pPr>
            <a:br>
              <a:rPr sz="2600"/>
            </a:br>
            <a:r>
              <a:rPr lang="it-IT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Quello che si è andato a fare è stato quindi è stato: in primis l’ideazione dell’architettura software per il back end e la realizzazione di parte di essa.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</a:pP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</a:pPr>
            <a:r>
              <a:rPr lang="it-IT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In seguito siamo andati ad implementare la struttura delle notifiche all’interno del sistema introducendo una prima notifica per la richiesta e la risposta di un cambio turno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</TotalTime>
  <Words>968</Words>
  <Application>Microsoft Office PowerPoint</Application>
  <PresentationFormat>Widescreen</PresentationFormat>
  <Paragraphs>84</Paragraphs>
  <Slides>24</Slides>
  <Notes>5</Notes>
  <HiddenSlides>0</HiddenSlides>
  <ScaleCrop>false</ScaleCrop>
  <HeadingPairs>
    <vt:vector size="4" baseType="variant">
      <vt:variant>
        <vt:lpstr>Tema</vt:lpstr>
      </vt:variant>
      <vt:variant>
        <vt:i4>2</vt:i4>
      </vt:variant>
      <vt:variant>
        <vt:lpstr>Titoli diapositive</vt:lpstr>
      </vt:variant>
      <vt:variant>
        <vt:i4>24</vt:i4>
      </vt:variant>
    </vt:vector>
  </HeadingPairs>
  <TitlesOfParts>
    <vt:vector size="26" baseType="lpstr">
      <vt:lpstr>Office Theme</vt:lpstr>
      <vt:lpstr>Office Theme</vt:lpstr>
      <vt:lpstr>Sprint 5</vt:lpstr>
      <vt:lpstr>Outline</vt:lpstr>
      <vt:lpstr>Bug Fixing</vt:lpstr>
      <vt:lpstr>Risolta gestione fetching delle festività (issue #405)</vt:lpstr>
      <vt:lpstr>Refactor</vt:lpstr>
      <vt:lpstr>Presentazione standard di PowerPoint</vt:lpstr>
      <vt:lpstr>Incrementi</vt:lpstr>
      <vt:lpstr>Modifiche alla lista degli utenti scambiabili (issues #389, #42)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Work In Progress</vt:lpstr>
      <vt:lpstr>Localizzazione (issue #411)</vt:lpstr>
      <vt:lpstr>Algoritmo di scheduling</vt:lpstr>
      <vt:lpstr>Miglioramento dello scheduler</vt:lpstr>
      <vt:lpstr>Scheduler: punti lasciati in sospeso (1)</vt:lpstr>
      <vt:lpstr>Scheduler: punti lasciati in sospeso (2)</vt:lpstr>
      <vt:lpstr>Statistiche</vt:lpstr>
      <vt:lpstr>Statistiche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3</dc:title>
  <dc:subject/>
  <dc:creator>Danilo D'Amico</dc:creator>
  <dc:description/>
  <cp:lastModifiedBy/>
  <cp:revision>36</cp:revision>
  <dcterms:created xsi:type="dcterms:W3CDTF">2023-12-18T13:11:01Z</dcterms:created>
  <dcterms:modified xsi:type="dcterms:W3CDTF">2024-01-15T10:16:56Z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Widescreen</vt:lpwstr>
  </property>
  <property fmtid="{D5CDD505-2E9C-101B-9397-08002B2CF9AE}" pid="4" name="Slides">
    <vt:i4>18</vt:i4>
  </property>
</Properties>
</file>