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1" r:id="rId4"/>
    <p:sldId id="282" r:id="rId5"/>
    <p:sldId id="274" r:id="rId6"/>
    <p:sldId id="291" r:id="rId7"/>
    <p:sldId id="295" r:id="rId8"/>
    <p:sldId id="298" r:id="rId9"/>
    <p:sldId id="299" r:id="rId10"/>
    <p:sldId id="300" r:id="rId11"/>
    <p:sldId id="301" r:id="rId12"/>
    <p:sldId id="302" r:id="rId13"/>
    <p:sldId id="286" r:id="rId14"/>
    <p:sldId id="290" r:id="rId15"/>
    <p:sldId id="292" r:id="rId16"/>
    <p:sldId id="294" r:id="rId17"/>
    <p:sldId id="276" r:id="rId18"/>
    <p:sldId id="293" r:id="rId19"/>
    <p:sldId id="262" r:id="rId20"/>
    <p:sldId id="288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04450-107C-9E58-4516-170D7124E50D}" v="760" dt="2025-01-12T22:00:40.961"/>
    <p1510:client id="{E8E2503C-9BE6-2437-61AF-E7E57FCFDCD6}" v="58" dt="2025-01-12T21:36:13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0F5C2-1F77-45FD-808B-AC99B6454F11}" type="datetimeFigureOut">
              <a:t>1/13/2025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64AC7-4DA4-48E7-90C1-5D3C29B92E12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82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98AE8D-CFAA-44B1-E7E8-07D701EC73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432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28BA37-C422-CD07-6BBD-0466D08075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472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24745-480D-AF96-5440-FBC020941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192A8A-AB33-56C5-F1B3-039F88C81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6BC216-113A-90A9-9777-F5EA7A8DE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E1F21B-0321-55E5-CE14-FD077B28BB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88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Parla delle metriche che ci interessano: kappa, </a:t>
            </a:r>
            <a:r>
              <a:rPr lang="it-IT" dirty="0" err="1"/>
              <a:t>auc</a:t>
            </a:r>
            <a:r>
              <a:rPr lang="it-IT" dirty="0"/>
              <a:t>, recall, npofb20… POSSO FARE 4 SLIDE (1 PER OGNI METRICA) PER OGNI PROGETTO, quindi in totale 8 slide, e dedicare le ultime 3 alle conclusioni, ultima slide con i link utili e ringrazio per l’attenzione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AB6F23-A62E-F44D-BCA9-B4EA17B1E3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00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CSW-Teams" TargetMode="Externa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720673E-B1FD-D4B5-9D8E-D21042BB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791457"/>
            <a:ext cx="5810410" cy="7612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b="1" kern="1200" noProof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Shifts happen - Sprint 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C4282F-C766-6685-02B7-9B6CE73E9AD8}"/>
              </a:ext>
            </a:extLst>
          </p:cNvPr>
          <p:cNvSpPr txBox="1"/>
          <p:nvPr/>
        </p:nvSpPr>
        <p:spPr>
          <a:xfrm>
            <a:off x="761840" y="2977691"/>
            <a:ext cx="4544762" cy="2034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Matteo Basili	- </a:t>
            </a:r>
            <a:r>
              <a:rPr lang="it-IT" sz="1800" b="0" i="0" u="none" strike="noStrike" noProof="0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0342020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Massimo Buniy - 0350022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Federico Cappellini - 0342018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Alessandro Finocchi - 0340543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B4D14D4-54E4-F4CB-F5EE-0D1FD2CF20EE}"/>
              </a:ext>
            </a:extLst>
          </p:cNvPr>
          <p:cNvSpPr/>
          <p:nvPr/>
        </p:nvSpPr>
        <p:spPr>
          <a:xfrm rot="7936545">
            <a:off x="6068179" y="2652125"/>
            <a:ext cx="9387280" cy="4668716"/>
          </a:xfrm>
          <a:prstGeom prst="triangle">
            <a:avLst>
              <a:gd name="adj" fmla="val 54376"/>
            </a:avLst>
          </a:prstGeom>
          <a:solidFill>
            <a:srgbClr val="163E64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pic>
        <p:nvPicPr>
          <p:cNvPr id="1026" name="Picture 2" descr="Engineering Meticulous Gradient icon">
            <a:extLst>
              <a:ext uri="{FF2B5EF4-FFF2-40B4-BE49-F238E27FC236}">
                <a16:creationId xmlns:a16="http://schemas.microsoft.com/office/drawing/2014/main" id="{9B1DDA2A-1ABE-AE67-E484-D88D85B51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28526">
            <a:off x="7801038" y="1981447"/>
            <a:ext cx="2656043" cy="265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4">
            <a:extLst>
              <a:ext uri="{FF2B5EF4-FFF2-40B4-BE49-F238E27FC236}">
                <a16:creationId xmlns:a16="http://schemas.microsoft.com/office/drawing/2014/main" id="{6B9F2040-1CDC-553D-F93A-F123A3DDC135}"/>
              </a:ext>
            </a:extLst>
          </p:cNvPr>
          <p:cNvSpPr/>
          <p:nvPr/>
        </p:nvSpPr>
        <p:spPr>
          <a:xfrm rot="5400000">
            <a:off x="1018732" y="1295864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3436E-F06C-7782-975D-95EAFFBE3D72}"/>
              </a:ext>
            </a:extLst>
          </p:cNvPr>
          <p:cNvSpPr txBox="1"/>
          <p:nvPr/>
        </p:nvSpPr>
        <p:spPr>
          <a:xfrm>
            <a:off x="728641" y="1762995"/>
            <a:ext cx="1372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A.A. 2024/2025</a:t>
            </a:r>
          </a:p>
        </p:txBody>
      </p:sp>
    </p:spTree>
    <p:extLst>
      <p:ext uri="{BB962C8B-B14F-4D97-AF65-F5344CB8AC3E}">
        <p14:creationId xmlns:p14="http://schemas.microsoft.com/office/powerpoint/2010/main" val="392534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5CAEE-FDC5-3E60-424C-14770047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B0254-4A13-E73A-2AF7-83D8CF53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development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1B78EF4-11FB-93FC-C360-932840411BBF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E7B8731-4768-CF94-1E57-C988D7CE7C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5A844-2EFA-4BD3-B7BB-C8720449D90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4055B87-137F-1BBD-4508-FD8D81DA281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05646A-2F62-E838-9ECF-B3A116787DCB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10</a:t>
            </a:r>
            <a:endParaRPr lang="it-IT" sz="1400" noProof="0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4935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Separate</a:t>
            </a:r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Database per </a:t>
            </a:r>
            <a:r>
              <a:rPr lang="it-I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Panoramica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dirty="0"/>
              <a:t>Ogni </a:t>
            </a:r>
            <a:r>
              <a:rPr lang="it-IT" dirty="0" err="1"/>
              <a:t>tenant</a:t>
            </a:r>
            <a:r>
              <a:rPr lang="it-IT" dirty="0"/>
              <a:t> ha il proprio database fisico</a:t>
            </a:r>
          </a:p>
          <a:p>
            <a:endParaRPr lang="it-IT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Meccanismo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Si mantiene a </a:t>
            </a:r>
            <a:r>
              <a:rPr lang="it-IT" sz="1600" dirty="0" err="1"/>
              <a:t>runtime</a:t>
            </a:r>
            <a:r>
              <a:rPr lang="it-IT" sz="1600" dirty="0"/>
              <a:t> una mappa che lega i </a:t>
            </a:r>
            <a:r>
              <a:rPr lang="it-IT" sz="1600" dirty="0" err="1"/>
              <a:t>tenant</a:t>
            </a:r>
            <a:r>
              <a:rPr lang="it-IT" sz="1600" dirty="0"/>
              <a:t> al rispettivo Database</a:t>
            </a:r>
          </a:p>
          <a:p>
            <a:r>
              <a:rPr lang="en-GB" b="1" dirty="0"/>
              <a:t>- </a:t>
            </a:r>
            <a:r>
              <a:rPr lang="en-GB" b="1" dirty="0" err="1"/>
              <a:t>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Livello più alto di sicurezza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Isolamento delle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Scalabilità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Alto livello di personalizzazione del DB per il </a:t>
            </a:r>
            <a:r>
              <a:rPr lang="it-IT" sz="1600" dirty="0" err="1"/>
              <a:t>tenant</a:t>
            </a:r>
          </a:p>
          <a:p>
            <a:r>
              <a:rPr lang="en-GB" b="1" dirty="0"/>
              <a:t>- </a:t>
            </a:r>
            <a:r>
              <a:rPr lang="en-GB" b="1" dirty="0" err="1"/>
              <a:t>Svantaggi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All'aumentare del numero di </a:t>
            </a:r>
            <a:r>
              <a:rPr lang="it-IT" sz="1600" dirty="0" err="1"/>
              <a:t>tenant</a:t>
            </a:r>
            <a:r>
              <a:rPr lang="it-IT" sz="1600" dirty="0"/>
              <a:t> aumenta anche la complessità del sistema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Costi delle infrastrutture potenzialmente più alti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Difficoltà nel replicare un cambiamento su uno schema</a:t>
            </a:r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5396D783-CB99-EA55-BFAB-F06D8D7C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pic>
        <p:nvPicPr>
          <p:cNvPr id="9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ECF0E679-7FC2-A40D-B06B-CBB6B0EDF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49" y="263454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78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5CAEE-FDC5-3E60-424C-14770047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B0254-4A13-E73A-2AF7-83D8CF53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development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1B78EF4-11FB-93FC-C360-932840411BBF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E7B8731-4768-CF94-1E57-C988D7CE7C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5A844-2EFA-4BD3-B7BB-C8720449D90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4055B87-137F-1BBD-4508-FD8D81DA281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05646A-2F62-E838-9ECF-B3A116787DCB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11</a:t>
            </a:r>
            <a:endParaRPr lang="it-IT" sz="1400" noProof="0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4470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Separate Database per </a:t>
            </a:r>
            <a:r>
              <a:rPr lang="it-I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Implementazione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 dirty="0"/>
              <a:t>- </a:t>
            </a:r>
            <a:r>
              <a:rPr lang="en-GB" b="1" dirty="0" err="1"/>
              <a:t>Estrazione</a:t>
            </a:r>
            <a:r>
              <a:rPr lang="en-GB" b="1" dirty="0"/>
              <a:t> </a:t>
            </a:r>
            <a:r>
              <a:rPr lang="en-GB" b="1" dirty="0" err="1"/>
              <a:t>dell'identificatore</a:t>
            </a:r>
            <a:r>
              <a:rPr lang="en-GB" b="1" dirty="0"/>
              <a:t> del tenant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Approccio </a:t>
            </a:r>
            <a:r>
              <a:rPr lang="it-IT" sz="1600" i="1" dirty="0"/>
              <a:t>JWT-</a:t>
            </a:r>
            <a:r>
              <a:rPr lang="it-IT" sz="1600" i="1" dirty="0" err="1"/>
              <a:t>claim</a:t>
            </a:r>
            <a:r>
              <a:rPr lang="it-IT" sz="1600" i="1" dirty="0"/>
              <a:t>-</a:t>
            </a:r>
            <a:r>
              <a:rPr lang="it-IT" sz="1600" i="1" dirty="0" err="1"/>
              <a:t>based</a:t>
            </a:r>
            <a:r>
              <a:rPr lang="it-IT" sz="1600" dirty="0"/>
              <a:t> + </a:t>
            </a:r>
            <a:r>
              <a:rPr lang="it-IT" sz="1600" i="1" dirty="0" err="1"/>
              <a:t>ThreadLocal</a:t>
            </a:r>
            <a:r>
              <a:rPr lang="it-IT" sz="1600" dirty="0"/>
              <a:t> per identificare il </a:t>
            </a:r>
            <a:r>
              <a:rPr lang="it-IT" sz="1600" dirty="0" err="1"/>
              <a:t>tenant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Configurazione</a:t>
            </a:r>
            <a:r>
              <a:rPr lang="en-GB" b="1" dirty="0"/>
              <a:t> di Hibernate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Configurato </a:t>
            </a:r>
            <a:r>
              <a:rPr lang="it-IT" sz="1600" dirty="0" err="1"/>
              <a:t>Hibernate</a:t>
            </a:r>
            <a:r>
              <a:rPr lang="it-IT" sz="1600" dirty="0"/>
              <a:t> con </a:t>
            </a:r>
            <a:r>
              <a:rPr lang="it-IT" sz="1600" i="1" dirty="0" err="1"/>
              <a:t>MultiTenancyStrategy.DATABASE</a:t>
            </a:r>
            <a:endParaRPr lang="it-IT" sz="1600" dirty="0" err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Implementato un </a:t>
            </a:r>
            <a:r>
              <a:rPr lang="it-IT" sz="1600" i="1" dirty="0" err="1"/>
              <a:t>CurrentTenantIdentifierResolver</a:t>
            </a:r>
            <a:r>
              <a:rPr lang="it-IT" sz="1600" dirty="0"/>
              <a:t> che restituisce il nome del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Implementato un </a:t>
            </a:r>
            <a:r>
              <a:rPr lang="it-IT" sz="1600" i="1" dirty="0" err="1"/>
              <a:t>MultiTenantConnectionProvider</a:t>
            </a:r>
            <a:r>
              <a:rPr lang="it-IT" sz="1600" i="1" dirty="0"/>
              <a:t> </a:t>
            </a:r>
            <a:r>
              <a:rPr lang="it-IT" sz="1600" dirty="0"/>
              <a:t>che</a:t>
            </a:r>
            <a:r>
              <a:rPr lang="it-IT" sz="1600" i="1" dirty="0"/>
              <a:t> </a:t>
            </a:r>
            <a:r>
              <a:rPr lang="it-IT" sz="1600" dirty="0"/>
              <a:t>configura la connessione allo specifico database relativo al </a:t>
            </a:r>
            <a:r>
              <a:rPr lang="it-IT" sz="1600" dirty="0" err="1"/>
              <a:t>tenant</a:t>
            </a:r>
          </a:p>
          <a:p>
            <a:pPr lvl="0"/>
            <a:r>
              <a:rPr lang="en-GB" b="1" dirty="0"/>
              <a:t>- </a:t>
            </a:r>
            <a:r>
              <a:rPr lang="en-GB" b="1" dirty="0" err="1"/>
              <a:t>Migrazioni</a:t>
            </a:r>
            <a:r>
              <a:rPr lang="en-GB" b="1" dirty="0"/>
              <a:t>:</a:t>
            </a:r>
            <a:endParaRPr lang="en-GB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Manualmente per ciascun database</a:t>
            </a:r>
            <a:endParaRPr lang="en-GB" sz="160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5396D783-CB99-EA55-BFAB-F06D8D7C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pic>
        <p:nvPicPr>
          <p:cNvPr id="9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B4ADBA95-B937-F46B-AED3-8571AA5C9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389" y="261422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67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5CAEE-FDC5-3E60-424C-14770047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B0254-4A13-E73A-2AF7-83D8CF53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development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1B78EF4-11FB-93FC-C360-932840411BBF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E7B8731-4768-CF94-1E57-C988D7CE7C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5A844-2EFA-4BD3-B7BB-C8720449D90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4055B87-137F-1BBD-4508-FD8D81DA281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05646A-2F62-E838-9ECF-B3A116787DCB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12</a:t>
            </a:r>
            <a:endParaRPr lang="it-IT" sz="1400" noProof="0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Separate Database per </a:t>
            </a:r>
            <a:r>
              <a:rPr lang="it-I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Flusso di lavoro</a:t>
            </a: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it-IT" dirty="0"/>
              <a:t>- </a:t>
            </a:r>
            <a:r>
              <a:rPr lang="it-IT" b="1" dirty="0"/>
              <a:t>Per ogni richiesta HTTP: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Si estrae il </a:t>
            </a:r>
            <a:r>
              <a:rPr lang="it-IT" sz="1600" dirty="0" err="1"/>
              <a:t>tenant</a:t>
            </a:r>
            <a:r>
              <a:rPr lang="it-IT" sz="1600" dirty="0"/>
              <a:t> ID dal JWT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Si assegna il </a:t>
            </a:r>
            <a:r>
              <a:rPr lang="it-IT" sz="1600" dirty="0" err="1"/>
              <a:t>tenant</a:t>
            </a:r>
            <a:r>
              <a:rPr lang="it-IT" sz="1600" dirty="0"/>
              <a:t> ID estratto come </a:t>
            </a:r>
            <a:r>
              <a:rPr lang="it-IT" sz="1600" dirty="0" err="1"/>
              <a:t>tenant</a:t>
            </a:r>
            <a:r>
              <a:rPr lang="it-IT" sz="1600" dirty="0"/>
              <a:t> corrente al </a:t>
            </a:r>
            <a:r>
              <a:rPr lang="it-IT" sz="1600" i="1" dirty="0" err="1"/>
              <a:t>TenantContext</a:t>
            </a:r>
            <a:endParaRPr lang="it-IT" sz="1600" i="1" dirty="0"/>
          </a:p>
          <a:p>
            <a:pPr marL="800100" lvl="1" indent="-342900">
              <a:buFont typeface="+mj-lt"/>
              <a:buAutoNum type="arabicPeriod"/>
            </a:pPr>
            <a:endParaRPr lang="it-IT" sz="1600" dirty="0"/>
          </a:p>
          <a:p>
            <a:pPr marL="285750" indent="-285750">
              <a:buFontTx/>
              <a:buChar char="-"/>
            </a:pPr>
            <a:r>
              <a:rPr lang="it-IT" b="1" dirty="0"/>
              <a:t>Per ogni interazione col database, </a:t>
            </a:r>
            <a:r>
              <a:rPr lang="it-IT" b="1" dirty="0" err="1"/>
              <a:t>Hibernate</a:t>
            </a:r>
            <a:r>
              <a:rPr lang="it-IT" b="1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Utilizza il </a:t>
            </a:r>
            <a:r>
              <a:rPr lang="it-IT" sz="1600" i="1" dirty="0" err="1"/>
              <a:t>CurrentTenantIdentifierResolver</a:t>
            </a:r>
            <a:r>
              <a:rPr lang="it-IT" sz="1600" dirty="0"/>
              <a:t> per identificare il </a:t>
            </a:r>
            <a:r>
              <a:rPr lang="it-IT" sz="1600" dirty="0" err="1"/>
              <a:t>tenant</a:t>
            </a:r>
            <a:r>
              <a:rPr lang="it-IT" sz="1600" dirty="0"/>
              <a:t> corrente dal </a:t>
            </a:r>
            <a:r>
              <a:rPr lang="it-IT" sz="1600" i="1" dirty="0" err="1"/>
              <a:t>TenantContext</a:t>
            </a:r>
            <a:endParaRPr lang="it-IT" sz="1600" i="1" dirty="0"/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Utilizza il </a:t>
            </a:r>
            <a:r>
              <a:rPr lang="it-IT" sz="1600" i="1" dirty="0" err="1"/>
              <a:t>MultiTenantConnectionProvider</a:t>
            </a:r>
            <a:r>
              <a:rPr lang="it-IT" sz="1600" i="1" dirty="0"/>
              <a:t> </a:t>
            </a:r>
            <a:r>
              <a:rPr lang="it-IT" sz="1600" dirty="0"/>
              <a:t>per configurare la connessione al database utilizzando lo schema relativo al </a:t>
            </a:r>
            <a:r>
              <a:rPr lang="it-IT" sz="1600" dirty="0" err="1"/>
              <a:t>tenant</a:t>
            </a:r>
            <a:r>
              <a:rPr lang="it-IT" sz="1600" dirty="0"/>
              <a:t> corrente</a:t>
            </a:r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5396D783-CB99-EA55-BFAB-F06D8D7C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pic>
        <p:nvPicPr>
          <p:cNvPr id="9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8DF4F364-A676-131E-01E0-BB0DCE304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9" y="267518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29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159A2-8473-B723-5AF2-A52F3F612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1061EC-AFC3-C635-0A99-758FF9F3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3876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Code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nalysis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options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84837E-5246-A8F0-B794-A990B78ECC4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3293FE5-7463-D312-C599-B9823E868D7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9C0545-19CF-425B-64D6-67FAEC68E8A5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74DA76-F40A-B619-CE66-56F7AE1305F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81DBB4-1C34-A8D5-5F03-ABC05C5917AF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13</a:t>
            </a:r>
            <a:endParaRPr lang="it-IT" sz="1400" noProof="0" dirty="0"/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A05DE7FA-A329-DCF5-1DD8-7E60B77B98E8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ANALISI STATICA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600" y="352800"/>
            <a:ext cx="885600" cy="885600"/>
          </a:xfrm>
          <a:prstGeom prst="rect">
            <a:avLst/>
          </a:prstGeom>
        </p:spPr>
      </p:pic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437A6577-6492-A872-D310-B23317A82D56}"/>
              </a:ext>
            </a:extLst>
          </p:cNvPr>
          <p:cNvGraphicFramePr>
            <a:graphicFrameLocks noGrp="1"/>
          </p:cNvGraphicFramePr>
          <p:nvPr/>
        </p:nvGraphicFramePr>
        <p:xfrm>
          <a:off x="639724" y="2327472"/>
          <a:ext cx="6710812" cy="22098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355406">
                  <a:extLst>
                    <a:ext uri="{9D8B030D-6E8A-4147-A177-3AD203B41FA5}">
                      <a16:colId xmlns:a16="http://schemas.microsoft.com/office/drawing/2014/main" val="3808600457"/>
                    </a:ext>
                  </a:extLst>
                </a:gridCol>
                <a:gridCol w="3355406">
                  <a:extLst>
                    <a:ext uri="{9D8B030D-6E8A-4147-A177-3AD203B41FA5}">
                      <a16:colId xmlns:a16="http://schemas.microsoft.com/office/drawing/2014/main" val="1802364912"/>
                    </a:ext>
                  </a:extLst>
                </a:gridCol>
              </a:tblGrid>
              <a:tr h="2032978">
                <a:tc>
                  <a:txBody>
                    <a:bodyPr/>
                    <a:lstStyle/>
                    <a:p>
                      <a:r>
                        <a:rPr lang="it-IT" dirty="0"/>
                        <a:t>Strumenti </a:t>
                      </a:r>
                      <a:r>
                        <a:rPr lang="it-IT" dirty="0" err="1"/>
                        <a:t>Backend</a:t>
                      </a:r>
                      <a:r>
                        <a:rPr lang="it-IT" dirty="0"/>
                        <a:t> (Java)</a:t>
                      </a:r>
                    </a:p>
                    <a:p>
                      <a:endParaRPr lang="it-IT" sz="1100" dirty="0"/>
                    </a:p>
                    <a:p>
                      <a:r>
                        <a:rPr lang="it-IT" sz="1100" b="1" dirty="0" err="1"/>
                        <a:t>SonarCloud</a:t>
                      </a:r>
                      <a:r>
                        <a:rPr lang="it-IT" sz="1100" b="0" dirty="0"/>
                        <a:t>: analisi approfondita della qualità del codice, rileva bug, vulnerabilità e code </a:t>
                      </a:r>
                      <a:r>
                        <a:rPr lang="it-IT" sz="1100" b="0" dirty="0" err="1"/>
                        <a:t>smells</a:t>
                      </a:r>
                      <a:endParaRPr lang="it-IT" sz="1100" b="0" dirty="0"/>
                    </a:p>
                    <a:p>
                      <a:endParaRPr lang="it-IT" sz="1100" b="0" dirty="0"/>
                    </a:p>
                    <a:p>
                      <a:r>
                        <a:rPr lang="it-IT" sz="1100" dirty="0" err="1"/>
                        <a:t>SpotBugs</a:t>
                      </a:r>
                      <a:r>
                        <a:rPr lang="it-IT" sz="1100" b="0" dirty="0"/>
                        <a:t>: Strumento leggero e specializzato per rilevare bug specifici del codice Java. Facilmente integrabile in </a:t>
                      </a:r>
                      <a:r>
                        <a:rPr lang="it-IT" sz="1100" b="0" dirty="0" err="1"/>
                        <a:t>IntelliJ</a:t>
                      </a:r>
                      <a:r>
                        <a:rPr lang="it-IT" sz="1100" b="0" dirty="0"/>
                        <a:t> tramite Plugin.</a:t>
                      </a:r>
                    </a:p>
                    <a:p>
                      <a:endParaRPr lang="it-IT" sz="1100" b="0" dirty="0"/>
                    </a:p>
                    <a:p>
                      <a:r>
                        <a:rPr lang="it-IT" sz="1100" dirty="0"/>
                        <a:t>PMD:</a:t>
                      </a:r>
                      <a:r>
                        <a:rPr lang="it-IT" sz="1100" b="0" dirty="0"/>
                        <a:t> Completa </a:t>
                      </a:r>
                      <a:r>
                        <a:rPr lang="it-IT" sz="1100" b="0" dirty="0" err="1"/>
                        <a:t>SpotBugs</a:t>
                      </a:r>
                      <a:r>
                        <a:rPr lang="it-IT" sz="1100" b="0" dirty="0"/>
                        <a:t> rilevando problemi di stile e migliorando la leggibilità del codice.</a:t>
                      </a:r>
                      <a:endParaRPr lang="it-IT" sz="11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Strumenti</a:t>
                      </a:r>
                      <a:r>
                        <a:rPr lang="en-GB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Frontend (React)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 err="1"/>
                        <a:t>ESLint</a:t>
                      </a:r>
                      <a:r>
                        <a:rPr lang="it-IT" sz="1100" b="0" dirty="0"/>
                        <a:t>: Standard de facto per l'analisi del codice JavaScript. Rileva problemi di sintassi e aderenza alle best practice.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b="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Lighthouse</a:t>
                      </a:r>
                      <a:r>
                        <a:rPr lang="it-IT" sz="1100" b="0" dirty="0"/>
                        <a:t>: Strumento indispensabile per analizzare performance, SEO, e accessibilità delle applicazioni web.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b="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1" dirty="0" err="1"/>
                        <a:t>DependaBot</a:t>
                      </a:r>
                      <a:r>
                        <a:rPr lang="it-IT" sz="1100" b="0" dirty="0"/>
                        <a:t>: Strumento di GitHub che automatizza la gestione delle dipendenze nei progetti software.</a:t>
                      </a:r>
                      <a:endParaRPr lang="en-GB" sz="1100" b="0" dirty="0">
                        <a:effectLst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4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23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CF3E2-8CAC-8F2E-1E7B-50BB7B44D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B00AB1-47CC-23C8-F6DC-7CFFCC81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3876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Code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nalysis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options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3430FE4-93FB-13B8-6E3E-FE256EFAC5D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97F9A44-7C41-CB2D-2576-417A6BF3387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A0EAB16-14C4-AE0B-0837-D73C22A9367F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D8A7AC-4DE7-7C84-4C5D-F1B68BF3313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497A71-0903-C3AA-AE96-EF76E251BCC6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14</a:t>
            </a:r>
            <a:endParaRPr lang="it-IT" sz="1400" noProof="0" dirty="0"/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3C29904F-F8FB-4B6A-9626-01FF3F5B883B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ANALISI DINAMICA: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625DED6-5977-940C-58A0-AA2265B5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600" y="352800"/>
            <a:ext cx="885600" cy="885600"/>
          </a:xfrm>
          <a:prstGeom prst="rect">
            <a:avLst/>
          </a:prstGeom>
        </p:spPr>
      </p:pic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20CEEFE0-34AF-19B2-B212-590295F4882D}"/>
              </a:ext>
            </a:extLst>
          </p:cNvPr>
          <p:cNvGraphicFramePr>
            <a:graphicFrameLocks noGrp="1"/>
          </p:cNvGraphicFramePr>
          <p:nvPr/>
        </p:nvGraphicFramePr>
        <p:xfrm>
          <a:off x="639724" y="2327472"/>
          <a:ext cx="6710812" cy="413449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355406">
                  <a:extLst>
                    <a:ext uri="{9D8B030D-6E8A-4147-A177-3AD203B41FA5}">
                      <a16:colId xmlns:a16="http://schemas.microsoft.com/office/drawing/2014/main" val="3808600457"/>
                    </a:ext>
                  </a:extLst>
                </a:gridCol>
                <a:gridCol w="3355406">
                  <a:extLst>
                    <a:ext uri="{9D8B030D-6E8A-4147-A177-3AD203B41FA5}">
                      <a16:colId xmlns:a16="http://schemas.microsoft.com/office/drawing/2014/main" val="1802364912"/>
                    </a:ext>
                  </a:extLst>
                </a:gridCol>
              </a:tblGrid>
              <a:tr h="2032978">
                <a:tc>
                  <a:txBody>
                    <a:bodyPr/>
                    <a:lstStyle/>
                    <a:p>
                      <a:r>
                        <a:rPr lang="it-IT" dirty="0"/>
                        <a:t>Java Profilers</a:t>
                      </a:r>
                    </a:p>
                    <a:p>
                      <a:endParaRPr lang="it-IT" sz="1100" dirty="0"/>
                    </a:p>
                    <a:p>
                      <a:r>
                        <a:rPr lang="it-IT" sz="1100" b="0" dirty="0"/>
                        <a:t>Goal: fornire insight su vari aspetti di </a:t>
                      </a:r>
                      <a:r>
                        <a:rPr lang="it-IT" sz="1100" b="0" dirty="0" err="1"/>
                        <a:t>runtime</a:t>
                      </a:r>
                      <a:r>
                        <a:rPr lang="it-IT" sz="1100" b="0" dirty="0"/>
                        <a:t> di un applicazione (</a:t>
                      </a:r>
                      <a:r>
                        <a:rPr lang="it-IT" sz="1100" b="0" dirty="0" err="1"/>
                        <a:t>memory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usage</a:t>
                      </a:r>
                      <a:r>
                        <a:rPr lang="it-IT" sz="1100" b="0" dirty="0"/>
                        <a:t>, </a:t>
                      </a:r>
                      <a:r>
                        <a:rPr lang="it-IT" sz="1100" b="0" dirty="0" err="1"/>
                        <a:t>cpu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consumption</a:t>
                      </a:r>
                      <a:r>
                        <a:rPr lang="it-IT" sz="1100" b="0" dirty="0"/>
                        <a:t>, </a:t>
                      </a:r>
                      <a:r>
                        <a:rPr lang="it-IT" sz="1100" b="0" dirty="0" err="1"/>
                        <a:t>garbage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collection</a:t>
                      </a:r>
                      <a:r>
                        <a:rPr lang="it-IT" sz="1100" b="0" dirty="0"/>
                        <a:t>, </a:t>
                      </a:r>
                      <a:r>
                        <a:rPr lang="it-IT" sz="1100" b="0" dirty="0" err="1"/>
                        <a:t>potential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bottlenecks</a:t>
                      </a:r>
                      <a:r>
                        <a:rPr lang="it-IT" sz="1100" b="0" dirty="0"/>
                        <a:t>…)</a:t>
                      </a:r>
                    </a:p>
                    <a:p>
                      <a:endParaRPr lang="it-IT" sz="1100" b="0" dirty="0"/>
                    </a:p>
                    <a:p>
                      <a:r>
                        <a:rPr lang="it-IT" sz="1100" b="0" dirty="0" err="1"/>
                        <a:t>VisualVM</a:t>
                      </a:r>
                      <a:r>
                        <a:rPr lang="it-IT" sz="1100" b="0" dirty="0"/>
                        <a:t>: tool open-source free che fa profiling di </a:t>
                      </a:r>
                      <a:r>
                        <a:rPr lang="it-IT" sz="1100" b="0" dirty="0" err="1"/>
                        <a:t>cpu</a:t>
                      </a:r>
                      <a:r>
                        <a:rPr lang="it-IT" sz="1100" b="0" dirty="0"/>
                        <a:t> in real-time, memoria, </a:t>
                      </a:r>
                      <a:r>
                        <a:rPr lang="it-IT" sz="1100" b="0" dirty="0" err="1"/>
                        <a:t>thread</a:t>
                      </a:r>
                      <a:r>
                        <a:rPr lang="it-IT" sz="1100" b="0" dirty="0"/>
                        <a:t>, GC, oltre a permettere anche analisi di </a:t>
                      </a:r>
                      <a:r>
                        <a:rPr lang="it-IT" sz="1100" b="0" dirty="0" err="1"/>
                        <a:t>thread</a:t>
                      </a:r>
                      <a:endParaRPr lang="it-IT" sz="1100" b="0" dirty="0"/>
                    </a:p>
                    <a:p>
                      <a:endParaRPr lang="it-IT" sz="1100" b="0" dirty="0"/>
                    </a:p>
                    <a:p>
                      <a:r>
                        <a:rPr lang="it-IT" sz="1100" b="0" dirty="0" err="1"/>
                        <a:t>Jprofiler</a:t>
                      </a:r>
                      <a:r>
                        <a:rPr lang="it-IT" sz="1100" b="0" dirty="0"/>
                        <a:t>, </a:t>
                      </a:r>
                      <a:r>
                        <a:rPr lang="it-IT" sz="1100" b="0" dirty="0" err="1"/>
                        <a:t>YourKit</a:t>
                      </a:r>
                      <a:r>
                        <a:rPr lang="it-IT" sz="1100" b="0" dirty="0"/>
                        <a:t>: commerciali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Sec.&amp;Vulnerability</a:t>
                      </a:r>
                      <a:r>
                        <a:rPr lang="en-GB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Scanners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dirty="0">
                          <a:effectLst/>
                        </a:rPr>
                        <a:t>OWASP ZAP: tool open-source free </a:t>
                      </a:r>
                      <a:r>
                        <a:rPr lang="en-GB" sz="1100" b="0" dirty="0" err="1">
                          <a:effectLst/>
                        </a:rPr>
                        <a:t>che</a:t>
                      </a:r>
                      <a:r>
                        <a:rPr lang="en-GB" sz="1100" b="0" dirty="0">
                          <a:effectLst/>
                        </a:rPr>
                        <a:t> </a:t>
                      </a:r>
                      <a:r>
                        <a:rPr lang="en-GB" sz="1100" b="0" dirty="0" err="1">
                          <a:effectLst/>
                        </a:rPr>
                        <a:t>prova</a:t>
                      </a:r>
                      <a:r>
                        <a:rPr lang="en-GB" sz="1100" b="0" dirty="0">
                          <a:effectLst/>
                        </a:rPr>
                        <a:t> a </a:t>
                      </a:r>
                      <a:r>
                        <a:rPr lang="en-GB" sz="1100" b="0" dirty="0" err="1">
                          <a:effectLst/>
                        </a:rPr>
                        <a:t>sfruttare</a:t>
                      </a:r>
                      <a:r>
                        <a:rPr lang="en-GB" sz="1100" b="0" dirty="0">
                          <a:effectLst/>
                        </a:rPr>
                        <a:t> </a:t>
                      </a:r>
                      <a:r>
                        <a:rPr lang="en-GB" sz="1100" b="0" dirty="0" err="1">
                          <a:effectLst/>
                        </a:rPr>
                        <a:t>vulnerabilità</a:t>
                      </a:r>
                      <a:r>
                        <a:rPr lang="en-GB" sz="1100" b="0" dirty="0">
                          <a:effectLst/>
                        </a:rPr>
                        <a:t> </a:t>
                      </a:r>
                      <a:r>
                        <a:rPr lang="en-GB" sz="1100" b="0" dirty="0" err="1">
                          <a:effectLst/>
                        </a:rPr>
                        <a:t>conosciute</a:t>
                      </a:r>
                      <a:r>
                        <a:rPr lang="en-GB" sz="1100" b="0" dirty="0">
                          <a:effectLst/>
                        </a:rPr>
                        <a:t> (SQL injection, XSS, …). E’ facile da </a:t>
                      </a:r>
                      <a:r>
                        <a:rPr lang="en-GB" sz="1100" b="0" dirty="0" err="1">
                          <a:effectLst/>
                        </a:rPr>
                        <a:t>automatizzare</a:t>
                      </a:r>
                      <a:r>
                        <a:rPr lang="en-GB" sz="1100" b="0" dirty="0">
                          <a:effectLst/>
                        </a:rPr>
                        <a:t> in pipeline di CI/CD e ha un </a:t>
                      </a:r>
                      <a:r>
                        <a:rPr lang="en-GB" sz="1100" b="0" dirty="0" err="1">
                          <a:effectLst/>
                        </a:rPr>
                        <a:t>ecosistema</a:t>
                      </a:r>
                      <a:r>
                        <a:rPr lang="en-GB" sz="1100" b="0" dirty="0">
                          <a:effectLst/>
                        </a:rPr>
                        <a:t> di plugin </a:t>
                      </a:r>
                      <a:r>
                        <a:rPr lang="en-GB" sz="1100" b="0" dirty="0" err="1">
                          <a:effectLst/>
                        </a:rPr>
                        <a:t>molto</a:t>
                      </a:r>
                      <a:r>
                        <a:rPr lang="en-GB" sz="1100" b="0" dirty="0">
                          <a:effectLst/>
                        </a:rPr>
                        <a:t> </a:t>
                      </a:r>
                      <a:r>
                        <a:rPr lang="en-GB" sz="1100" b="0" dirty="0" err="1">
                          <a:effectLst/>
                        </a:rPr>
                        <a:t>vasto</a:t>
                      </a:r>
                      <a:r>
                        <a:rPr lang="en-GB" sz="1100" b="0" dirty="0">
                          <a:effectLst/>
                        </a:rPr>
                        <a:t> per </a:t>
                      </a:r>
                      <a:r>
                        <a:rPr lang="en-GB" sz="1100" b="0" dirty="0" err="1">
                          <a:effectLst/>
                        </a:rPr>
                        <a:t>ampliare</a:t>
                      </a:r>
                      <a:r>
                        <a:rPr lang="en-GB" sz="1100" b="0" dirty="0">
                          <a:effectLst/>
                        </a:rPr>
                        <a:t> le sue features.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dirty="0" err="1">
                          <a:effectLst/>
                        </a:rPr>
                        <a:t>Necessità</a:t>
                      </a:r>
                      <a:r>
                        <a:rPr lang="en-GB" sz="1100" b="0" dirty="0">
                          <a:effectLst/>
                        </a:rPr>
                        <a:t> di </a:t>
                      </a:r>
                      <a:r>
                        <a:rPr lang="en-GB" sz="1100" b="0" dirty="0" err="1">
                          <a:effectLst/>
                        </a:rPr>
                        <a:t>esperienza</a:t>
                      </a:r>
                      <a:r>
                        <a:rPr lang="en-GB" sz="1100" b="0" dirty="0">
                          <a:effectLst/>
                        </a:rPr>
                        <a:t> </a:t>
                      </a:r>
                      <a:r>
                        <a:rPr lang="en-GB" sz="1100" b="0" dirty="0" err="1">
                          <a:effectLst/>
                        </a:rPr>
                        <a:t>nell’ambito</a:t>
                      </a:r>
                      <a:r>
                        <a:rPr lang="en-GB" sz="1100" b="0" dirty="0">
                          <a:effectLst/>
                        </a:rPr>
                        <a:t> </a:t>
                      </a:r>
                      <a:r>
                        <a:rPr lang="en-GB" sz="1100" b="0" dirty="0" err="1">
                          <a:effectLst/>
                        </a:rPr>
                        <a:t>della</a:t>
                      </a:r>
                      <a:r>
                        <a:rPr lang="en-GB" sz="1100" b="0" dirty="0">
                          <a:effectLst/>
                        </a:rPr>
                        <a:t> </a:t>
                      </a:r>
                      <a:r>
                        <a:rPr lang="en-GB" sz="1100" b="0" dirty="0" err="1">
                          <a:effectLst/>
                        </a:rPr>
                        <a:t>sicurezza</a:t>
                      </a:r>
                      <a:r>
                        <a:rPr lang="en-GB" sz="1100" b="0" dirty="0">
                          <a:effectLst/>
                        </a:rPr>
                        <a:t> per </a:t>
                      </a:r>
                      <a:r>
                        <a:rPr lang="en-GB" sz="1100" b="0" dirty="0" err="1">
                          <a:effectLst/>
                        </a:rPr>
                        <a:t>interpretare</a:t>
                      </a:r>
                      <a:r>
                        <a:rPr lang="en-GB" sz="1100" b="0" dirty="0">
                          <a:effectLst/>
                        </a:rPr>
                        <a:t> </a:t>
                      </a:r>
                      <a:r>
                        <a:rPr lang="en-GB" sz="1100" b="0" dirty="0" err="1">
                          <a:effectLst/>
                        </a:rPr>
                        <a:t>correttamente</a:t>
                      </a:r>
                      <a:r>
                        <a:rPr lang="en-GB" sz="1100" b="0" dirty="0">
                          <a:effectLst/>
                        </a:rPr>
                        <a:t> </a:t>
                      </a:r>
                      <a:r>
                        <a:rPr lang="en-GB" sz="1100" b="0" dirty="0" err="1">
                          <a:effectLst/>
                        </a:rPr>
                        <a:t>i</a:t>
                      </a:r>
                      <a:r>
                        <a:rPr lang="en-GB" sz="1100" b="0" dirty="0">
                          <a:effectLst/>
                        </a:rPr>
                        <a:t> </a:t>
                      </a:r>
                      <a:r>
                        <a:rPr lang="en-GB" sz="1100" b="0" dirty="0" err="1">
                          <a:effectLst/>
                        </a:rPr>
                        <a:t>risultati</a:t>
                      </a:r>
                      <a:r>
                        <a:rPr lang="en-GB" sz="1100" b="0" dirty="0">
                          <a:effectLst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dirty="0">
                          <a:effectLst/>
                        </a:rPr>
                        <a:t>Burp suite: </a:t>
                      </a:r>
                      <a:r>
                        <a:rPr lang="en-GB" sz="1100" b="0" dirty="0" err="1">
                          <a:effectLst/>
                        </a:rPr>
                        <a:t>commerciale</a:t>
                      </a:r>
                      <a:r>
                        <a:rPr lang="en-GB" sz="1100" b="0" dirty="0">
                          <a:effectLst/>
                        </a:rPr>
                        <a:t>, più features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46454"/>
                  </a:ext>
                </a:extLst>
              </a:tr>
              <a:tr h="2092335">
                <a:tc>
                  <a:txBody>
                    <a:bodyPr/>
                    <a:lstStyle/>
                    <a:p>
                      <a:r>
                        <a:rPr lang="en-GB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Monitoring&amp;Observability</a:t>
                      </a:r>
                      <a:endParaRPr lang="en-GB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Boot Actuator: built-in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dentro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Spring,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fornisce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diverse features per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aiutare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monitorare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 spring con la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sua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health, dump, environment, dump, e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integra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facilmente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altri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sistemi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come Prometheus. </a:t>
                      </a:r>
                    </a:p>
                    <a:p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Utilizza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gli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endpoint HTTP per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interagire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l’applicazione</a:t>
                      </a:r>
                      <a:endParaRPr lang="en-GB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relic, Datadog: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commerciali</a:t>
                      </a:r>
                      <a:endParaRPr lang="en-GB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3F9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Frontend analysis</a:t>
                      </a:r>
                    </a:p>
                    <a:p>
                      <a:endParaRPr lang="en-GB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 Dev Tools: estensione di browser per debugging di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componenti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React: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permette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ispezionarne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l’architettura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cambi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le performance al rendering.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Fatto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apposta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un’architettura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React component-based.</a:t>
                      </a:r>
                    </a:p>
                    <a:p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Così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possono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trovare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bottleneck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nel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rendering e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ineffiecienze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nella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gestione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stato</a:t>
                      </a:r>
                      <a:endParaRPr lang="en-GB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Sentry: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commerciale</a:t>
                      </a:r>
                      <a:endParaRPr lang="en-GB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92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770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A8E46-9141-F093-BC6F-2C8774296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84A92F-9BFB-BE2B-C6A0-DC59B35D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6654057" cy="653143"/>
          </a:xfrm>
        </p:spPr>
        <p:txBody>
          <a:bodyPr>
            <a:norm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Other</a:t>
            </a:r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36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tasks</a:t>
            </a:r>
            <a:endParaRPr lang="it-IT" sz="36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EC4FB70-4CDA-2FE7-60EB-A19604E5CBE8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9F8FF1-E129-E2CB-9851-FC11E5B76BA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2E2619F-3793-2065-D038-89F911ED5F9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CF3CE8E-47D9-A159-A8DF-F6AED5F5E9D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6F8712-AED8-534E-285F-69D50BBC4CF9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15</a:t>
            </a:r>
            <a:endParaRPr lang="it-IT" sz="1400" noProof="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AE5E948-2259-6AA4-363A-53788564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48F2BD16-1263-4724-9B81-3C7FAEE1F44A}"/>
              </a:ext>
            </a:extLst>
          </p:cNvPr>
          <p:cNvSpPr txBox="1"/>
          <p:nvPr/>
        </p:nvSpPr>
        <p:spPr>
          <a:xfrm>
            <a:off x="639726" y="1613118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er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quel che riguarda la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#599, è stato creato un </a:t>
            </a:r>
            <a:r>
              <a:rPr lang="it-IT" dirty="0" err="1">
                <a:solidFill>
                  <a:srgbClr val="163E64"/>
                </a:solidFill>
              </a:rPr>
              <a:t>dialog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 l’inserimento dei turni durante la creazione di un servizio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61092C-EE73-EA43-F850-763F3DEE2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24" y="2446484"/>
            <a:ext cx="3783450" cy="2101917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248360-469B-8B3D-4DA6-26E32D2E5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180" y="3509868"/>
            <a:ext cx="3473022" cy="325069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CA7AFE-3166-E438-CCA9-5A674D58F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467" y="2446484"/>
            <a:ext cx="3862797" cy="2020959"/>
          </a:xfrm>
          <a:prstGeom prst="rect">
            <a:avLst/>
          </a:prstGeom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8085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B1AD2-19F9-2350-AA83-19553306E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2F3F21-F172-6764-62AC-B1DE911E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6654057" cy="653143"/>
          </a:xfrm>
        </p:spPr>
        <p:txBody>
          <a:bodyPr>
            <a:norm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Other</a:t>
            </a:r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36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tasks</a:t>
            </a:r>
            <a:endParaRPr lang="it-IT" sz="36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5393163-C859-292A-D19F-DA1F320313DD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5C2F8D6-0772-B42A-4DB0-C1850D6144AE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1D9D8E3-DBC7-E80B-EC7F-CAE57A9C1FFF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1D325CC-D9E1-48E7-AFCA-13D9E3DEE21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53BFD9-9920-760A-86CF-014254341294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16</a:t>
            </a:r>
            <a:endParaRPr lang="it-IT" sz="1400" noProof="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96E4768-18A1-21E3-4322-D10BDF693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BE17FA49-CF4E-9B3C-6D67-CBAC004F9527}"/>
              </a:ext>
            </a:extLst>
          </p:cNvPr>
          <p:cNvSpPr txBox="1"/>
          <p:nvPr/>
        </p:nvSpPr>
        <p:spPr>
          <a:xfrm>
            <a:off x="639726" y="1613118"/>
            <a:ext cx="6654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Implementati i controlli per far si che ad ogni mansione di ogni turno ci sia almeno un medico strutturato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Aggiunta la possibilità di creare uno schedulo di un giorno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Risolto il problema dello stop della schedulazione al primo vincolo non soddisfatto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ora i turni verranno riempiti il più possibile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 turno è infattibile se per definizione nessun medico strutturato disponibile per almeno una delle mansioni</a:t>
            </a:r>
          </a:p>
        </p:txBody>
      </p:sp>
    </p:spTree>
    <p:extLst>
      <p:ext uri="{BB962C8B-B14F-4D97-AF65-F5344CB8AC3E}">
        <p14:creationId xmlns:p14="http://schemas.microsoft.com/office/powerpoint/2010/main" val="2946445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9BBD6-4163-1124-8129-965A760AE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974E5C-17BD-B136-F378-98BF7895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RECAP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6165F18-00FC-12D1-A152-A3C72962C25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1D5C20A-F83E-EAC3-E580-281DC743F7D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491ADF-5611-CF4F-55A3-45AB1DC7E7A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EE419B7-AF1F-47E2-1411-8D030724670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16C200E-069E-542A-9C68-3602E28F3647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17</a:t>
            </a:r>
            <a:endParaRPr lang="it-IT" sz="1400" noProof="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F3257AD-1152-35ED-FE32-A6ED57B20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5D0AD2-C8EB-E560-CABD-5A3D62EC71C9}"/>
              </a:ext>
            </a:extLst>
          </p:cNvPr>
          <p:cNvGraphicFramePr>
            <a:graphicFrameLocks noGrp="1"/>
          </p:cNvGraphicFramePr>
          <p:nvPr/>
        </p:nvGraphicFramePr>
        <p:xfrm>
          <a:off x="639724" y="1935778"/>
          <a:ext cx="6654051" cy="1912960"/>
        </p:xfrm>
        <a:graphic>
          <a:graphicData uri="http://schemas.openxmlformats.org/drawingml/2006/table">
            <a:tbl>
              <a:tblPr/>
              <a:tblGrid>
                <a:gridCol w="455150">
                  <a:extLst>
                    <a:ext uri="{9D8B030D-6E8A-4147-A177-3AD203B41FA5}">
                      <a16:colId xmlns:a16="http://schemas.microsoft.com/office/drawing/2014/main" val="1605949687"/>
                    </a:ext>
                  </a:extLst>
                </a:gridCol>
                <a:gridCol w="421105">
                  <a:extLst>
                    <a:ext uri="{9D8B030D-6E8A-4147-A177-3AD203B41FA5}">
                      <a16:colId xmlns:a16="http://schemas.microsoft.com/office/drawing/2014/main" val="3489721220"/>
                    </a:ext>
                  </a:extLst>
                </a:gridCol>
                <a:gridCol w="5777796">
                  <a:extLst>
                    <a:ext uri="{9D8B030D-6E8A-4147-A177-3AD203B41FA5}">
                      <a16:colId xmlns:a16="http://schemas.microsoft.com/office/drawing/2014/main" val="823287439"/>
                    </a:ext>
                  </a:extLst>
                </a:gridCol>
              </a:tblGrid>
              <a:tr h="304962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>
                          <a:effectLst/>
                          <a:latin typeface="Arial" panose="020B0604020202020204" pitchFamily="34" charset="0"/>
                        </a:rPr>
                        <a:t>Stato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>
                          <a:effectLst/>
                          <a:latin typeface="Arial" panose="020B0604020202020204" pitchFamily="34" charset="0"/>
                        </a:rPr>
                        <a:t>Pesi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it-IT" sz="1800" dirty="0">
                        <a:effectLst/>
                      </a:endParaRP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83316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Risolvere il problema riscontrato nella schedulazione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53121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Test di integrazione: ripristino test già presenti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37556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Studiare le soluzioni di analisi statica (e poi dinamica se non ha richiesto troppo tempo quella statica) del codice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726413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25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Sviluppo MT soluzione 2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803052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Sviluppo MT soluzione 3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626594"/>
                  </a:ext>
                </a:extLst>
              </a:tr>
              <a:tr h="199851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Integrare soluzioni MT nel progetto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996049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Aggiungere la possibilità di creare turni ad un servizio medico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28882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11ED488-6060-7B56-DDDF-E1545D79C8A4}"/>
              </a:ext>
            </a:extLst>
          </p:cNvPr>
          <p:cNvGraphicFramePr>
            <a:graphicFrameLocks noGrp="1"/>
          </p:cNvGraphicFramePr>
          <p:nvPr/>
        </p:nvGraphicFramePr>
        <p:xfrm>
          <a:off x="2696044" y="4212559"/>
          <a:ext cx="2541410" cy="892068"/>
        </p:xfrm>
        <a:graphic>
          <a:graphicData uri="http://schemas.openxmlformats.org/drawingml/2006/table">
            <a:tbl>
              <a:tblPr/>
              <a:tblGrid>
                <a:gridCol w="1268402">
                  <a:extLst>
                    <a:ext uri="{9D8B030D-6E8A-4147-A177-3AD203B41FA5}">
                      <a16:colId xmlns:a16="http://schemas.microsoft.com/office/drawing/2014/main" val="3020216521"/>
                    </a:ext>
                  </a:extLst>
                </a:gridCol>
                <a:gridCol w="1273008">
                  <a:extLst>
                    <a:ext uri="{9D8B030D-6E8A-4147-A177-3AD203B41FA5}">
                      <a16:colId xmlns:a16="http://schemas.microsoft.com/office/drawing/2014/main" val="2583043952"/>
                    </a:ext>
                  </a:extLst>
                </a:gridCol>
              </a:tblGrid>
              <a:tr h="44603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dirty="0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 dirty="0">
                          <a:solidFill>
                            <a:srgbClr val="FF9900"/>
                          </a:solidFill>
                          <a:effectLst/>
                        </a:rPr>
                        <a:t>30/12/24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158487"/>
                  </a:ext>
                </a:extLst>
              </a:tr>
              <a:tr h="44603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dirty="0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 dirty="0">
                          <a:solidFill>
                            <a:srgbClr val="FF9900"/>
                          </a:solidFill>
                          <a:effectLst/>
                        </a:rPr>
                        <a:t>13/1/25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758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581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FE98-804D-1E92-D6E6-BD1E00529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A6EA12-DC93-ACCE-E202-EE7CDE20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RECAP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606FBA6-9ADB-3B15-F436-AAAB926231E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F65486D-677B-5A6B-A3C7-18E4D8E794C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5B8303-2C1E-FE1A-FBE4-23A19D432A4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A6EA7A3-2015-828D-1FD9-BCACBF12491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283001-7CAD-4085-143A-8F2F8E74700E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18</a:t>
            </a:r>
            <a:endParaRPr lang="it-IT" sz="1400" noProof="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BD07EBA-420E-B312-BB0D-6DF60135B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F098E4CA-3DB3-4B67-65C0-8E87EC827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99848"/>
              </p:ext>
            </p:extLst>
          </p:nvPr>
        </p:nvGraphicFramePr>
        <p:xfrm>
          <a:off x="359218" y="2801082"/>
          <a:ext cx="8868956" cy="1255836"/>
        </p:xfrm>
        <a:graphic>
          <a:graphicData uri="http://schemas.openxmlformats.org/drawingml/2006/table">
            <a:tbl>
              <a:tblPr/>
              <a:tblGrid>
                <a:gridCol w="1214695">
                  <a:extLst>
                    <a:ext uri="{9D8B030D-6E8A-4147-A177-3AD203B41FA5}">
                      <a16:colId xmlns:a16="http://schemas.microsoft.com/office/drawing/2014/main" val="2397136898"/>
                    </a:ext>
                  </a:extLst>
                </a:gridCol>
                <a:gridCol w="518984">
                  <a:extLst>
                    <a:ext uri="{9D8B030D-6E8A-4147-A177-3AD203B41FA5}">
                      <a16:colId xmlns:a16="http://schemas.microsoft.com/office/drawing/2014/main" val="1300390415"/>
                    </a:ext>
                  </a:extLst>
                </a:gridCol>
                <a:gridCol w="710514">
                  <a:extLst>
                    <a:ext uri="{9D8B030D-6E8A-4147-A177-3AD203B41FA5}">
                      <a16:colId xmlns:a16="http://schemas.microsoft.com/office/drawing/2014/main" val="3975028271"/>
                    </a:ext>
                  </a:extLst>
                </a:gridCol>
                <a:gridCol w="646359">
                  <a:extLst>
                    <a:ext uri="{9D8B030D-6E8A-4147-A177-3AD203B41FA5}">
                      <a16:colId xmlns:a16="http://schemas.microsoft.com/office/drawing/2014/main" val="950472483"/>
                    </a:ext>
                  </a:extLst>
                </a:gridCol>
                <a:gridCol w="736847">
                  <a:extLst>
                    <a:ext uri="{9D8B030D-6E8A-4147-A177-3AD203B41FA5}">
                      <a16:colId xmlns:a16="http://schemas.microsoft.com/office/drawing/2014/main" val="688098029"/>
                    </a:ext>
                  </a:extLst>
                </a:gridCol>
                <a:gridCol w="370703">
                  <a:extLst>
                    <a:ext uri="{9D8B030D-6E8A-4147-A177-3AD203B41FA5}">
                      <a16:colId xmlns:a16="http://schemas.microsoft.com/office/drawing/2014/main" val="531105498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1467514658"/>
                    </a:ext>
                  </a:extLst>
                </a:gridCol>
                <a:gridCol w="920578">
                  <a:extLst>
                    <a:ext uri="{9D8B030D-6E8A-4147-A177-3AD203B41FA5}">
                      <a16:colId xmlns:a16="http://schemas.microsoft.com/office/drawing/2014/main" val="3388008410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3826544173"/>
                    </a:ext>
                  </a:extLst>
                </a:gridCol>
                <a:gridCol w="710514">
                  <a:extLst>
                    <a:ext uri="{9D8B030D-6E8A-4147-A177-3AD203B41FA5}">
                      <a16:colId xmlns:a16="http://schemas.microsoft.com/office/drawing/2014/main" val="2915822132"/>
                    </a:ext>
                  </a:extLst>
                </a:gridCol>
                <a:gridCol w="654908">
                  <a:extLst>
                    <a:ext uri="{9D8B030D-6E8A-4147-A177-3AD203B41FA5}">
                      <a16:colId xmlns:a16="http://schemas.microsoft.com/office/drawing/2014/main" val="273147206"/>
                    </a:ext>
                  </a:extLst>
                </a:gridCol>
                <a:gridCol w="778476">
                  <a:extLst>
                    <a:ext uri="{9D8B030D-6E8A-4147-A177-3AD203B41FA5}">
                      <a16:colId xmlns:a16="http://schemas.microsoft.com/office/drawing/2014/main" val="1568693542"/>
                    </a:ext>
                  </a:extLst>
                </a:gridCol>
              </a:tblGrid>
              <a:tr h="274617">
                <a:tc>
                  <a:txBody>
                    <a:bodyPr/>
                    <a:lstStyle/>
                    <a:p>
                      <a:pPr algn="ctr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</a:t>
                      </a:r>
                    </a:p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</a:t>
                      </a:r>
                    </a:p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</a:t>
                      </a:r>
                    </a:p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852800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32,68%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113484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67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21,79%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890451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26,85%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817072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18,68%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308434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127405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 per disciplina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11,28%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60,31%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10,12%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8,95%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5,84%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802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211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4134CFB-FE29-5A5B-D802-49956D4BA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985" y="335331"/>
            <a:ext cx="885600" cy="8856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ISSUES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9EC6D46-28AA-F5DF-A2FA-19ADCF121A2B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64EEBB-77D3-5275-84FF-FDE9AB6E6E91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19</a:t>
            </a:r>
            <a:endParaRPr lang="it-IT" sz="1400" noProof="0" dirty="0"/>
          </a:p>
        </p:txBody>
      </p:sp>
      <p:sp>
        <p:nvSpPr>
          <p:cNvPr id="12" name="Rettangolo 11"/>
          <p:cNvSpPr/>
          <p:nvPr/>
        </p:nvSpPr>
        <p:spPr>
          <a:xfrm>
            <a:off x="639724" y="161280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Durante la risoluzione delle task accordate, il team ha riscontrato:</a:t>
            </a:r>
          </a:p>
          <a:p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Problema nella delete di un servizio rispetto alla logica precedente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7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4">
            <a:extLst>
              <a:ext uri="{FF2B5EF4-FFF2-40B4-BE49-F238E27FC236}">
                <a16:creationId xmlns:a16="http://schemas.microsoft.com/office/drawing/2014/main" id="{36B39282-6195-F163-6E6E-78D284122E2B}"/>
              </a:ext>
            </a:extLst>
          </p:cNvPr>
          <p:cNvSpPr/>
          <p:nvPr/>
        </p:nvSpPr>
        <p:spPr>
          <a:xfrm>
            <a:off x="299235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7" name="Rettangolo 3">
            <a:extLst>
              <a:ext uri="{FF2B5EF4-FFF2-40B4-BE49-F238E27FC236}">
                <a16:creationId xmlns:a16="http://schemas.microsoft.com/office/drawing/2014/main" id="{074B63EB-F054-3D95-854D-CCDF06F20058}"/>
              </a:ext>
            </a:extLst>
          </p:cNvPr>
          <p:cNvSpPr/>
          <p:nvPr/>
        </p:nvSpPr>
        <p:spPr>
          <a:xfrm>
            <a:off x="2982" y="472780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9" name="Rettangolo 10">
            <a:extLst>
              <a:ext uri="{FF2B5EF4-FFF2-40B4-BE49-F238E27FC236}">
                <a16:creationId xmlns:a16="http://schemas.microsoft.com/office/drawing/2014/main" id="{C1B5FDEB-47EB-8778-8F9D-09D484422D5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353578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AGENDA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3D5AF60-4108-9488-37DA-44211300659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genda Generic Flat icon">
            <a:extLst>
              <a:ext uri="{FF2B5EF4-FFF2-40B4-BE49-F238E27FC236}">
                <a16:creationId xmlns:a16="http://schemas.microsoft.com/office/drawing/2014/main" id="{16025396-5088-AF17-4013-5CDEB0C89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4" b="4"/>
          <a:stretch/>
        </p:blipFill>
        <p:spPr bwMode="auto">
          <a:xfrm>
            <a:off x="7293782" y="353207"/>
            <a:ext cx="913571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A2138EE-5566-8FBD-3D9A-F65898CA333D}"/>
              </a:ext>
            </a:extLst>
          </p:cNvPr>
          <p:cNvGrpSpPr/>
          <p:nvPr/>
        </p:nvGrpSpPr>
        <p:grpSpPr>
          <a:xfrm>
            <a:off x="985421" y="1686635"/>
            <a:ext cx="1443052" cy="390932"/>
            <a:chOff x="985421" y="1686635"/>
            <a:chExt cx="1443052" cy="390932"/>
          </a:xfrm>
        </p:grpSpPr>
        <p:sp>
          <p:nvSpPr>
            <p:cNvPr id="42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15D1097D-01F3-3944-2074-FD297D5303BB}"/>
                </a:ext>
              </a:extLst>
            </p:cNvPr>
            <p:cNvSpPr txBox="1"/>
            <p:nvPr/>
          </p:nvSpPr>
          <p:spPr>
            <a:xfrm>
              <a:off x="1448718" y="1697435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GOALS</a:t>
              </a:r>
            </a:p>
          </p:txBody>
        </p:sp>
        <p:sp>
          <p:nvSpPr>
            <p:cNvPr id="16" name="Ovale 19">
              <a:extLst>
                <a:ext uri="{FF2B5EF4-FFF2-40B4-BE49-F238E27FC236}">
                  <a16:creationId xmlns:a16="http://schemas.microsoft.com/office/drawing/2014/main" id="{74EADD2B-BE49-5342-B4B7-9E5EA034DD7A}"/>
                </a:ext>
              </a:extLst>
            </p:cNvPr>
            <p:cNvSpPr/>
            <p:nvPr/>
          </p:nvSpPr>
          <p:spPr>
            <a:xfrm>
              <a:off x="985421" y="1686635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32E141-A3E5-643D-0168-074C9697CEAE}"/>
              </a:ext>
            </a:extLst>
          </p:cNvPr>
          <p:cNvGrpSpPr/>
          <p:nvPr/>
        </p:nvGrpSpPr>
        <p:grpSpPr>
          <a:xfrm>
            <a:off x="985421" y="4323975"/>
            <a:ext cx="1507639" cy="390932"/>
            <a:chOff x="985421" y="3970741"/>
            <a:chExt cx="1507639" cy="390932"/>
          </a:xfrm>
        </p:grpSpPr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0638DEAD-4060-E2BB-BC82-92E557B830D6}"/>
                </a:ext>
              </a:extLst>
            </p:cNvPr>
            <p:cNvSpPr txBox="1"/>
            <p:nvPr/>
          </p:nvSpPr>
          <p:spPr>
            <a:xfrm>
              <a:off x="1462009" y="3986726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ISSUES</a:t>
              </a:r>
            </a:p>
          </p:txBody>
        </p:sp>
        <p:sp>
          <p:nvSpPr>
            <p:cNvPr id="17" name="Ovale 19">
              <a:extLst>
                <a:ext uri="{FF2B5EF4-FFF2-40B4-BE49-F238E27FC236}">
                  <a16:creationId xmlns:a16="http://schemas.microsoft.com/office/drawing/2014/main" id="{F1B9002B-4EA0-9F2F-03A9-2C9D071C36D4}"/>
                </a:ext>
              </a:extLst>
            </p:cNvPr>
            <p:cNvSpPr/>
            <p:nvPr/>
          </p:nvSpPr>
          <p:spPr>
            <a:xfrm>
              <a:off x="985421" y="3970741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950923-100C-DAB8-4972-31B2B5749C84}"/>
              </a:ext>
            </a:extLst>
          </p:cNvPr>
          <p:cNvGrpSpPr/>
          <p:nvPr/>
        </p:nvGrpSpPr>
        <p:grpSpPr>
          <a:xfrm>
            <a:off x="985421" y="4812801"/>
            <a:ext cx="2334380" cy="390932"/>
            <a:chOff x="991771" y="5230802"/>
            <a:chExt cx="2334380" cy="390932"/>
          </a:xfrm>
        </p:grpSpPr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DEB9ECA-BB29-1239-E89D-12F76BAB2FBF}"/>
                </a:ext>
              </a:extLst>
            </p:cNvPr>
            <p:cNvSpPr txBox="1"/>
            <p:nvPr/>
          </p:nvSpPr>
          <p:spPr>
            <a:xfrm>
              <a:off x="1448714" y="5241602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CONCLUSIONS</a:t>
              </a:r>
            </a:p>
          </p:txBody>
        </p:sp>
        <p:sp>
          <p:nvSpPr>
            <p:cNvPr id="22" name="Ovale 19">
              <a:extLst>
                <a:ext uri="{FF2B5EF4-FFF2-40B4-BE49-F238E27FC236}">
                  <a16:creationId xmlns:a16="http://schemas.microsoft.com/office/drawing/2014/main" id="{7ECE4416-E31D-5F29-32B8-C338994BC5C2}"/>
                </a:ext>
              </a:extLst>
            </p:cNvPr>
            <p:cNvSpPr/>
            <p:nvPr/>
          </p:nvSpPr>
          <p:spPr>
            <a:xfrm>
              <a:off x="991771" y="5230802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3EA964F-E9B6-0C65-AB2E-3263CF529EE2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2</a:t>
            </a:r>
            <a:endParaRPr lang="it-IT" sz="1400" noProof="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AD53B8-9876-2EDF-C389-440B9794228D}"/>
              </a:ext>
            </a:extLst>
          </p:cNvPr>
          <p:cNvGrpSpPr/>
          <p:nvPr/>
        </p:nvGrpSpPr>
        <p:grpSpPr>
          <a:xfrm>
            <a:off x="1497813" y="2147455"/>
            <a:ext cx="2574404" cy="391777"/>
            <a:chOff x="991771" y="3286563"/>
            <a:chExt cx="2574404" cy="391777"/>
          </a:xfrm>
        </p:grpSpPr>
        <p:sp>
          <p:nvSpPr>
            <p:cNvPr id="14" name="CasellaDiTesto 41">
              <a:hlinkClick r:id="rId5" action="ppaction://hlinksldjump"/>
              <a:extLst>
                <a:ext uri="{FF2B5EF4-FFF2-40B4-BE49-F238E27FC236}">
                  <a16:creationId xmlns:a16="http://schemas.microsoft.com/office/drawing/2014/main" id="{B8C876DF-9107-D291-BDE8-321CA0409EFC}"/>
                </a:ext>
              </a:extLst>
            </p:cNvPr>
            <p:cNvSpPr txBox="1"/>
            <p:nvPr/>
          </p:nvSpPr>
          <p:spPr>
            <a:xfrm>
              <a:off x="1462009" y="3309008"/>
              <a:ext cx="2104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dirty="0" err="1">
                  <a:solidFill>
                    <a:schemeClr val="accent1"/>
                  </a:solidFill>
                </a:rPr>
                <a:t>Strengthen</a:t>
              </a:r>
              <a:r>
                <a:rPr lang="it-IT" u="sng" dirty="0">
                  <a:solidFill>
                    <a:schemeClr val="accent1"/>
                  </a:solidFill>
                </a:rPr>
                <a:t> </a:t>
              </a:r>
              <a:r>
                <a:rPr lang="it-IT" u="sng" dirty="0" err="1">
                  <a:solidFill>
                    <a:schemeClr val="accent1"/>
                  </a:solidFill>
                </a:rPr>
                <a:t>Testing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Ovale 19">
              <a:extLst>
                <a:ext uri="{FF2B5EF4-FFF2-40B4-BE49-F238E27FC236}">
                  <a16:creationId xmlns:a16="http://schemas.microsoft.com/office/drawing/2014/main" id="{E3B9E33E-D3D7-2D4B-552C-B5EB51AC6DA8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A127A6-D8DF-501B-2299-B4A13A3C38D8}"/>
              </a:ext>
            </a:extLst>
          </p:cNvPr>
          <p:cNvGrpSpPr/>
          <p:nvPr/>
        </p:nvGrpSpPr>
        <p:grpSpPr>
          <a:xfrm>
            <a:off x="1497813" y="2675385"/>
            <a:ext cx="3463430" cy="391777"/>
            <a:chOff x="991771" y="3286563"/>
            <a:chExt cx="3463430" cy="391777"/>
          </a:xfrm>
        </p:grpSpPr>
        <p:sp>
          <p:nvSpPr>
            <p:cNvPr id="24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8583B06E-143B-2F79-414E-7586EE525F73}"/>
                </a:ext>
              </a:extLst>
            </p:cNvPr>
            <p:cNvSpPr txBox="1"/>
            <p:nvPr/>
          </p:nvSpPr>
          <p:spPr>
            <a:xfrm>
              <a:off x="1462009" y="3309008"/>
              <a:ext cx="2993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Multi-</a:t>
              </a:r>
              <a:r>
                <a:rPr lang="it-IT" u="sng" dirty="0" err="1">
                  <a:solidFill>
                    <a:schemeClr val="accent1"/>
                  </a:solidFill>
                </a:rPr>
                <a:t>T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enancy</a:t>
              </a:r>
              <a:r>
                <a:rPr lang="it-IT" u="sng" noProof="0" dirty="0">
                  <a:solidFill>
                    <a:schemeClr val="accent1"/>
                  </a:solidFill>
                </a:rPr>
                <a:t>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development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25" name="Ovale 19">
              <a:extLst>
                <a:ext uri="{FF2B5EF4-FFF2-40B4-BE49-F238E27FC236}">
                  <a16:creationId xmlns:a16="http://schemas.microsoft.com/office/drawing/2014/main" id="{8987A0F3-59F5-992C-691E-A1C2A232E645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B</a:t>
              </a:r>
            </a:p>
          </p:txBody>
        </p:sp>
      </p:grp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9D7D184-8979-B069-89B5-D910B447698D}"/>
              </a:ext>
            </a:extLst>
          </p:cNvPr>
          <p:cNvGrpSpPr/>
          <p:nvPr/>
        </p:nvGrpSpPr>
        <p:grpSpPr>
          <a:xfrm>
            <a:off x="1497813" y="3752845"/>
            <a:ext cx="1834714" cy="391777"/>
            <a:chOff x="991771" y="3286563"/>
            <a:chExt cx="1834714" cy="391777"/>
          </a:xfrm>
        </p:grpSpPr>
        <p:sp>
          <p:nvSpPr>
            <p:cNvPr id="32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D9219F2E-07C9-7AC4-EE86-BD99DA06F245}"/>
                </a:ext>
              </a:extLst>
            </p:cNvPr>
            <p:cNvSpPr txBox="1"/>
            <p:nvPr/>
          </p:nvSpPr>
          <p:spPr>
            <a:xfrm>
              <a:off x="1462009" y="3309008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 err="1">
                  <a:solidFill>
                    <a:schemeClr val="accent1"/>
                  </a:solidFill>
                </a:rPr>
                <a:t>Other</a:t>
              </a:r>
              <a:r>
                <a:rPr lang="it-IT" u="sng" noProof="0" dirty="0">
                  <a:solidFill>
                    <a:schemeClr val="accent1"/>
                  </a:solidFill>
                </a:rPr>
                <a:t> tasks</a:t>
              </a:r>
            </a:p>
          </p:txBody>
        </p:sp>
        <p:sp>
          <p:nvSpPr>
            <p:cNvPr id="33" name="Ovale 19">
              <a:extLst>
                <a:ext uri="{FF2B5EF4-FFF2-40B4-BE49-F238E27FC236}">
                  <a16:creationId xmlns:a16="http://schemas.microsoft.com/office/drawing/2014/main" id="{66DE5AD0-16DA-50B3-F463-43E887D6F6A1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/>
                <a:t>D</a:t>
              </a:r>
              <a:endParaRPr lang="it-IT" sz="1600" noProof="0" dirty="0"/>
            </a:p>
          </p:txBody>
        </p:sp>
      </p:grpSp>
      <p:grpSp>
        <p:nvGrpSpPr>
          <p:cNvPr id="34" name="Group 25">
            <a:extLst>
              <a:ext uri="{FF2B5EF4-FFF2-40B4-BE49-F238E27FC236}">
                <a16:creationId xmlns:a16="http://schemas.microsoft.com/office/drawing/2014/main" id="{A9D7D184-8979-B069-89B5-D910B447698D}"/>
              </a:ext>
            </a:extLst>
          </p:cNvPr>
          <p:cNvGrpSpPr/>
          <p:nvPr/>
        </p:nvGrpSpPr>
        <p:grpSpPr>
          <a:xfrm>
            <a:off x="1497813" y="3224492"/>
            <a:ext cx="2911932" cy="391777"/>
            <a:chOff x="991771" y="3286563"/>
            <a:chExt cx="2911932" cy="391777"/>
          </a:xfrm>
        </p:grpSpPr>
        <p:sp>
          <p:nvSpPr>
            <p:cNvPr id="35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D9219F2E-07C9-7AC4-EE86-BD99DA06F245}"/>
                </a:ext>
              </a:extLst>
            </p:cNvPr>
            <p:cNvSpPr txBox="1"/>
            <p:nvPr/>
          </p:nvSpPr>
          <p:spPr>
            <a:xfrm>
              <a:off x="1462009" y="3309008"/>
              <a:ext cx="244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Code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analysis</a:t>
              </a:r>
              <a:r>
                <a:rPr lang="it-IT" u="sng" noProof="0" dirty="0">
                  <a:solidFill>
                    <a:schemeClr val="accent1"/>
                  </a:solidFill>
                </a:rPr>
                <a:t>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options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36" name="Ovale 19">
              <a:extLst>
                <a:ext uri="{FF2B5EF4-FFF2-40B4-BE49-F238E27FC236}">
                  <a16:creationId xmlns:a16="http://schemas.microsoft.com/office/drawing/2014/main" id="{66DE5AD0-16DA-50B3-F463-43E887D6F6A1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93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48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CONCLUSIONS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ABEDC88-2220-CACB-609D-6CDD8079778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magine 8" descr="Immagine che contiene simbolo, Carattere, Elementi grafici, logo&#10;&#10;Descrizione generata automaticamente">
            <a:extLst>
              <a:ext uri="{FF2B5EF4-FFF2-40B4-BE49-F238E27FC236}">
                <a16:creationId xmlns:a16="http://schemas.microsoft.com/office/drawing/2014/main" id="{5DA27FD2-9E30-C03C-A966-747855C84A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1690"/>
            <a:ext cx="887117" cy="887117"/>
          </a:xfrm>
          <a:prstGeom prst="rect">
            <a:avLst/>
          </a:prstGeom>
        </p:spPr>
      </p:pic>
      <p:sp>
        <p:nvSpPr>
          <p:cNvPr id="12" name="Titolo 3">
            <a:extLst>
              <a:ext uri="{FF2B5EF4-FFF2-40B4-BE49-F238E27FC236}">
                <a16:creationId xmlns:a16="http://schemas.microsoft.com/office/drawing/2014/main" id="{87D2E324-F332-2CF5-16A6-E80AD67BC9AF}"/>
              </a:ext>
            </a:extLst>
          </p:cNvPr>
          <p:cNvSpPr txBox="1">
            <a:spLocks/>
          </p:cNvSpPr>
          <p:nvPr/>
        </p:nvSpPr>
        <p:spPr>
          <a:xfrm>
            <a:off x="639724" y="1679424"/>
            <a:ext cx="7935348" cy="1610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GRAZIE PER LA </a:t>
            </a:r>
            <a:r>
              <a:rPr lang="it-IT" sz="4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VOSTRA</a:t>
            </a:r>
          </a:p>
          <a:p>
            <a:pPr algn="ctr"/>
            <a:r>
              <a:rPr lang="it-IT" sz="4000" b="1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ATTENZIONE!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129465-17BB-1222-AA9A-0CE12AE834F4}"/>
              </a:ext>
            </a:extLst>
          </p:cNvPr>
          <p:cNvGrpSpPr/>
          <p:nvPr/>
        </p:nvGrpSpPr>
        <p:grpSpPr>
          <a:xfrm>
            <a:off x="3351043" y="4122955"/>
            <a:ext cx="2602305" cy="1292456"/>
            <a:chOff x="3363743" y="4122955"/>
            <a:chExt cx="2602305" cy="1292456"/>
          </a:xfrm>
        </p:grpSpPr>
        <p:pic>
          <p:nvPicPr>
            <p:cNvPr id="1028" name="Picture 4" descr="Github Logo - Free social media icons">
              <a:extLst>
                <a:ext uri="{FF2B5EF4-FFF2-40B4-BE49-F238E27FC236}">
                  <a16:creationId xmlns:a16="http://schemas.microsoft.com/office/drawing/2014/main" id="{7CECBF58-321D-ACE4-A2D6-68DA0AF24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7074" y="4122955"/>
              <a:ext cx="935645" cy="935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CF61C85-399B-6C83-E72D-829EE1A3980C}"/>
                </a:ext>
              </a:extLst>
            </p:cNvPr>
            <p:cNvSpPr txBox="1"/>
            <p:nvPr/>
          </p:nvSpPr>
          <p:spPr>
            <a:xfrm>
              <a:off x="3363743" y="5107634"/>
              <a:ext cx="2602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noProof="0" dirty="0">
                  <a:hlinkClick r:id="rId5"/>
                </a:rPr>
                <a:t>https://github.com/CSW-Teams</a:t>
              </a:r>
              <a:endParaRPr lang="it-IT" sz="1400" noProof="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4869B4C-89D4-C167-BFA1-1635E3617583}"/>
              </a:ext>
            </a:extLst>
          </p:cNvPr>
          <p:cNvSpPr txBox="1"/>
          <p:nvPr/>
        </p:nvSpPr>
        <p:spPr>
          <a:xfrm>
            <a:off x="11648274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20</a:t>
            </a:r>
            <a:endParaRPr lang="it-IT" sz="1400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999E1-F3C9-DEB6-7325-C2E14FE2D1B2}"/>
              </a:ext>
            </a:extLst>
          </p:cNvPr>
          <p:cNvSpPr txBox="1"/>
          <p:nvPr/>
        </p:nvSpPr>
        <p:spPr>
          <a:xfrm>
            <a:off x="3945005" y="3537029"/>
            <a:ext cx="1324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links:</a:t>
            </a:r>
          </a:p>
        </p:txBody>
      </p:sp>
    </p:spTree>
    <p:extLst>
      <p:ext uri="{BB962C8B-B14F-4D97-AF65-F5344CB8AC3E}">
        <p14:creationId xmlns:p14="http://schemas.microsoft.com/office/powerpoint/2010/main" val="415417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pic>
        <p:nvPicPr>
          <p:cNvPr id="4098" name="Picture 2" descr="Goal Special Lineal color icon">
            <a:extLst>
              <a:ext uri="{FF2B5EF4-FFF2-40B4-BE49-F238E27FC236}">
                <a16:creationId xmlns:a16="http://schemas.microsoft.com/office/drawing/2014/main" id="{5064029A-4740-98E0-5667-3528FCB85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2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DBF5998-D6B0-31B1-AD6D-DDA15DA5697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6B637E-BB2A-A07F-3190-3B0A99CA9DF4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3</a:t>
            </a:r>
            <a:endParaRPr lang="it-IT" sz="1400" noProof="0" dirty="0"/>
          </a:p>
        </p:txBody>
      </p: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A05DE7FA-A329-DCF5-1DD8-7E60B77B98E8}"/>
              </a:ext>
            </a:extLst>
          </p:cNvPr>
          <p:cNvSpPr txBox="1"/>
          <p:nvPr/>
        </p:nvSpPr>
        <p:spPr>
          <a:xfrm>
            <a:off x="639726" y="2151598"/>
            <a:ext cx="66540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Potenziare 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 test di integrazione</a:t>
            </a:r>
            <a:br>
              <a:rPr lang="it-IT" i="1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i="1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i="1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Sviluppare due soluzioni</a:t>
            </a:r>
            <a:r>
              <a:rPr lang="it-IT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 multi-</a:t>
            </a:r>
            <a:r>
              <a:rPr lang="it-IT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integrarle nel progetto</a:t>
            </a: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Studiare soluzioni di analisi statica e (dinamica) del codice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Completare task relative alla gestione dei turni</a:t>
            </a: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A6D11D-E0AD-7129-7F01-E3F8FFF4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227" y="4737652"/>
            <a:ext cx="644235" cy="64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B73A2AEB-2C20-2E65-0A39-AD1542244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062" y="2869229"/>
            <a:ext cx="644400" cy="64440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062" y="2009569"/>
            <a:ext cx="644400" cy="6444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5062" y="3877827"/>
            <a:ext cx="644400" cy="644400"/>
          </a:xfrm>
          <a:prstGeom prst="rect">
            <a:avLst/>
          </a:prstGeom>
        </p:spPr>
      </p:pic>
      <p:sp>
        <p:nvSpPr>
          <p:cNvPr id="17" name="Segnaposto piè di pagina 6">
            <a:extLst>
              <a:ext uri="{FF2B5EF4-FFF2-40B4-BE49-F238E27FC236}">
                <a16:creationId xmlns:a16="http://schemas.microsoft.com/office/drawing/2014/main" id="{6B147326-9C8D-BC28-0646-4DCA8732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724" y="6241548"/>
            <a:ext cx="6117017" cy="365125"/>
          </a:xfrm>
        </p:spPr>
        <p:txBody>
          <a:bodyPr/>
          <a:lstStyle/>
          <a:p>
            <a:pPr marL="228600" indent="-228600" algn="l">
              <a:buAutoNum type="arabicPeriod"/>
            </a:pPr>
            <a:r>
              <a:rPr lang="it-IT" dirty="0"/>
              <a:t>Per il partizionamento dei dati: Single Database, Separate </a:t>
            </a:r>
            <a:r>
              <a:rPr lang="it-IT" dirty="0" err="1"/>
              <a:t>Schemas</a:t>
            </a:r>
            <a:r>
              <a:rPr lang="it-IT" dirty="0"/>
              <a:t> (prima soluzione), Separate Database per </a:t>
            </a:r>
            <a:r>
              <a:rPr lang="it-IT" dirty="0" err="1"/>
              <a:t>Tenant</a:t>
            </a:r>
            <a:r>
              <a:rPr lang="it-IT" dirty="0"/>
              <a:t> (seconda soluzione)</a:t>
            </a:r>
          </a:p>
        </p:txBody>
      </p:sp>
    </p:spTree>
    <p:extLst>
      <p:ext uri="{BB962C8B-B14F-4D97-AF65-F5344CB8AC3E}">
        <p14:creationId xmlns:p14="http://schemas.microsoft.com/office/powerpoint/2010/main" val="195101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57FD7-1E68-86B5-96CC-D291DC35B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73114-BEA8-7DFF-0909-06A58204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3876" cy="653143"/>
          </a:xfrm>
        </p:spPr>
        <p:txBody>
          <a:bodyPr>
            <a:no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Strengthen</a:t>
            </a:r>
            <a:r>
              <a:rPr lang="it-IT" sz="3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Testing</a:t>
            </a:r>
            <a:endParaRPr lang="it-IT" sz="36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6D04AF5-E17F-6524-0F41-F82DC7734C9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458F5F-C513-D796-FBA5-CCEB921651D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24040E3-F5A7-6C6E-8574-18DF8822BCB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CCB529C-5C40-0565-CAF7-E2BC0A179CF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BF2C52-A6FD-A801-E53B-2EB796D139F9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4</a:t>
            </a:r>
            <a:endParaRPr lang="it-IT" sz="1400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8999C2-FDB1-1B48-61D4-8B45345FB186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A05DE7FA-A329-DCF5-1DD8-7E60B77B98E8}"/>
              </a:ext>
            </a:extLst>
          </p:cNvPr>
          <p:cNvSpPr txBox="1"/>
          <p:nvPr/>
        </p:nvSpPr>
        <p:spPr>
          <a:xfrm>
            <a:off x="639726" y="1613118"/>
            <a:ext cx="66540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Dopo il lavoro di </a:t>
            </a:r>
            <a:r>
              <a:rPr lang="it-IT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refactoring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del codice e le modifiche alla logica dell’anno passato, molte classi di test sono diventate obsolete e quindi inutilizzabili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previsione anche dell’utilizzo dei tool di analisi del codice è utile avere una test suite in visione di una coverage significativa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 sono recuperate circa la metà dei package di testing precedentemente presenti, aggiornando i test al loro interno con la nuova logica introdotta nell’applicazione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Vedere package di test </a:t>
            </a:r>
            <a:r>
              <a:rPr lang="it-IT" i="1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assegnazioneTurni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it-IT" i="1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cambiaPassword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it-IT" i="1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controllerscheduler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it-IT" i="1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giustificaForzatura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it-IT" i="1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login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it-IT" i="1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preferences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it-IT" i="1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preferenze 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(ovvero </a:t>
            </a:r>
            <a:r>
              <a:rPr lang="it-IT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holiday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600" y="352800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4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development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46E417-5F48-F356-4FD6-4027F52F9B20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asellaDiTesto 6">
            <a:extLst>
              <a:ext uri="{FF2B5EF4-FFF2-40B4-BE49-F238E27FC236}">
                <a16:creationId xmlns:a16="http://schemas.microsoft.com/office/drawing/2014/main" id="{A05DE7FA-A329-DCF5-1DD8-7E60B77B98E8}"/>
              </a:ext>
            </a:extLst>
          </p:cNvPr>
          <p:cNvSpPr txBox="1"/>
          <p:nvPr/>
        </p:nvSpPr>
        <p:spPr>
          <a:xfrm>
            <a:off x="639726" y="1613118"/>
            <a:ext cx="6654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Dove </a:t>
            </a:r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memorizzare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il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ID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Come il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backend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determina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il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ID ad ogni richiesta</a:t>
            </a:r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1FBA8838-309E-576A-11D2-108595B544F1}"/>
              </a:ext>
            </a:extLst>
          </p:cNvPr>
          <p:cNvGraphicFramePr>
            <a:graphicFrameLocks noGrp="1"/>
          </p:cNvGraphicFramePr>
          <p:nvPr/>
        </p:nvGraphicFramePr>
        <p:xfrm>
          <a:off x="639724" y="3310909"/>
          <a:ext cx="2842572" cy="201528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842572">
                  <a:extLst>
                    <a:ext uri="{9D8B030D-6E8A-4147-A177-3AD203B41FA5}">
                      <a16:colId xmlns:a16="http://schemas.microsoft.com/office/drawing/2014/main" val="1802364912"/>
                    </a:ext>
                  </a:extLst>
                </a:gridCol>
              </a:tblGrid>
              <a:tr h="2015287">
                <a:tc>
                  <a:txBody>
                    <a:bodyPr/>
                    <a:lstStyle/>
                    <a:p>
                      <a:r>
                        <a:rPr lang="en-GB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JWT-claim-based</a:t>
                      </a:r>
                    </a:p>
                    <a:p>
                      <a:endParaRPr lang="en-GB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 Store the tenant ID in a JWT claim </a:t>
                      </a:r>
                    </a:p>
                    <a:p>
                      <a:endParaRPr lang="en-GB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Soluzione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Il token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incapsula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il tenant in modo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sicuro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compatto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essendo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cifrato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firmato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oltre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far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rimanere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l’URL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pulito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Inoltre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integra bene con il framework di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sicurezza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stiamo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utilizzando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solidFill>
                      <a:srgbClr val="C3F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46454"/>
                  </a:ext>
                </a:extLst>
              </a:tr>
            </a:tbl>
          </a:graphicData>
        </a:graphic>
      </p:graphicFrame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776" y="3429001"/>
            <a:ext cx="6133572" cy="2138680"/>
          </a:xfrm>
          <a:prstGeom prst="rect">
            <a:avLst/>
          </a:prstGeom>
        </p:spPr>
      </p:pic>
      <p:pic>
        <p:nvPicPr>
          <p:cNvPr id="14" name="Picture 21">
            <a:extLst>
              <a:ext uri="{FF2B5EF4-FFF2-40B4-BE49-F238E27FC236}">
                <a16:creationId xmlns:a16="http://schemas.microsoft.com/office/drawing/2014/main" id="{60BAC763-E728-5CD8-DFB2-2A60FC70A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22618" flipV="1">
            <a:off x="3151805" y="5208142"/>
            <a:ext cx="1043942" cy="144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5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5CAEE-FDC5-3E60-424C-14770047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B0254-4A13-E73A-2AF7-83D8CF53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development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1B78EF4-11FB-93FC-C360-932840411BBF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E7B8731-4768-CF94-1E57-C988D7CE7C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5A844-2EFA-4BD3-B7BB-C8720449D90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4055B87-137F-1BBD-4508-FD8D81DA281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05646A-2F62-E838-9ECF-B3A116787DCB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6</a:t>
            </a:r>
            <a:endParaRPr lang="it-IT" sz="1400" noProof="0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Come </a:t>
            </a:r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partizionare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 dati: l’isolamento dei dati, in modo che un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non possa vedere quelli di un altro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è importante per garantire la sicurezza e la privacy</a:t>
            </a:r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5396D783-CB99-EA55-BFAB-F06D8D7C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1204674" y="3219167"/>
            <a:ext cx="22558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Single Database,</a:t>
            </a:r>
          </a:p>
          <a:p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Separate </a:t>
            </a:r>
            <a:r>
              <a:rPr lang="it-IT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endParaRPr lang="it-IT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5354032" y="3218763"/>
            <a:ext cx="2010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Separate Database</a:t>
            </a:r>
          </a:p>
          <a:p>
            <a:pPr algn="ctr"/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 </a:t>
            </a:r>
            <a:r>
              <a:rPr lang="it-IT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endParaRPr lang="it-IT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0CC3D4E-ADD0-E064-B7E3-2D6ED83D9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629" y="3741983"/>
            <a:ext cx="2249295" cy="29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94" y="3742387"/>
            <a:ext cx="2046469" cy="294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1">
            <a:extLst>
              <a:ext uri="{FF2B5EF4-FFF2-40B4-BE49-F238E27FC236}">
                <a16:creationId xmlns:a16="http://schemas.microsoft.com/office/drawing/2014/main" id="{60BAC763-E728-5CD8-DFB2-2A60FC70A6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142348" flipV="1">
            <a:off x="3536157" y="2737582"/>
            <a:ext cx="540091" cy="74776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0" name="Picture 21">
            <a:extLst>
              <a:ext uri="{FF2B5EF4-FFF2-40B4-BE49-F238E27FC236}">
                <a16:creationId xmlns:a16="http://schemas.microsoft.com/office/drawing/2014/main" id="{60BAC763-E728-5CD8-DFB2-2A60FC70A6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8460000" flipV="1">
            <a:off x="4401481" y="2741954"/>
            <a:ext cx="540091" cy="747760"/>
          </a:xfrm>
          <a:prstGeom prst="rect">
            <a:avLst/>
          </a:prstGeom>
          <a:scene3d>
            <a:camera prst="orthographicFront">
              <a:rot lat="0" lon="11399999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8968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5CAEE-FDC5-3E60-424C-14770047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B0254-4A13-E73A-2AF7-83D8CF53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development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1B78EF4-11FB-93FC-C360-932840411BBF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E7B8731-4768-CF94-1E57-C988D7CE7C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5A844-2EFA-4BD3-B7BB-C8720449D90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4055B87-137F-1BBD-4508-FD8D81DA281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05646A-2F62-E838-9ECF-B3A116787DCB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Single Database, Separate </a:t>
            </a:r>
            <a:r>
              <a:rPr lang="it-IT" b="1" u="sng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Panoramica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dirty="0"/>
              <a:t>Ogni </a:t>
            </a:r>
            <a:r>
              <a:rPr lang="it-IT" dirty="0" err="1"/>
              <a:t>tenant</a:t>
            </a:r>
            <a:r>
              <a:rPr lang="it-IT" dirty="0"/>
              <a:t> ha il proprio schema all'interno dello stesso database fisico</a:t>
            </a:r>
          </a:p>
          <a:p>
            <a:endParaRPr lang="it-IT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Meccanismo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Spring/</a:t>
            </a:r>
            <a:r>
              <a:rPr lang="it-IT" sz="1600" dirty="0" err="1"/>
              <a:t>Hibernate</a:t>
            </a:r>
            <a:r>
              <a:rPr lang="it-IT" sz="1600" dirty="0"/>
              <a:t> può passare dinamicamente da uno schema all’altro in base al </a:t>
            </a:r>
            <a:r>
              <a:rPr lang="it-IT" sz="1600" dirty="0" err="1"/>
              <a:t>tenant</a:t>
            </a:r>
            <a:r>
              <a:rPr lang="it-IT" sz="1600" dirty="0"/>
              <a:t>, determinato durante il </a:t>
            </a:r>
            <a:r>
              <a:rPr lang="it-IT" sz="1600" dirty="0" err="1"/>
              <a:t>runtime</a:t>
            </a:r>
            <a:endParaRPr lang="it-IT" sz="1600" dirty="0"/>
          </a:p>
          <a:p>
            <a:r>
              <a:rPr lang="en-GB" b="1" dirty="0"/>
              <a:t>- </a:t>
            </a:r>
            <a:r>
              <a:rPr lang="en-GB" b="1" dirty="0" err="1"/>
              <a:t>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Migliore segregazione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Più semplice eliminare o migrare un singolo </a:t>
            </a:r>
            <a:r>
              <a:rPr lang="it-IT" sz="1600" dirty="0" err="1"/>
              <a:t>tenant</a:t>
            </a:r>
            <a:endParaRPr lang="it-IT" sz="1600" dirty="0"/>
          </a:p>
          <a:p>
            <a:r>
              <a:rPr lang="en-GB" b="1" dirty="0"/>
              <a:t>- </a:t>
            </a:r>
            <a:r>
              <a:rPr lang="en-GB" b="1" dirty="0" err="1"/>
              <a:t>Svantaggi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Il carico alto di un </a:t>
            </a:r>
            <a:r>
              <a:rPr lang="it-IT" sz="1600" dirty="0" err="1"/>
              <a:t>tenant</a:t>
            </a:r>
            <a:r>
              <a:rPr lang="it-IT" sz="1600" dirty="0"/>
              <a:t> può influenzare gli altri </a:t>
            </a:r>
            <a:r>
              <a:rPr lang="it-IT" sz="1600" dirty="0" err="1"/>
              <a:t>tenant</a:t>
            </a:r>
            <a:endParaRPr lang="it-I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Gestione potenzialmente complicata di molti schemi in un unico database</a:t>
            </a:r>
            <a:endParaRPr lang="en-GB" sz="160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5396D783-CB99-EA55-BFAB-F06D8D7C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17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5CAEE-FDC5-3E60-424C-14770047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B0254-4A13-E73A-2AF7-83D8CF53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development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1B78EF4-11FB-93FC-C360-932840411BBF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E7B8731-4768-CF94-1E57-C988D7CE7C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5A844-2EFA-4BD3-B7BB-C8720449D90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4055B87-137F-1BBD-4508-FD8D81DA281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05646A-2F62-E838-9ECF-B3A116787DCB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Single Database, Separate </a:t>
            </a:r>
            <a:r>
              <a:rPr lang="it-IT" b="1" u="sng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Implementazione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 dirty="0"/>
              <a:t>- </a:t>
            </a:r>
            <a:r>
              <a:rPr lang="en-GB" b="1" dirty="0" err="1"/>
              <a:t>Estrazione</a:t>
            </a:r>
            <a:r>
              <a:rPr lang="en-GB" b="1" dirty="0"/>
              <a:t> </a:t>
            </a:r>
            <a:r>
              <a:rPr lang="en-GB" b="1" dirty="0" err="1"/>
              <a:t>dell'identificatore</a:t>
            </a:r>
            <a:r>
              <a:rPr lang="en-GB" b="1" dirty="0"/>
              <a:t> del tenant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Approccio </a:t>
            </a:r>
            <a:r>
              <a:rPr lang="it-IT" sz="1600" i="1" dirty="0"/>
              <a:t>JWT-</a:t>
            </a:r>
            <a:r>
              <a:rPr lang="it-IT" sz="1600" i="1" dirty="0" err="1"/>
              <a:t>claim</a:t>
            </a:r>
            <a:r>
              <a:rPr lang="it-IT" sz="1600" i="1" dirty="0"/>
              <a:t>-</a:t>
            </a:r>
            <a:r>
              <a:rPr lang="it-IT" sz="1600" i="1" dirty="0" err="1"/>
              <a:t>based</a:t>
            </a:r>
            <a:r>
              <a:rPr lang="it-IT" sz="1600" dirty="0"/>
              <a:t> + </a:t>
            </a:r>
            <a:r>
              <a:rPr lang="it-IT" sz="1600" i="1" dirty="0" err="1"/>
              <a:t>ThreadLocal</a:t>
            </a:r>
            <a:r>
              <a:rPr lang="it-IT" sz="1600" dirty="0"/>
              <a:t> per identificare il </a:t>
            </a:r>
            <a:r>
              <a:rPr lang="it-IT" sz="1600" dirty="0" err="1"/>
              <a:t>tenant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Configurazione</a:t>
            </a:r>
            <a:r>
              <a:rPr lang="en-GB" b="1" dirty="0"/>
              <a:t> di Hibernate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Configurato </a:t>
            </a:r>
            <a:r>
              <a:rPr lang="it-IT" sz="1600" dirty="0" err="1"/>
              <a:t>Hibernate</a:t>
            </a:r>
            <a:r>
              <a:rPr lang="it-IT" sz="1600" dirty="0"/>
              <a:t> con </a:t>
            </a:r>
            <a:r>
              <a:rPr lang="it-IT" sz="1600" i="1" dirty="0" err="1"/>
              <a:t>MultiTenancyStrategy.SCHEMA</a:t>
            </a:r>
            <a:endParaRPr lang="it-I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Implementato un </a:t>
            </a:r>
            <a:r>
              <a:rPr lang="it-IT" sz="1600" i="1" dirty="0" err="1"/>
              <a:t>CurrentTenantIdentifierResolver</a:t>
            </a:r>
            <a:r>
              <a:rPr lang="it-IT" sz="1600" dirty="0"/>
              <a:t> che restituisce il nome dello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Implementato un </a:t>
            </a:r>
            <a:r>
              <a:rPr lang="it-IT" sz="1600" i="1" dirty="0" err="1"/>
              <a:t>MultiTenantConnectionProvider</a:t>
            </a:r>
            <a:r>
              <a:rPr lang="it-IT" sz="1600" i="1" dirty="0"/>
              <a:t> </a:t>
            </a:r>
            <a:r>
              <a:rPr lang="it-IT" sz="1600" dirty="0"/>
              <a:t>che</a:t>
            </a:r>
            <a:r>
              <a:rPr lang="it-IT" sz="1600" i="1" dirty="0"/>
              <a:t> </a:t>
            </a:r>
            <a:r>
              <a:rPr lang="it-IT" sz="1600" dirty="0"/>
              <a:t>configura la connessione al database affinché utilizzi lo schema specifico del </a:t>
            </a:r>
            <a:r>
              <a:rPr lang="it-IT" sz="1600" dirty="0" err="1"/>
              <a:t>tenant</a:t>
            </a:r>
            <a:endParaRPr lang="en-GB" sz="1600" i="1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Migrazioni</a:t>
            </a:r>
            <a:r>
              <a:rPr lang="en-GB" b="1" dirty="0"/>
              <a:t>:</a:t>
            </a:r>
            <a:endParaRPr lang="en-GB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Manualmente per ciascuno schema</a:t>
            </a:r>
            <a:endParaRPr lang="en-GB" sz="160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5396D783-CB99-EA55-BFAB-F06D8D7C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08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5CAEE-FDC5-3E60-424C-14770047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B0254-4A13-E73A-2AF7-83D8CF53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development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1B78EF4-11FB-93FC-C360-932840411BBF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E7B8731-4768-CF94-1E57-C988D7CE7C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5A844-2EFA-4BD3-B7BB-C8720449D90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4055B87-137F-1BBD-4508-FD8D81DA281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05646A-2F62-E838-9ECF-B3A116787DCB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Single Database, Separate </a:t>
            </a:r>
            <a:r>
              <a:rPr lang="it-IT" b="1" u="sng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Flusso di lavoro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it-IT" dirty="0"/>
              <a:t>- </a:t>
            </a:r>
            <a:r>
              <a:rPr lang="it-IT" b="1" dirty="0"/>
              <a:t>Per ogni richiesta HTTP: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Si estrae il </a:t>
            </a:r>
            <a:r>
              <a:rPr lang="it-IT" sz="1600" dirty="0" err="1"/>
              <a:t>tenant</a:t>
            </a:r>
            <a:r>
              <a:rPr lang="it-IT" sz="1600" dirty="0"/>
              <a:t> ID dal JWT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Si assegna il </a:t>
            </a:r>
            <a:r>
              <a:rPr lang="it-IT" sz="1600" dirty="0" err="1"/>
              <a:t>tenant</a:t>
            </a:r>
            <a:r>
              <a:rPr lang="it-IT" sz="1600" dirty="0"/>
              <a:t> ID estratto come </a:t>
            </a:r>
            <a:r>
              <a:rPr lang="it-IT" sz="1600" dirty="0" err="1"/>
              <a:t>tenant</a:t>
            </a:r>
            <a:r>
              <a:rPr lang="it-IT" sz="1600" dirty="0"/>
              <a:t> corrente al </a:t>
            </a:r>
            <a:r>
              <a:rPr lang="it-IT" sz="1600" i="1" dirty="0" err="1"/>
              <a:t>TenantContext</a:t>
            </a:r>
            <a:endParaRPr lang="it-IT" sz="1600" i="1" dirty="0"/>
          </a:p>
          <a:p>
            <a:pPr marL="800100" lvl="1" indent="-342900">
              <a:buFont typeface="+mj-lt"/>
              <a:buAutoNum type="arabicPeriod"/>
            </a:pPr>
            <a:endParaRPr lang="it-IT" sz="1600" dirty="0"/>
          </a:p>
          <a:p>
            <a:pPr marL="285750" indent="-285750">
              <a:buFontTx/>
              <a:buChar char="-"/>
            </a:pPr>
            <a:r>
              <a:rPr lang="it-IT" b="1" dirty="0"/>
              <a:t>Per ogni interazione col database, </a:t>
            </a:r>
            <a:r>
              <a:rPr lang="it-IT" b="1" dirty="0" err="1"/>
              <a:t>Hibernate</a:t>
            </a:r>
            <a:r>
              <a:rPr lang="it-IT" b="1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Utilizza il </a:t>
            </a:r>
            <a:r>
              <a:rPr lang="it-IT" sz="1600" i="1" dirty="0" err="1"/>
              <a:t>CurrentTenantIdentifierResolver</a:t>
            </a:r>
            <a:r>
              <a:rPr lang="it-IT" sz="1600" dirty="0"/>
              <a:t> per identificare il </a:t>
            </a:r>
            <a:r>
              <a:rPr lang="it-IT" sz="1600" dirty="0" err="1"/>
              <a:t>tenant</a:t>
            </a:r>
            <a:r>
              <a:rPr lang="it-IT" sz="1600" dirty="0"/>
              <a:t> corrente dal </a:t>
            </a:r>
            <a:r>
              <a:rPr lang="it-IT" sz="1600" i="1" dirty="0" err="1"/>
              <a:t>TenantContext</a:t>
            </a:r>
            <a:endParaRPr lang="it-IT" sz="1600" i="1" dirty="0"/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Utilizza il </a:t>
            </a:r>
            <a:r>
              <a:rPr lang="it-IT" sz="1600" i="1" dirty="0" err="1"/>
              <a:t>MultiTenantConnectionProvider</a:t>
            </a:r>
            <a:r>
              <a:rPr lang="it-IT" sz="1600" i="1" dirty="0"/>
              <a:t> </a:t>
            </a:r>
            <a:r>
              <a:rPr lang="it-IT" sz="1600" dirty="0"/>
              <a:t>per configurare la connessione al database utilizzando lo schema relativo al </a:t>
            </a:r>
            <a:r>
              <a:rPr lang="it-IT" sz="1600" dirty="0" err="1"/>
              <a:t>tenant</a:t>
            </a:r>
            <a:r>
              <a:rPr lang="it-IT" sz="1600" dirty="0"/>
              <a:t> corrente</a:t>
            </a:r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5396D783-CB99-EA55-BFAB-F06D8D7C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022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1503</Words>
  <Application>Microsoft Office PowerPoint</Application>
  <PresentationFormat>Widescreen</PresentationFormat>
  <Paragraphs>309</Paragraphs>
  <Slides>20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Wingdings</vt:lpstr>
      <vt:lpstr>Tema di Office</vt:lpstr>
      <vt:lpstr>Shifts happen - Sprint 2</vt:lpstr>
      <vt:lpstr>AGENDA</vt:lpstr>
      <vt:lpstr>GOALS</vt:lpstr>
      <vt:lpstr>GOAL: Strengthen Testing</vt:lpstr>
      <vt:lpstr>GOAL: Multi-Tenancy development</vt:lpstr>
      <vt:lpstr>GOAL: Multi-Tenancy development</vt:lpstr>
      <vt:lpstr>GOAL: Multi-Tenancy development</vt:lpstr>
      <vt:lpstr>GOAL: Multi-Tenancy development</vt:lpstr>
      <vt:lpstr>GOAL: Multi-Tenancy development</vt:lpstr>
      <vt:lpstr>GOAL: Multi-Tenancy development</vt:lpstr>
      <vt:lpstr>GOAL: Multi-Tenancy development</vt:lpstr>
      <vt:lpstr>GOAL: Multi-Tenancy development</vt:lpstr>
      <vt:lpstr>GOAL: Code Analysis options</vt:lpstr>
      <vt:lpstr>GOAL: Code Analysis options</vt:lpstr>
      <vt:lpstr>GOAL: Other tasks</vt:lpstr>
      <vt:lpstr>GOAL: Other tasks</vt:lpstr>
      <vt:lpstr>RECAP</vt:lpstr>
      <vt:lpstr>RECAP</vt:lpstr>
      <vt:lpstr>ISSUES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alessandro finocchi</cp:lastModifiedBy>
  <cp:revision>93</cp:revision>
  <dcterms:created xsi:type="dcterms:W3CDTF">2012-07-30T23:18:30Z</dcterms:created>
  <dcterms:modified xsi:type="dcterms:W3CDTF">2025-01-13T00:06:03Z</dcterms:modified>
</cp:coreProperties>
</file>