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9" r:id="rId3"/>
    <p:sldId id="261" r:id="rId4"/>
    <p:sldId id="274" r:id="rId5"/>
    <p:sldId id="298" r:id="rId6"/>
    <p:sldId id="296" r:id="rId7"/>
    <p:sldId id="297" r:id="rId8"/>
    <p:sldId id="299" r:id="rId9"/>
    <p:sldId id="286" r:id="rId10"/>
    <p:sldId id="294" r:id="rId11"/>
    <p:sldId id="300" r:id="rId12"/>
    <p:sldId id="301" r:id="rId13"/>
    <p:sldId id="302" r:id="rId14"/>
    <p:sldId id="303" r:id="rId15"/>
    <p:sldId id="282" r:id="rId16"/>
    <p:sldId id="292" r:id="rId17"/>
    <p:sldId id="295" r:id="rId18"/>
    <p:sldId id="276" r:id="rId19"/>
    <p:sldId id="293" r:id="rId20"/>
    <p:sldId id="262" r:id="rId21"/>
    <p:sldId id="288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B37017-44F0-FFCD-D579-CA05C7F57DC9}" v="91" dt="2025-01-25T22:20:51.5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59" autoAdjust="0"/>
    <p:restoredTop sz="94660"/>
  </p:normalViewPr>
  <p:slideViewPr>
    <p:cSldViewPr snapToGrid="0">
      <p:cViewPr varScale="1">
        <p:scale>
          <a:sx n="78" d="100"/>
          <a:sy n="78" d="100"/>
        </p:scale>
        <p:origin x="69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0F5C2-1F77-45FD-808B-AC99B6454F11}" type="datetimeFigureOut">
              <a:t>27/01/2025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64AC7-4DA4-48E7-90C1-5D3C29B92E12}" type="slidenum"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3827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298AE8D-CFAA-44B1-E7E8-07D701EC73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4322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Tra le </a:t>
            </a:r>
            <a:r>
              <a:rPr lang="it-IT" dirty="0" err="1"/>
              <a:t>issues</a:t>
            </a:r>
            <a:r>
              <a:rPr lang="it-IT" dirty="0"/>
              <a:t> delineate anche negli scorsi sprint si è osservata la mancanza di test, i quali erano stati disabilitati poiché usavano una nomenclatura e una logica obsoleta, che andava integrata con le modifiche che ci sono state negli anni passati… Un risultato importate da riportare è stato che, una volta integrata la nuova logica e nomenclatura nei vecchi test, questi continuavano a passare, indice di una buona definizione iniziale.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A64AC7-4DA4-48E7-90C1-5D3C29B92E12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847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28BA37-C422-CD07-6BBD-0466D08075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9472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924745-480D-AF96-5440-FBC020941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192A8A-AB33-56C5-F1B3-039F88C81C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6BC216-113A-90A9-9777-F5EA7A8DEC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E1F21B-0321-55E5-CE14-FD077B28BB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6885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Parla delle metriche che ci interessano: kappa, </a:t>
            </a:r>
            <a:r>
              <a:rPr lang="it-IT" dirty="0" err="1"/>
              <a:t>auc</a:t>
            </a:r>
            <a:r>
              <a:rPr lang="it-IT" dirty="0"/>
              <a:t>, recall, npofb20… POSSO FARE 4 SLIDE (1 PER OGNI METRICA) PER OGNI PROGETTO, quindi in totale 8 slide, e dedicare le ultime 3 alle conclusioni, ultima slide con i link utili e ringrazio per l’attenzione</a:t>
            </a:r>
          </a:p>
          <a:p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CAB6F23-A62E-F44D-BCA9-B4EA17B1E3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2002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19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46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84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1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39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08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98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8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09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81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57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4A8E5F-40E5-4553-9F3C-699F1A5B8145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93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xpress.github.io/devextreme-reactive/react/scheduler/docs/guides/getting-started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slide" Target="slide15.xml"/><Relationship Id="rId4" Type="http://schemas.openxmlformats.org/officeDocument/2006/relationships/slide" Target="slid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github.com/CSW-Teams" TargetMode="Externa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6720673E-B1FD-D4B5-9D8E-D21042BBA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40" y="791457"/>
            <a:ext cx="5810410" cy="76129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 b="1" kern="1200" noProof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Shifts </a:t>
            </a:r>
            <a:r>
              <a:rPr lang="it-IT" b="1" kern="1200" noProof="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happen</a:t>
            </a:r>
            <a:r>
              <a:rPr lang="it-IT" b="1" kern="1200" noProof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 - Sprint 3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7C4282F-C766-6685-02B7-9B6CE73E9AD8}"/>
              </a:ext>
            </a:extLst>
          </p:cNvPr>
          <p:cNvSpPr txBox="1"/>
          <p:nvPr/>
        </p:nvSpPr>
        <p:spPr>
          <a:xfrm>
            <a:off x="761840" y="2977691"/>
            <a:ext cx="4544762" cy="20341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14300" indent="-342900">
              <a:lnSpc>
                <a:spcPct val="90000"/>
              </a:lnSpc>
              <a:spcAft>
                <a:spcPts val="600"/>
              </a:spcAft>
              <a:buClr>
                <a:schemeClr val="tx2">
                  <a:lumMod val="90000"/>
                  <a:lumOff val="10000"/>
                </a:schemeClr>
              </a:buClr>
              <a:buFont typeface="Aptos" panose="020B0004020202020204" pitchFamily="34" charset="0"/>
              <a:buChar char="›"/>
            </a:pPr>
            <a:r>
              <a:rPr lang="it-IT" sz="2000" noProof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Matteo Basili	- </a:t>
            </a:r>
            <a:r>
              <a:rPr lang="it-IT" sz="1800" b="0" i="0" u="none" strike="noStrike" noProof="0" dirty="0">
                <a:solidFill>
                  <a:srgbClr val="0C0C0C"/>
                </a:solidFill>
                <a:effectLst/>
                <a:latin typeface="Arial" panose="020B0604020202020204" pitchFamily="34" charset="0"/>
              </a:rPr>
              <a:t>0342020</a:t>
            </a:r>
            <a:endParaRPr lang="it-IT" sz="2000" noProof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14300" indent="-342900">
              <a:lnSpc>
                <a:spcPct val="90000"/>
              </a:lnSpc>
              <a:spcAft>
                <a:spcPts val="600"/>
              </a:spcAft>
              <a:buClr>
                <a:schemeClr val="tx2">
                  <a:lumMod val="90000"/>
                  <a:lumOff val="10000"/>
                </a:schemeClr>
              </a:buClr>
              <a:buFont typeface="Aptos" panose="020B0004020202020204" pitchFamily="34" charset="0"/>
              <a:buChar char="›"/>
            </a:pPr>
            <a:r>
              <a:rPr lang="it-IT" sz="2000" noProof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Massimo Buniy - 035002d2</a:t>
            </a:r>
          </a:p>
          <a:p>
            <a:pPr marL="114300" indent="-342900">
              <a:lnSpc>
                <a:spcPct val="90000"/>
              </a:lnSpc>
              <a:spcAft>
                <a:spcPts val="600"/>
              </a:spcAft>
              <a:buClr>
                <a:schemeClr val="tx2">
                  <a:lumMod val="90000"/>
                  <a:lumOff val="10000"/>
                </a:schemeClr>
              </a:buClr>
              <a:buFont typeface="Aptos" panose="020B0004020202020204" pitchFamily="34" charset="0"/>
              <a:buChar char="›"/>
            </a:pPr>
            <a:r>
              <a:rPr lang="it-IT" sz="2000" noProof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Federico Cappellini - 0342018</a:t>
            </a:r>
            <a:endParaRPr lang="it-IT" sz="2000" noProof="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</a:endParaRPr>
          </a:p>
          <a:p>
            <a:pPr marL="114300" indent="-342900">
              <a:lnSpc>
                <a:spcPct val="90000"/>
              </a:lnSpc>
              <a:spcAft>
                <a:spcPts val="600"/>
              </a:spcAft>
              <a:buClr>
                <a:schemeClr val="tx2">
                  <a:lumMod val="90000"/>
                  <a:lumOff val="10000"/>
                </a:schemeClr>
              </a:buClr>
              <a:buFont typeface="Aptos" panose="020B0004020202020204" pitchFamily="34" charset="0"/>
              <a:buChar char="›"/>
            </a:pPr>
            <a:r>
              <a:rPr lang="it-IT" sz="2000" noProof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Alessandro Finocchi - 0340543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DB4D14D4-54E4-F4CB-F5EE-0D1FD2CF20EE}"/>
              </a:ext>
            </a:extLst>
          </p:cNvPr>
          <p:cNvSpPr/>
          <p:nvPr/>
        </p:nvSpPr>
        <p:spPr>
          <a:xfrm rot="7936545">
            <a:off x="6068179" y="2652125"/>
            <a:ext cx="9387280" cy="4668716"/>
          </a:xfrm>
          <a:prstGeom prst="triangle">
            <a:avLst>
              <a:gd name="adj" fmla="val 54376"/>
            </a:avLst>
          </a:prstGeom>
          <a:solidFill>
            <a:srgbClr val="163E64"/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pic>
        <p:nvPicPr>
          <p:cNvPr id="1026" name="Picture 2" descr="Engineering Meticulous Gradient icon">
            <a:extLst>
              <a:ext uri="{FF2B5EF4-FFF2-40B4-BE49-F238E27FC236}">
                <a16:creationId xmlns:a16="http://schemas.microsoft.com/office/drawing/2014/main" id="{9B1DDA2A-1ABE-AE67-E484-D88D85B51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1428526">
            <a:off x="7801038" y="1981447"/>
            <a:ext cx="2656043" cy="2656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tangolo 4">
            <a:extLst>
              <a:ext uri="{FF2B5EF4-FFF2-40B4-BE49-F238E27FC236}">
                <a16:creationId xmlns:a16="http://schemas.microsoft.com/office/drawing/2014/main" id="{6B9F2040-1CDC-553D-F93A-F123A3DDC135}"/>
              </a:ext>
            </a:extLst>
          </p:cNvPr>
          <p:cNvSpPr/>
          <p:nvPr/>
        </p:nvSpPr>
        <p:spPr>
          <a:xfrm rot="5400000">
            <a:off x="1018732" y="1295864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93436E-F06C-7782-975D-95EAFFBE3D72}"/>
              </a:ext>
            </a:extLst>
          </p:cNvPr>
          <p:cNvSpPr txBox="1"/>
          <p:nvPr/>
        </p:nvSpPr>
        <p:spPr>
          <a:xfrm>
            <a:off x="728641" y="1762995"/>
            <a:ext cx="1372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A.A. 2024/2025</a:t>
            </a:r>
          </a:p>
        </p:txBody>
      </p:sp>
    </p:spTree>
    <p:extLst>
      <p:ext uri="{BB962C8B-B14F-4D97-AF65-F5344CB8AC3E}">
        <p14:creationId xmlns:p14="http://schemas.microsoft.com/office/powerpoint/2010/main" val="3925342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6104D8-85EA-8721-BFC1-385A984AB9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FAF042-1EAF-5403-B6F7-73917E93E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4056" cy="653143"/>
          </a:xfrm>
        </p:spPr>
        <p:txBody>
          <a:bodyPr>
            <a:normAutofit fontScale="90000"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Soft delete 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implementation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2051949-7AAC-1A2C-40AA-56D6B67CCDDB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6D8D8ED-B6DD-2E02-4E2F-9A488EB6BCB6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DBDB561-D267-2EB6-8783-225E366B5D34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FBF28627-5EBD-EDF9-FDFD-24B29EAA6D4D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B8048B1-A731-9978-9ACC-A320527AB442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noProof="0" dirty="0">
                <a:solidFill>
                  <a:schemeClr val="bg1"/>
                </a:solidFill>
              </a:rPr>
              <a:t>5</a:t>
            </a:r>
            <a:endParaRPr lang="it-IT" sz="1400" noProof="0" dirty="0"/>
          </a:p>
        </p:txBody>
      </p:sp>
      <p:sp>
        <p:nvSpPr>
          <p:cNvPr id="9" name="CasellaDiTesto 6">
            <a:extLst>
              <a:ext uri="{FF2B5EF4-FFF2-40B4-BE49-F238E27FC236}">
                <a16:creationId xmlns:a16="http://schemas.microsoft.com/office/drawing/2014/main" id="{54028AAA-41DD-98CD-75B1-D8EAAADFCF23}"/>
              </a:ext>
            </a:extLst>
          </p:cNvPr>
          <p:cNvSpPr txBox="1"/>
          <p:nvPr/>
        </p:nvSpPr>
        <p:spPr>
          <a:xfrm>
            <a:off x="639726" y="1613118"/>
            <a:ext cx="665405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noProof="0" dirty="0"/>
              <a:t>Per l’introduzione della soft delete si è trovata una soluzione che risultasse il più trasparente possibile allo sviluppatore.</a:t>
            </a:r>
          </a:p>
          <a:p>
            <a:endParaRPr lang="it-IT" noProof="0" dirty="0"/>
          </a:p>
          <a:p>
            <a:r>
              <a:rPr lang="it-IT" noProof="0" dirty="0"/>
              <a:t>Cose fatte per l’implementazione della soft delete:</a:t>
            </a:r>
          </a:p>
          <a:p>
            <a:endParaRPr lang="it-IT" sz="1000" noProof="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it-IT" noProof="0" dirty="0"/>
              <a:t>Introdotta una classe astratta chiamata SoftDeletableEntity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it-IT" noProof="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it-IT" noProof="0" dirty="0"/>
              <a:t>Creata l’interfaccia </a:t>
            </a:r>
            <a:r>
              <a:rPr lang="it-IT" noProof="0" dirty="0" err="1"/>
              <a:t>SoftDeleteJpaRepository</a:t>
            </a:r>
            <a:r>
              <a:rPr lang="it-IT" noProof="0" dirty="0"/>
              <a:t> per estendere il comportamento del </a:t>
            </a:r>
            <a:r>
              <a:rPr lang="it-IT" noProof="0" dirty="0" err="1"/>
              <a:t>JpaRepository</a:t>
            </a:r>
            <a:endParaRPr lang="it-IT" noProof="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it-IT" noProof="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it-IT" noProof="0" dirty="0"/>
              <a:t>Introdotto un nuovo filtro di Spring per l’attivazione della soft delete per ogni sessione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it-IT" noProof="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it-IT" noProof="0" dirty="0"/>
              <a:t>Introdotta una annotazione @DisableSoftDelete a livello di singolo metodo</a:t>
            </a:r>
          </a:p>
        </p:txBody>
      </p:sp>
      <p:pic>
        <p:nvPicPr>
          <p:cNvPr id="3" name="Immagine 2" descr="Immagine che contiene simbolo, Carattere, Elementi grafici, schermata&#10;&#10;Descrizione generata automaticamente">
            <a:extLst>
              <a:ext uri="{FF2B5EF4-FFF2-40B4-BE49-F238E27FC236}">
                <a16:creationId xmlns:a16="http://schemas.microsoft.com/office/drawing/2014/main" id="{B36878CC-953E-B415-5EBE-EB7F5FE6B9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81" y="353207"/>
            <a:ext cx="885600" cy="8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457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CE8C0E-53F3-054B-8C19-9EC59C2488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F019F4-0040-E976-C938-247E5D4D4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4056" cy="653143"/>
          </a:xfrm>
        </p:spPr>
        <p:txBody>
          <a:bodyPr>
            <a:normAutofit fontScale="90000"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Soft delete 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implementation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CAC70E3-0702-9370-DADE-614896F55424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2CA26F0-3C12-15B1-A1D7-5DA83B89D1F9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1F528F9-2BB0-0AE1-8C4B-69DA9D94BDFB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7B421D7-CB11-B0BA-80A9-67576B167E57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DB344C2-143C-8471-458D-FF78B7C3A673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noProof="0" dirty="0">
                <a:solidFill>
                  <a:schemeClr val="bg1"/>
                </a:solidFill>
              </a:rPr>
              <a:t>5</a:t>
            </a:r>
            <a:endParaRPr lang="it-IT" sz="1400" noProof="0" dirty="0"/>
          </a:p>
        </p:txBody>
      </p:sp>
      <p:sp>
        <p:nvSpPr>
          <p:cNvPr id="9" name="CasellaDiTesto 6">
            <a:extLst>
              <a:ext uri="{FF2B5EF4-FFF2-40B4-BE49-F238E27FC236}">
                <a16:creationId xmlns:a16="http://schemas.microsoft.com/office/drawing/2014/main" id="{7FB1FCCD-8B36-A9F7-FD37-33ECFB6C4B52}"/>
              </a:ext>
            </a:extLst>
          </p:cNvPr>
          <p:cNvSpPr txBox="1"/>
          <p:nvPr/>
        </p:nvSpPr>
        <p:spPr>
          <a:xfrm>
            <a:off x="639726" y="1613118"/>
            <a:ext cx="66540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it-IT" noProof="0" dirty="0"/>
              <a:t>Introdotta una classe astratta chiamata SoftDeletableEntity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it-IT" noProof="0" dirty="0"/>
          </a:p>
          <a:p>
            <a:r>
              <a:rPr lang="it-IT" noProof="0" dirty="0"/>
              <a:t>Per andare a filtrare le entità “soft </a:t>
            </a:r>
            <a:r>
              <a:rPr lang="it-IT" noProof="0" dirty="0" err="1"/>
              <a:t>deletable</a:t>
            </a:r>
            <a:r>
              <a:rPr lang="it-IT" noProof="0" dirty="0"/>
              <a:t>”, si è andati ad utilizzare i filtra di </a:t>
            </a:r>
            <a:r>
              <a:rPr lang="it-IT" noProof="0" dirty="0" err="1"/>
              <a:t>Hibernate</a:t>
            </a:r>
            <a:r>
              <a:rPr lang="it-IT" noProof="0" dirty="0"/>
              <a:t>, che in maniera automatica, permettono di aggiungere delle condizioni alla query sul DB.</a:t>
            </a:r>
          </a:p>
          <a:p>
            <a:endParaRPr lang="it-IT" noProof="0" dirty="0"/>
          </a:p>
          <a:p>
            <a:endParaRPr lang="it-IT" noProof="0" dirty="0"/>
          </a:p>
          <a:p>
            <a:endParaRPr lang="it-IT" noProof="0" dirty="0"/>
          </a:p>
          <a:p>
            <a:endParaRPr lang="it-IT" noProof="0" dirty="0"/>
          </a:p>
          <a:p>
            <a:endParaRPr lang="it-IT" noProof="0" dirty="0"/>
          </a:p>
          <a:p>
            <a:endParaRPr lang="it-IT" noProof="0" dirty="0"/>
          </a:p>
        </p:txBody>
      </p:sp>
      <p:pic>
        <p:nvPicPr>
          <p:cNvPr id="3" name="Immagine 2" descr="Immagine che contiene simbolo, Carattere, Elementi grafici, schermata&#10;&#10;Descrizione generata automaticamente">
            <a:extLst>
              <a:ext uri="{FF2B5EF4-FFF2-40B4-BE49-F238E27FC236}">
                <a16:creationId xmlns:a16="http://schemas.microsoft.com/office/drawing/2014/main" id="{943CACC3-921F-919C-A5F1-48971DAF07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81" y="353207"/>
            <a:ext cx="885600" cy="885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9457589-D64B-2E0E-9DC1-4925B0951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413" y="3758176"/>
            <a:ext cx="8459981" cy="195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512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09638D-AD70-AD2E-0ADD-3CF2D4CACA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D2B99A-C5C1-9D99-5114-82F17B2D3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4056" cy="653143"/>
          </a:xfrm>
        </p:spPr>
        <p:txBody>
          <a:bodyPr>
            <a:normAutofit fontScale="90000"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Soft delete 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implementation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D41CDFD5-7CBB-6C78-8153-A32229F8960A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84D4158-0004-87EE-5BC5-23E22DEA8103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E20094A-79A3-8A88-687A-C2B9A1069143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7B35661D-BE16-93CA-AA89-C5617DDA8B28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201D103-D009-0B0E-50E2-2CE5090230B7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noProof="0" dirty="0">
                <a:solidFill>
                  <a:schemeClr val="bg1"/>
                </a:solidFill>
              </a:rPr>
              <a:t>5</a:t>
            </a:r>
            <a:endParaRPr lang="it-IT" sz="1400" noProof="0" dirty="0"/>
          </a:p>
        </p:txBody>
      </p:sp>
      <p:sp>
        <p:nvSpPr>
          <p:cNvPr id="9" name="CasellaDiTesto 6">
            <a:extLst>
              <a:ext uri="{FF2B5EF4-FFF2-40B4-BE49-F238E27FC236}">
                <a16:creationId xmlns:a16="http://schemas.microsoft.com/office/drawing/2014/main" id="{D80E94C5-23A8-D851-6AF1-73A576AB6140}"/>
              </a:ext>
            </a:extLst>
          </p:cNvPr>
          <p:cNvSpPr txBox="1"/>
          <p:nvPr/>
        </p:nvSpPr>
        <p:spPr>
          <a:xfrm>
            <a:off x="639726" y="1613118"/>
            <a:ext cx="66540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it-IT" noProof="0" dirty="0"/>
              <a:t>Introdotta una classe astratta chiamata SoftDeletableEntity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it-IT" noProof="0" dirty="0"/>
          </a:p>
          <a:p>
            <a:r>
              <a:rPr lang="it-IT" noProof="0" dirty="0"/>
              <a:t>Questa classe deve essere estesa dalle entità che vogliono implementare la soft delete.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it-IT" noProof="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it-IT" noProof="0" dirty="0"/>
          </a:p>
        </p:txBody>
      </p:sp>
      <p:pic>
        <p:nvPicPr>
          <p:cNvPr id="3" name="Immagine 2" descr="Immagine che contiene simbolo, Carattere, Elementi grafici, schermata&#10;&#10;Descrizione generata automaticamente">
            <a:extLst>
              <a:ext uri="{FF2B5EF4-FFF2-40B4-BE49-F238E27FC236}">
                <a16:creationId xmlns:a16="http://schemas.microsoft.com/office/drawing/2014/main" id="{A2D4E5C1-74F5-EBAE-099D-01B6B7A99B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81" y="353207"/>
            <a:ext cx="885600" cy="885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EE20721-7993-F6CB-6200-21DCB770757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12" t="12955" b="5116"/>
          <a:stretch/>
        </p:blipFill>
        <p:spPr>
          <a:xfrm>
            <a:off x="721725" y="3510115"/>
            <a:ext cx="8401457" cy="52026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E3ED2B7-9D87-F3A0-44F2-BF757EF8E17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18082"/>
          <a:stretch/>
        </p:blipFill>
        <p:spPr>
          <a:xfrm>
            <a:off x="721725" y="4316878"/>
            <a:ext cx="7737359" cy="44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327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4A47C-DA76-4FBE-70FC-C41A06E3BE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F93AB4-F9FE-0C1B-365A-45BBFE275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4056" cy="653143"/>
          </a:xfrm>
        </p:spPr>
        <p:txBody>
          <a:bodyPr>
            <a:normAutofit fontScale="90000"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Soft delete 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implementation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AABBE933-FA97-653A-1F61-1EB8490D6B8B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8EADEE99-AA51-AED2-31A3-6FBF3CA4643B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C4D61236-0227-D45C-5254-6347EB338918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D664F419-F23B-F582-9BA9-B3B8B504856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7C1EEB2-24B1-1B12-3719-213D82DA417C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noProof="0" dirty="0">
                <a:solidFill>
                  <a:schemeClr val="bg1"/>
                </a:solidFill>
              </a:rPr>
              <a:t>5</a:t>
            </a:r>
            <a:endParaRPr lang="it-IT" sz="1400" noProof="0" dirty="0"/>
          </a:p>
        </p:txBody>
      </p:sp>
      <p:sp>
        <p:nvSpPr>
          <p:cNvPr id="9" name="CasellaDiTesto 6">
            <a:extLst>
              <a:ext uri="{FF2B5EF4-FFF2-40B4-BE49-F238E27FC236}">
                <a16:creationId xmlns:a16="http://schemas.microsoft.com/office/drawing/2014/main" id="{C39DC00E-8571-FDC2-9AE9-518E0A87BE6C}"/>
              </a:ext>
            </a:extLst>
          </p:cNvPr>
          <p:cNvSpPr txBox="1"/>
          <p:nvPr/>
        </p:nvSpPr>
        <p:spPr>
          <a:xfrm>
            <a:off x="639726" y="1613118"/>
            <a:ext cx="6654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it-IT" noProof="0" dirty="0"/>
              <a:t>Creata l’interfaccia </a:t>
            </a:r>
            <a:r>
              <a:rPr lang="it-IT" noProof="0" dirty="0" err="1"/>
              <a:t>SoftDeleteJpaRepository</a:t>
            </a:r>
            <a:r>
              <a:rPr lang="it-IT" noProof="0" dirty="0"/>
              <a:t> per estendere il comportamento del </a:t>
            </a:r>
            <a:r>
              <a:rPr lang="it-IT" noProof="0" dirty="0" err="1"/>
              <a:t>JpaRepository</a:t>
            </a:r>
            <a:endParaRPr lang="it-IT" noProof="0" dirty="0"/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it-IT" dirty="0"/>
          </a:p>
        </p:txBody>
      </p:sp>
      <p:pic>
        <p:nvPicPr>
          <p:cNvPr id="3" name="Immagine 2" descr="Immagine che contiene simbolo, Carattere, Elementi grafici, schermata&#10;&#10;Descrizione generata automaticamente">
            <a:extLst>
              <a:ext uri="{FF2B5EF4-FFF2-40B4-BE49-F238E27FC236}">
                <a16:creationId xmlns:a16="http://schemas.microsoft.com/office/drawing/2014/main" id="{DA5C5ED0-51E6-8ECF-F66D-C26F2828B1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81" y="353207"/>
            <a:ext cx="885600" cy="885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7BF094-82B9-7123-BC9E-44BAD862E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046" y="2406112"/>
            <a:ext cx="7112335" cy="404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184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31D33C-9D69-CE7B-3BBF-A676AE3D81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98FE2A-9131-FF80-911A-D3C327D17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4056" cy="653143"/>
          </a:xfrm>
        </p:spPr>
        <p:txBody>
          <a:bodyPr>
            <a:normAutofit fontScale="90000"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Soft delete 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implementation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BF02F8B-F04E-6695-9535-A2A25F90CE6B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609AC069-77E1-848D-23DD-0E8542CBBDDC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66C20FE-61C7-D531-8AFF-8F3E52A75AE0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99BA819A-2861-1B52-CA32-42FD1FD45713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7DCBDD6-7A39-400C-60DA-B7181AE3702D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noProof="0" dirty="0">
                <a:solidFill>
                  <a:schemeClr val="bg1"/>
                </a:solidFill>
              </a:rPr>
              <a:t>5</a:t>
            </a:r>
            <a:endParaRPr lang="it-IT" sz="1400" noProof="0" dirty="0"/>
          </a:p>
        </p:txBody>
      </p:sp>
      <p:sp>
        <p:nvSpPr>
          <p:cNvPr id="9" name="CasellaDiTesto 6">
            <a:extLst>
              <a:ext uri="{FF2B5EF4-FFF2-40B4-BE49-F238E27FC236}">
                <a16:creationId xmlns:a16="http://schemas.microsoft.com/office/drawing/2014/main" id="{83867A57-9E48-6EA7-E9E2-E29CE9E44FF0}"/>
              </a:ext>
            </a:extLst>
          </p:cNvPr>
          <p:cNvSpPr txBox="1"/>
          <p:nvPr/>
        </p:nvSpPr>
        <p:spPr>
          <a:xfrm>
            <a:off x="639726" y="1613118"/>
            <a:ext cx="66540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it-IT" noProof="0" dirty="0"/>
              <a:t>Introdotta una annotazione @DisableSoftDelete a livello di singolo metodo</a:t>
            </a:r>
          </a:p>
          <a:p>
            <a:pPr lvl="1"/>
            <a:endParaRPr lang="it-IT" dirty="0"/>
          </a:p>
          <a:p>
            <a:r>
              <a:rPr lang="it-IT" noProof="0" dirty="0"/>
              <a:t>Per andare a disattivare il filtro in determinati metodi/casi, si è introdotta l’annotazione @DisableSoftDelete, il cui comportamento è catturato da una </a:t>
            </a:r>
            <a:r>
              <a:rPr lang="it-IT" noProof="0" dirty="0" err="1"/>
              <a:t>Aspect</a:t>
            </a:r>
            <a:r>
              <a:rPr lang="it-IT" noProof="0" dirty="0"/>
              <a:t>. </a:t>
            </a:r>
          </a:p>
        </p:txBody>
      </p:sp>
      <p:pic>
        <p:nvPicPr>
          <p:cNvPr id="3" name="Immagine 2" descr="Immagine che contiene simbolo, Carattere, Elementi grafici, schermata&#10;&#10;Descrizione generata automaticamente">
            <a:extLst>
              <a:ext uri="{FF2B5EF4-FFF2-40B4-BE49-F238E27FC236}">
                <a16:creationId xmlns:a16="http://schemas.microsoft.com/office/drawing/2014/main" id="{370D2EE8-CBDC-80A0-800C-AB22161AB1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81" y="353207"/>
            <a:ext cx="885600" cy="885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874CE7F-9E9A-07F2-9484-129DB1CC6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882" y="5151010"/>
            <a:ext cx="8210623" cy="64018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4C96FDA-103F-04C3-A45A-E5D8179614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385" y="3628870"/>
            <a:ext cx="4308352" cy="126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93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857FD7-1E68-86B5-96CC-D291DC35B6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273114-BEA8-7DFF-0909-06A58204E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3876" cy="653143"/>
          </a:xfrm>
        </p:spPr>
        <p:txBody>
          <a:bodyPr>
            <a:noAutofit/>
          </a:bodyPr>
          <a:lstStyle/>
          <a:p>
            <a:r>
              <a:rPr lang="it-IT" sz="36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</a:t>
            </a:r>
            <a:r>
              <a:rPr lang="it-IT" sz="36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Strengthen</a:t>
            </a:r>
            <a:r>
              <a:rPr lang="it-IT" sz="36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testing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6D04AF5-E17F-6524-0F41-F82DC7734C93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6458F5F-C513-D796-FBA5-CCEB921651D6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424040E3-F5A7-6C6E-8574-18DF8822BCB0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2CCB529C-5C40-0565-CAF7-E2BC0A179CF8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5BF2C52-A6FD-A801-E53B-2EB796D139F9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noProof="0" dirty="0">
                <a:solidFill>
                  <a:schemeClr val="bg1"/>
                </a:solidFill>
              </a:rPr>
              <a:t>4</a:t>
            </a:r>
            <a:endParaRPr lang="it-IT" sz="1400" noProof="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D8999C2-FDB1-1B48-61D4-8B45345FB186}"/>
              </a:ext>
            </a:extLst>
          </p:cNvPr>
          <p:cNvSpPr txBox="1"/>
          <p:nvPr/>
        </p:nvSpPr>
        <p:spPr>
          <a:xfrm>
            <a:off x="639724" y="1623385"/>
            <a:ext cx="665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CasellaDiTesto 6">
            <a:extLst>
              <a:ext uri="{FF2B5EF4-FFF2-40B4-BE49-F238E27FC236}">
                <a16:creationId xmlns:a16="http://schemas.microsoft.com/office/drawing/2014/main" id="{A05DE7FA-A329-DCF5-1DD8-7E60B77B98E8}"/>
              </a:ext>
            </a:extLst>
          </p:cNvPr>
          <p:cNvSpPr txBox="1"/>
          <p:nvPr/>
        </p:nvSpPr>
        <p:spPr>
          <a:xfrm>
            <a:off x="639726" y="1613118"/>
            <a:ext cx="665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noProof="0" dirty="0">
                <a:solidFill>
                  <a:srgbClr val="FF0000"/>
                </a:solidFill>
              </a:rPr>
              <a:t>ALE (PROVA A FA QUALCOS ALTRO MA NON LO SA SE RIESCE)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3600" y="352800"/>
            <a:ext cx="885600" cy="8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548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A8E46-9141-F093-BC6F-2C8774296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84A92F-9BFB-BE2B-C6A0-DC59B35D1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6654057" cy="653143"/>
          </a:xfrm>
        </p:spPr>
        <p:txBody>
          <a:bodyPr>
            <a:normAutofit/>
          </a:bodyPr>
          <a:lstStyle/>
          <a:p>
            <a:r>
              <a:rPr lang="it-IT" sz="36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</a:t>
            </a:r>
            <a:r>
              <a:rPr lang="it-IT" sz="36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Other</a:t>
            </a:r>
            <a:r>
              <a:rPr lang="it-IT" sz="36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tasks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1EC4FB70-4CDA-2FE7-60EB-A19604E5CBE8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69F8FF1-E129-E2CB-9851-FC11E5B76BA5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2E2619F-3793-2065-D038-89F911ED5F9A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CCF3CE8E-47D9-A159-A8DF-F6AED5F5E9D6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46F8712-AED8-534E-285F-69D50BBC4CF9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400" noProof="0" dirty="0">
                <a:solidFill>
                  <a:schemeClr val="bg1"/>
                </a:solidFill>
              </a:rPr>
              <a:t>15</a:t>
            </a:r>
            <a:endParaRPr lang="it-IT" sz="1400" noProof="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AE5E948-2259-6AA4-363A-537885643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781" y="353207"/>
            <a:ext cx="885600" cy="88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6">
            <a:extLst>
              <a:ext uri="{FF2B5EF4-FFF2-40B4-BE49-F238E27FC236}">
                <a16:creationId xmlns:a16="http://schemas.microsoft.com/office/drawing/2014/main" id="{48F2BD16-1263-4724-9B81-3C7FAEE1F44A}"/>
              </a:ext>
            </a:extLst>
          </p:cNvPr>
          <p:cNvSpPr txBox="1"/>
          <p:nvPr/>
        </p:nvSpPr>
        <p:spPr>
          <a:xfrm>
            <a:off x="639726" y="1613118"/>
            <a:ext cx="6654056" cy="39703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noProof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Issue</a:t>
            </a:r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#611: Per inserire uno stato dei turni si è lavorato con il componente </a:t>
            </a:r>
            <a:r>
              <a:rPr lang="it-IT" noProof="0" dirty="0" err="1">
                <a:solidFill>
                  <a:schemeClr val="tx1">
                    <a:lumMod val="85000"/>
                    <a:lumOff val="1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Scheduler</a:t>
            </a:r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della libreria </a:t>
            </a:r>
            <a:r>
              <a:rPr lang="it-IT" noProof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DevExtreme</a:t>
            </a:r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it-IT" noProof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P.s</a:t>
            </a:r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per il futuro, se servirà nuovamente lavorare sul componente per gli appuntamenti, ricordarsi che è stato implementato in modo custom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CF272581-5156-ED5B-3910-033D9F2E133A}"/>
              </a:ext>
            </a:extLst>
          </p:cNvPr>
          <p:cNvGrpSpPr/>
          <p:nvPr/>
        </p:nvGrpSpPr>
        <p:grpSpPr>
          <a:xfrm>
            <a:off x="1203708" y="2414440"/>
            <a:ext cx="5523367" cy="2036775"/>
            <a:chOff x="1396748" y="2444920"/>
            <a:chExt cx="5523367" cy="2036775"/>
          </a:xfrm>
        </p:grpSpPr>
        <p:pic>
          <p:nvPicPr>
            <p:cNvPr id="9" name="Immagine 8" descr="Immagine che contiene testo, schermata, Rettangolo, linea&#10;&#10;Il contenuto generato dall&amp;#39;intelligenza artificiale potrebbe non essere corretto.">
              <a:extLst>
                <a:ext uri="{FF2B5EF4-FFF2-40B4-BE49-F238E27FC236}">
                  <a16:creationId xmlns:a16="http://schemas.microsoft.com/office/drawing/2014/main" id="{EB42E379-8F72-4E89-0433-3A5AF5785C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4625" t="9461" r="26426" b="6153"/>
            <a:stretch/>
          </p:blipFill>
          <p:spPr>
            <a:xfrm>
              <a:off x="1396748" y="2444920"/>
              <a:ext cx="1655458" cy="2036775"/>
            </a:xfrm>
            <a:prstGeom prst="rect">
              <a:avLst/>
            </a:prstGeom>
          </p:spPr>
        </p:pic>
        <p:pic>
          <p:nvPicPr>
            <p:cNvPr id="12" name="Immagine 11" descr="Immagine che contiene testo, schermata, Rettangolo, Carattere&#10;&#10;Il contenuto generato dall&amp;#39;intelligenza artificiale potrebbe non essere corretto.">
              <a:extLst>
                <a:ext uri="{FF2B5EF4-FFF2-40B4-BE49-F238E27FC236}">
                  <a16:creationId xmlns:a16="http://schemas.microsoft.com/office/drawing/2014/main" id="{C444BEDA-9A79-6A99-7EA0-B00054019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25225" t="9283" r="25826" b="6595"/>
            <a:stretch/>
          </p:blipFill>
          <p:spPr>
            <a:xfrm>
              <a:off x="5264036" y="2446651"/>
              <a:ext cx="1656079" cy="2030397"/>
            </a:xfrm>
            <a:prstGeom prst="rect">
              <a:avLst/>
            </a:prstGeom>
          </p:spPr>
        </p:pic>
        <p:pic>
          <p:nvPicPr>
            <p:cNvPr id="13" name="Immagine 12" descr="Immagine che contiene testo, schermata, Carattere, Rettangolo&#10;&#10;Il contenuto generato dall&amp;#39;intelligenza artificiale potrebbe non essere corretto.">
              <a:extLst>
                <a:ext uri="{FF2B5EF4-FFF2-40B4-BE49-F238E27FC236}">
                  <a16:creationId xmlns:a16="http://schemas.microsoft.com/office/drawing/2014/main" id="{75541BF4-6EB2-5589-5E03-07D8CF434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25225" t="9424" r="26126" b="6226"/>
            <a:stretch/>
          </p:blipFill>
          <p:spPr>
            <a:xfrm>
              <a:off x="3340552" y="2445295"/>
              <a:ext cx="1645023" cy="20337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8085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2BAB6C-DD89-AD40-61D5-B3871E7967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6534F1-55A9-28F5-3E44-72FAFC647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6654057" cy="653143"/>
          </a:xfrm>
        </p:spPr>
        <p:txBody>
          <a:bodyPr>
            <a:normAutofit/>
          </a:bodyPr>
          <a:lstStyle/>
          <a:p>
            <a:r>
              <a:rPr lang="it-IT" sz="36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</a:t>
            </a:r>
            <a:r>
              <a:rPr lang="it-IT" sz="36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Other</a:t>
            </a:r>
            <a:r>
              <a:rPr lang="it-IT" sz="36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tasks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B61CAB7B-3F71-25E9-D506-3A6D6967CC84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F49221E-D9D3-FBAA-CFE9-B586E7E3B7C0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911B0D2E-1054-A498-4896-5F89E4147479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0E1ACC0-1C64-9B06-175A-B84B716D11CA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137BD94-E9ED-DC8D-C938-B16070FE068C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400" noProof="0" dirty="0">
                <a:solidFill>
                  <a:schemeClr val="bg1"/>
                </a:solidFill>
              </a:rPr>
              <a:t>15</a:t>
            </a:r>
            <a:endParaRPr lang="it-IT" sz="1400" noProof="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076B2FC-A585-C0F2-C135-5074789A3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781" y="353207"/>
            <a:ext cx="885600" cy="88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6">
            <a:extLst>
              <a:ext uri="{FF2B5EF4-FFF2-40B4-BE49-F238E27FC236}">
                <a16:creationId xmlns:a16="http://schemas.microsoft.com/office/drawing/2014/main" id="{E721B17B-4937-11BD-86AD-F4DE854DB47A}"/>
              </a:ext>
            </a:extLst>
          </p:cNvPr>
          <p:cNvSpPr txBox="1"/>
          <p:nvPr/>
        </p:nvSpPr>
        <p:spPr>
          <a:xfrm>
            <a:off x="639726" y="1613118"/>
            <a:ext cx="6654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noProof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Issue</a:t>
            </a:r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#607: </a:t>
            </a:r>
            <a:r>
              <a:rPr lang="it-IT" noProof="0" dirty="0">
                <a:solidFill>
                  <a:srgbClr val="FF0000"/>
                </a:solidFill>
              </a:rPr>
              <a:t>MASSIMO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noProof="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noProof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Issue</a:t>
            </a:r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#609: </a:t>
            </a:r>
            <a:r>
              <a:rPr lang="it-IT" noProof="0" dirty="0">
                <a:solidFill>
                  <a:srgbClr val="FF0000"/>
                </a:solidFill>
              </a:rPr>
              <a:t>FEDERICO</a:t>
            </a:r>
          </a:p>
        </p:txBody>
      </p:sp>
    </p:spTree>
    <p:extLst>
      <p:ext uri="{BB962C8B-B14F-4D97-AF65-F5344CB8AC3E}">
        <p14:creationId xmlns:p14="http://schemas.microsoft.com/office/powerpoint/2010/main" val="1623740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9BBD6-4163-1124-8129-965A760AE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974E5C-17BD-B136-F378-98BF78959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RECAP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16165F18-00FC-12D1-A152-A3C72962C256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1D5C20A-F83E-EAC3-E580-281DC743F7D5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E491ADF-5611-CF4F-55A3-45AB1DC7E7A6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CEE419B7-AF1F-47E2-1411-8D030724670C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16C200E-069E-542A-9C68-3602E28F3647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400" noProof="0" dirty="0">
                <a:solidFill>
                  <a:schemeClr val="bg1"/>
                </a:solidFill>
              </a:rPr>
              <a:t>17</a:t>
            </a:r>
            <a:endParaRPr lang="it-IT" sz="1400" noProof="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1F3257AD-1152-35ED-FE32-A6ED57B20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781" y="353207"/>
            <a:ext cx="885600" cy="88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D5D0AD2-C8EB-E560-CABD-5A3D62EC71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901056"/>
              </p:ext>
            </p:extLst>
          </p:nvPr>
        </p:nvGraphicFramePr>
        <p:xfrm>
          <a:off x="639724" y="1935778"/>
          <a:ext cx="6654051" cy="1912960"/>
        </p:xfrm>
        <a:graphic>
          <a:graphicData uri="http://schemas.openxmlformats.org/drawingml/2006/table">
            <a:tbl>
              <a:tblPr/>
              <a:tblGrid>
                <a:gridCol w="455150">
                  <a:extLst>
                    <a:ext uri="{9D8B030D-6E8A-4147-A177-3AD203B41FA5}">
                      <a16:colId xmlns:a16="http://schemas.microsoft.com/office/drawing/2014/main" val="1605949687"/>
                    </a:ext>
                  </a:extLst>
                </a:gridCol>
                <a:gridCol w="421105">
                  <a:extLst>
                    <a:ext uri="{9D8B030D-6E8A-4147-A177-3AD203B41FA5}">
                      <a16:colId xmlns:a16="http://schemas.microsoft.com/office/drawing/2014/main" val="3489721220"/>
                    </a:ext>
                  </a:extLst>
                </a:gridCol>
                <a:gridCol w="5777796">
                  <a:extLst>
                    <a:ext uri="{9D8B030D-6E8A-4147-A177-3AD203B41FA5}">
                      <a16:colId xmlns:a16="http://schemas.microsoft.com/office/drawing/2014/main" val="823287439"/>
                    </a:ext>
                  </a:extLst>
                </a:gridCol>
              </a:tblGrid>
              <a:tr h="304962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 dirty="0">
                          <a:effectLst/>
                          <a:latin typeface="Arial" panose="020B0604020202020204" pitchFamily="34" charset="0"/>
                        </a:rPr>
                        <a:t>Stato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 noProof="0" dirty="0">
                          <a:effectLst/>
                          <a:latin typeface="Arial" panose="020B0604020202020204" pitchFamily="34" charset="0"/>
                        </a:rPr>
                        <a:t>Pesi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it-IT" sz="1800" noProof="0" dirty="0">
                        <a:effectLst/>
                      </a:endParaRP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1283316"/>
                  </a:ext>
                </a:extLst>
              </a:tr>
              <a:tr h="20082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noProof="0" dirty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 noProof="0" dirty="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C3B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it-IT" sz="1100" b="0" i="1" strike="noStrike" noProof="0" dirty="0">
                          <a:effectLst/>
                          <a:latin typeface="Arial" panose="020B0604020202020204" pitchFamily="34" charset="0"/>
                        </a:rPr>
                        <a:t>Risolvere il problema riscontrato nella schedulazione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5531214"/>
                  </a:ext>
                </a:extLst>
              </a:tr>
              <a:tr h="20082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noProof="0" dirty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 noProof="0" dirty="0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noProof="0" dirty="0">
                          <a:effectLst/>
                          <a:latin typeface="Arial" panose="020B0604020202020204" pitchFamily="34" charset="0"/>
                        </a:rPr>
                        <a:t>Test di integrazione: ripristino test già presenti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2375564"/>
                  </a:ext>
                </a:extLst>
              </a:tr>
              <a:tr h="200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 noProof="0" dirty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  <a:endParaRPr lang="it-IT" sz="1100" b="0" noProof="0" dirty="0">
                        <a:solidFill>
                          <a:srgbClr val="6AA8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 noProof="0" dirty="0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7C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noProof="0" dirty="0">
                          <a:effectLst/>
                          <a:latin typeface="Arial" panose="020B0604020202020204" pitchFamily="34" charset="0"/>
                        </a:rPr>
                        <a:t>Studiare le soluzioni di analisi statica (e poi dinamica se non ha richiesto troppo tempo quella statica) del codice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7726413"/>
                  </a:ext>
                </a:extLst>
              </a:tr>
              <a:tr h="20082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noProof="0" dirty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  <a:endParaRPr lang="it-IT" sz="1100" b="0" noProof="0" dirty="0">
                        <a:solidFill>
                          <a:srgbClr val="6AA8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it-IT" sz="1100" b="0" noProof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625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noProof="0" dirty="0">
                          <a:effectLst/>
                          <a:latin typeface="Arial" panose="020B0604020202020204" pitchFamily="34" charset="0"/>
                        </a:rPr>
                        <a:t>Sviluppo MT soluzione 2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803052"/>
                  </a:ext>
                </a:extLst>
              </a:tr>
              <a:tr h="20082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noProof="0" dirty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it-IT" sz="1100" b="0" noProof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noProof="0" dirty="0">
                          <a:effectLst/>
                          <a:latin typeface="Arial" panose="020B0604020202020204" pitchFamily="34" charset="0"/>
                        </a:rPr>
                        <a:t>Sviluppo MT soluzione 3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6626594"/>
                  </a:ext>
                </a:extLst>
              </a:tr>
              <a:tr h="199851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 noProof="0" dirty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  <a:endParaRPr lang="it-IT" sz="1100" b="0" noProof="0" dirty="0">
                        <a:solidFill>
                          <a:srgbClr val="6AA8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it-IT" sz="1100" b="0" noProof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C3B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noProof="0" dirty="0">
                          <a:effectLst/>
                          <a:latin typeface="Arial" panose="020B0604020202020204" pitchFamily="34" charset="0"/>
                        </a:rPr>
                        <a:t>Integrare soluzioni MT nel progetto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7996049"/>
                  </a:ext>
                </a:extLst>
              </a:tr>
              <a:tr h="200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 noProof="0" dirty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  <a:endParaRPr lang="it-IT" sz="1100" b="0" noProof="0" dirty="0">
                        <a:solidFill>
                          <a:srgbClr val="6AA8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 noProof="0" dirty="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9C8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noProof="0" dirty="0">
                          <a:effectLst/>
                          <a:latin typeface="Arial" panose="020B0604020202020204" pitchFamily="34" charset="0"/>
                        </a:rPr>
                        <a:t>Aggiungere la possibilità di creare turni ad un servizio medico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928882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11ED488-6060-7B56-DDDF-E1545D79C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410063"/>
              </p:ext>
            </p:extLst>
          </p:nvPr>
        </p:nvGraphicFramePr>
        <p:xfrm>
          <a:off x="2696044" y="4212559"/>
          <a:ext cx="2541410" cy="892068"/>
        </p:xfrm>
        <a:graphic>
          <a:graphicData uri="http://schemas.openxmlformats.org/drawingml/2006/table">
            <a:tbl>
              <a:tblPr/>
              <a:tblGrid>
                <a:gridCol w="1268402">
                  <a:extLst>
                    <a:ext uri="{9D8B030D-6E8A-4147-A177-3AD203B41FA5}">
                      <a16:colId xmlns:a16="http://schemas.microsoft.com/office/drawing/2014/main" val="3020216521"/>
                    </a:ext>
                  </a:extLst>
                </a:gridCol>
                <a:gridCol w="1273008">
                  <a:extLst>
                    <a:ext uri="{9D8B030D-6E8A-4147-A177-3AD203B41FA5}">
                      <a16:colId xmlns:a16="http://schemas.microsoft.com/office/drawing/2014/main" val="2583043952"/>
                    </a:ext>
                  </a:extLst>
                </a:gridCol>
              </a:tblGrid>
              <a:tr h="446034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 noProof="0" dirty="0">
                          <a:effectLst/>
                        </a:rPr>
                        <a:t>INIZIO: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1" noProof="0" dirty="0">
                          <a:solidFill>
                            <a:srgbClr val="FF9900"/>
                          </a:solidFill>
                          <a:effectLst/>
                        </a:rPr>
                        <a:t>30/12/24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158487"/>
                  </a:ext>
                </a:extLst>
              </a:tr>
              <a:tr h="446034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 noProof="0" dirty="0">
                          <a:effectLst/>
                        </a:rPr>
                        <a:t>FINE: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1" noProof="0" dirty="0">
                          <a:solidFill>
                            <a:srgbClr val="FF9900"/>
                          </a:solidFill>
                          <a:effectLst/>
                        </a:rPr>
                        <a:t>13/1/25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758038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8E724B7D-D24A-7E78-8C05-3A97A43C1472}"/>
              </a:ext>
            </a:extLst>
          </p:cNvPr>
          <p:cNvSpPr txBox="1"/>
          <p:nvPr/>
        </p:nvSpPr>
        <p:spPr>
          <a:xfrm rot="20045974">
            <a:off x="303705" y="2886327"/>
            <a:ext cx="83150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600" noProof="0" dirty="0">
                <a:solidFill>
                  <a:srgbClr val="FF0000"/>
                </a:solidFill>
              </a:rPr>
              <a:t>CAMBIAREEEEEEEE</a:t>
            </a:r>
          </a:p>
        </p:txBody>
      </p:sp>
    </p:spTree>
    <p:extLst>
      <p:ext uri="{BB962C8B-B14F-4D97-AF65-F5344CB8AC3E}">
        <p14:creationId xmlns:p14="http://schemas.microsoft.com/office/powerpoint/2010/main" val="1949581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F0FE98-804D-1E92-D6E6-BD1E00529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A6EA12-DC93-ACCE-E202-EE7CDE20B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RECAP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3606FBA6-9ADB-3B15-F436-AAAB926231E9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FF65486D-677B-5A6B-A3C7-18E4D8E794C5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E5B8303-2C1E-FE1A-FBE4-23A19D432A4A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A6EA7A3-2015-828D-1FD9-BCACBF124916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283001-7CAD-4085-143A-8F2F8E74700E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400" noProof="0" dirty="0">
                <a:solidFill>
                  <a:schemeClr val="bg1"/>
                </a:solidFill>
              </a:rPr>
              <a:t>18</a:t>
            </a:r>
            <a:endParaRPr lang="it-IT" sz="1400" noProof="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BD07EBA-420E-B312-BB0D-6DF60135B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781" y="353207"/>
            <a:ext cx="885600" cy="88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F098E4CA-3DB3-4B67-65C0-8E87EC8276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064759"/>
              </p:ext>
            </p:extLst>
          </p:nvPr>
        </p:nvGraphicFramePr>
        <p:xfrm>
          <a:off x="359218" y="2801082"/>
          <a:ext cx="8868956" cy="1255836"/>
        </p:xfrm>
        <a:graphic>
          <a:graphicData uri="http://schemas.openxmlformats.org/drawingml/2006/table">
            <a:tbl>
              <a:tblPr/>
              <a:tblGrid>
                <a:gridCol w="1214695">
                  <a:extLst>
                    <a:ext uri="{9D8B030D-6E8A-4147-A177-3AD203B41FA5}">
                      <a16:colId xmlns:a16="http://schemas.microsoft.com/office/drawing/2014/main" val="2397136898"/>
                    </a:ext>
                  </a:extLst>
                </a:gridCol>
                <a:gridCol w="518984">
                  <a:extLst>
                    <a:ext uri="{9D8B030D-6E8A-4147-A177-3AD203B41FA5}">
                      <a16:colId xmlns:a16="http://schemas.microsoft.com/office/drawing/2014/main" val="1300390415"/>
                    </a:ext>
                  </a:extLst>
                </a:gridCol>
                <a:gridCol w="710514">
                  <a:extLst>
                    <a:ext uri="{9D8B030D-6E8A-4147-A177-3AD203B41FA5}">
                      <a16:colId xmlns:a16="http://schemas.microsoft.com/office/drawing/2014/main" val="3975028271"/>
                    </a:ext>
                  </a:extLst>
                </a:gridCol>
                <a:gridCol w="646359">
                  <a:extLst>
                    <a:ext uri="{9D8B030D-6E8A-4147-A177-3AD203B41FA5}">
                      <a16:colId xmlns:a16="http://schemas.microsoft.com/office/drawing/2014/main" val="950472483"/>
                    </a:ext>
                  </a:extLst>
                </a:gridCol>
                <a:gridCol w="736847">
                  <a:extLst>
                    <a:ext uri="{9D8B030D-6E8A-4147-A177-3AD203B41FA5}">
                      <a16:colId xmlns:a16="http://schemas.microsoft.com/office/drawing/2014/main" val="688098029"/>
                    </a:ext>
                  </a:extLst>
                </a:gridCol>
                <a:gridCol w="370703">
                  <a:extLst>
                    <a:ext uri="{9D8B030D-6E8A-4147-A177-3AD203B41FA5}">
                      <a16:colId xmlns:a16="http://schemas.microsoft.com/office/drawing/2014/main" val="531105498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1467514658"/>
                    </a:ext>
                  </a:extLst>
                </a:gridCol>
                <a:gridCol w="920578">
                  <a:extLst>
                    <a:ext uri="{9D8B030D-6E8A-4147-A177-3AD203B41FA5}">
                      <a16:colId xmlns:a16="http://schemas.microsoft.com/office/drawing/2014/main" val="3388008410"/>
                    </a:ext>
                  </a:extLst>
                </a:gridCol>
                <a:gridCol w="864973">
                  <a:extLst>
                    <a:ext uri="{9D8B030D-6E8A-4147-A177-3AD203B41FA5}">
                      <a16:colId xmlns:a16="http://schemas.microsoft.com/office/drawing/2014/main" val="3826544173"/>
                    </a:ext>
                  </a:extLst>
                </a:gridCol>
                <a:gridCol w="710514">
                  <a:extLst>
                    <a:ext uri="{9D8B030D-6E8A-4147-A177-3AD203B41FA5}">
                      <a16:colId xmlns:a16="http://schemas.microsoft.com/office/drawing/2014/main" val="2915822132"/>
                    </a:ext>
                  </a:extLst>
                </a:gridCol>
                <a:gridCol w="654908">
                  <a:extLst>
                    <a:ext uri="{9D8B030D-6E8A-4147-A177-3AD203B41FA5}">
                      <a16:colId xmlns:a16="http://schemas.microsoft.com/office/drawing/2014/main" val="273147206"/>
                    </a:ext>
                  </a:extLst>
                </a:gridCol>
                <a:gridCol w="778476">
                  <a:extLst>
                    <a:ext uri="{9D8B030D-6E8A-4147-A177-3AD203B41FA5}">
                      <a16:colId xmlns:a16="http://schemas.microsoft.com/office/drawing/2014/main" val="1568693542"/>
                    </a:ext>
                  </a:extLst>
                </a:gridCol>
              </a:tblGrid>
              <a:tr h="274617">
                <a:tc>
                  <a:txBody>
                    <a:bodyPr/>
                    <a:lstStyle/>
                    <a:p>
                      <a:pPr algn="ctr" rtl="0" fontAlgn="ctr"/>
                      <a:endParaRPr lang="it-IT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Business </a:t>
                      </a:r>
                      <a:r>
                        <a:rPr lang="it-IT" sz="8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Modeling</a:t>
                      </a:r>
                      <a:endParaRPr lang="it-IT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8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Requirements</a:t>
                      </a:r>
                      <a:endParaRPr lang="it-IT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Analysis and </a:t>
                      </a:r>
                    </a:p>
                    <a:p>
                      <a:pPr algn="ctr" rtl="0" fontAlgn="ctr"/>
                      <a:r>
                        <a:rPr lang="it-IT" sz="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design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8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Implementation</a:t>
                      </a:r>
                      <a:endParaRPr lang="it-IT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Deployment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800" b="0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Configuration</a:t>
                      </a:r>
                      <a:endParaRPr lang="it-IT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ctr" rtl="0" fontAlgn="ctr"/>
                      <a:r>
                        <a:rPr lang="it-IT" sz="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management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Project</a:t>
                      </a:r>
                    </a:p>
                    <a:p>
                      <a:pPr algn="ctr" rtl="0" fontAlgn="ctr"/>
                      <a:r>
                        <a:rPr lang="it-IT" sz="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management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Environment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Totale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Percentuale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852800"/>
                  </a:ext>
                </a:extLst>
              </a:tr>
              <a:tr h="157343"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Matteo Basili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it-IT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it-IT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it-IT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it-IT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it-IT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32,68%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5113484"/>
                  </a:ext>
                </a:extLst>
              </a:tr>
              <a:tr h="157343"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Massimo Buniy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it-IT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24,5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it-IT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it-IT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it-IT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it-IT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it-IT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D67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21,79%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0890451"/>
                  </a:ext>
                </a:extLst>
              </a:tr>
              <a:tr h="157343"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Federico Cappellini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it-IT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it-IT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it-IT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it-IT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it-IT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it-IT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34,5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47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26,85%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817072"/>
                  </a:ext>
                </a:extLst>
              </a:tr>
              <a:tr h="157343"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Alessandro Finocchi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it-IT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it-IT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it-IT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it-IT" sz="800" b="0" i="0" u="none" strike="noStrike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18,68%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7308434"/>
                  </a:ext>
                </a:extLst>
              </a:tr>
              <a:tr h="157343"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Totale per disciplina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D98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E8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78,5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8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8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r" rtl="0" fontAlgn="ctr"/>
                      <a:r>
                        <a:rPr lang="it-IT" sz="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128,5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127405"/>
                  </a:ext>
                </a:extLst>
              </a:tr>
              <a:tr h="157343"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Percentuale per disciplina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0,00%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3,50%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11,28%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60,31%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10,12%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0,00%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8,95%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5,84%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it-IT" sz="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0,00%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802684"/>
                  </a:ext>
                </a:extLst>
              </a:tr>
            </a:tbl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7EBDA3FE-0F58-27D5-2F60-DA91A6034438}"/>
              </a:ext>
            </a:extLst>
          </p:cNvPr>
          <p:cNvSpPr txBox="1"/>
          <p:nvPr/>
        </p:nvSpPr>
        <p:spPr>
          <a:xfrm rot="20045974">
            <a:off x="511809" y="2886326"/>
            <a:ext cx="83150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600" noProof="0" dirty="0">
                <a:solidFill>
                  <a:srgbClr val="FF0000"/>
                </a:solidFill>
              </a:rPr>
              <a:t>CAMBIAREEEEEEEE</a:t>
            </a:r>
          </a:p>
        </p:txBody>
      </p:sp>
    </p:spTree>
    <p:extLst>
      <p:ext uri="{BB962C8B-B14F-4D97-AF65-F5344CB8AC3E}">
        <p14:creationId xmlns:p14="http://schemas.microsoft.com/office/powerpoint/2010/main" val="3196211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4">
            <a:extLst>
              <a:ext uri="{FF2B5EF4-FFF2-40B4-BE49-F238E27FC236}">
                <a16:creationId xmlns:a16="http://schemas.microsoft.com/office/drawing/2014/main" id="{36B39282-6195-F163-6E6E-78D284122E2B}"/>
              </a:ext>
            </a:extLst>
          </p:cNvPr>
          <p:cNvSpPr/>
          <p:nvPr/>
        </p:nvSpPr>
        <p:spPr>
          <a:xfrm>
            <a:off x="299235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7" name="Rettangolo 3">
            <a:extLst>
              <a:ext uri="{FF2B5EF4-FFF2-40B4-BE49-F238E27FC236}">
                <a16:creationId xmlns:a16="http://schemas.microsoft.com/office/drawing/2014/main" id="{074B63EB-F054-3D95-854D-CCDF06F20058}"/>
              </a:ext>
            </a:extLst>
          </p:cNvPr>
          <p:cNvSpPr/>
          <p:nvPr/>
        </p:nvSpPr>
        <p:spPr>
          <a:xfrm>
            <a:off x="2982" y="472780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9" name="Rettangolo 10">
            <a:extLst>
              <a:ext uri="{FF2B5EF4-FFF2-40B4-BE49-F238E27FC236}">
                <a16:creationId xmlns:a16="http://schemas.microsoft.com/office/drawing/2014/main" id="{C1B5FDEB-47EB-8778-8F9D-09D484422D52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77ED6F5-92B1-E476-25BC-DB32C6A80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353578" cy="653143"/>
          </a:xfrm>
        </p:spPr>
        <p:txBody>
          <a:bodyPr>
            <a:normAutofit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AGENDA</a:t>
            </a: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3D5AF60-4108-9488-37DA-44211300659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Agenda Generic Flat icon">
            <a:extLst>
              <a:ext uri="{FF2B5EF4-FFF2-40B4-BE49-F238E27FC236}">
                <a16:creationId xmlns:a16="http://schemas.microsoft.com/office/drawing/2014/main" id="{16025396-5088-AF17-4013-5CDEB0C893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2" r="4" b="4"/>
          <a:stretch/>
        </p:blipFill>
        <p:spPr bwMode="auto">
          <a:xfrm>
            <a:off x="7293782" y="353207"/>
            <a:ext cx="913571" cy="88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A2138EE-5566-8FBD-3D9A-F65898CA333D}"/>
              </a:ext>
            </a:extLst>
          </p:cNvPr>
          <p:cNvGrpSpPr/>
          <p:nvPr/>
        </p:nvGrpSpPr>
        <p:grpSpPr>
          <a:xfrm>
            <a:off x="985421" y="1686635"/>
            <a:ext cx="1443052" cy="390932"/>
            <a:chOff x="985421" y="1686635"/>
            <a:chExt cx="1443052" cy="390932"/>
          </a:xfrm>
        </p:grpSpPr>
        <p:sp>
          <p:nvSpPr>
            <p:cNvPr id="42" name="CasellaDiTesto 41">
              <a:hlinkClick r:id="rId4" action="ppaction://hlinksldjump"/>
              <a:extLst>
                <a:ext uri="{FF2B5EF4-FFF2-40B4-BE49-F238E27FC236}">
                  <a16:creationId xmlns:a16="http://schemas.microsoft.com/office/drawing/2014/main" id="{15D1097D-01F3-3944-2074-FD297D5303BB}"/>
                </a:ext>
              </a:extLst>
            </p:cNvPr>
            <p:cNvSpPr txBox="1"/>
            <p:nvPr/>
          </p:nvSpPr>
          <p:spPr>
            <a:xfrm>
              <a:off x="1448718" y="1697435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u="sng" noProof="0" dirty="0">
                  <a:solidFill>
                    <a:schemeClr val="accent1"/>
                  </a:solidFill>
                </a:rPr>
                <a:t>GOALS</a:t>
              </a:r>
            </a:p>
          </p:txBody>
        </p:sp>
        <p:sp>
          <p:nvSpPr>
            <p:cNvPr id="16" name="Ovale 19">
              <a:extLst>
                <a:ext uri="{FF2B5EF4-FFF2-40B4-BE49-F238E27FC236}">
                  <a16:creationId xmlns:a16="http://schemas.microsoft.com/office/drawing/2014/main" id="{74EADD2B-BE49-5342-B4B7-9E5EA034DD7A}"/>
                </a:ext>
              </a:extLst>
            </p:cNvPr>
            <p:cNvSpPr/>
            <p:nvPr/>
          </p:nvSpPr>
          <p:spPr>
            <a:xfrm>
              <a:off x="985421" y="1686635"/>
              <a:ext cx="402648" cy="390932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noProof="0" dirty="0"/>
                <a:t>1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D32E141-A3E5-643D-0168-074C9697CEAE}"/>
              </a:ext>
            </a:extLst>
          </p:cNvPr>
          <p:cNvGrpSpPr/>
          <p:nvPr/>
        </p:nvGrpSpPr>
        <p:grpSpPr>
          <a:xfrm>
            <a:off x="936326" y="4851888"/>
            <a:ext cx="1507639" cy="390932"/>
            <a:chOff x="985421" y="3970741"/>
            <a:chExt cx="1507639" cy="390932"/>
          </a:xfrm>
        </p:grpSpPr>
        <p:sp>
          <p:nvSpPr>
            <p:cNvPr id="47" name="CasellaDiTesto 46">
              <a:extLst>
                <a:ext uri="{FF2B5EF4-FFF2-40B4-BE49-F238E27FC236}">
                  <a16:creationId xmlns:a16="http://schemas.microsoft.com/office/drawing/2014/main" id="{0638DEAD-4060-E2BB-BC82-92E557B830D6}"/>
                </a:ext>
              </a:extLst>
            </p:cNvPr>
            <p:cNvSpPr txBox="1"/>
            <p:nvPr/>
          </p:nvSpPr>
          <p:spPr>
            <a:xfrm>
              <a:off x="1462009" y="3986726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u="sng" noProof="0" dirty="0">
                  <a:solidFill>
                    <a:schemeClr val="accent1"/>
                  </a:solidFill>
                </a:rPr>
                <a:t>ISSUES</a:t>
              </a:r>
            </a:p>
          </p:txBody>
        </p:sp>
        <p:sp>
          <p:nvSpPr>
            <p:cNvPr id="17" name="Ovale 19">
              <a:extLst>
                <a:ext uri="{FF2B5EF4-FFF2-40B4-BE49-F238E27FC236}">
                  <a16:creationId xmlns:a16="http://schemas.microsoft.com/office/drawing/2014/main" id="{F1B9002B-4EA0-9F2F-03A9-2C9D071C36D4}"/>
                </a:ext>
              </a:extLst>
            </p:cNvPr>
            <p:cNvSpPr/>
            <p:nvPr/>
          </p:nvSpPr>
          <p:spPr>
            <a:xfrm>
              <a:off x="985421" y="3970741"/>
              <a:ext cx="402648" cy="390932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noProof="0" dirty="0"/>
                <a:t>2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0950923-100C-DAB8-4972-31B2B5749C84}"/>
              </a:ext>
            </a:extLst>
          </p:cNvPr>
          <p:cNvGrpSpPr/>
          <p:nvPr/>
        </p:nvGrpSpPr>
        <p:grpSpPr>
          <a:xfrm>
            <a:off x="936326" y="5378725"/>
            <a:ext cx="2334380" cy="390932"/>
            <a:chOff x="991771" y="5230802"/>
            <a:chExt cx="2334380" cy="390932"/>
          </a:xfrm>
        </p:grpSpPr>
        <p:sp>
          <p:nvSpPr>
            <p:cNvPr id="45" name="CasellaDiTesto 44">
              <a:extLst>
                <a:ext uri="{FF2B5EF4-FFF2-40B4-BE49-F238E27FC236}">
                  <a16:creationId xmlns:a16="http://schemas.microsoft.com/office/drawing/2014/main" id="{7DEB9ECA-BB29-1239-E89D-12F76BAB2FBF}"/>
                </a:ext>
              </a:extLst>
            </p:cNvPr>
            <p:cNvSpPr txBox="1"/>
            <p:nvPr/>
          </p:nvSpPr>
          <p:spPr>
            <a:xfrm>
              <a:off x="1448714" y="5241602"/>
              <a:ext cx="1877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u="sng" noProof="0" dirty="0">
                  <a:solidFill>
                    <a:schemeClr val="accent1"/>
                  </a:solidFill>
                </a:rPr>
                <a:t>CONCLUSIONS</a:t>
              </a:r>
            </a:p>
          </p:txBody>
        </p:sp>
        <p:sp>
          <p:nvSpPr>
            <p:cNvPr id="22" name="Ovale 19">
              <a:extLst>
                <a:ext uri="{FF2B5EF4-FFF2-40B4-BE49-F238E27FC236}">
                  <a16:creationId xmlns:a16="http://schemas.microsoft.com/office/drawing/2014/main" id="{7ECE4416-E31D-5F29-32B8-C338994BC5C2}"/>
                </a:ext>
              </a:extLst>
            </p:cNvPr>
            <p:cNvSpPr/>
            <p:nvPr/>
          </p:nvSpPr>
          <p:spPr>
            <a:xfrm>
              <a:off x="991771" y="5230802"/>
              <a:ext cx="402648" cy="390932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noProof="0" dirty="0"/>
                <a:t>3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3EA964F-E9B6-0C65-AB2E-3263CF529EE2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noProof="0" dirty="0">
                <a:solidFill>
                  <a:schemeClr val="bg1"/>
                </a:solidFill>
              </a:rPr>
              <a:t>2</a:t>
            </a:r>
            <a:endParaRPr lang="it-IT" sz="1400" noProof="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AD53B8-9876-2EDF-C389-440B9794228D}"/>
              </a:ext>
            </a:extLst>
          </p:cNvPr>
          <p:cNvGrpSpPr/>
          <p:nvPr/>
        </p:nvGrpSpPr>
        <p:grpSpPr>
          <a:xfrm>
            <a:off x="1497813" y="2213473"/>
            <a:ext cx="4143038" cy="391777"/>
            <a:chOff x="991771" y="3286563"/>
            <a:chExt cx="4143038" cy="391777"/>
          </a:xfrm>
        </p:grpSpPr>
        <p:sp>
          <p:nvSpPr>
            <p:cNvPr id="14" name="CasellaDiTesto 41">
              <a:hlinkClick r:id="rId5" action="ppaction://hlinksldjump"/>
              <a:extLst>
                <a:ext uri="{FF2B5EF4-FFF2-40B4-BE49-F238E27FC236}">
                  <a16:creationId xmlns:a16="http://schemas.microsoft.com/office/drawing/2014/main" id="{B8C876DF-9107-D291-BDE8-321CA0409EFC}"/>
                </a:ext>
              </a:extLst>
            </p:cNvPr>
            <p:cNvSpPr txBox="1"/>
            <p:nvPr/>
          </p:nvSpPr>
          <p:spPr>
            <a:xfrm>
              <a:off x="1462009" y="3309008"/>
              <a:ext cx="36728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u="sng" noProof="0" dirty="0">
                  <a:solidFill>
                    <a:schemeClr val="accent1"/>
                  </a:solidFill>
                </a:rPr>
                <a:t>Multi-</a:t>
              </a:r>
              <a:r>
                <a:rPr lang="it-IT" u="sng" noProof="0" dirty="0" err="1">
                  <a:solidFill>
                    <a:schemeClr val="accent1"/>
                  </a:solidFill>
                </a:rPr>
                <a:t>Tenancy</a:t>
              </a:r>
              <a:r>
                <a:rPr lang="it-IT" u="sng" noProof="0" dirty="0">
                  <a:solidFill>
                    <a:schemeClr val="accent1"/>
                  </a:solidFill>
                </a:rPr>
                <a:t> data </a:t>
              </a:r>
              <a:r>
                <a:rPr lang="it-IT" u="sng" noProof="0" dirty="0" err="1">
                  <a:solidFill>
                    <a:schemeClr val="accent1"/>
                  </a:solidFill>
                </a:rPr>
                <a:t>segregation</a:t>
              </a:r>
              <a:endParaRPr lang="it-IT" u="sng" noProof="0" dirty="0">
                <a:solidFill>
                  <a:schemeClr val="accent1"/>
                </a:solidFill>
              </a:endParaRPr>
            </a:p>
          </p:txBody>
        </p:sp>
        <p:sp>
          <p:nvSpPr>
            <p:cNvPr id="15" name="Ovale 19">
              <a:extLst>
                <a:ext uri="{FF2B5EF4-FFF2-40B4-BE49-F238E27FC236}">
                  <a16:creationId xmlns:a16="http://schemas.microsoft.com/office/drawing/2014/main" id="{E3B9E33E-D3D7-2D4B-552C-B5EB51AC6DA8}"/>
                </a:ext>
              </a:extLst>
            </p:cNvPr>
            <p:cNvSpPr/>
            <p:nvPr/>
          </p:nvSpPr>
          <p:spPr>
            <a:xfrm>
              <a:off x="991771" y="3286563"/>
              <a:ext cx="402648" cy="390932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noProof="0" dirty="0"/>
                <a:t>A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A127A6-D8DF-501B-2299-B4A13A3C38D8}"/>
              </a:ext>
            </a:extLst>
          </p:cNvPr>
          <p:cNvGrpSpPr/>
          <p:nvPr/>
        </p:nvGrpSpPr>
        <p:grpSpPr>
          <a:xfrm>
            <a:off x="1497813" y="2741156"/>
            <a:ext cx="3026002" cy="391777"/>
            <a:chOff x="991771" y="3286563"/>
            <a:chExt cx="3026002" cy="391777"/>
          </a:xfrm>
        </p:grpSpPr>
        <p:sp>
          <p:nvSpPr>
            <p:cNvPr id="24" name="CasellaDiTesto 41">
              <a:hlinkClick r:id="rId4" action="ppaction://hlinksldjump"/>
              <a:extLst>
                <a:ext uri="{FF2B5EF4-FFF2-40B4-BE49-F238E27FC236}">
                  <a16:creationId xmlns:a16="http://schemas.microsoft.com/office/drawing/2014/main" id="{8583B06E-143B-2F79-414E-7586EE525F73}"/>
                </a:ext>
              </a:extLst>
            </p:cNvPr>
            <p:cNvSpPr txBox="1"/>
            <p:nvPr/>
          </p:nvSpPr>
          <p:spPr>
            <a:xfrm>
              <a:off x="1462009" y="3309008"/>
              <a:ext cx="2555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u="sng" noProof="0" dirty="0">
                  <a:solidFill>
                    <a:schemeClr val="accent1"/>
                  </a:solidFill>
                </a:rPr>
                <a:t>Analysis tool </a:t>
              </a:r>
              <a:r>
                <a:rPr lang="it-IT" u="sng" noProof="0" dirty="0" err="1">
                  <a:solidFill>
                    <a:schemeClr val="accent1"/>
                  </a:solidFill>
                </a:rPr>
                <a:t>integration</a:t>
              </a:r>
              <a:endParaRPr lang="it-IT" u="sng" noProof="0" dirty="0">
                <a:solidFill>
                  <a:schemeClr val="accent1"/>
                </a:solidFill>
              </a:endParaRPr>
            </a:p>
          </p:txBody>
        </p:sp>
        <p:sp>
          <p:nvSpPr>
            <p:cNvPr id="25" name="Ovale 19">
              <a:extLst>
                <a:ext uri="{FF2B5EF4-FFF2-40B4-BE49-F238E27FC236}">
                  <a16:creationId xmlns:a16="http://schemas.microsoft.com/office/drawing/2014/main" id="{8987A0F3-59F5-992C-691E-A1C2A232E645}"/>
                </a:ext>
              </a:extLst>
            </p:cNvPr>
            <p:cNvSpPr/>
            <p:nvPr/>
          </p:nvSpPr>
          <p:spPr>
            <a:xfrm>
              <a:off x="991771" y="3286563"/>
              <a:ext cx="402648" cy="390932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noProof="0" dirty="0"/>
                <a:t>B</a:t>
              </a:r>
            </a:p>
          </p:txBody>
        </p:sp>
      </p:grpSp>
      <p:grpSp>
        <p:nvGrpSpPr>
          <p:cNvPr id="30" name="Group 25">
            <a:extLst>
              <a:ext uri="{FF2B5EF4-FFF2-40B4-BE49-F238E27FC236}">
                <a16:creationId xmlns:a16="http://schemas.microsoft.com/office/drawing/2014/main" id="{A9D7D184-8979-B069-89B5-D910B447698D}"/>
              </a:ext>
            </a:extLst>
          </p:cNvPr>
          <p:cNvGrpSpPr/>
          <p:nvPr/>
        </p:nvGrpSpPr>
        <p:grpSpPr>
          <a:xfrm>
            <a:off x="1497813" y="4324205"/>
            <a:ext cx="1834714" cy="391777"/>
            <a:chOff x="991771" y="3286563"/>
            <a:chExt cx="1834714" cy="391777"/>
          </a:xfrm>
        </p:grpSpPr>
        <p:sp>
          <p:nvSpPr>
            <p:cNvPr id="32" name="CasellaDiTesto 41">
              <a:hlinkClick r:id="rId4" action="ppaction://hlinksldjump"/>
              <a:extLst>
                <a:ext uri="{FF2B5EF4-FFF2-40B4-BE49-F238E27FC236}">
                  <a16:creationId xmlns:a16="http://schemas.microsoft.com/office/drawing/2014/main" id="{D9219F2E-07C9-7AC4-EE86-BD99DA06F245}"/>
                </a:ext>
              </a:extLst>
            </p:cNvPr>
            <p:cNvSpPr txBox="1"/>
            <p:nvPr/>
          </p:nvSpPr>
          <p:spPr>
            <a:xfrm>
              <a:off x="1462009" y="3309008"/>
              <a:ext cx="136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u="sng" noProof="0" dirty="0" err="1">
                  <a:solidFill>
                    <a:schemeClr val="accent1"/>
                  </a:solidFill>
                </a:rPr>
                <a:t>Other</a:t>
              </a:r>
              <a:r>
                <a:rPr lang="it-IT" u="sng" noProof="0" dirty="0">
                  <a:solidFill>
                    <a:schemeClr val="accent1"/>
                  </a:solidFill>
                </a:rPr>
                <a:t> tasks</a:t>
              </a:r>
            </a:p>
          </p:txBody>
        </p:sp>
        <p:sp>
          <p:nvSpPr>
            <p:cNvPr id="33" name="Ovale 19">
              <a:extLst>
                <a:ext uri="{FF2B5EF4-FFF2-40B4-BE49-F238E27FC236}">
                  <a16:creationId xmlns:a16="http://schemas.microsoft.com/office/drawing/2014/main" id="{66DE5AD0-16DA-50B3-F463-43E887D6F6A1}"/>
                </a:ext>
              </a:extLst>
            </p:cNvPr>
            <p:cNvSpPr/>
            <p:nvPr/>
          </p:nvSpPr>
          <p:spPr>
            <a:xfrm>
              <a:off x="991771" y="3286563"/>
              <a:ext cx="402648" cy="390932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noProof="0" dirty="0"/>
                <a:t>E</a:t>
              </a:r>
            </a:p>
          </p:txBody>
        </p:sp>
      </p:grpSp>
      <p:grpSp>
        <p:nvGrpSpPr>
          <p:cNvPr id="34" name="Group 25">
            <a:extLst>
              <a:ext uri="{FF2B5EF4-FFF2-40B4-BE49-F238E27FC236}">
                <a16:creationId xmlns:a16="http://schemas.microsoft.com/office/drawing/2014/main" id="{A9D7D184-8979-B069-89B5-D910B447698D}"/>
              </a:ext>
            </a:extLst>
          </p:cNvPr>
          <p:cNvGrpSpPr/>
          <p:nvPr/>
        </p:nvGrpSpPr>
        <p:grpSpPr>
          <a:xfrm>
            <a:off x="1497813" y="3268839"/>
            <a:ext cx="3366031" cy="391777"/>
            <a:chOff x="991771" y="3286563"/>
            <a:chExt cx="3366031" cy="391777"/>
          </a:xfrm>
        </p:grpSpPr>
        <p:sp>
          <p:nvSpPr>
            <p:cNvPr id="35" name="CasellaDiTesto 41">
              <a:hlinkClick r:id="rId4" action="ppaction://hlinksldjump"/>
              <a:extLst>
                <a:ext uri="{FF2B5EF4-FFF2-40B4-BE49-F238E27FC236}">
                  <a16:creationId xmlns:a16="http://schemas.microsoft.com/office/drawing/2014/main" id="{D9219F2E-07C9-7AC4-EE86-BD99DA06F245}"/>
                </a:ext>
              </a:extLst>
            </p:cNvPr>
            <p:cNvSpPr txBox="1"/>
            <p:nvPr/>
          </p:nvSpPr>
          <p:spPr>
            <a:xfrm>
              <a:off x="1462009" y="3309008"/>
              <a:ext cx="28957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u="sng" noProof="0" dirty="0">
                  <a:solidFill>
                    <a:schemeClr val="accent1"/>
                  </a:solidFill>
                </a:rPr>
                <a:t>Soft delete </a:t>
              </a:r>
              <a:r>
                <a:rPr lang="it-IT" u="sng" noProof="0" dirty="0" err="1">
                  <a:solidFill>
                    <a:schemeClr val="accent1"/>
                  </a:solidFill>
                </a:rPr>
                <a:t>implementation</a:t>
              </a:r>
              <a:endParaRPr lang="it-IT" u="sng" noProof="0" dirty="0">
                <a:solidFill>
                  <a:schemeClr val="accent1"/>
                </a:solidFill>
              </a:endParaRPr>
            </a:p>
          </p:txBody>
        </p:sp>
        <p:sp>
          <p:nvSpPr>
            <p:cNvPr id="36" name="Ovale 19">
              <a:extLst>
                <a:ext uri="{FF2B5EF4-FFF2-40B4-BE49-F238E27FC236}">
                  <a16:creationId xmlns:a16="http://schemas.microsoft.com/office/drawing/2014/main" id="{66DE5AD0-16DA-50B3-F463-43E887D6F6A1}"/>
                </a:ext>
              </a:extLst>
            </p:cNvPr>
            <p:cNvSpPr/>
            <p:nvPr/>
          </p:nvSpPr>
          <p:spPr>
            <a:xfrm>
              <a:off x="991771" y="3286563"/>
              <a:ext cx="402648" cy="390932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noProof="0" dirty="0"/>
                <a:t>C</a:t>
              </a:r>
            </a:p>
          </p:txBody>
        </p:sp>
      </p:grpSp>
      <p:grpSp>
        <p:nvGrpSpPr>
          <p:cNvPr id="5" name="Group 25">
            <a:extLst>
              <a:ext uri="{FF2B5EF4-FFF2-40B4-BE49-F238E27FC236}">
                <a16:creationId xmlns:a16="http://schemas.microsoft.com/office/drawing/2014/main" id="{2890DF84-5A39-2ED4-F935-61D914ABB1FD}"/>
              </a:ext>
            </a:extLst>
          </p:cNvPr>
          <p:cNvGrpSpPr/>
          <p:nvPr/>
        </p:nvGrpSpPr>
        <p:grpSpPr>
          <a:xfrm>
            <a:off x="1497813" y="3796522"/>
            <a:ext cx="2467067" cy="391777"/>
            <a:chOff x="991771" y="3286563"/>
            <a:chExt cx="2467067" cy="391777"/>
          </a:xfrm>
        </p:grpSpPr>
        <p:sp>
          <p:nvSpPr>
            <p:cNvPr id="10" name="CasellaDiTesto 41">
              <a:hlinkClick r:id="rId4" action="ppaction://hlinksldjump"/>
              <a:extLst>
                <a:ext uri="{FF2B5EF4-FFF2-40B4-BE49-F238E27FC236}">
                  <a16:creationId xmlns:a16="http://schemas.microsoft.com/office/drawing/2014/main" id="{A15146E2-709E-D8FC-B6C8-DB80820502E2}"/>
                </a:ext>
              </a:extLst>
            </p:cNvPr>
            <p:cNvSpPr txBox="1"/>
            <p:nvPr/>
          </p:nvSpPr>
          <p:spPr>
            <a:xfrm>
              <a:off x="1462009" y="3309008"/>
              <a:ext cx="1996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u="sng" noProof="0" dirty="0" err="1">
                  <a:solidFill>
                    <a:schemeClr val="accent1"/>
                  </a:solidFill>
                </a:rPr>
                <a:t>Strengthen</a:t>
              </a:r>
              <a:r>
                <a:rPr lang="it-IT" u="sng" noProof="0" dirty="0">
                  <a:solidFill>
                    <a:schemeClr val="accent1"/>
                  </a:solidFill>
                </a:rPr>
                <a:t> testing</a:t>
              </a:r>
            </a:p>
          </p:txBody>
        </p:sp>
        <p:sp>
          <p:nvSpPr>
            <p:cNvPr id="11" name="Ovale 19">
              <a:extLst>
                <a:ext uri="{FF2B5EF4-FFF2-40B4-BE49-F238E27FC236}">
                  <a16:creationId xmlns:a16="http://schemas.microsoft.com/office/drawing/2014/main" id="{F9931B7F-D124-206F-0E1E-137272644D4E}"/>
                </a:ext>
              </a:extLst>
            </p:cNvPr>
            <p:cNvSpPr/>
            <p:nvPr/>
          </p:nvSpPr>
          <p:spPr>
            <a:xfrm>
              <a:off x="991771" y="3286563"/>
              <a:ext cx="402648" cy="390932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noProof="0" dirty="0"/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9938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4134CFB-FE29-5A5B-D802-49956D4BA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985" y="335331"/>
            <a:ext cx="885600" cy="8856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77ED6F5-92B1-E476-25BC-DB32C6A80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ISSUES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009817D-270B-67E9-2773-7730FF1AD9FB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EEED853-2CCD-BFF0-CE4A-A6155CC7596B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C548A64E-D196-AA89-9669-B1078E52C928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19EC6D46-28AA-F5DF-A2FA-19ADCF121A2B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164EEBB-77D3-5275-84FF-FDE9AB6E6E91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400" noProof="0" dirty="0">
                <a:solidFill>
                  <a:schemeClr val="bg1"/>
                </a:solidFill>
              </a:rPr>
              <a:t>19</a:t>
            </a:r>
            <a:endParaRPr lang="it-IT" sz="1400" noProof="0" dirty="0"/>
          </a:p>
        </p:txBody>
      </p:sp>
      <p:sp>
        <p:nvSpPr>
          <p:cNvPr id="12" name="Rettangolo 11"/>
          <p:cNvSpPr/>
          <p:nvPr/>
        </p:nvSpPr>
        <p:spPr>
          <a:xfrm>
            <a:off x="639724" y="161280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Durante la risoluzione delle task accordate, il team ha riscontrato:</a:t>
            </a:r>
          </a:p>
          <a:p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noProof="0" dirty="0">
                <a:solidFill>
                  <a:srgbClr val="FF0000"/>
                </a:solidFill>
              </a:rPr>
              <a:t>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670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7ED6F5-92B1-E476-25BC-DB32C6A80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848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CONCLUSIONS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009817D-270B-67E9-2773-7730FF1AD9FB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EEED853-2CCD-BFF0-CE4A-A6155CC7596B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C548A64E-D196-AA89-9669-B1078E52C928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CABEDC88-2220-CACB-609D-6CDD80797783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Immagine 8" descr="Immagine che contiene simbolo, Carattere, Elementi grafici, logo&#10;&#10;Descrizione generata automaticamente">
            <a:extLst>
              <a:ext uri="{FF2B5EF4-FFF2-40B4-BE49-F238E27FC236}">
                <a16:creationId xmlns:a16="http://schemas.microsoft.com/office/drawing/2014/main" id="{5DA27FD2-9E30-C03C-A966-747855C84A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82" y="351690"/>
            <a:ext cx="887117" cy="887117"/>
          </a:xfrm>
          <a:prstGeom prst="rect">
            <a:avLst/>
          </a:prstGeom>
        </p:spPr>
      </p:pic>
      <p:sp>
        <p:nvSpPr>
          <p:cNvPr id="12" name="Titolo 3">
            <a:extLst>
              <a:ext uri="{FF2B5EF4-FFF2-40B4-BE49-F238E27FC236}">
                <a16:creationId xmlns:a16="http://schemas.microsoft.com/office/drawing/2014/main" id="{87D2E324-F332-2CF5-16A6-E80AD67BC9AF}"/>
              </a:ext>
            </a:extLst>
          </p:cNvPr>
          <p:cNvSpPr txBox="1">
            <a:spLocks/>
          </p:cNvSpPr>
          <p:nvPr/>
        </p:nvSpPr>
        <p:spPr>
          <a:xfrm>
            <a:off x="639724" y="1679424"/>
            <a:ext cx="7935348" cy="16102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4000" b="1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GRAZIE PER LA VOSTRA</a:t>
            </a:r>
          </a:p>
          <a:p>
            <a:pPr algn="ctr"/>
            <a:r>
              <a:rPr lang="it-IT" sz="4000" b="1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ATTENZIONE!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129465-17BB-1222-AA9A-0CE12AE834F4}"/>
              </a:ext>
            </a:extLst>
          </p:cNvPr>
          <p:cNvGrpSpPr/>
          <p:nvPr/>
        </p:nvGrpSpPr>
        <p:grpSpPr>
          <a:xfrm>
            <a:off x="3351043" y="4122955"/>
            <a:ext cx="2602305" cy="1292456"/>
            <a:chOff x="3363743" y="4122955"/>
            <a:chExt cx="2602305" cy="1292456"/>
          </a:xfrm>
        </p:grpSpPr>
        <p:pic>
          <p:nvPicPr>
            <p:cNvPr id="1028" name="Picture 4" descr="Github Logo - Free social media icons">
              <a:extLst>
                <a:ext uri="{FF2B5EF4-FFF2-40B4-BE49-F238E27FC236}">
                  <a16:creationId xmlns:a16="http://schemas.microsoft.com/office/drawing/2014/main" id="{7CECBF58-321D-ACE4-A2D6-68DA0AF243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7074" y="4122955"/>
              <a:ext cx="935645" cy="935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6CF61C85-399B-6C83-E72D-829EE1A3980C}"/>
                </a:ext>
              </a:extLst>
            </p:cNvPr>
            <p:cNvSpPr txBox="1"/>
            <p:nvPr/>
          </p:nvSpPr>
          <p:spPr>
            <a:xfrm>
              <a:off x="3363743" y="5107634"/>
              <a:ext cx="26023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noProof="0" dirty="0">
                  <a:hlinkClick r:id="rId5"/>
                </a:rPr>
                <a:t>https://github.com/CSW-Teams</a:t>
              </a:r>
              <a:endParaRPr lang="it-IT" sz="1400" noProof="0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4869B4C-89D4-C167-BFA1-1635E3617583}"/>
              </a:ext>
            </a:extLst>
          </p:cNvPr>
          <p:cNvSpPr txBox="1"/>
          <p:nvPr/>
        </p:nvSpPr>
        <p:spPr>
          <a:xfrm>
            <a:off x="11648274" y="6452785"/>
            <a:ext cx="438619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400" noProof="0" dirty="0">
                <a:solidFill>
                  <a:schemeClr val="bg1"/>
                </a:solidFill>
              </a:rPr>
              <a:t>20</a:t>
            </a:r>
            <a:endParaRPr lang="it-IT" sz="1400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3999E1-F3C9-DEB6-7325-C2E14FE2D1B2}"/>
              </a:ext>
            </a:extLst>
          </p:cNvPr>
          <p:cNvSpPr txBox="1"/>
          <p:nvPr/>
        </p:nvSpPr>
        <p:spPr>
          <a:xfrm>
            <a:off x="3945005" y="3537029"/>
            <a:ext cx="1324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 links:</a:t>
            </a:r>
          </a:p>
        </p:txBody>
      </p:sp>
    </p:spTree>
    <p:extLst>
      <p:ext uri="{BB962C8B-B14F-4D97-AF65-F5344CB8AC3E}">
        <p14:creationId xmlns:p14="http://schemas.microsoft.com/office/powerpoint/2010/main" val="4154178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 descr="Immagine che contiene simbolo, Carattere, Elementi grafici, schermata&#10;&#10;Descrizione generata automaticamente">
            <a:extLst>
              <a:ext uri="{FF2B5EF4-FFF2-40B4-BE49-F238E27FC236}">
                <a16:creationId xmlns:a16="http://schemas.microsoft.com/office/drawing/2014/main" id="{C3F630EF-A5AB-F706-19EF-170BB95F6A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790" y="3089300"/>
            <a:ext cx="644400" cy="644400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6790" y="3901662"/>
            <a:ext cx="644400" cy="6444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EEF5510-B610-319C-8131-A08DD317D3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6790" y="2276938"/>
            <a:ext cx="644400" cy="6444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77ED6F5-92B1-E476-25BC-DB32C6A80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GOALS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009817D-270B-67E9-2773-7730FF1AD9FB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EEED853-2CCD-BFF0-CE4A-A6155CC7596B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C548A64E-D196-AA89-9669-B1078E52C928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pic>
        <p:nvPicPr>
          <p:cNvPr id="4098" name="Picture 2" descr="Goal Special Lineal color icon">
            <a:extLst>
              <a:ext uri="{FF2B5EF4-FFF2-40B4-BE49-F238E27FC236}">
                <a16:creationId xmlns:a16="http://schemas.microsoft.com/office/drawing/2014/main" id="{5064029A-4740-98E0-5667-3528FCB85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782" y="353207"/>
            <a:ext cx="885600" cy="88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DBF5998-D6B0-31B1-AD6D-DDA15DA5697A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C6B637E-BB2A-A07F-3190-3B0A99CA9DF4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noProof="0" dirty="0">
                <a:solidFill>
                  <a:schemeClr val="bg1"/>
                </a:solidFill>
              </a:rPr>
              <a:t>3</a:t>
            </a:r>
            <a:endParaRPr lang="it-IT" sz="1400" noProof="0" dirty="0"/>
          </a:p>
        </p:txBody>
      </p: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A05DE7FA-A329-DCF5-1DD8-7E60B77B98E8}"/>
              </a:ext>
            </a:extLst>
          </p:cNvPr>
          <p:cNvSpPr txBox="1"/>
          <p:nvPr/>
        </p:nvSpPr>
        <p:spPr>
          <a:xfrm>
            <a:off x="639724" y="1664942"/>
            <a:ext cx="66540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Realizzare la segregazione dei dati nelle due soluzioni</a:t>
            </a:r>
            <a:r>
              <a:rPr lang="it-IT" baseline="30000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di multi-</a:t>
            </a:r>
            <a:r>
              <a:rPr lang="it-IT" noProof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tenancy</a:t>
            </a:r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Integrazione dei tool di analisi del codice</a:t>
            </a:r>
          </a:p>
          <a:p>
            <a:pPr marL="342900" indent="-342900">
              <a:buFont typeface="+mj-lt"/>
              <a:buAutoNum type="arabicPeriod"/>
            </a:pP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Implementazione soft delete</a:t>
            </a:r>
          </a:p>
          <a:p>
            <a:pPr marL="342900" indent="-342900">
              <a:buFont typeface="+mj-lt"/>
              <a:buAutoNum type="arabicPeriod"/>
            </a:pP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Continuare il ripristino dei test</a:t>
            </a:r>
          </a:p>
          <a:p>
            <a:pPr marL="342900" indent="-342900">
              <a:buFont typeface="+mj-lt"/>
              <a:buAutoNum type="arabicPeriod"/>
            </a:pP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Completare task relative alla gestione dei turni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A6D11D-E0AD-7129-7F01-E3F8FFF42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873" y="4714026"/>
            <a:ext cx="644235" cy="644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magine 15" descr="Immagine che contiene schermata, Policromia, cerchio, blu&#10;&#10;Descrizione generata automaticamente">
            <a:extLst>
              <a:ext uri="{FF2B5EF4-FFF2-40B4-BE49-F238E27FC236}">
                <a16:creationId xmlns:a16="http://schemas.microsoft.com/office/drawing/2014/main" id="{B73A2AEB-2C20-2E65-0A39-AD1542244D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790" y="1464575"/>
            <a:ext cx="644400" cy="644400"/>
          </a:xfrm>
          <a:prstGeom prst="rect">
            <a:avLst/>
          </a:prstGeom>
        </p:spPr>
      </p:pic>
      <p:sp>
        <p:nvSpPr>
          <p:cNvPr id="17" name="Segnaposto piè di pagina 6">
            <a:extLst>
              <a:ext uri="{FF2B5EF4-FFF2-40B4-BE49-F238E27FC236}">
                <a16:creationId xmlns:a16="http://schemas.microsoft.com/office/drawing/2014/main" id="{6B147326-9C8D-BC28-0646-4DCA87328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724" y="6241548"/>
            <a:ext cx="6117017" cy="365125"/>
          </a:xfrm>
        </p:spPr>
        <p:txBody>
          <a:bodyPr/>
          <a:lstStyle/>
          <a:p>
            <a:pPr marL="228600" indent="-228600" algn="l">
              <a:buAutoNum type="arabicPeriod"/>
            </a:pPr>
            <a:r>
              <a:rPr lang="it-IT" noProof="0" dirty="0"/>
              <a:t>Per il partizionamento dei dati: Single Database, Separate </a:t>
            </a:r>
            <a:r>
              <a:rPr lang="it-IT" noProof="0" dirty="0" err="1"/>
              <a:t>Schemas</a:t>
            </a:r>
            <a:r>
              <a:rPr lang="it-IT" noProof="0" dirty="0"/>
              <a:t> (prima soluzione), Separate Database per </a:t>
            </a:r>
            <a:r>
              <a:rPr lang="it-IT" noProof="0" dirty="0" err="1"/>
              <a:t>Tenant</a:t>
            </a:r>
            <a:r>
              <a:rPr lang="it-IT" noProof="0" dirty="0"/>
              <a:t> (seconda soluzione)</a:t>
            </a:r>
          </a:p>
        </p:txBody>
      </p:sp>
    </p:spTree>
    <p:extLst>
      <p:ext uri="{BB962C8B-B14F-4D97-AF65-F5344CB8AC3E}">
        <p14:creationId xmlns:p14="http://schemas.microsoft.com/office/powerpoint/2010/main" val="1951011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C15726-FA8E-B025-0B1D-A5B8587DB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17763D-3E5C-845B-21BF-7DEEE1DE7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4056" cy="653143"/>
          </a:xfrm>
        </p:spPr>
        <p:txBody>
          <a:bodyPr>
            <a:normAutofit fontScale="90000"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Multi-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Tenancy</a:t>
            </a:r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data 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segregation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C4A7560-125A-F332-2B2C-3AE9877439D5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993B1D6-9C3A-29F4-79E3-A36FF29F3563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7EA9913-1AC3-7D4A-2157-2B54A7000AA2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8AB43C6-F387-E69A-86CD-A1AC24D4A29F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A234AD5-1C0F-3801-0826-9187DD2C3AB0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noProof="0" dirty="0">
                <a:solidFill>
                  <a:schemeClr val="bg1"/>
                </a:solidFill>
              </a:rPr>
              <a:t>4</a:t>
            </a:r>
            <a:endParaRPr lang="it-IT" sz="1400" noProof="0" dirty="0"/>
          </a:p>
        </p:txBody>
      </p:sp>
      <p:pic>
        <p:nvPicPr>
          <p:cNvPr id="16" name="Immagine 15" descr="Immagine che contiene schermata, Policromia, cerchio, blu&#10;&#10;Descrizione generata automaticamente">
            <a:extLst>
              <a:ext uri="{FF2B5EF4-FFF2-40B4-BE49-F238E27FC236}">
                <a16:creationId xmlns:a16="http://schemas.microsoft.com/office/drawing/2014/main" id="{F932AEFD-F285-EEFC-4837-386D350A2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82" y="353207"/>
            <a:ext cx="885600" cy="88560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20F1E63-F380-A2C8-B252-1B4B987C123E}"/>
              </a:ext>
            </a:extLst>
          </p:cNvPr>
          <p:cNvSpPr txBox="1"/>
          <p:nvPr/>
        </p:nvSpPr>
        <p:spPr>
          <a:xfrm>
            <a:off x="639724" y="1623385"/>
            <a:ext cx="665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CasellaDiTesto 6">
            <a:extLst>
              <a:ext uri="{FF2B5EF4-FFF2-40B4-BE49-F238E27FC236}">
                <a16:creationId xmlns:a16="http://schemas.microsoft.com/office/drawing/2014/main" id="{8290C57E-5561-FDA2-5EFB-EDC39761C52E}"/>
              </a:ext>
            </a:extLst>
          </p:cNvPr>
          <p:cNvSpPr txBox="1"/>
          <p:nvPr/>
        </p:nvSpPr>
        <p:spPr>
          <a:xfrm>
            <a:off x="639726" y="1613118"/>
            <a:ext cx="665405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Single Database, Separate </a:t>
            </a:r>
            <a:r>
              <a:rPr lang="it-IT" b="1" u="sng" noProof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Schemas</a:t>
            </a:r>
            <a:r>
              <a:rPr lang="it-IT" b="1" u="sng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Panoramica</a:t>
            </a:r>
          </a:p>
          <a:p>
            <a:endParaRPr lang="it-IT" b="1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it-IT" noProof="0" dirty="0"/>
              <a:t>Ogni </a:t>
            </a:r>
            <a:r>
              <a:rPr lang="it-IT" noProof="0" dirty="0" err="1"/>
              <a:t>tenant</a:t>
            </a:r>
            <a:r>
              <a:rPr lang="it-IT" noProof="0" dirty="0"/>
              <a:t> ha il proprio schema all'interno dello stesso database fisico</a:t>
            </a:r>
          </a:p>
          <a:p>
            <a:endParaRPr lang="it-IT" noProof="0" dirty="0"/>
          </a:p>
          <a:p>
            <a:pPr lvl="0"/>
            <a:r>
              <a:rPr lang="it-IT" b="1" noProof="0" dirty="0"/>
              <a:t>- Meccanismo</a:t>
            </a:r>
            <a:r>
              <a:rPr lang="it-IT" noProof="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noProof="0" dirty="0"/>
              <a:t>Spring/</a:t>
            </a:r>
            <a:r>
              <a:rPr lang="it-IT" sz="1600" noProof="0" dirty="0" err="1"/>
              <a:t>Hibernate</a:t>
            </a:r>
            <a:r>
              <a:rPr lang="it-IT" sz="1600" noProof="0" dirty="0"/>
              <a:t> può passare dinamicamente da uno schema all’altro in base al </a:t>
            </a:r>
            <a:r>
              <a:rPr lang="it-IT" sz="1600" noProof="0" dirty="0" err="1"/>
              <a:t>tenant</a:t>
            </a:r>
            <a:r>
              <a:rPr lang="it-IT" sz="1600" noProof="0" dirty="0"/>
              <a:t>, determinato durante il </a:t>
            </a:r>
            <a:r>
              <a:rPr lang="it-IT" sz="1600" noProof="0" dirty="0" err="1"/>
              <a:t>runtime</a:t>
            </a:r>
            <a:endParaRPr lang="it-IT" sz="1600" noProof="0" dirty="0"/>
          </a:p>
          <a:p>
            <a:r>
              <a:rPr lang="it-IT" b="1" noProof="0" dirty="0"/>
              <a:t>- Vantaggi:</a:t>
            </a:r>
            <a:endParaRPr lang="it-IT" noProof="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noProof="0" dirty="0"/>
              <a:t>Migliore segregazione dei dati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noProof="0" dirty="0"/>
              <a:t>Più semplice eliminare o migrare un singolo </a:t>
            </a:r>
            <a:r>
              <a:rPr lang="it-IT" sz="1600" noProof="0" dirty="0" err="1"/>
              <a:t>tenant</a:t>
            </a:r>
            <a:endParaRPr lang="it-IT" sz="1600" noProof="0" dirty="0"/>
          </a:p>
          <a:p>
            <a:r>
              <a:rPr lang="it-IT" b="1" noProof="0" dirty="0"/>
              <a:t>- Svantaggi:</a:t>
            </a:r>
            <a:endParaRPr lang="it-IT" noProof="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noProof="0" dirty="0"/>
              <a:t>Il carico alto di un </a:t>
            </a:r>
            <a:r>
              <a:rPr lang="it-IT" sz="1600" noProof="0" dirty="0" err="1"/>
              <a:t>tenant</a:t>
            </a:r>
            <a:r>
              <a:rPr lang="it-IT" sz="1600" noProof="0" dirty="0"/>
              <a:t> può influenzare gli altri </a:t>
            </a:r>
            <a:r>
              <a:rPr lang="it-IT" sz="1600" noProof="0" dirty="0" err="1"/>
              <a:t>tenant</a:t>
            </a:r>
            <a:endParaRPr lang="it-IT" sz="1600" noProof="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noProof="0" dirty="0"/>
              <a:t>Gestione potenzialmente complicata di molti schemi in un unico database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BA9AB35F-ED47-DBCD-7041-4EA50B6DA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795" y="2534548"/>
            <a:ext cx="1782406" cy="2567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e 2"/>
          <p:cNvSpPr/>
          <p:nvPr/>
        </p:nvSpPr>
        <p:spPr>
          <a:xfrm>
            <a:off x="1091045" y="4218709"/>
            <a:ext cx="3553692" cy="3948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</p:spTree>
    <p:extLst>
      <p:ext uri="{BB962C8B-B14F-4D97-AF65-F5344CB8AC3E}">
        <p14:creationId xmlns:p14="http://schemas.microsoft.com/office/powerpoint/2010/main" val="1348259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C15726-FA8E-B025-0B1D-A5B8587DB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17763D-3E5C-845B-21BF-7DEEE1DE7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4056" cy="653143"/>
          </a:xfrm>
        </p:spPr>
        <p:txBody>
          <a:bodyPr>
            <a:normAutofit fontScale="90000"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Multi-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Tenancy</a:t>
            </a:r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data 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segregation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C4A7560-125A-F332-2B2C-3AE9877439D5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993B1D6-9C3A-29F4-79E3-A36FF29F3563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7EA9913-1AC3-7D4A-2157-2B54A7000AA2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8AB43C6-F387-E69A-86CD-A1AC24D4A29F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A234AD5-1C0F-3801-0826-9187DD2C3AB0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noProof="0" dirty="0">
                <a:solidFill>
                  <a:schemeClr val="bg1"/>
                </a:solidFill>
              </a:rPr>
              <a:t>5</a:t>
            </a:r>
            <a:endParaRPr lang="it-IT" sz="1400" noProof="0" dirty="0"/>
          </a:p>
        </p:txBody>
      </p:sp>
      <p:pic>
        <p:nvPicPr>
          <p:cNvPr id="16" name="Immagine 15" descr="Immagine che contiene schermata, Policromia, cerchio, blu&#10;&#10;Descrizione generata automaticamente">
            <a:extLst>
              <a:ext uri="{FF2B5EF4-FFF2-40B4-BE49-F238E27FC236}">
                <a16:creationId xmlns:a16="http://schemas.microsoft.com/office/drawing/2014/main" id="{F932AEFD-F285-EEFC-4837-386D350A2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82" y="353207"/>
            <a:ext cx="885600" cy="88560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20F1E63-F380-A2C8-B252-1B4B987C123E}"/>
              </a:ext>
            </a:extLst>
          </p:cNvPr>
          <p:cNvSpPr txBox="1"/>
          <p:nvPr/>
        </p:nvSpPr>
        <p:spPr>
          <a:xfrm>
            <a:off x="639724" y="1623385"/>
            <a:ext cx="665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CasellaDiTesto 6">
            <a:extLst>
              <a:ext uri="{FF2B5EF4-FFF2-40B4-BE49-F238E27FC236}">
                <a16:creationId xmlns:a16="http://schemas.microsoft.com/office/drawing/2014/main" id="{8290C57E-5561-FDA2-5EFB-EDC39761C52E}"/>
              </a:ext>
            </a:extLst>
          </p:cNvPr>
          <p:cNvSpPr txBox="1"/>
          <p:nvPr/>
        </p:nvSpPr>
        <p:spPr>
          <a:xfrm>
            <a:off x="639726" y="1613118"/>
            <a:ext cx="665405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Benefici</a:t>
            </a:r>
          </a:p>
          <a:p>
            <a:endParaRPr lang="it-IT" b="1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r>
              <a:rPr lang="it-IT" b="1" noProof="0" dirty="0"/>
              <a:t>- Sicurezza avanzata</a:t>
            </a:r>
            <a:r>
              <a:rPr lang="it-IT" noProof="0" dirty="0"/>
              <a:t>:</a:t>
            </a:r>
            <a:endParaRPr lang="it-IT" sz="1600" noProof="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noProof="0" dirty="0"/>
              <a:t>Isolando i dati dei </a:t>
            </a:r>
            <a:r>
              <a:rPr lang="it-IT" sz="1600" noProof="0" dirty="0" err="1"/>
              <a:t>tenant</a:t>
            </a:r>
            <a:r>
              <a:rPr lang="it-IT" sz="1600" noProof="0" dirty="0"/>
              <a:t>, si riducono i rischi di accesso non autorizzato ai dati di altri </a:t>
            </a:r>
            <a:r>
              <a:rPr lang="it-IT" sz="1600" noProof="0" dirty="0" err="1"/>
              <a:t>tenant</a:t>
            </a:r>
            <a:endParaRPr lang="it-IT" sz="1600" noProof="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noProof="0" dirty="0"/>
              <a:t>Protezione da attacchi inter-</a:t>
            </a:r>
            <a:r>
              <a:rPr lang="it-IT" sz="1600" noProof="0" dirty="0" err="1"/>
              <a:t>tenant</a:t>
            </a:r>
            <a:endParaRPr lang="it-IT" sz="1600" noProof="0" dirty="0"/>
          </a:p>
          <a:p>
            <a:pPr lvl="0"/>
            <a:r>
              <a:rPr lang="it-IT" b="1" noProof="0" dirty="0"/>
              <a:t>- Conformità alle normative:</a:t>
            </a:r>
            <a:endParaRPr lang="it-IT" sz="1600" b="1" noProof="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noProof="0" dirty="0"/>
              <a:t>Miglior aderenza a regolamenti come il GDPR o SOC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noProof="0" dirty="0"/>
              <a:t>Facilita l’auditing e la creazione di report dettagliati per ogni </a:t>
            </a:r>
            <a:r>
              <a:rPr lang="it-IT" sz="1600" noProof="0" dirty="0" err="1"/>
              <a:t>tenant</a:t>
            </a:r>
            <a:endParaRPr lang="it-IT" sz="1600" noProof="0" dirty="0"/>
          </a:p>
          <a:p>
            <a:pPr lvl="0"/>
            <a:r>
              <a:rPr lang="it-IT" b="1" noProof="0" dirty="0"/>
              <a:t>- Affidabilità e gestione:</a:t>
            </a:r>
            <a:endParaRPr lang="it-IT" noProof="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noProof="0" dirty="0"/>
              <a:t>Riduzione del rischio di conflitti nei dati causati da modifiche involontarie tra </a:t>
            </a:r>
            <a:r>
              <a:rPr lang="it-IT" sz="1600" noProof="0" dirty="0" err="1"/>
              <a:t>tenant</a:t>
            </a:r>
            <a:endParaRPr lang="it-IT" sz="1600" noProof="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noProof="0" dirty="0"/>
              <a:t>Facilità di implementare backup o ripristino specifici per ogni </a:t>
            </a:r>
            <a:r>
              <a:rPr lang="it-IT" sz="1600" noProof="0" dirty="0" err="1"/>
              <a:t>tenant</a:t>
            </a:r>
            <a:endParaRPr lang="it-IT" sz="1600" noProof="0" dirty="0"/>
          </a:p>
          <a:p>
            <a:r>
              <a:rPr lang="it-IT" b="1" noProof="0" dirty="0"/>
              <a:t>- Flessibilità nei servizi</a:t>
            </a:r>
            <a:r>
              <a:rPr lang="it-IT" noProof="0" dirty="0"/>
              <a:t>:</a:t>
            </a:r>
            <a:endParaRPr lang="it-IT" sz="1600" noProof="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noProof="0" dirty="0"/>
              <a:t>Possibilità di offrire personalizzazioni uniche a ciascun </a:t>
            </a:r>
            <a:r>
              <a:rPr lang="it-IT" sz="1600" noProof="0" dirty="0" err="1"/>
              <a:t>tenant</a:t>
            </a:r>
            <a:r>
              <a:rPr lang="it-IT" sz="1600" noProof="0" dirty="0"/>
              <a:t> senza impattare sugli altri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BA9AB35F-ED47-DBCD-7041-4EA50B6DA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795" y="2534548"/>
            <a:ext cx="1782406" cy="2567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038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C15726-FA8E-B025-0B1D-A5B8587DB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17763D-3E5C-845B-21BF-7DEEE1DE7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4056" cy="653143"/>
          </a:xfrm>
        </p:spPr>
        <p:txBody>
          <a:bodyPr>
            <a:normAutofit fontScale="90000"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Multi-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Tenancy</a:t>
            </a:r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data 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segregation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C4A7560-125A-F332-2B2C-3AE9877439D5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993B1D6-9C3A-29F4-79E3-A36FF29F3563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7EA9913-1AC3-7D4A-2157-2B54A7000AA2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8AB43C6-F387-E69A-86CD-A1AC24D4A29F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A234AD5-1C0F-3801-0826-9187DD2C3AB0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noProof="0" dirty="0">
                <a:solidFill>
                  <a:schemeClr val="bg1"/>
                </a:solidFill>
              </a:rPr>
              <a:t>6</a:t>
            </a:r>
            <a:endParaRPr lang="it-IT" sz="1400" noProof="0" dirty="0"/>
          </a:p>
        </p:txBody>
      </p:sp>
      <p:pic>
        <p:nvPicPr>
          <p:cNvPr id="16" name="Immagine 15" descr="Immagine che contiene schermata, Policromia, cerchio, blu&#10;&#10;Descrizione generata automaticamente">
            <a:extLst>
              <a:ext uri="{FF2B5EF4-FFF2-40B4-BE49-F238E27FC236}">
                <a16:creationId xmlns:a16="http://schemas.microsoft.com/office/drawing/2014/main" id="{F932AEFD-F285-EEFC-4837-386D350A2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82" y="353207"/>
            <a:ext cx="885600" cy="88560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20F1E63-F380-A2C8-B252-1B4B987C123E}"/>
              </a:ext>
            </a:extLst>
          </p:cNvPr>
          <p:cNvSpPr txBox="1"/>
          <p:nvPr/>
        </p:nvSpPr>
        <p:spPr>
          <a:xfrm>
            <a:off x="639724" y="1623385"/>
            <a:ext cx="665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CasellaDiTesto 6">
            <a:extLst>
              <a:ext uri="{FF2B5EF4-FFF2-40B4-BE49-F238E27FC236}">
                <a16:creationId xmlns:a16="http://schemas.microsoft.com/office/drawing/2014/main" id="{8290C57E-5561-FDA2-5EFB-EDC39761C52E}"/>
              </a:ext>
            </a:extLst>
          </p:cNvPr>
          <p:cNvSpPr txBox="1"/>
          <p:nvPr/>
        </p:nvSpPr>
        <p:spPr>
          <a:xfrm>
            <a:off x="639726" y="1613118"/>
            <a:ext cx="6654054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Soluzione (Single Database, Separate </a:t>
            </a:r>
            <a:r>
              <a:rPr lang="it-IT" b="1" u="sng" noProof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Schemas</a:t>
            </a:r>
            <a:r>
              <a:rPr lang="it-IT" b="1" u="sng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endParaRPr lang="it-IT" b="1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r>
              <a:rPr lang="it-IT" b="1" noProof="0" dirty="0"/>
              <a:t>- Schemi separati</a:t>
            </a:r>
            <a:r>
              <a:rPr lang="it-IT" noProof="0" dirty="0"/>
              <a:t>:</a:t>
            </a:r>
            <a:endParaRPr lang="it-IT" sz="1600" noProof="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noProof="0" dirty="0"/>
              <a:t>Ogni </a:t>
            </a:r>
            <a:r>
              <a:rPr lang="it-IT" sz="1600" noProof="0" dirty="0" err="1"/>
              <a:t>tenant</a:t>
            </a:r>
            <a:r>
              <a:rPr lang="it-IT" sz="1600" noProof="0" dirty="0"/>
              <a:t> dispone del proprio schema nel database condiviso</a:t>
            </a:r>
          </a:p>
          <a:p>
            <a:pPr lvl="0"/>
            <a:r>
              <a:rPr lang="it-IT" b="1" noProof="0" dirty="0"/>
              <a:t>- Utenti database dedicati</a:t>
            </a:r>
            <a:r>
              <a:rPr lang="it-IT" noProof="0" dirty="0"/>
              <a:t>:</a:t>
            </a:r>
            <a:endParaRPr lang="it-IT" sz="1600" noProof="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noProof="0" dirty="0"/>
              <a:t>Ogni </a:t>
            </a:r>
            <a:r>
              <a:rPr lang="it-IT" sz="1600" noProof="0" dirty="0" err="1"/>
              <a:t>tenant</a:t>
            </a:r>
            <a:r>
              <a:rPr lang="it-IT" sz="1600" noProof="0" dirty="0"/>
              <a:t> dispone di un utente configurato con privilegi limitati sul relativo schema</a:t>
            </a:r>
          </a:p>
          <a:p>
            <a:pPr lvl="0"/>
            <a:r>
              <a:rPr lang="it-IT" b="1" noProof="0" dirty="0"/>
              <a:t>- Connessioni dinamiche:</a:t>
            </a:r>
            <a:endParaRPr lang="it-IT" sz="1600" b="1" noProof="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noProof="0" dirty="0"/>
              <a:t>Il provider delle connessioni seleziona l’utente appropriato in base all’identificatore del </a:t>
            </a:r>
            <a:r>
              <a:rPr lang="it-IT" sz="1600" noProof="0" dirty="0" err="1"/>
              <a:t>tenant</a:t>
            </a:r>
            <a:r>
              <a:rPr lang="it-IT" sz="1600" noProof="0" dirty="0"/>
              <a:t>, garantendo l'isolamento a livello di query SQL e operazioni database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BA9AB35F-ED47-DBCD-7041-4EA50B6DA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795" y="2534548"/>
            <a:ext cx="1782406" cy="2567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0115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C15726-FA8E-B025-0B1D-A5B8587DB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17763D-3E5C-845B-21BF-7DEEE1DE7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4056" cy="653143"/>
          </a:xfrm>
        </p:spPr>
        <p:txBody>
          <a:bodyPr>
            <a:normAutofit fontScale="90000"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Multi-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Tenancy</a:t>
            </a:r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data 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segregation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C4A7560-125A-F332-2B2C-3AE9877439D5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993B1D6-9C3A-29F4-79E3-A36FF29F3563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7EA9913-1AC3-7D4A-2157-2B54A7000AA2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8AB43C6-F387-E69A-86CD-A1AC24D4A29F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A234AD5-1C0F-3801-0826-9187DD2C3AB0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noProof="0" dirty="0">
                <a:solidFill>
                  <a:schemeClr val="bg1"/>
                </a:solidFill>
              </a:rPr>
              <a:t>7</a:t>
            </a:r>
            <a:endParaRPr lang="it-IT" sz="1400" noProof="0" dirty="0"/>
          </a:p>
        </p:txBody>
      </p:sp>
      <p:pic>
        <p:nvPicPr>
          <p:cNvPr id="16" name="Immagine 15" descr="Immagine che contiene schermata, Policromia, cerchio, blu&#10;&#10;Descrizione generata automaticamente">
            <a:extLst>
              <a:ext uri="{FF2B5EF4-FFF2-40B4-BE49-F238E27FC236}">
                <a16:creationId xmlns:a16="http://schemas.microsoft.com/office/drawing/2014/main" id="{F932AEFD-F285-EEFC-4837-386D350A2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82" y="353207"/>
            <a:ext cx="885600" cy="88560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20F1E63-F380-A2C8-B252-1B4B987C123E}"/>
              </a:ext>
            </a:extLst>
          </p:cNvPr>
          <p:cNvSpPr txBox="1"/>
          <p:nvPr/>
        </p:nvSpPr>
        <p:spPr>
          <a:xfrm>
            <a:off x="639724" y="1623385"/>
            <a:ext cx="665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CasellaDiTesto 6">
            <a:extLst>
              <a:ext uri="{FF2B5EF4-FFF2-40B4-BE49-F238E27FC236}">
                <a16:creationId xmlns:a16="http://schemas.microsoft.com/office/drawing/2014/main" id="{8290C57E-5561-FDA2-5EFB-EDC39761C52E}"/>
              </a:ext>
            </a:extLst>
          </p:cNvPr>
          <p:cNvSpPr txBox="1"/>
          <p:nvPr/>
        </p:nvSpPr>
        <p:spPr>
          <a:xfrm>
            <a:off x="639726" y="1613118"/>
            <a:ext cx="665405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Implementazione (Single Database, Separate </a:t>
            </a:r>
            <a:r>
              <a:rPr lang="it-IT" b="1" u="sng" noProof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Schemas</a:t>
            </a:r>
            <a:r>
              <a:rPr lang="it-IT" b="1" u="sng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endParaRPr lang="it-IT" b="1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r>
              <a:rPr lang="it-IT" b="1" noProof="0" dirty="0"/>
              <a:t>- Connessioni dinamiche personalizzate</a:t>
            </a:r>
            <a:r>
              <a:rPr lang="it-IT" noProof="0" dirty="0"/>
              <a:t>:</a:t>
            </a:r>
            <a:endParaRPr lang="it-IT" sz="1600" noProof="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noProof="0" dirty="0"/>
              <a:t>La classe </a:t>
            </a:r>
            <a:r>
              <a:rPr lang="it-IT" sz="1600" i="1" noProof="0" dirty="0" err="1"/>
              <a:t>DataSourceConfig</a:t>
            </a:r>
            <a:r>
              <a:rPr lang="it-IT" sz="1600" noProof="0" dirty="0"/>
              <a:t> crea connessioni con credenziali specifiche per ogni </a:t>
            </a:r>
            <a:r>
              <a:rPr lang="it-IT" sz="1600" noProof="0" dirty="0" err="1"/>
              <a:t>tenant</a:t>
            </a:r>
            <a:endParaRPr lang="it-IT" sz="1600" noProof="0" dirty="0"/>
          </a:p>
          <a:p>
            <a:pPr lvl="0"/>
            <a:r>
              <a:rPr lang="it-IT" b="1" noProof="0" dirty="0"/>
              <a:t>- Gestione dinamica dei </a:t>
            </a:r>
            <a:r>
              <a:rPr lang="it-IT" b="1" noProof="0" dirty="0" err="1"/>
              <a:t>tenant</a:t>
            </a:r>
            <a:r>
              <a:rPr lang="it-IT" noProof="0" dirty="0"/>
              <a:t>:</a:t>
            </a:r>
            <a:endParaRPr lang="it-IT" sz="1600" noProof="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noProof="0" dirty="0"/>
              <a:t>La classe </a:t>
            </a:r>
            <a:r>
              <a:rPr lang="it-IT" sz="1600" i="1" noProof="0" dirty="0" err="1"/>
              <a:t>SchemaSwitchingConnectionProviderPostgreSQL</a:t>
            </a:r>
            <a:r>
              <a:rPr lang="it-IT" sz="1600" noProof="0" dirty="0"/>
              <a:t> imposta il contesto SQL per isolare le query al solo schema del </a:t>
            </a:r>
            <a:r>
              <a:rPr lang="it-IT" sz="1600" noProof="0" dirty="0" err="1"/>
              <a:t>tenant</a:t>
            </a:r>
            <a:endParaRPr lang="it-IT" sz="1600" noProof="0" dirty="0"/>
          </a:p>
          <a:p>
            <a:pPr lvl="0"/>
            <a:r>
              <a:rPr lang="it-IT" b="1" noProof="0" dirty="0"/>
              <a:t>- Integrazione con </a:t>
            </a:r>
            <a:r>
              <a:rPr lang="it-IT" b="1" noProof="0" dirty="0" err="1"/>
              <a:t>Hibernate</a:t>
            </a:r>
            <a:r>
              <a:rPr lang="it-IT" b="1" noProof="0" dirty="0"/>
              <a:t>:</a:t>
            </a:r>
            <a:endParaRPr lang="it-IT" sz="1600" b="1" noProof="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noProof="0" dirty="0" err="1"/>
              <a:t>Hibernate</a:t>
            </a:r>
            <a:r>
              <a:rPr lang="it-IT" sz="1600" noProof="0" dirty="0"/>
              <a:t> utilizza un </a:t>
            </a:r>
            <a:r>
              <a:rPr lang="it-IT" sz="1600" i="1" noProof="0" dirty="0" err="1"/>
              <a:t>MultiTenantConnectionProvider</a:t>
            </a:r>
            <a:r>
              <a:rPr lang="it-IT" sz="1600" noProof="0" dirty="0"/>
              <a:t> per gestire le connessioni multiple e un </a:t>
            </a:r>
            <a:r>
              <a:rPr lang="it-IT" sz="1600" i="1" noProof="0" dirty="0" err="1"/>
              <a:t>CurrentTenantIdentifierResolver</a:t>
            </a:r>
            <a:r>
              <a:rPr lang="it-IT" sz="1600" noProof="0" dirty="0"/>
              <a:t> per risolvere dinamicamente l'identificatore del </a:t>
            </a:r>
            <a:r>
              <a:rPr lang="it-IT" sz="1600" noProof="0" dirty="0" err="1"/>
              <a:t>tenant</a:t>
            </a:r>
            <a:endParaRPr lang="it-IT" sz="1600" noProof="0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BA9AB35F-ED47-DBCD-7041-4EA50B6DA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795" y="2534548"/>
            <a:ext cx="1782406" cy="2567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202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C15726-FA8E-B025-0B1D-A5B8587DB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17763D-3E5C-845B-21BF-7DEEE1DE7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4056" cy="653143"/>
          </a:xfrm>
        </p:spPr>
        <p:txBody>
          <a:bodyPr>
            <a:normAutofit fontScale="90000"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Multi-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Tenancy</a:t>
            </a:r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data 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segregation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C4A7560-125A-F332-2B2C-3AE9877439D5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993B1D6-9C3A-29F4-79E3-A36FF29F3563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7EA9913-1AC3-7D4A-2157-2B54A7000AA2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8AB43C6-F387-E69A-86CD-A1AC24D4A29F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A234AD5-1C0F-3801-0826-9187DD2C3AB0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noProof="0" dirty="0">
                <a:solidFill>
                  <a:schemeClr val="bg1"/>
                </a:solidFill>
              </a:rPr>
              <a:t>8</a:t>
            </a:r>
            <a:endParaRPr lang="it-IT" sz="1400" noProof="0" dirty="0"/>
          </a:p>
        </p:txBody>
      </p:sp>
      <p:pic>
        <p:nvPicPr>
          <p:cNvPr id="16" name="Immagine 15" descr="Immagine che contiene schermata, Policromia, cerchio, blu&#10;&#10;Descrizione generata automaticamente">
            <a:extLst>
              <a:ext uri="{FF2B5EF4-FFF2-40B4-BE49-F238E27FC236}">
                <a16:creationId xmlns:a16="http://schemas.microsoft.com/office/drawing/2014/main" id="{F932AEFD-F285-EEFC-4837-386D350A2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82" y="353207"/>
            <a:ext cx="885600" cy="88560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20F1E63-F380-A2C8-B252-1B4B987C123E}"/>
              </a:ext>
            </a:extLst>
          </p:cNvPr>
          <p:cNvSpPr txBox="1"/>
          <p:nvPr/>
        </p:nvSpPr>
        <p:spPr>
          <a:xfrm>
            <a:off x="639724" y="1623385"/>
            <a:ext cx="665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CasellaDiTesto 6">
            <a:extLst>
              <a:ext uri="{FF2B5EF4-FFF2-40B4-BE49-F238E27FC236}">
                <a16:creationId xmlns:a16="http://schemas.microsoft.com/office/drawing/2014/main" id="{8290C57E-5561-FDA2-5EFB-EDC39761C52E}"/>
              </a:ext>
            </a:extLst>
          </p:cNvPr>
          <p:cNvSpPr txBox="1"/>
          <p:nvPr/>
        </p:nvSpPr>
        <p:spPr>
          <a:xfrm>
            <a:off x="639726" y="1613118"/>
            <a:ext cx="6654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noProof="0" dirty="0">
                <a:solidFill>
                  <a:srgbClr val="FF0000"/>
                </a:solidFill>
              </a:rPr>
              <a:t>FEDERICO</a:t>
            </a:r>
            <a:endParaRPr lang="it-IT" sz="1600" noProof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7716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2159A2-8473-B723-5AF2-A52F3F612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1061EC-AFC3-C635-0A99-758FF9F33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3876" cy="653143"/>
          </a:xfrm>
        </p:spPr>
        <p:txBody>
          <a:bodyPr>
            <a:normAutofit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Analysis tool 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integration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C84837E-5246-A8F0-B794-A990B78ECC47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23293FE5-7463-D312-C599-B9823E868D73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B9C0545-19CF-425B-64D6-67FAEC68E8A5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674DA76-F40A-B619-CE66-56F7AE1305F3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81DBB4-1C34-A8D5-5F03-ABC05C5917AF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400" noProof="0" dirty="0">
                <a:solidFill>
                  <a:schemeClr val="bg1"/>
                </a:solidFill>
              </a:rPr>
              <a:t>13</a:t>
            </a:r>
            <a:endParaRPr lang="it-IT" sz="1400" noProof="0" dirty="0"/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600" y="352800"/>
            <a:ext cx="885600" cy="885600"/>
          </a:xfrm>
          <a:prstGeom prst="rect">
            <a:avLst/>
          </a:prstGeom>
        </p:spPr>
      </p:pic>
      <p:sp>
        <p:nvSpPr>
          <p:cNvPr id="3" name="CasellaDiTesto 6">
            <a:extLst>
              <a:ext uri="{FF2B5EF4-FFF2-40B4-BE49-F238E27FC236}">
                <a16:creationId xmlns:a16="http://schemas.microsoft.com/office/drawing/2014/main" id="{650950E2-263C-8AA0-A954-2E322F29050B}"/>
              </a:ext>
            </a:extLst>
          </p:cNvPr>
          <p:cNvSpPr txBox="1"/>
          <p:nvPr/>
        </p:nvSpPr>
        <p:spPr>
          <a:xfrm>
            <a:off x="639726" y="1613118"/>
            <a:ext cx="665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noProof="0" dirty="0">
                <a:solidFill>
                  <a:srgbClr val="FF0000"/>
                </a:solidFill>
              </a:rPr>
              <a:t>MASSIMO</a:t>
            </a:r>
          </a:p>
        </p:txBody>
      </p:sp>
    </p:spTree>
    <p:extLst>
      <p:ext uri="{BB962C8B-B14F-4D97-AF65-F5344CB8AC3E}">
        <p14:creationId xmlns:p14="http://schemas.microsoft.com/office/powerpoint/2010/main" val="34982351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1100</Words>
  <Application>Microsoft Office PowerPoint</Application>
  <PresentationFormat>Widescreen</PresentationFormat>
  <Paragraphs>251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Aptos</vt:lpstr>
      <vt:lpstr>Aptos Display</vt:lpstr>
      <vt:lpstr>Arial</vt:lpstr>
      <vt:lpstr>Calibri</vt:lpstr>
      <vt:lpstr>Wingdings</vt:lpstr>
      <vt:lpstr>Tema di Office</vt:lpstr>
      <vt:lpstr>Shifts happen - Sprint 3</vt:lpstr>
      <vt:lpstr>AGENDA</vt:lpstr>
      <vt:lpstr>GOALS</vt:lpstr>
      <vt:lpstr>GOAL: Multi-Tenancy data segregation</vt:lpstr>
      <vt:lpstr>GOAL: Multi-Tenancy data segregation</vt:lpstr>
      <vt:lpstr>GOAL: Multi-Tenancy data segregation</vt:lpstr>
      <vt:lpstr>GOAL: Multi-Tenancy data segregation</vt:lpstr>
      <vt:lpstr>GOAL: Multi-Tenancy data segregation</vt:lpstr>
      <vt:lpstr>GOAL: Analysis tool integration</vt:lpstr>
      <vt:lpstr>GOAL: Soft delete implementation</vt:lpstr>
      <vt:lpstr>GOAL: Soft delete implementation</vt:lpstr>
      <vt:lpstr>GOAL: Soft delete implementation</vt:lpstr>
      <vt:lpstr>GOAL: Soft delete implementation</vt:lpstr>
      <vt:lpstr>GOAL: Soft delete implementation</vt:lpstr>
      <vt:lpstr>GOAL: Strengthen testing</vt:lpstr>
      <vt:lpstr>GOAL: Other tasks</vt:lpstr>
      <vt:lpstr>GOAL: Other tasks</vt:lpstr>
      <vt:lpstr>RECAP</vt:lpstr>
      <vt:lpstr>RECAP</vt:lpstr>
      <vt:lpstr>ISSUES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Shifts happen - Sprint 3</dc:title>
  <dc:creator/>
  <cp:lastModifiedBy>massimo buniy</cp:lastModifiedBy>
  <cp:revision>146</cp:revision>
  <dcterms:created xsi:type="dcterms:W3CDTF">2012-07-30T23:18:30Z</dcterms:created>
  <dcterms:modified xsi:type="dcterms:W3CDTF">2025-01-27T10:23:05Z</dcterms:modified>
</cp:coreProperties>
</file>