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7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387DB0-318E-44BF-BCAD-29F2C5383459}" v="3" dt="2023-11-20T14:12:56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ile scuro 1 - Colore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Stile scuro 2 - Colore 5/Color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Stile 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A1E35C-CB60-738F-660C-4B202306D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1C46D0B-C2A4-9031-7D33-1CED812EE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D58448-DEFE-2CB3-E4E4-D615C72A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A6AA-39EF-4BFF-8019-B07A4D3D2667}" type="datetimeFigureOut">
              <a:rPr lang="it-IT" smtClean="0"/>
              <a:t>20/02/2024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916997-77FC-CDFB-BDD3-CA5A24CB2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248D6B-22C5-38F4-52A9-FC6BF0CF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B416-5192-4B14-96EB-D87700B66B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100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726F7B-EAD1-833F-E39E-40EE75BE1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29BA480-691A-05F2-DD41-A9905908D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2A1738-0947-CC68-F17D-65349639A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A6AA-39EF-4BFF-8019-B07A4D3D2667}" type="datetimeFigureOut">
              <a:rPr lang="it-IT" smtClean="0"/>
              <a:t>20/02/2024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DB3830-39D7-9DA6-CBAD-6CF527867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C5291D-D0D3-276F-7311-C1744C60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B416-5192-4B14-96EB-D87700B66B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159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4934D2C-EE82-5A45-15D2-FE8A5352E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421528B-193B-EF6C-076C-81A16E96E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F22FF4-8311-FC64-7577-1326F5461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A6AA-39EF-4BFF-8019-B07A4D3D2667}" type="datetimeFigureOut">
              <a:rPr lang="it-IT" smtClean="0"/>
              <a:t>20/02/2024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CEE0C4-EDF4-DE9C-DA83-436E5083F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377C02-6B08-7B11-B491-E353F187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B416-5192-4B14-96EB-D87700B66B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757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609096-CFFE-2B08-28FE-6ED5A1FE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85088B-E0DF-C847-AF0C-C61A7CA3A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000CE5-B2D9-3B80-DC1F-D5B1B0EC3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A6AA-39EF-4BFF-8019-B07A4D3D2667}" type="datetimeFigureOut">
              <a:rPr lang="it-IT" smtClean="0"/>
              <a:t>20/02/2024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639C96-D451-1BCF-2821-9E11ED301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696222-C089-D93E-AEF9-49E6209E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B416-5192-4B14-96EB-D87700B66B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15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A5E50C-3B77-8FD9-F3FF-88952C861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915F1AC-61D0-7474-F93A-D5D011EDB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4C0D1C-4AF5-F047-B3A6-465DC323C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A6AA-39EF-4BFF-8019-B07A4D3D2667}" type="datetimeFigureOut">
              <a:rPr lang="it-IT" smtClean="0"/>
              <a:t>20/02/2024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3BABEF-BD71-1746-4D0D-7218F0531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F4E447-B7AD-0B5A-2A90-76A979CE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B416-5192-4B14-96EB-D87700B66B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318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251BEB-9228-D192-0D4D-50010531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9F5819-71BE-9F8F-24BE-D9255E057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C5F6B49-FBBD-9A6A-93A9-3DC9605B1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46C2787-91D5-84B1-950E-40CFEC086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A6AA-39EF-4BFF-8019-B07A4D3D2667}" type="datetimeFigureOut">
              <a:rPr lang="it-IT" smtClean="0"/>
              <a:t>20/02/2024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6F78DEE-3B25-E61D-8C00-D6450EDA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589C07E-6319-B4F0-329E-06E20C66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B416-5192-4B14-96EB-D87700B66B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050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8DB1B4-AC6D-EB13-0029-EBE89680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D2318F-4831-0475-48D4-35D7A4B6E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11C4F4F-8DD1-128F-4466-F1A290D8D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59EBA22-312A-58B3-7493-C384A7D93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B7538FE-A58F-86B8-E792-63D57F702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237180B-7606-1669-592D-7A0FD1B11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A6AA-39EF-4BFF-8019-B07A4D3D2667}" type="datetimeFigureOut">
              <a:rPr lang="it-IT" smtClean="0"/>
              <a:t>20/02/2024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6DE19F-38A5-DC95-79C4-97197B935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795A6F3-D5D8-78BC-1607-46DE0A4D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B416-5192-4B14-96EB-D87700B66B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603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32EE36-F0A5-82EC-B3DC-75AB9E105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514D86F-DD5A-2332-F6D5-EB5B561D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A6AA-39EF-4BFF-8019-B07A4D3D2667}" type="datetimeFigureOut">
              <a:rPr lang="it-IT" smtClean="0"/>
              <a:t>20/02/2024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BEC0C17-14B0-82D3-6212-CF6A80D62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DD883FC-5B05-252B-EC41-4E120E6C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B416-5192-4B14-96EB-D87700B66B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860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90B3930-6A9F-C4D7-0019-B6A29A89B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A6AA-39EF-4BFF-8019-B07A4D3D2667}" type="datetimeFigureOut">
              <a:rPr lang="it-IT" smtClean="0"/>
              <a:t>20/02/2024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5460E66-F633-3EA6-98FC-332C4389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8F69323-A837-ABFB-05D5-96DDB5C41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B416-5192-4B14-96EB-D87700B66B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679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854672-FDB2-0769-4391-5CB5A2B6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D527C6-0F30-4CD8-69CA-2E6146E20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244D8B-A570-A5AF-0B3F-3311EBBE9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32561AB-9A02-DBB2-8FE6-5A76EB436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A6AA-39EF-4BFF-8019-B07A4D3D2667}" type="datetimeFigureOut">
              <a:rPr lang="it-IT" smtClean="0"/>
              <a:t>20/02/2024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FBA6B6D-98D0-53C4-C957-7E1C5CE3F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35101B-D5CB-8A3C-C0B3-1E084F36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B416-5192-4B14-96EB-D87700B66B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77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EFFD4F-E978-5C77-1A61-3A99BE1F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E6BD897-6D7D-8093-A4B7-2D28EDEF2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963A4ED-CA6D-42D5-8C6D-F9A5B5BFC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A3769B-E34C-2DC6-3DFE-F9F3E528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A6AA-39EF-4BFF-8019-B07A4D3D2667}" type="datetimeFigureOut">
              <a:rPr lang="it-IT" smtClean="0"/>
              <a:t>20/02/2024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C6F7EFB-EADF-E6B0-B3F6-4635CFB15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4ADF34E-8BB2-1A5B-99A0-310272D3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B416-5192-4B14-96EB-D87700B66B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808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BF8504F-A236-18A8-0226-B9C533DD5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875C69A-B440-DB90-C1EC-40B971B09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277A7A-6304-B09F-9276-08E0347E2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FA6AA-39EF-4BFF-8019-B07A4D3D2667}" type="datetimeFigureOut">
              <a:rPr lang="it-IT" smtClean="0"/>
              <a:t>20/02/2024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E7AAD4-C22E-A70E-0FB8-5C8C74EBF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4A5351-1E97-C739-0715-96EAC4FCA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EB416-5192-4B14-96EB-D87700B66B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258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BCFDB6-8C7C-7EAA-C874-510D6463CA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Sprint 0+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67721BA-00F2-32DE-883B-4E35F65530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Testing delle classi controller</a:t>
            </a:r>
          </a:p>
        </p:txBody>
      </p:sp>
    </p:spTree>
    <p:extLst>
      <p:ext uri="{BB962C8B-B14F-4D97-AF65-F5344CB8AC3E}">
        <p14:creationId xmlns:p14="http://schemas.microsoft.com/office/powerpoint/2010/main" val="775112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B1A3B8-DEC7-FB71-F820-7BACD8F9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Bug riscontrati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3590DB-3FC6-04C3-DD1B-7A78060F2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i="1" dirty="0" err="1"/>
              <a:t>CalendarServiceManager</a:t>
            </a:r>
            <a:r>
              <a:rPr lang="it-IT" dirty="0"/>
              <a:t>: il metodo </a:t>
            </a:r>
            <a:r>
              <a:rPr lang="it-IT" i="1" dirty="0" err="1"/>
              <a:t>getSundayInYear</a:t>
            </a:r>
            <a:r>
              <a:rPr lang="it-IT" dirty="0"/>
              <a:t> non ritorna tutte le domeniche dell’anno, ma solo una lista di date spiazzate di sette giorni.</a:t>
            </a:r>
          </a:p>
          <a:p>
            <a:r>
              <a:rPr lang="it-IT" dirty="0"/>
              <a:t>Il metodo </a:t>
            </a:r>
            <a:r>
              <a:rPr lang="it-IT" i="1" dirty="0" err="1"/>
              <a:t>registerSundays</a:t>
            </a:r>
            <a:r>
              <a:rPr lang="it-IT" i="1" dirty="0"/>
              <a:t>()</a:t>
            </a:r>
            <a:r>
              <a:rPr lang="it-IT" dirty="0"/>
              <a:t> della classe </a:t>
            </a:r>
            <a:r>
              <a:rPr lang="it-IT" i="1" dirty="0" err="1"/>
              <a:t>HolidayController</a:t>
            </a:r>
            <a:r>
              <a:rPr lang="it-IT" dirty="0"/>
              <a:t> permette di salvare un numero arbitrario di date sul database, che potrebbe portare ad esplosioni dello stesso.</a:t>
            </a:r>
          </a:p>
          <a:p>
            <a:r>
              <a:rPr lang="it-IT" i="1" dirty="0" err="1"/>
              <a:t>ControllerAssegnazioniTurni</a:t>
            </a:r>
            <a:r>
              <a:rPr lang="it-IT" dirty="0"/>
              <a:t>: il metodo </a:t>
            </a:r>
            <a:r>
              <a:rPr lang="it-IT" i="1" dirty="0" err="1"/>
              <a:t>leggiTurniAssegnati</a:t>
            </a:r>
            <a:r>
              <a:rPr lang="it-IT" dirty="0"/>
              <a:t>, provando a leggere sul database, invoca </a:t>
            </a:r>
            <a:r>
              <a:rPr lang="it-IT" i="1" dirty="0" err="1"/>
              <a:t>MappaUtenti.utentiEntityDTO</a:t>
            </a:r>
            <a:r>
              <a:rPr lang="it-IT" i="1" dirty="0"/>
              <a:t>(</a:t>
            </a:r>
            <a:r>
              <a:rPr lang="it-IT" i="1" dirty="0" err="1"/>
              <a:t>entity.getRetiredUsers</a:t>
            </a:r>
            <a:r>
              <a:rPr lang="it-IT" i="1" dirty="0"/>
              <a:t>())</a:t>
            </a:r>
            <a:r>
              <a:rPr lang="it-IT" dirty="0"/>
              <a:t>, ma </a:t>
            </a:r>
            <a:r>
              <a:rPr lang="it-IT" i="1" dirty="0" err="1"/>
              <a:t>entity.getRetiredUsers</a:t>
            </a:r>
            <a:r>
              <a:rPr lang="it-IT" i="1" dirty="0"/>
              <a:t>() </a:t>
            </a:r>
            <a:r>
              <a:rPr lang="it-IT" dirty="0"/>
              <a:t>solleva una </a:t>
            </a:r>
            <a:r>
              <a:rPr lang="it-IT" dirty="0" err="1"/>
              <a:t>NullPointerException</a:t>
            </a:r>
            <a:r>
              <a:rPr lang="it-IT" dirty="0"/>
              <a:t> perché non c’è modo di assegnare l’attributo </a:t>
            </a:r>
            <a:r>
              <a:rPr lang="it-IT" dirty="0" err="1"/>
              <a:t>RetiredUsers</a:t>
            </a:r>
            <a:r>
              <a:rPr lang="it-IT" dirty="0"/>
              <a:t>.</a:t>
            </a:r>
          </a:p>
          <a:p>
            <a:endParaRPr lang="it-IT" i="1" dirty="0"/>
          </a:p>
          <a:p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22294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B1A3B8-DEC7-FB71-F820-7BACD8F9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Bug riscontrati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3590DB-3FC6-04C3-DD1B-7A78060F2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Il costruttore di default dell’entità </a:t>
            </a:r>
            <a:r>
              <a:rPr lang="it-IT" i="1" dirty="0"/>
              <a:t>Categoria</a:t>
            </a:r>
            <a:r>
              <a:rPr lang="it-IT" dirty="0"/>
              <a:t> permette di creare categorie con attributi nulli, che vengono salvate nel DB.</a:t>
            </a:r>
          </a:p>
          <a:p>
            <a:r>
              <a:rPr lang="it-IT" dirty="0"/>
              <a:t>Nel database, esiste un vincolo </a:t>
            </a:r>
            <a:r>
              <a:rPr lang="it-IT" i="1" dirty="0" err="1"/>
              <a:t>null</a:t>
            </a:r>
            <a:r>
              <a:rPr lang="it-IT" dirty="0"/>
              <a:t>.</a:t>
            </a:r>
          </a:p>
          <a:p>
            <a:r>
              <a:rPr lang="it-IT" i="1" dirty="0" err="1"/>
              <a:t>ControllerTurni</a:t>
            </a:r>
            <a:r>
              <a:rPr lang="it-IT" dirty="0"/>
              <a:t>: il metodo </a:t>
            </a:r>
            <a:r>
              <a:rPr lang="it-IT" i="1" dirty="0" err="1"/>
              <a:t>checkTurno</a:t>
            </a:r>
            <a:r>
              <a:rPr lang="it-IT" i="1" dirty="0"/>
              <a:t>()</a:t>
            </a:r>
            <a:r>
              <a:rPr lang="it-IT" dirty="0"/>
              <a:t> controlla solo che l’ora di inizio sia antecedente all’ora di fine, senza controllare che siano su due giorni consecutivi.</a:t>
            </a:r>
          </a:p>
          <a:p>
            <a:r>
              <a:rPr lang="it-IT" i="1" dirty="0" err="1"/>
              <a:t>ControllerScheduler</a:t>
            </a:r>
            <a:r>
              <a:rPr lang="it-IT" dirty="0"/>
              <a:t>: il metodo </a:t>
            </a:r>
            <a:r>
              <a:rPr lang="it-IT" i="1" dirty="0" err="1"/>
              <a:t>aggiungiSchedule</a:t>
            </a:r>
            <a:r>
              <a:rPr lang="it-IT" i="1" dirty="0"/>
              <a:t>()</a:t>
            </a:r>
            <a:r>
              <a:rPr lang="it-IT" dirty="0"/>
              <a:t> permette l’aggiunta di schedule con data di inizio successiva a quella di fine. I controlli su scheduling che si sovrappongono non coprono tutti i casi possibili (e.g., alcune schedule parzialmente sovrapposte).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21776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B240A0-6560-0232-A69E-D469CDEA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Aggiornamento Sprint 0	</a:t>
            </a:r>
          </a:p>
        </p:txBody>
      </p:sp>
      <p:pic>
        <p:nvPicPr>
          <p:cNvPr id="4" name="Immagine 3" descr="Immagine che contiene testo, diagramma, calligrafia, Parallelo&#10;&#10;Descrizione generata automaticamente">
            <a:extLst>
              <a:ext uri="{FF2B5EF4-FFF2-40B4-BE49-F238E27FC236}">
                <a16:creationId xmlns:a16="http://schemas.microsoft.com/office/drawing/2014/main" id="{742567E5-18D7-1863-BA51-144BC8EFA9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" t="496" r="2471" b="3503"/>
          <a:stretch/>
        </p:blipFill>
        <p:spPr>
          <a:xfrm>
            <a:off x="2593910" y="1408922"/>
            <a:ext cx="6858000" cy="482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08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B240A0-6560-0232-A69E-D469CDEA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Aggiornamento Sprint 0	</a:t>
            </a:r>
          </a:p>
        </p:txBody>
      </p:sp>
      <p:pic>
        <p:nvPicPr>
          <p:cNvPr id="4" name="Immagine 3" descr="Immagine che contiene diagramma, testo, disegno, schizzo&#10;&#10;Descrizione generata automaticamente">
            <a:extLst>
              <a:ext uri="{FF2B5EF4-FFF2-40B4-BE49-F238E27FC236}">
                <a16:creationId xmlns:a16="http://schemas.microsoft.com/office/drawing/2014/main" id="{036FEBF2-11FD-C094-7B1C-A549E6B12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538" y="1428749"/>
            <a:ext cx="8052923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2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B240A0-6560-0232-A69E-D469CDEA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Aggiornamento Sprint 0	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3FC66C-D854-0B0B-1654-059485850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483" y="1496342"/>
            <a:ext cx="9381033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8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0A3379-B2EA-6591-2E97-7C1FA5D8F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Suddivisione delle classi da testare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59E5CB-6DC6-5E62-FB4A-05A337837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Abbiamo considerato, durante lo sprint, solamente le classi Controller, ritenute rappresentative delle funzionalità principali del progetto.</a:t>
            </a:r>
          </a:p>
          <a:p>
            <a:r>
              <a:rPr lang="it-IT" dirty="0"/>
              <a:t>Per suddividere il carico, abbiamo assegnato dei voti alle classi in base alla sua complessità, ispirandoci al </a:t>
            </a:r>
            <a:r>
              <a:rPr lang="it-IT" i="1" dirty="0"/>
              <a:t>Planning Poker</a:t>
            </a:r>
            <a:r>
              <a:rPr lang="it-IT" dirty="0"/>
              <a:t>.</a:t>
            </a:r>
          </a:p>
          <a:p>
            <a:pPr lvl="1"/>
            <a:r>
              <a:rPr lang="it-IT" dirty="0"/>
              <a:t>Ogni classe ha un voto compreso tra 1 e 10.</a:t>
            </a:r>
          </a:p>
          <a:p>
            <a:pPr lvl="1"/>
            <a:r>
              <a:rPr lang="it-IT" dirty="0"/>
              <a:t>Le classi sono state suddivise tra i membri del team equamente, in base alla somma dei voti delle classi.</a:t>
            </a:r>
          </a:p>
          <a:p>
            <a:pPr marL="45720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507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963FF146-511C-91CF-FAA4-40E292834E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15731"/>
              </p:ext>
            </p:extLst>
          </p:nvPr>
        </p:nvGraphicFramePr>
        <p:xfrm>
          <a:off x="419877" y="303129"/>
          <a:ext cx="6499125" cy="625174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323322">
                  <a:extLst>
                    <a:ext uri="{9D8B030D-6E8A-4147-A177-3AD203B41FA5}">
                      <a16:colId xmlns:a16="http://schemas.microsoft.com/office/drawing/2014/main" val="3300238419"/>
                    </a:ext>
                  </a:extLst>
                </a:gridCol>
                <a:gridCol w="569168">
                  <a:extLst>
                    <a:ext uri="{9D8B030D-6E8A-4147-A177-3AD203B41FA5}">
                      <a16:colId xmlns:a16="http://schemas.microsoft.com/office/drawing/2014/main" val="1851794114"/>
                    </a:ext>
                  </a:extLst>
                </a:gridCol>
                <a:gridCol w="3606635">
                  <a:extLst>
                    <a:ext uri="{9D8B030D-6E8A-4147-A177-3AD203B41FA5}">
                      <a16:colId xmlns:a16="http://schemas.microsoft.com/office/drawing/2014/main" val="3464215956"/>
                    </a:ext>
                  </a:extLst>
                </a:gridCol>
              </a:tblGrid>
              <a:tr h="347319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Voto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Assegnatario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734602"/>
                  </a:ext>
                </a:extLst>
              </a:tr>
              <a:tr h="347319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/>
                        <a:t>ControllerAssegnazioniTurni</a:t>
                      </a:r>
                      <a:endParaRPr lang="it-I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Matteo Federico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817329"/>
                  </a:ext>
                </a:extLst>
              </a:tr>
              <a:tr h="347319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/>
                        <a:t>ControllerPassword</a:t>
                      </a:r>
                      <a:endParaRPr lang="it-I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Danilo D’Amico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707556"/>
                  </a:ext>
                </a:extLst>
              </a:tr>
              <a:tr h="347319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/>
                        <a:t>ControllerCategorie</a:t>
                      </a:r>
                      <a:endParaRPr lang="it-I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Sebastian </a:t>
                      </a:r>
                      <a:r>
                        <a:rPr lang="it-IT" sz="1400" b="1" dirty="0" err="1"/>
                        <a:t>Opriscan</a:t>
                      </a:r>
                      <a:endParaRPr lang="it-IT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575667"/>
                  </a:ext>
                </a:extLst>
              </a:tr>
              <a:tr h="347319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/>
                        <a:t>ControllerCategorieUtente</a:t>
                      </a:r>
                      <a:endParaRPr lang="it-I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Simone Bauco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787922"/>
                  </a:ext>
                </a:extLst>
              </a:tr>
              <a:tr h="347319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/>
                        <a:t>ControllerDesiderata</a:t>
                      </a:r>
                      <a:endParaRPr lang="it-I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Matteo </a:t>
                      </a:r>
                      <a:r>
                        <a:rPr lang="it-IT" sz="1400" b="1" dirty="0" err="1"/>
                        <a:t>Fanfarillo</a:t>
                      </a:r>
                      <a:endParaRPr lang="it-IT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91129"/>
                  </a:ext>
                </a:extLst>
              </a:tr>
              <a:tr h="347319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/>
                        <a:t>ControllerGiustificaForzatura</a:t>
                      </a:r>
                      <a:endParaRPr lang="it-I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Simone </a:t>
                      </a:r>
                      <a:r>
                        <a:rPr lang="it-IT" sz="1400" b="1" dirty="0" err="1"/>
                        <a:t>Staccone</a:t>
                      </a:r>
                      <a:endParaRPr lang="it-IT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94715"/>
                  </a:ext>
                </a:extLst>
              </a:tr>
              <a:tr h="347319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/>
                        <a:t>ControllerLogin</a:t>
                      </a:r>
                      <a:endParaRPr lang="it-I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Simone Bauco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210595"/>
                  </a:ext>
                </a:extLst>
              </a:tr>
              <a:tr h="347319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/>
                        <a:t>CalendarServiceManager</a:t>
                      </a:r>
                      <a:endParaRPr lang="it-I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Matteo Federico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261352"/>
                  </a:ext>
                </a:extLst>
              </a:tr>
              <a:tr h="347319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/>
                        <a:t>CalendarSetting</a:t>
                      </a:r>
                      <a:endParaRPr lang="it-I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Danilo D’Amico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54174"/>
                  </a:ext>
                </a:extLst>
              </a:tr>
              <a:tr h="347319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/>
                        <a:t>HolidayController</a:t>
                      </a:r>
                      <a:endParaRPr lang="it-I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Sebastian </a:t>
                      </a:r>
                      <a:r>
                        <a:rPr lang="it-IT" sz="1400" b="1" dirty="0" err="1"/>
                        <a:t>Opriscan</a:t>
                      </a:r>
                      <a:endParaRPr lang="it-IT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291225"/>
                  </a:ext>
                </a:extLst>
              </a:tr>
              <a:tr h="347319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/>
                        <a:t>ControllerScheduler</a:t>
                      </a:r>
                      <a:endParaRPr lang="it-I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Massimo Stanzione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234847"/>
                  </a:ext>
                </a:extLst>
              </a:tr>
              <a:tr h="347319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/>
                        <a:t>ScheduleBuilder</a:t>
                      </a:r>
                      <a:endParaRPr lang="it-I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Simone </a:t>
                      </a:r>
                      <a:r>
                        <a:rPr lang="it-IT" sz="1400" b="1" dirty="0" err="1"/>
                        <a:t>Staccone</a:t>
                      </a:r>
                      <a:endParaRPr lang="it-IT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91769"/>
                  </a:ext>
                </a:extLst>
              </a:tr>
              <a:tr h="347319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/>
                        <a:t>ControllerScocciatura</a:t>
                      </a:r>
                      <a:endParaRPr lang="it-I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Danilo D’Amico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33181"/>
                  </a:ext>
                </a:extLst>
              </a:tr>
              <a:tr h="347319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/>
                        <a:t>ControllerServizi</a:t>
                      </a:r>
                      <a:endParaRPr lang="it-I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Massimo Stanzione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688176"/>
                  </a:ext>
                </a:extLst>
              </a:tr>
              <a:tr h="347319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/>
                        <a:t>ControllerTurni</a:t>
                      </a:r>
                      <a:endParaRPr lang="it-I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Simone Bauco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239312"/>
                  </a:ext>
                </a:extLst>
              </a:tr>
              <a:tr h="347319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/>
                        <a:t>ControllerUtente</a:t>
                      </a:r>
                      <a:endParaRPr lang="it-I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Sebastian </a:t>
                      </a:r>
                      <a:r>
                        <a:rPr lang="it-IT" sz="1400" b="1" dirty="0" err="1"/>
                        <a:t>Opriscan</a:t>
                      </a:r>
                      <a:endParaRPr lang="it-IT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052191"/>
                  </a:ext>
                </a:extLst>
              </a:tr>
              <a:tr h="347319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/>
                        <a:t>ControllerVincolo</a:t>
                      </a:r>
                      <a:endParaRPr lang="it-I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Matteo </a:t>
                      </a:r>
                      <a:r>
                        <a:rPr lang="it-IT" sz="1400" b="1" dirty="0" err="1"/>
                        <a:t>Fanfarillo</a:t>
                      </a:r>
                      <a:endParaRPr lang="it-IT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44572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2B49F123-1D89-5D81-0FB7-E6A138811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890857"/>
              </p:ext>
            </p:extLst>
          </p:nvPr>
        </p:nvGraphicFramePr>
        <p:xfrm>
          <a:off x="8046619" y="2209800"/>
          <a:ext cx="3131455" cy="24384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75879">
                  <a:extLst>
                    <a:ext uri="{9D8B030D-6E8A-4147-A177-3AD203B41FA5}">
                      <a16:colId xmlns:a16="http://schemas.microsoft.com/office/drawing/2014/main" val="4020060284"/>
                    </a:ext>
                  </a:extLst>
                </a:gridCol>
                <a:gridCol w="1455576">
                  <a:extLst>
                    <a:ext uri="{9D8B030D-6E8A-4147-A177-3AD203B41FA5}">
                      <a16:colId xmlns:a16="http://schemas.microsoft.com/office/drawing/2014/main" val="1810380140"/>
                    </a:ext>
                  </a:extLst>
                </a:gridCol>
              </a:tblGrid>
              <a:tr h="238030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Membro del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Punteggio totale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410334"/>
                  </a:ext>
                </a:extLst>
              </a:tr>
              <a:tr h="238030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Matteo Federico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990719"/>
                  </a:ext>
                </a:extLst>
              </a:tr>
              <a:tr h="238030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Danilo D’Amico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5223"/>
                  </a:ext>
                </a:extLst>
              </a:tr>
              <a:tr h="238030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Sebastian </a:t>
                      </a:r>
                      <a:r>
                        <a:rPr lang="it-IT" sz="1400" b="1" dirty="0" err="1"/>
                        <a:t>Opriscan</a:t>
                      </a:r>
                      <a:endParaRPr lang="it-I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039286"/>
                  </a:ext>
                </a:extLst>
              </a:tr>
              <a:tr h="238030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Simone Bauco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68415"/>
                  </a:ext>
                </a:extLst>
              </a:tr>
              <a:tr h="238030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Matteo </a:t>
                      </a:r>
                      <a:r>
                        <a:rPr lang="it-IT" sz="1400" b="1" dirty="0" err="1"/>
                        <a:t>Fanfarillo</a:t>
                      </a:r>
                      <a:endParaRPr lang="it-I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937907"/>
                  </a:ext>
                </a:extLst>
              </a:tr>
              <a:tr h="238030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Simone </a:t>
                      </a:r>
                      <a:r>
                        <a:rPr lang="it-IT" sz="1400" b="1" dirty="0" err="1"/>
                        <a:t>Staccone</a:t>
                      </a:r>
                      <a:endParaRPr lang="it-IT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755623"/>
                  </a:ext>
                </a:extLst>
              </a:tr>
              <a:tr h="238030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Massimo Stanzione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983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869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7EEE3F-6CB6-221C-25B1-FF864694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Approccio seguito per realizzare i test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394DD3-8347-42C8-AF6D-FEE362783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test (di unità) sono stati progettati partendo dalle funzionalità evidenziate nello sprint precedente, seguendo un approccio </a:t>
            </a:r>
            <a:r>
              <a:rPr lang="it-IT" i="1" dirty="0"/>
              <a:t>Black Box</a:t>
            </a:r>
            <a:r>
              <a:rPr lang="it-IT" dirty="0"/>
              <a:t>.</a:t>
            </a:r>
          </a:p>
          <a:p>
            <a:r>
              <a:rPr lang="it-IT" dirty="0"/>
              <a:t>Per la costruzione di alcuni metodi, è stato applicato il </a:t>
            </a:r>
            <a:r>
              <a:rPr lang="it-IT" i="1" dirty="0"/>
              <a:t>Domain </a:t>
            </a:r>
            <a:r>
              <a:rPr lang="it-IT" i="1" dirty="0" err="1"/>
              <a:t>Partitioning</a:t>
            </a:r>
            <a:r>
              <a:rPr lang="it-IT" i="1" dirty="0"/>
              <a:t> </a:t>
            </a:r>
            <a:r>
              <a:rPr lang="it-IT" dirty="0"/>
              <a:t>dei parametri.</a:t>
            </a:r>
            <a:endParaRPr lang="it-IT" i="1" dirty="0"/>
          </a:p>
          <a:p>
            <a:r>
              <a:rPr lang="it-IT" dirty="0"/>
              <a:t>L’obiettivo del testing, oltre ad evidenziare eventuali bug, è quello di acquisire familiarità con l’implementazione del sistema.</a:t>
            </a:r>
          </a:p>
        </p:txBody>
      </p:sp>
    </p:spTree>
    <p:extLst>
      <p:ext uri="{BB962C8B-B14F-4D97-AF65-F5344CB8AC3E}">
        <p14:creationId xmlns:p14="http://schemas.microsoft.com/office/powerpoint/2010/main" val="1968073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F615A0-3190-3DB5-52E2-46D8B7BD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problemi riscontrati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1C41A4-6E97-E273-AE11-78D17C1EB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generale, il codice è progettato per funzionare in presenza di input corretti, non è robusto a variazioni dell’input e, spesso, non presenta gestione dei casi limite mediante eccezioni (e.g., spesso mancano </a:t>
            </a:r>
            <a:r>
              <a:rPr lang="it-IT" i="1" dirty="0" err="1"/>
              <a:t>null</a:t>
            </a:r>
            <a:r>
              <a:rPr lang="it-IT" i="1" dirty="0"/>
              <a:t> check</a:t>
            </a:r>
            <a:r>
              <a:rPr lang="it-IT" dirty="0"/>
              <a:t>).</a:t>
            </a:r>
            <a:endParaRPr lang="it-IT" i="1" dirty="0"/>
          </a:p>
          <a:p>
            <a:r>
              <a:rPr lang="it-IT" dirty="0"/>
              <a:t>Formati di data eterogenei: </a:t>
            </a:r>
            <a:r>
              <a:rPr lang="it-IT" dirty="0" err="1"/>
              <a:t>LocalDate</a:t>
            </a:r>
            <a:r>
              <a:rPr lang="it-IT" dirty="0"/>
              <a:t>, </a:t>
            </a:r>
            <a:r>
              <a:rPr lang="it-IT" dirty="0" err="1"/>
              <a:t>TimeStamp</a:t>
            </a:r>
            <a:r>
              <a:rPr lang="it-IT" dirty="0"/>
              <a:t>, </a:t>
            </a:r>
            <a:r>
              <a:rPr lang="it-IT" dirty="0" err="1"/>
              <a:t>Epoch</a:t>
            </a:r>
            <a:endParaRPr lang="it-IT" dirty="0"/>
          </a:p>
          <a:p>
            <a:r>
              <a:rPr lang="it-IT" dirty="0"/>
              <a:t>Esistono punti di accesso differenti, con lo stesso nome, per diverse funzionalità della stessa classe:</a:t>
            </a:r>
          </a:p>
          <a:p>
            <a:pPr lvl="1"/>
            <a:r>
              <a:rPr lang="it-IT" dirty="0"/>
              <a:t>E.g., aggiunta dell’assegnazione di un turno: metodi </a:t>
            </a:r>
            <a:r>
              <a:rPr lang="it-IT" i="1" dirty="0" err="1"/>
              <a:t>aggiungiAssegnazioneTurno</a:t>
            </a:r>
            <a:r>
              <a:rPr lang="it-IT" dirty="0"/>
              <a:t> in due classi diverse</a:t>
            </a:r>
          </a:p>
          <a:p>
            <a:r>
              <a:rPr lang="it-IT" dirty="0"/>
              <a:t>In alcuni casi, non ci sono guardie sugli inserimenti sul database.</a:t>
            </a:r>
          </a:p>
        </p:txBody>
      </p:sp>
    </p:spTree>
    <p:extLst>
      <p:ext uri="{BB962C8B-B14F-4D97-AF65-F5344CB8AC3E}">
        <p14:creationId xmlns:p14="http://schemas.microsoft.com/office/powerpoint/2010/main" val="2112714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B1A3B8-DEC7-FB71-F820-7BACD8F9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Bug riscontrati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3590DB-3FC6-04C3-DD1B-7A78060F2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i="1" dirty="0" err="1"/>
              <a:t>ControllerPassword</a:t>
            </a:r>
            <a:r>
              <a:rPr lang="it-IT" dirty="0"/>
              <a:t>: il metodo </a:t>
            </a:r>
            <a:r>
              <a:rPr lang="it-IT" i="1" dirty="0" err="1"/>
              <a:t>cambiaPassword</a:t>
            </a:r>
            <a:r>
              <a:rPr lang="it-IT" dirty="0"/>
              <a:t> fallisce.</a:t>
            </a:r>
          </a:p>
          <a:p>
            <a:r>
              <a:rPr lang="it-IT" dirty="0"/>
              <a:t>Il sistema permette la creazione di utenti con coppie (email, password) uguali, e il metodo </a:t>
            </a:r>
            <a:r>
              <a:rPr lang="it-IT" i="1" dirty="0" err="1"/>
              <a:t>findByEmailAndPassword</a:t>
            </a:r>
            <a:r>
              <a:rPr lang="it-IT" i="1" dirty="0"/>
              <a:t>()</a:t>
            </a:r>
            <a:r>
              <a:rPr lang="it-IT" dirty="0"/>
              <a:t> della classe </a:t>
            </a:r>
            <a:r>
              <a:rPr lang="it-IT" i="1" dirty="0" err="1"/>
              <a:t>utenteDao</a:t>
            </a:r>
            <a:r>
              <a:rPr lang="it-IT" i="1" dirty="0"/>
              <a:t> </a:t>
            </a:r>
            <a:r>
              <a:rPr lang="it-IT" dirty="0"/>
              <a:t>porta a crash nel caso di molteplici utenti con credenziali identiche.</a:t>
            </a:r>
          </a:p>
          <a:p>
            <a:r>
              <a:rPr lang="it-IT" dirty="0"/>
              <a:t>La modifica dell’assegnazione del turno si può fare solo se esistono utenti </a:t>
            </a:r>
            <a:r>
              <a:rPr lang="it-IT" i="1" dirty="0"/>
              <a:t>Ritirati </a:t>
            </a:r>
            <a:r>
              <a:rPr lang="it-IT" dirty="0"/>
              <a:t>assegnati a quel turno.</a:t>
            </a:r>
          </a:p>
          <a:p>
            <a:r>
              <a:rPr lang="it-IT" i="1" dirty="0" err="1"/>
              <a:t>CalendarServiceManager</a:t>
            </a:r>
            <a:r>
              <a:rPr lang="it-IT" dirty="0"/>
              <a:t>: il metodo </a:t>
            </a:r>
            <a:r>
              <a:rPr lang="it-IT" i="1" dirty="0" err="1"/>
              <a:t>getHolidayTest</a:t>
            </a:r>
            <a:r>
              <a:rPr lang="it-IT" dirty="0"/>
              <a:t>, per essere utilizzato, richiede che venga inizializzata la classe con la funzione di </a:t>
            </a:r>
            <a:r>
              <a:rPr lang="it-IT" i="1" dirty="0" err="1"/>
              <a:t>init</a:t>
            </a:r>
            <a:r>
              <a:rPr lang="it-IT" dirty="0"/>
              <a:t>, che richiede un URL per chiamare API, che nel codice è errato.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9561100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14E8C68651D2349AB5A0C4C341764C3" ma:contentTypeVersion="13" ma:contentTypeDescription="Creare un nuovo documento." ma:contentTypeScope="" ma:versionID="45ec3510726b0169b96c51d58447a9a5">
  <xsd:schema xmlns:xsd="http://www.w3.org/2001/XMLSchema" xmlns:xs="http://www.w3.org/2001/XMLSchema" xmlns:p="http://schemas.microsoft.com/office/2006/metadata/properties" xmlns:ns3="b3e348da-ca2d-460b-aad6-6d75c5c59218" xmlns:ns4="779a202f-d04d-48f5-b21f-ff826a67571a" targetNamespace="http://schemas.microsoft.com/office/2006/metadata/properties" ma:root="true" ma:fieldsID="b62887b28e3a1faba87f50e323fdeb02" ns3:_="" ns4:_="">
    <xsd:import namespace="b3e348da-ca2d-460b-aad6-6d75c5c59218"/>
    <xsd:import namespace="779a202f-d04d-48f5-b21f-ff826a67571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e348da-ca2d-460b-aad6-6d75c5c592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9a202f-d04d-48f5-b21f-ff826a67571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e348da-ca2d-460b-aad6-6d75c5c59218" xsi:nil="true"/>
  </documentManagement>
</p:properties>
</file>

<file path=customXml/itemProps1.xml><?xml version="1.0" encoding="utf-8"?>
<ds:datastoreItem xmlns:ds="http://schemas.openxmlformats.org/officeDocument/2006/customXml" ds:itemID="{97608B8B-DE85-46E3-9F86-AD2B7C87D0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96B2F2-32E7-41CC-B91B-CC05E2BE86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e348da-ca2d-460b-aad6-6d75c5c59218"/>
    <ds:schemaRef ds:uri="779a202f-d04d-48f5-b21f-ff826a6757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5B4630-6CB2-40B9-A9AD-EC4DC82B3B03}">
  <ds:schemaRefs>
    <ds:schemaRef ds:uri="http://schemas.microsoft.com/office/2006/documentManagement/types"/>
    <ds:schemaRef ds:uri="b3e348da-ca2d-460b-aad6-6d75c5c59218"/>
    <ds:schemaRef ds:uri="http://schemas.openxmlformats.org/package/2006/metadata/core-properties"/>
    <ds:schemaRef ds:uri="http://purl.org/dc/terms/"/>
    <ds:schemaRef ds:uri="779a202f-d04d-48f5-b21f-ff826a67571a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652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2" baseType="lpstr">
      <vt:lpstr>Tema di Office</vt:lpstr>
      <vt:lpstr>Sprint 0+</vt:lpstr>
      <vt:lpstr>Aggiornamento Sprint 0 </vt:lpstr>
      <vt:lpstr>Aggiornamento Sprint 0 </vt:lpstr>
      <vt:lpstr>Aggiornamento Sprint 0 </vt:lpstr>
      <vt:lpstr>Suddivisione delle classi da testare</vt:lpstr>
      <vt:lpstr>Presentazione standard di PowerPoint</vt:lpstr>
      <vt:lpstr>Approccio seguito per realizzare i test </vt:lpstr>
      <vt:lpstr>Principali problemi riscontrati</vt:lpstr>
      <vt:lpstr>Bug riscontrati</vt:lpstr>
      <vt:lpstr>Bug riscontrati</vt:lpstr>
      <vt:lpstr>Bug riscontrati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0+</dc:title>
  <dc:creator>simone bauco</dc:creator>
  <cp:lastModifiedBy>simone bauco</cp:lastModifiedBy>
  <cp:revision>3</cp:revision>
  <dcterms:created xsi:type="dcterms:W3CDTF">2023-11-20T07:50:12Z</dcterms:created>
  <dcterms:modified xsi:type="dcterms:W3CDTF">2024-02-20T14:26:33Z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0x010100B14E8C68651D2349AB5A0C4C341764C3</vt:lpwstr>
  </property>
</Properties>
</file>