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19"/>
  </p:notesMasterIdLst>
  <p:sldIdLst>
    <p:sldId id="257" r:id="rId4"/>
    <p:sldId id="258" r:id="rId5"/>
    <p:sldId id="274" r:id="rId6"/>
    <p:sldId id="256" r:id="rId7"/>
    <p:sldId id="275" r:id="rId8"/>
    <p:sldId id="277" r:id="rId9"/>
    <p:sldId id="276" r:id="rId10"/>
    <p:sldId id="278" r:id="rId11"/>
    <p:sldId id="259" r:id="rId12"/>
    <p:sldId id="270" r:id="rId13"/>
    <p:sldId id="273" r:id="rId14"/>
    <p:sldId id="269" r:id="rId15"/>
    <p:sldId id="271" r:id="rId16"/>
    <p:sldId id="262" r:id="rId17"/>
    <p:sldId id="263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8A16BA-69B6-4255-9A68-47767A31E860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077DAB4-8F66-4364-AD11-B9D55C8F3E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Bug Fixing</a:t>
          </a:r>
        </a:p>
      </dgm:t>
    </dgm:pt>
    <dgm:pt modelId="{C9573661-310D-43D9-82C8-FCC5CAD106FC}" type="parTrans" cxnId="{41E3F3FB-40CD-47FC-A364-2C2386CEE116}">
      <dgm:prSet/>
      <dgm:spPr/>
      <dgm:t>
        <a:bodyPr/>
        <a:lstStyle/>
        <a:p>
          <a:endParaRPr lang="en-US"/>
        </a:p>
      </dgm:t>
    </dgm:pt>
    <dgm:pt modelId="{6D4E60F7-622B-48C5-BE51-3EB54E0DFFBA}" type="sibTrans" cxnId="{41E3F3FB-40CD-47FC-A364-2C2386CEE116}">
      <dgm:prSet/>
      <dgm:spPr/>
      <dgm:t>
        <a:bodyPr/>
        <a:lstStyle/>
        <a:p>
          <a:endParaRPr lang="en-US"/>
        </a:p>
      </dgm:t>
    </dgm:pt>
    <dgm:pt modelId="{8ECA8B14-F51A-4EFF-917E-DD71021C4D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Pulizia</a:t>
          </a:r>
          <a:endParaRPr lang="en-US" dirty="0"/>
        </a:p>
      </dgm:t>
    </dgm:pt>
    <dgm:pt modelId="{F10DB030-6936-4060-9428-84E84E593EA6}" type="parTrans" cxnId="{D7AF0879-5879-4539-B32E-845410ED6DDF}">
      <dgm:prSet/>
      <dgm:spPr/>
      <dgm:t>
        <a:bodyPr/>
        <a:lstStyle/>
        <a:p>
          <a:endParaRPr lang="en-US"/>
        </a:p>
      </dgm:t>
    </dgm:pt>
    <dgm:pt modelId="{52544473-84A0-48C5-8759-BB6981C761D9}" type="sibTrans" cxnId="{D7AF0879-5879-4539-B32E-845410ED6DDF}">
      <dgm:prSet/>
      <dgm:spPr/>
      <dgm:t>
        <a:bodyPr/>
        <a:lstStyle/>
        <a:p>
          <a:endParaRPr lang="en-US"/>
        </a:p>
      </dgm:t>
    </dgm:pt>
    <dgm:pt modelId="{AEB44C52-07EC-41F7-8CF1-1544FBAF5A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Incrementi</a:t>
          </a:r>
          <a:endParaRPr lang="en-US" dirty="0"/>
        </a:p>
      </dgm:t>
    </dgm:pt>
    <dgm:pt modelId="{C0F83C20-7707-4A6C-AA33-FB76B126D66B}" type="parTrans" cxnId="{FC7F628A-4ADC-4368-B7F9-4D7A072AB843}">
      <dgm:prSet/>
      <dgm:spPr/>
      <dgm:t>
        <a:bodyPr/>
        <a:lstStyle/>
        <a:p>
          <a:endParaRPr lang="en-US"/>
        </a:p>
      </dgm:t>
    </dgm:pt>
    <dgm:pt modelId="{957378CE-80D0-4442-BEB1-A6F247F83264}" type="sibTrans" cxnId="{FC7F628A-4ADC-4368-B7F9-4D7A072AB843}">
      <dgm:prSet/>
      <dgm:spPr/>
      <dgm:t>
        <a:bodyPr/>
        <a:lstStyle/>
        <a:p>
          <a:endParaRPr lang="en-US"/>
        </a:p>
      </dgm:t>
    </dgm:pt>
    <dgm:pt modelId="{B7FFCBE8-2A66-4A5F-A105-F3E0646468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Statistiche</a:t>
          </a:r>
        </a:p>
      </dgm:t>
    </dgm:pt>
    <dgm:pt modelId="{8D8CE692-8593-43FC-8AF0-30C7049D2588}" type="parTrans" cxnId="{3BC55134-2F08-4BEE-9408-715C729349A0}">
      <dgm:prSet/>
      <dgm:spPr/>
      <dgm:t>
        <a:bodyPr/>
        <a:lstStyle/>
        <a:p>
          <a:endParaRPr lang="en-US"/>
        </a:p>
      </dgm:t>
    </dgm:pt>
    <dgm:pt modelId="{7B413E89-02DC-4428-8405-E0B1AA0EF7C7}" type="sibTrans" cxnId="{3BC55134-2F08-4BEE-9408-715C729349A0}">
      <dgm:prSet/>
      <dgm:spPr/>
      <dgm:t>
        <a:bodyPr/>
        <a:lstStyle/>
        <a:p>
          <a:endParaRPr lang="en-US"/>
        </a:p>
      </dgm:t>
    </dgm:pt>
    <dgm:pt modelId="{76904C92-EA97-40E8-B12D-07489AB8C6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 err="1"/>
            <a:t>Algoritmo</a:t>
          </a:r>
          <a:r>
            <a:rPr lang="en-US" b="0" dirty="0"/>
            <a:t> di scheduling</a:t>
          </a:r>
        </a:p>
      </dgm:t>
    </dgm:pt>
    <dgm:pt modelId="{8093DA37-BAF8-4DA2-B9BB-A6876B7C51E9}" type="parTrans" cxnId="{7FE9FD0D-4652-4243-A74F-BEE47CD32373}">
      <dgm:prSet/>
      <dgm:spPr/>
      <dgm:t>
        <a:bodyPr/>
        <a:lstStyle/>
        <a:p>
          <a:endParaRPr lang="it-IT"/>
        </a:p>
      </dgm:t>
    </dgm:pt>
    <dgm:pt modelId="{72DE30FC-FFA2-417E-9B48-02D25E80E5F3}" type="sibTrans" cxnId="{7FE9FD0D-4652-4243-A74F-BEE47CD32373}">
      <dgm:prSet/>
      <dgm:spPr/>
      <dgm:t>
        <a:bodyPr/>
        <a:lstStyle/>
        <a:p>
          <a:endParaRPr lang="it-IT"/>
        </a:p>
      </dgm:t>
    </dgm:pt>
    <dgm:pt modelId="{363FFC76-A343-49B6-9C46-5BB2448597CD}" type="pres">
      <dgm:prSet presAssocID="{E08A16BA-69B6-4255-9A68-47767A31E860}" presName="root" presStyleCnt="0">
        <dgm:presLayoutVars>
          <dgm:dir/>
          <dgm:resizeHandles val="exact"/>
        </dgm:presLayoutVars>
      </dgm:prSet>
      <dgm:spPr/>
    </dgm:pt>
    <dgm:pt modelId="{415BCF0C-3E4F-4AC3-8EFA-583D0500B261}" type="pres">
      <dgm:prSet presAssocID="{C077DAB4-8F66-4364-AD11-B9D55C8F3E4A}" presName="compNode" presStyleCnt="0"/>
      <dgm:spPr/>
    </dgm:pt>
    <dgm:pt modelId="{C4CDF05B-1981-4A5E-881B-1ED5F6C291E3}" type="pres">
      <dgm:prSet presAssocID="{C077DAB4-8F66-4364-AD11-B9D55C8F3E4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setto"/>
        </a:ext>
      </dgm:extLst>
    </dgm:pt>
    <dgm:pt modelId="{E6AD658C-816D-437C-9D74-5CE3AF85F25D}" type="pres">
      <dgm:prSet presAssocID="{C077DAB4-8F66-4364-AD11-B9D55C8F3E4A}" presName="spaceRect" presStyleCnt="0"/>
      <dgm:spPr/>
    </dgm:pt>
    <dgm:pt modelId="{4433E921-339C-4079-B351-AD0FB3F7AF20}" type="pres">
      <dgm:prSet presAssocID="{C077DAB4-8F66-4364-AD11-B9D55C8F3E4A}" presName="textRect" presStyleLbl="revTx" presStyleIdx="0" presStyleCnt="5">
        <dgm:presLayoutVars>
          <dgm:chMax val="1"/>
          <dgm:chPref val="1"/>
        </dgm:presLayoutVars>
      </dgm:prSet>
      <dgm:spPr/>
    </dgm:pt>
    <dgm:pt modelId="{45A11B1D-0237-4E30-BFE0-742EF6B83749}" type="pres">
      <dgm:prSet presAssocID="{6D4E60F7-622B-48C5-BE51-3EB54E0DFFBA}" presName="sibTrans" presStyleCnt="0"/>
      <dgm:spPr/>
    </dgm:pt>
    <dgm:pt modelId="{76AD1174-711A-4811-87B1-85698206EADA}" type="pres">
      <dgm:prSet presAssocID="{8ECA8B14-F51A-4EFF-917E-DD71021C4D29}" presName="compNode" presStyleCnt="0"/>
      <dgm:spPr/>
    </dgm:pt>
    <dgm:pt modelId="{7E26ADB7-652C-4B4D-9F1D-95DEE79D2B6B}" type="pres">
      <dgm:prSet presAssocID="{8ECA8B14-F51A-4EFF-917E-DD71021C4D2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 with solid fill"/>
        </a:ext>
      </dgm:extLst>
    </dgm:pt>
    <dgm:pt modelId="{5599F18A-5277-4029-B06D-03E6B5DCE733}" type="pres">
      <dgm:prSet presAssocID="{8ECA8B14-F51A-4EFF-917E-DD71021C4D29}" presName="spaceRect" presStyleCnt="0"/>
      <dgm:spPr/>
    </dgm:pt>
    <dgm:pt modelId="{FEAD4FB3-866F-4993-AD0E-F591E019E31D}" type="pres">
      <dgm:prSet presAssocID="{8ECA8B14-F51A-4EFF-917E-DD71021C4D29}" presName="textRect" presStyleLbl="revTx" presStyleIdx="1" presStyleCnt="5">
        <dgm:presLayoutVars>
          <dgm:chMax val="1"/>
          <dgm:chPref val="1"/>
        </dgm:presLayoutVars>
      </dgm:prSet>
      <dgm:spPr/>
    </dgm:pt>
    <dgm:pt modelId="{1BB9FA5D-9B2D-46E1-BEE9-393E6FC9B718}" type="pres">
      <dgm:prSet presAssocID="{52544473-84A0-48C5-8759-BB6981C761D9}" presName="sibTrans" presStyleCnt="0"/>
      <dgm:spPr/>
    </dgm:pt>
    <dgm:pt modelId="{9A7F34A5-749D-4FE9-A490-E58391875A84}" type="pres">
      <dgm:prSet presAssocID="{AEB44C52-07EC-41F7-8CF1-1544FBAF5A73}" presName="compNode" presStyleCnt="0"/>
      <dgm:spPr/>
    </dgm:pt>
    <dgm:pt modelId="{52D54191-A5AB-4B67-82E0-E3965BA9A8FB}" type="pres">
      <dgm:prSet presAssocID="{AEB44C52-07EC-41F7-8CF1-1544FBAF5A7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nco di controllo"/>
        </a:ext>
      </dgm:extLst>
    </dgm:pt>
    <dgm:pt modelId="{4356A5FD-F7E4-4CCC-A279-1DDB46F1073F}" type="pres">
      <dgm:prSet presAssocID="{AEB44C52-07EC-41F7-8CF1-1544FBAF5A73}" presName="spaceRect" presStyleCnt="0"/>
      <dgm:spPr/>
    </dgm:pt>
    <dgm:pt modelId="{DADF451F-CACE-4925-AC2E-87FCC63B0258}" type="pres">
      <dgm:prSet presAssocID="{AEB44C52-07EC-41F7-8CF1-1544FBAF5A73}" presName="textRect" presStyleLbl="revTx" presStyleIdx="2" presStyleCnt="5">
        <dgm:presLayoutVars>
          <dgm:chMax val="1"/>
          <dgm:chPref val="1"/>
        </dgm:presLayoutVars>
      </dgm:prSet>
      <dgm:spPr/>
    </dgm:pt>
    <dgm:pt modelId="{FEC9DCE1-242D-4EC6-942E-F7CFD46E7DE0}" type="pres">
      <dgm:prSet presAssocID="{957378CE-80D0-4442-BEB1-A6F247F83264}" presName="sibTrans" presStyleCnt="0"/>
      <dgm:spPr/>
    </dgm:pt>
    <dgm:pt modelId="{5D43C511-A2D7-4A78-B6AC-15C1D46A3AF0}" type="pres">
      <dgm:prSet presAssocID="{76904C92-EA97-40E8-B12D-07489AB8C680}" presName="compNode" presStyleCnt="0"/>
      <dgm:spPr/>
    </dgm:pt>
    <dgm:pt modelId="{BA8657E9-B33B-45E3-806A-A10C0470F443}" type="pres">
      <dgm:prSet presAssocID="{76904C92-EA97-40E8-B12D-07489AB8C68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91B213EE-3ACF-4BE2-9B38-BDA45BD08352}" type="pres">
      <dgm:prSet presAssocID="{76904C92-EA97-40E8-B12D-07489AB8C680}" presName="spaceRect" presStyleCnt="0"/>
      <dgm:spPr/>
    </dgm:pt>
    <dgm:pt modelId="{20F36A05-3512-419B-96C3-CF0DDA886791}" type="pres">
      <dgm:prSet presAssocID="{76904C92-EA97-40E8-B12D-07489AB8C680}" presName="textRect" presStyleLbl="revTx" presStyleIdx="3" presStyleCnt="5">
        <dgm:presLayoutVars>
          <dgm:chMax val="1"/>
          <dgm:chPref val="1"/>
        </dgm:presLayoutVars>
      </dgm:prSet>
      <dgm:spPr/>
    </dgm:pt>
    <dgm:pt modelId="{0737400D-52FB-40AA-A07C-B7B301876A76}" type="pres">
      <dgm:prSet presAssocID="{72DE30FC-FFA2-417E-9B48-02D25E80E5F3}" presName="sibTrans" presStyleCnt="0"/>
      <dgm:spPr/>
    </dgm:pt>
    <dgm:pt modelId="{A29BA26C-8F1C-4439-974F-AE7D4A21B936}" type="pres">
      <dgm:prSet presAssocID="{B7FFCBE8-2A66-4A5F-A105-F3E064646899}" presName="compNode" presStyleCnt="0"/>
      <dgm:spPr/>
    </dgm:pt>
    <dgm:pt modelId="{19C0F6F5-82BC-4CDD-9E4F-8C924E188623}" type="pres">
      <dgm:prSet presAssocID="{B7FFCBE8-2A66-4A5F-A105-F3E06464689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9285C7A-2B5A-4A4D-8803-FA2106D7625D}" type="pres">
      <dgm:prSet presAssocID="{B7FFCBE8-2A66-4A5F-A105-F3E064646899}" presName="spaceRect" presStyleCnt="0"/>
      <dgm:spPr/>
    </dgm:pt>
    <dgm:pt modelId="{A4509536-1BC0-4F23-BA79-134785FEF549}" type="pres">
      <dgm:prSet presAssocID="{B7FFCBE8-2A66-4A5F-A105-F3E06464689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FE9FD0D-4652-4243-A74F-BEE47CD32373}" srcId="{E08A16BA-69B6-4255-9A68-47767A31E860}" destId="{76904C92-EA97-40E8-B12D-07489AB8C680}" srcOrd="3" destOrd="0" parTransId="{8093DA37-BAF8-4DA2-B9BB-A6876B7C51E9}" sibTransId="{72DE30FC-FFA2-417E-9B48-02D25E80E5F3}"/>
    <dgm:cxn modelId="{3BC55134-2F08-4BEE-9408-715C729349A0}" srcId="{E08A16BA-69B6-4255-9A68-47767A31E860}" destId="{B7FFCBE8-2A66-4A5F-A105-F3E064646899}" srcOrd="4" destOrd="0" parTransId="{8D8CE692-8593-43FC-8AF0-30C7049D2588}" sibTransId="{7B413E89-02DC-4428-8405-E0B1AA0EF7C7}"/>
    <dgm:cxn modelId="{DAF53B35-397A-49F0-9743-A0BDB75D97AE}" type="presOf" srcId="{B7FFCBE8-2A66-4A5F-A105-F3E064646899}" destId="{A4509536-1BC0-4F23-BA79-134785FEF549}" srcOrd="0" destOrd="0" presId="urn:microsoft.com/office/officeart/2018/2/layout/IconLabelList"/>
    <dgm:cxn modelId="{8595B640-188E-439C-A2EE-0201A7C4238B}" type="presOf" srcId="{C077DAB4-8F66-4364-AD11-B9D55C8F3E4A}" destId="{4433E921-339C-4079-B351-AD0FB3F7AF20}" srcOrd="0" destOrd="0" presId="urn:microsoft.com/office/officeart/2018/2/layout/IconLabelList"/>
    <dgm:cxn modelId="{4ABAA063-BE67-48AF-B5B7-37ED83AA4E6E}" type="presOf" srcId="{8ECA8B14-F51A-4EFF-917E-DD71021C4D29}" destId="{FEAD4FB3-866F-4993-AD0E-F591E019E31D}" srcOrd="0" destOrd="0" presId="urn:microsoft.com/office/officeart/2018/2/layout/IconLabelList"/>
    <dgm:cxn modelId="{E6D3A358-D566-42EA-A112-5DB1E5D24E8B}" type="presOf" srcId="{AEB44C52-07EC-41F7-8CF1-1544FBAF5A73}" destId="{DADF451F-CACE-4925-AC2E-87FCC63B0258}" srcOrd="0" destOrd="0" presId="urn:microsoft.com/office/officeart/2018/2/layout/IconLabelList"/>
    <dgm:cxn modelId="{D7AF0879-5879-4539-B32E-845410ED6DDF}" srcId="{E08A16BA-69B6-4255-9A68-47767A31E860}" destId="{8ECA8B14-F51A-4EFF-917E-DD71021C4D29}" srcOrd="1" destOrd="0" parTransId="{F10DB030-6936-4060-9428-84E84E593EA6}" sibTransId="{52544473-84A0-48C5-8759-BB6981C761D9}"/>
    <dgm:cxn modelId="{F08BA288-D3B9-4AD5-A82D-D6F6F93D3364}" type="presOf" srcId="{E08A16BA-69B6-4255-9A68-47767A31E860}" destId="{363FFC76-A343-49B6-9C46-5BB2448597CD}" srcOrd="0" destOrd="0" presId="urn:microsoft.com/office/officeart/2018/2/layout/IconLabelList"/>
    <dgm:cxn modelId="{FC7F628A-4ADC-4368-B7F9-4D7A072AB843}" srcId="{E08A16BA-69B6-4255-9A68-47767A31E860}" destId="{AEB44C52-07EC-41F7-8CF1-1544FBAF5A73}" srcOrd="2" destOrd="0" parTransId="{C0F83C20-7707-4A6C-AA33-FB76B126D66B}" sibTransId="{957378CE-80D0-4442-BEB1-A6F247F83264}"/>
    <dgm:cxn modelId="{44B5CBC1-B7AC-4E79-BDD2-59CD30EC51FC}" type="presOf" srcId="{76904C92-EA97-40E8-B12D-07489AB8C680}" destId="{20F36A05-3512-419B-96C3-CF0DDA886791}" srcOrd="0" destOrd="0" presId="urn:microsoft.com/office/officeart/2018/2/layout/IconLabelList"/>
    <dgm:cxn modelId="{41E3F3FB-40CD-47FC-A364-2C2386CEE116}" srcId="{E08A16BA-69B6-4255-9A68-47767A31E860}" destId="{C077DAB4-8F66-4364-AD11-B9D55C8F3E4A}" srcOrd="0" destOrd="0" parTransId="{C9573661-310D-43D9-82C8-FCC5CAD106FC}" sibTransId="{6D4E60F7-622B-48C5-BE51-3EB54E0DFFBA}"/>
    <dgm:cxn modelId="{BF015DE1-5D77-4FE0-99BE-7BCF039EBF17}" type="presParOf" srcId="{363FFC76-A343-49B6-9C46-5BB2448597CD}" destId="{415BCF0C-3E4F-4AC3-8EFA-583D0500B261}" srcOrd="0" destOrd="0" presId="urn:microsoft.com/office/officeart/2018/2/layout/IconLabelList"/>
    <dgm:cxn modelId="{E8E48F1D-8CB9-4EA8-996F-70D684037D7D}" type="presParOf" srcId="{415BCF0C-3E4F-4AC3-8EFA-583D0500B261}" destId="{C4CDF05B-1981-4A5E-881B-1ED5F6C291E3}" srcOrd="0" destOrd="0" presId="urn:microsoft.com/office/officeart/2018/2/layout/IconLabelList"/>
    <dgm:cxn modelId="{9A9CCFB8-1431-4B9E-9FA0-FC9ECE4AB460}" type="presParOf" srcId="{415BCF0C-3E4F-4AC3-8EFA-583D0500B261}" destId="{E6AD658C-816D-437C-9D74-5CE3AF85F25D}" srcOrd="1" destOrd="0" presId="urn:microsoft.com/office/officeart/2018/2/layout/IconLabelList"/>
    <dgm:cxn modelId="{0B209BC5-A717-45EB-A006-EBE73E8D2FEB}" type="presParOf" srcId="{415BCF0C-3E4F-4AC3-8EFA-583D0500B261}" destId="{4433E921-339C-4079-B351-AD0FB3F7AF20}" srcOrd="2" destOrd="0" presId="urn:microsoft.com/office/officeart/2018/2/layout/IconLabelList"/>
    <dgm:cxn modelId="{7DBCAF0F-DBAE-44BB-920B-9DDA2EFF7FB9}" type="presParOf" srcId="{363FFC76-A343-49B6-9C46-5BB2448597CD}" destId="{45A11B1D-0237-4E30-BFE0-742EF6B83749}" srcOrd="1" destOrd="0" presId="urn:microsoft.com/office/officeart/2018/2/layout/IconLabelList"/>
    <dgm:cxn modelId="{0598BD1C-8DB2-4179-B1E3-AAFED31CBC2F}" type="presParOf" srcId="{363FFC76-A343-49B6-9C46-5BB2448597CD}" destId="{76AD1174-711A-4811-87B1-85698206EADA}" srcOrd="2" destOrd="0" presId="urn:microsoft.com/office/officeart/2018/2/layout/IconLabelList"/>
    <dgm:cxn modelId="{C4662F9F-31C7-469A-804B-03AC0BD64FFC}" type="presParOf" srcId="{76AD1174-711A-4811-87B1-85698206EADA}" destId="{7E26ADB7-652C-4B4D-9F1D-95DEE79D2B6B}" srcOrd="0" destOrd="0" presId="urn:microsoft.com/office/officeart/2018/2/layout/IconLabelList"/>
    <dgm:cxn modelId="{0AB9B3FC-EFAE-4905-B1D6-CD87F7FE67DB}" type="presParOf" srcId="{76AD1174-711A-4811-87B1-85698206EADA}" destId="{5599F18A-5277-4029-B06D-03E6B5DCE733}" srcOrd="1" destOrd="0" presId="urn:microsoft.com/office/officeart/2018/2/layout/IconLabelList"/>
    <dgm:cxn modelId="{6B65F264-EB02-4B26-9549-B84BCDD4F2FE}" type="presParOf" srcId="{76AD1174-711A-4811-87B1-85698206EADA}" destId="{FEAD4FB3-866F-4993-AD0E-F591E019E31D}" srcOrd="2" destOrd="0" presId="urn:microsoft.com/office/officeart/2018/2/layout/IconLabelList"/>
    <dgm:cxn modelId="{F8A6EA5F-9F25-4BED-AC24-0EECF18569C6}" type="presParOf" srcId="{363FFC76-A343-49B6-9C46-5BB2448597CD}" destId="{1BB9FA5D-9B2D-46E1-BEE9-393E6FC9B718}" srcOrd="3" destOrd="0" presId="urn:microsoft.com/office/officeart/2018/2/layout/IconLabelList"/>
    <dgm:cxn modelId="{B252DD77-B2A2-45C5-B4FE-3EBE8EF98845}" type="presParOf" srcId="{363FFC76-A343-49B6-9C46-5BB2448597CD}" destId="{9A7F34A5-749D-4FE9-A490-E58391875A84}" srcOrd="4" destOrd="0" presId="urn:microsoft.com/office/officeart/2018/2/layout/IconLabelList"/>
    <dgm:cxn modelId="{C28D1EFA-F77C-4DF0-B529-A63F56141D38}" type="presParOf" srcId="{9A7F34A5-749D-4FE9-A490-E58391875A84}" destId="{52D54191-A5AB-4B67-82E0-E3965BA9A8FB}" srcOrd="0" destOrd="0" presId="urn:microsoft.com/office/officeart/2018/2/layout/IconLabelList"/>
    <dgm:cxn modelId="{75A11CF6-A66F-473B-ABC1-ADFF82C78EE3}" type="presParOf" srcId="{9A7F34A5-749D-4FE9-A490-E58391875A84}" destId="{4356A5FD-F7E4-4CCC-A279-1DDB46F1073F}" srcOrd="1" destOrd="0" presId="urn:microsoft.com/office/officeart/2018/2/layout/IconLabelList"/>
    <dgm:cxn modelId="{9F38D999-FFF3-403A-B25D-8BC3D2041B71}" type="presParOf" srcId="{9A7F34A5-749D-4FE9-A490-E58391875A84}" destId="{DADF451F-CACE-4925-AC2E-87FCC63B0258}" srcOrd="2" destOrd="0" presId="urn:microsoft.com/office/officeart/2018/2/layout/IconLabelList"/>
    <dgm:cxn modelId="{05CE64E9-EF47-47F7-8F5F-FBF64D8A8958}" type="presParOf" srcId="{363FFC76-A343-49B6-9C46-5BB2448597CD}" destId="{FEC9DCE1-242D-4EC6-942E-F7CFD46E7DE0}" srcOrd="5" destOrd="0" presId="urn:microsoft.com/office/officeart/2018/2/layout/IconLabelList"/>
    <dgm:cxn modelId="{A579AFC3-157D-4903-9B51-265CC9C03F75}" type="presParOf" srcId="{363FFC76-A343-49B6-9C46-5BB2448597CD}" destId="{5D43C511-A2D7-4A78-B6AC-15C1D46A3AF0}" srcOrd="6" destOrd="0" presId="urn:microsoft.com/office/officeart/2018/2/layout/IconLabelList"/>
    <dgm:cxn modelId="{A17906ED-69BA-493E-8F4E-0DFB941C26F6}" type="presParOf" srcId="{5D43C511-A2D7-4A78-B6AC-15C1D46A3AF0}" destId="{BA8657E9-B33B-45E3-806A-A10C0470F443}" srcOrd="0" destOrd="0" presId="urn:microsoft.com/office/officeart/2018/2/layout/IconLabelList"/>
    <dgm:cxn modelId="{78C4E378-400E-4FCE-9732-37BD59A3176E}" type="presParOf" srcId="{5D43C511-A2D7-4A78-B6AC-15C1D46A3AF0}" destId="{91B213EE-3ACF-4BE2-9B38-BDA45BD08352}" srcOrd="1" destOrd="0" presId="urn:microsoft.com/office/officeart/2018/2/layout/IconLabelList"/>
    <dgm:cxn modelId="{554957F2-0DDF-4C8A-90EC-8ECEAAC3C157}" type="presParOf" srcId="{5D43C511-A2D7-4A78-B6AC-15C1D46A3AF0}" destId="{20F36A05-3512-419B-96C3-CF0DDA886791}" srcOrd="2" destOrd="0" presId="urn:microsoft.com/office/officeart/2018/2/layout/IconLabelList"/>
    <dgm:cxn modelId="{C7A60C6B-A593-4D84-9660-F442E8F54739}" type="presParOf" srcId="{363FFC76-A343-49B6-9C46-5BB2448597CD}" destId="{0737400D-52FB-40AA-A07C-B7B301876A76}" srcOrd="7" destOrd="0" presId="urn:microsoft.com/office/officeart/2018/2/layout/IconLabelList"/>
    <dgm:cxn modelId="{D97CCA32-10EA-4C0E-8738-01DD99A15CB3}" type="presParOf" srcId="{363FFC76-A343-49B6-9C46-5BB2448597CD}" destId="{A29BA26C-8F1C-4439-974F-AE7D4A21B936}" srcOrd="8" destOrd="0" presId="urn:microsoft.com/office/officeart/2018/2/layout/IconLabelList"/>
    <dgm:cxn modelId="{D9C94E35-C114-48C5-AA24-5680841E6E8E}" type="presParOf" srcId="{A29BA26C-8F1C-4439-974F-AE7D4A21B936}" destId="{19C0F6F5-82BC-4CDD-9E4F-8C924E188623}" srcOrd="0" destOrd="0" presId="urn:microsoft.com/office/officeart/2018/2/layout/IconLabelList"/>
    <dgm:cxn modelId="{05F73111-3FC4-4486-AA7C-D5D7B05A7C8D}" type="presParOf" srcId="{A29BA26C-8F1C-4439-974F-AE7D4A21B936}" destId="{F9285C7A-2B5A-4A4D-8803-FA2106D7625D}" srcOrd="1" destOrd="0" presId="urn:microsoft.com/office/officeart/2018/2/layout/IconLabelList"/>
    <dgm:cxn modelId="{0E217919-D140-435F-905C-A0955462728D}" type="presParOf" srcId="{A29BA26C-8F1C-4439-974F-AE7D4A21B936}" destId="{A4509536-1BC0-4F23-BA79-134785FEF54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DF05B-1981-4A5E-881B-1ED5F6C291E3}">
      <dsp:nvSpPr>
        <dsp:cNvPr id="0" name=""/>
        <dsp:cNvSpPr/>
      </dsp:nvSpPr>
      <dsp:spPr>
        <a:xfrm>
          <a:off x="622259" y="107379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3E921-339C-4079-B351-AD0FB3F7AF20}">
      <dsp:nvSpPr>
        <dsp:cNvPr id="0" name=""/>
        <dsp:cNvSpPr/>
      </dsp:nvSpPr>
      <dsp:spPr>
        <a:xfrm>
          <a:off x="127259" y="215396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Bug Fixing</a:t>
          </a:r>
        </a:p>
      </dsp:txBody>
      <dsp:txXfrm>
        <a:off x="127259" y="2153967"/>
        <a:ext cx="1800000" cy="720000"/>
      </dsp:txXfrm>
    </dsp:sp>
    <dsp:sp modelId="{7E26ADB7-652C-4B4D-9F1D-95DEE79D2B6B}">
      <dsp:nvSpPr>
        <dsp:cNvPr id="0" name=""/>
        <dsp:cNvSpPr/>
      </dsp:nvSpPr>
      <dsp:spPr>
        <a:xfrm>
          <a:off x="2737260" y="107379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D4FB3-866F-4993-AD0E-F591E019E31D}">
      <dsp:nvSpPr>
        <dsp:cNvPr id="0" name=""/>
        <dsp:cNvSpPr/>
      </dsp:nvSpPr>
      <dsp:spPr>
        <a:xfrm>
          <a:off x="2242260" y="215396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Pulizia</a:t>
          </a:r>
          <a:endParaRPr lang="en-US" sz="2300" kern="1200" dirty="0"/>
        </a:p>
      </dsp:txBody>
      <dsp:txXfrm>
        <a:off x="2242260" y="2153967"/>
        <a:ext cx="1800000" cy="720000"/>
      </dsp:txXfrm>
    </dsp:sp>
    <dsp:sp modelId="{52D54191-A5AB-4B67-82E0-E3965BA9A8FB}">
      <dsp:nvSpPr>
        <dsp:cNvPr id="0" name=""/>
        <dsp:cNvSpPr/>
      </dsp:nvSpPr>
      <dsp:spPr>
        <a:xfrm>
          <a:off x="4852260" y="107379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F451F-CACE-4925-AC2E-87FCC63B0258}">
      <dsp:nvSpPr>
        <dsp:cNvPr id="0" name=""/>
        <dsp:cNvSpPr/>
      </dsp:nvSpPr>
      <dsp:spPr>
        <a:xfrm>
          <a:off x="4357260" y="215396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Incrementi</a:t>
          </a:r>
          <a:endParaRPr lang="en-US" sz="2300" kern="1200" dirty="0"/>
        </a:p>
      </dsp:txBody>
      <dsp:txXfrm>
        <a:off x="4357260" y="2153967"/>
        <a:ext cx="1800000" cy="720000"/>
      </dsp:txXfrm>
    </dsp:sp>
    <dsp:sp modelId="{BA8657E9-B33B-45E3-806A-A10C0470F443}">
      <dsp:nvSpPr>
        <dsp:cNvPr id="0" name=""/>
        <dsp:cNvSpPr/>
      </dsp:nvSpPr>
      <dsp:spPr>
        <a:xfrm>
          <a:off x="6967260" y="107379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36A05-3512-419B-96C3-CF0DDA886791}">
      <dsp:nvSpPr>
        <dsp:cNvPr id="0" name=""/>
        <dsp:cNvSpPr/>
      </dsp:nvSpPr>
      <dsp:spPr>
        <a:xfrm>
          <a:off x="6472260" y="215396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dirty="0" err="1"/>
            <a:t>Algoritmo</a:t>
          </a:r>
          <a:r>
            <a:rPr lang="en-US" sz="2300" b="0" kern="1200" dirty="0"/>
            <a:t> di scheduling</a:t>
          </a:r>
        </a:p>
      </dsp:txBody>
      <dsp:txXfrm>
        <a:off x="6472260" y="2153967"/>
        <a:ext cx="1800000" cy="720000"/>
      </dsp:txXfrm>
    </dsp:sp>
    <dsp:sp modelId="{19C0F6F5-82BC-4CDD-9E4F-8C924E188623}">
      <dsp:nvSpPr>
        <dsp:cNvPr id="0" name=""/>
        <dsp:cNvSpPr/>
      </dsp:nvSpPr>
      <dsp:spPr>
        <a:xfrm>
          <a:off x="9082260" y="1073792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09536-1BC0-4F23-BA79-134785FEF549}">
      <dsp:nvSpPr>
        <dsp:cNvPr id="0" name=""/>
        <dsp:cNvSpPr/>
      </dsp:nvSpPr>
      <dsp:spPr>
        <a:xfrm>
          <a:off x="8587260" y="215396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Statistiche</a:t>
          </a:r>
        </a:p>
      </dsp:txBody>
      <dsp:txXfrm>
        <a:off x="8587260" y="2153967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EF4F-10B2-4A76-8EB3-99642030DDC1}" type="datetimeFigureOut">
              <a:rPr lang="it-IT" smtClean="0"/>
              <a:t>29/01/2024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2812E-0214-4B19-AFE5-4D628F1FB8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8669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651EC-3D9A-4E0A-B2B3-7161F1083210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CCFFB-9D94-4B18-9555-00DA19F55C72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489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C0D56E-072A-4585-88FB-A981677339E8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it-IT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87809B-4253-4FDE-9349-875E88BE37BE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it-IT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AA968-7F34-4E0E-B640-A15835580F6A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it-IT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AA968-7F34-4E0E-B640-A15835580F6A}" type="slidenum">
              <a:rPr kumimoji="0" lang="it-IT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5301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CCFFB-9D94-4B18-9555-00DA19F55C72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979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CCFFB-9D94-4B18-9555-00DA19F55C72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556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CCFFB-9D94-4B18-9555-00DA19F55C72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0485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CCFFB-9D94-4B18-9555-00DA19F55C72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216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5985-1FD4-0E8B-5FCB-5AACDFDFA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1A07A-7411-862A-CE4C-12C5F6B5B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48D7B-4524-B3B6-7111-C49BE320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9002-CB76-4BB8-BE9C-626BF308A1C7}" type="datetimeFigureOut">
              <a:rPr lang="it-IT" smtClean="0"/>
              <a:t>29/01/2024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94A8C-EF5E-11A7-56EA-309D671F1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41A4B-ED16-BEB7-90BC-4774FB3F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EF6B-038D-40D5-81BC-CF4FFF86678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393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1F05-48BF-9BD0-9389-1546D8499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37B51-5A3A-6807-5C4B-B91C80FED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1266A-B86F-ED17-F56D-B1DA7272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9002-CB76-4BB8-BE9C-626BF308A1C7}" type="datetimeFigureOut">
              <a:rPr lang="it-IT" smtClean="0"/>
              <a:t>29/01/2024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583E3-3D12-A93B-893A-5D4A1318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A270E-AFD6-A88A-63DA-3E604D99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EF6B-038D-40D5-81BC-CF4FFF86678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47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0A8CC4-AE51-9DC2-A76A-1D46057893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5A6CC-7E89-FAC8-9B7C-C4D6236FD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9D699-84D7-897C-1A3F-C4B696FE9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9002-CB76-4BB8-BE9C-626BF308A1C7}" type="datetimeFigureOut">
              <a:rPr lang="it-IT" smtClean="0"/>
              <a:t>29/01/2024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31A95-F120-9979-E084-36777558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1B097-87A6-F9FD-FB70-F151C70F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EF6B-038D-40D5-81BC-CF4FFF86678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8758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393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6235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8079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9614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172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30406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41181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821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E661-D2D2-51F5-C6D8-D80AA0C52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19FE9-7AB7-3A9C-3EAF-8F01B608D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CC162-07F3-E3D9-F13C-A5E73E266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9002-CB76-4BB8-BE9C-626BF308A1C7}" type="datetimeFigureOut">
              <a:rPr lang="it-IT" smtClean="0"/>
              <a:t>29/01/2024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9CEAD-2856-A1A5-4E3D-78D8B28B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40526-5F3A-0889-48AA-F598FCCDF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EF6B-038D-40D5-81BC-CF4FFF86678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36862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99407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18097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00559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0811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021DC29-3919-4FD2-AA0E-A12D32151DD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02041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563D6FB-3329-4259-B655-1B0D1A2A068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07776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AF8132D-141A-4F14-9BFE-84E950DF83D7}" type="slidenum">
              <a:t>‹#›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49372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0C81118-5389-4603-81EC-749A0FF1C46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11741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E01289C-443B-4E54-A893-4F91880A800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68407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AC4B05C-7B80-4CBF-A902-3413995FE9D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433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B5FCB-AA2D-52F8-5D63-DDC733FB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0E359-0E64-46DC-20DE-B4EFFD6B6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02A71-8AC7-4336-CD5D-54BD6122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9002-CB76-4BB8-BE9C-626BF308A1C7}" type="datetimeFigureOut">
              <a:rPr lang="it-IT" smtClean="0"/>
              <a:t>29/01/2024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07023-CC4C-F6A7-15F6-DF7FB28B7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575A7-EE48-CC2F-8454-8E57D53C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EF6B-038D-40D5-81BC-CF4FFF86678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11225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E879F87-9FBD-46EA-A460-046645A5BFD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75427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FBF2A94-E422-4D8F-AD21-E3C9D1D98ED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5108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E425785-BCD5-4EB9-A160-BA1C224B08A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37249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0C09995-8BAC-4E25-BDCE-88335B8D524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18566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D54549C-E084-4011-8EFA-58A6F87E8AE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94668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it-IT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2DE5BE5-48CE-4E7D-9692-C9E1B031FC9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52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18DD7-A8A9-60E3-B90A-83AE58EC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AD8AD-ACE8-F4C3-6DC4-135693A39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366DC-0853-4CCC-492A-067C6BF89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1D0EB-840F-B212-1390-1517EA38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9002-CB76-4BB8-BE9C-626BF308A1C7}" type="datetimeFigureOut">
              <a:rPr lang="it-IT" smtClean="0"/>
              <a:t>29/01/2024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B16FC-A352-07BF-E1DB-DCAC7BA42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68371-905A-B281-6D35-BD2F4F81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EF6B-038D-40D5-81BC-CF4FFF86678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955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D0000-88FF-EE46-C462-2E4F6DE94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0C458-1C6E-033B-4075-247E10390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DA6F2-C354-439B-4728-3F893590E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45038-4FE0-4926-605C-6A9A74379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73EEC0-C882-22B0-EFC8-47654549D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CEF566-C897-797E-456B-A4A20A18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9002-CB76-4BB8-BE9C-626BF308A1C7}" type="datetimeFigureOut">
              <a:rPr lang="it-IT" smtClean="0"/>
              <a:t>29/01/2024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95A2AC-F3D5-365A-0C45-2A0BA63C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82C216-6818-F33B-6B0B-4856F432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EF6B-038D-40D5-81BC-CF4FFF86678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644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0D703-68D5-78D7-2B56-C5095928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A9C045-BFC6-54E4-3CEF-ABB8B6B8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9002-CB76-4BB8-BE9C-626BF308A1C7}" type="datetimeFigureOut">
              <a:rPr lang="it-IT" smtClean="0"/>
              <a:t>29/01/2024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8DA24-40BE-A762-1A65-ADBB6C7A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0B106-3B39-B2E3-447E-F14DD0E7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EF6B-038D-40D5-81BC-CF4FFF86678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752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8A5EDA-81AC-BFF4-1955-E21D691A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9002-CB76-4BB8-BE9C-626BF308A1C7}" type="datetimeFigureOut">
              <a:rPr lang="it-IT" smtClean="0"/>
              <a:t>29/01/2024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D3B81-BAC0-9B88-AD0F-5D273F66D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B55C7-2396-41A5-1C9D-F1D92FAF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EF6B-038D-40D5-81BC-CF4FFF86678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734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D4D01-3C81-CCA7-B4D7-64D21DB3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7AB7E-2D65-350A-540B-106CE19E4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755D2-8F10-1F08-940A-18AB7DD6C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D7AE4-2375-C5DE-3E74-6F0E170BE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9002-CB76-4BB8-BE9C-626BF308A1C7}" type="datetimeFigureOut">
              <a:rPr lang="it-IT" smtClean="0"/>
              <a:t>29/01/2024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1CA44-60FE-D4F0-94A2-D81627C65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81229-83FA-B782-266C-68457DD7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EF6B-038D-40D5-81BC-CF4FFF86678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1135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64EC-A2A2-DD9A-B5FD-C09297F9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C9D06F-2BD7-BC06-CB71-64273CEF9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1209F-790E-DA40-A85F-8151DEF6E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11D19-FCBA-672B-2671-D980B14B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9002-CB76-4BB8-BE9C-626BF308A1C7}" type="datetimeFigureOut">
              <a:rPr lang="it-IT" smtClean="0"/>
              <a:t>29/01/2024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976A6-4BA4-633E-E82D-CED080FCF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85475-38FB-4342-3A94-7DCE215B5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9EF6B-038D-40D5-81BC-CF4FFF86678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773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400E1C-1482-FC4A-E77D-E0713AD2F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0A723-E533-CED4-239F-4585AD24D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772D0-F6F0-1DBF-4F63-19F509EF3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A9002-CB76-4BB8-BE9C-626BF308A1C7}" type="datetimeFigureOut">
              <a:rPr lang="it-IT" smtClean="0"/>
              <a:t>29/01/2024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7ACA3-40AC-ECBA-3456-26EFA53B7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5450F-FCB0-C405-24CF-8BFE2D4FB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9EF6B-038D-40D5-81BC-CF4FFF86678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330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  <p:extLst>
      <p:ext uri="{BB962C8B-B14F-4D97-AF65-F5344CB8AC3E}">
        <p14:creationId xmlns:p14="http://schemas.microsoft.com/office/powerpoint/2010/main" val="46820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it-IT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it-IT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it-IT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it-IT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C1CB978-1DAF-4743-8493-5DF1E0B1557E}" type="slidenum">
              <a:rPr lang="it-IT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683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#gid=440718439&amp;range=B8"/><Relationship Id="rId3" Type="http://schemas.openxmlformats.org/officeDocument/2006/relationships/hyperlink" Target="#gid=440718439&amp;range=B3"/><Relationship Id="rId7" Type="http://schemas.openxmlformats.org/officeDocument/2006/relationships/hyperlink" Target="#gid=440718439&amp;range=B7"/><Relationship Id="rId2" Type="http://schemas.openxmlformats.org/officeDocument/2006/relationships/hyperlink" Target="#gid=440718439&amp;range=B2"/><Relationship Id="rId1" Type="http://schemas.openxmlformats.org/officeDocument/2006/relationships/slideLayout" Target="../slideLayouts/slideLayout2.xml"/><Relationship Id="rId6" Type="http://schemas.openxmlformats.org/officeDocument/2006/relationships/hyperlink" Target="#gid=440718439&amp;range=B6"/><Relationship Id="rId5" Type="http://schemas.openxmlformats.org/officeDocument/2006/relationships/hyperlink" Target="#gid=440718439&amp;range=B5"/><Relationship Id="rId10" Type="http://schemas.openxmlformats.org/officeDocument/2006/relationships/hyperlink" Target="#gid=440718439&amp;range=B10"/><Relationship Id="rId4" Type="http://schemas.openxmlformats.org/officeDocument/2006/relationships/hyperlink" Target="#gid=440718439&amp;range=B4"/><Relationship Id="rId9" Type="http://schemas.openxmlformats.org/officeDocument/2006/relationships/hyperlink" Target="#gid=440718439&amp;range=B9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sw-teams.github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7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 useBgFill="1">
        <p:nvSpPr>
          <p:cNvPr id="83" name="Freeform: Shape 9"/>
          <p:cNvSpPr/>
          <p:nvPr/>
        </p:nvSpPr>
        <p:spPr>
          <a:xfrm>
            <a:off x="1114560" y="0"/>
            <a:ext cx="9961920" cy="6856920"/>
          </a:xfrm>
          <a:custGeom>
            <a:avLst/>
            <a:gdLst>
              <a:gd name="textAreaLeft" fmla="*/ 0 w 9961920"/>
              <a:gd name="textAreaRight" fmla="*/ 9963000 w 9961920"/>
              <a:gd name="textAreaTop" fmla="*/ 0 h 6856920"/>
              <a:gd name="textAreaBottom" fmla="*/ 6858000 h 6856920"/>
            </a:gdLst>
            <a:ahLst/>
            <a:cxnLst/>
            <a:rect l="textAreaLeft" t="textAreaTop" r="textAreaRight" b="textAreaBottom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68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Calibri"/>
              <a:ea typeface="DejaVu Sans"/>
            </a:endParaRPr>
          </a:p>
        </p:txBody>
      </p:sp>
      <p:sp useBgFill="1">
        <p:nvSpPr>
          <p:cNvPr id="84" name="Freeform: Shape 11"/>
          <p:cNvSpPr/>
          <p:nvPr/>
        </p:nvSpPr>
        <p:spPr>
          <a:xfrm>
            <a:off x="1121760" y="0"/>
            <a:ext cx="9947520" cy="6856920"/>
          </a:xfrm>
          <a:custGeom>
            <a:avLst/>
            <a:gdLst>
              <a:gd name="textAreaLeft" fmla="*/ 0 w 9947520"/>
              <a:gd name="textAreaRight" fmla="*/ 9948600 w 9947520"/>
              <a:gd name="textAreaTop" fmla="*/ 0 h 6856920"/>
              <a:gd name="textAreaBottom" fmla="*/ 6858000 h 6856920"/>
            </a:gdLst>
            <a:ahLst/>
            <a:cxnLst/>
            <a:rect l="textAreaLeft" t="textAreaTop" r="textAreaRight" b="textAreaBottom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Calibri"/>
              <a:ea typeface="DejaVu Sans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523880" y="1999440"/>
            <a:ext cx="9142920" cy="276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it-IT" sz="72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Sprint 6</a:t>
            </a:r>
            <a:endParaRPr lang="en-US" sz="7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1967040" y="5645160"/>
            <a:ext cx="825696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28600"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pc="-1" dirty="0">
                <a:solidFill>
                  <a:srgbClr val="000000"/>
                </a:solidFill>
                <a:latin typeface="Calibri"/>
                <a:ea typeface="DejaVu Sans"/>
              </a:rPr>
              <a:t>15</a:t>
            </a:r>
            <a:r>
              <a:rPr lang="it-I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/01/2024 – </a:t>
            </a:r>
            <a:r>
              <a:rPr lang="it-IT" spc="-1" dirty="0">
                <a:solidFill>
                  <a:srgbClr val="000000"/>
                </a:solidFill>
                <a:latin typeface="Calibri"/>
                <a:ea typeface="DejaVu Sans"/>
              </a:rPr>
              <a:t>29</a:t>
            </a:r>
            <a:r>
              <a:rPr lang="it-I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/01/2024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Rectangle 13"/>
          <p:cNvSpPr/>
          <p:nvPr/>
        </p:nvSpPr>
        <p:spPr>
          <a:xfrm>
            <a:off x="3718440" y="5524920"/>
            <a:ext cx="4753800" cy="26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17640" rIns="90000" bIns="-176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Calibri"/>
              <a:ea typeface="DejaVu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F73AF-0FAB-2A34-3B9A-5F2ABDA2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 err="1"/>
              <a:t>Scheduler</a:t>
            </a:r>
            <a:r>
              <a:rPr lang="it-IT" sz="5400" dirty="0"/>
              <a:t>: progressi fatti (2)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0353A-89AA-D8A0-E2DE-E93C4BEE2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9064"/>
            <a:ext cx="10515600" cy="45838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it-IT" sz="3200" dirty="0"/>
              <a:t> Inserimento di un </a:t>
            </a:r>
            <a:r>
              <a:rPr lang="it-IT" sz="3200" dirty="0" err="1"/>
              <a:t>upper</a:t>
            </a:r>
            <a:r>
              <a:rPr lang="it-IT" sz="3200" dirty="0"/>
              <a:t> </a:t>
            </a:r>
            <a:r>
              <a:rPr lang="it-IT" sz="3200" dirty="0" err="1"/>
              <a:t>bound</a:t>
            </a:r>
            <a:r>
              <a:rPr lang="it-IT" sz="3200" dirty="0"/>
              <a:t> e di un </a:t>
            </a:r>
            <a:r>
              <a:rPr lang="it-IT" sz="3200" dirty="0" err="1"/>
              <a:t>lower</a:t>
            </a:r>
            <a:r>
              <a:rPr lang="it-IT" sz="3200" dirty="0"/>
              <a:t> </a:t>
            </a:r>
            <a:r>
              <a:rPr lang="it-IT" sz="3200" dirty="0" err="1"/>
              <a:t>bound</a:t>
            </a:r>
            <a:r>
              <a:rPr lang="it-IT" sz="3200" dirty="0"/>
              <a:t> parametrici per i livelli di priorità.</a:t>
            </a:r>
          </a:p>
          <a:p>
            <a:pPr>
              <a:buFont typeface="Wingdings" panose="05000000000000000000" pitchFamily="2" charset="2"/>
              <a:buChar char="ü"/>
            </a:pPr>
            <a:endParaRPr lang="it-IT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it-IT" sz="3200" dirty="0"/>
              <a:t> Differenziazione del livello di scocciatura relativo a festività diverse e a fasce orarie diverse.</a:t>
            </a:r>
          </a:p>
          <a:p>
            <a:pPr>
              <a:buFont typeface="Wingdings" panose="05000000000000000000" pitchFamily="2" charset="2"/>
              <a:buChar char="ü"/>
            </a:pPr>
            <a:endParaRPr lang="it-IT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it-IT" sz="3200" dirty="0"/>
              <a:t> Inserimento di un livello di scocciatura (di default) alle festività aggiunte manualmente.</a:t>
            </a:r>
          </a:p>
        </p:txBody>
      </p:sp>
    </p:spTree>
    <p:extLst>
      <p:ext uri="{BB962C8B-B14F-4D97-AF65-F5344CB8AC3E}">
        <p14:creationId xmlns:p14="http://schemas.microsoft.com/office/powerpoint/2010/main" val="2868149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F73AF-0FAB-2A34-3B9A-5F2ABDA2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 err="1"/>
              <a:t>Scheduler</a:t>
            </a:r>
            <a:r>
              <a:rPr lang="it-IT" sz="5400" dirty="0"/>
              <a:t>: work in progress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0353A-89AA-D8A0-E2DE-E93C4BEE2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9065"/>
            <a:ext cx="10515600" cy="10938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it-IT" sz="3200" dirty="0"/>
              <a:t> Aggiustamento dei livelli di priorità dei medici a seguito di richieste di scambio turno.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95C6BB4-B5AF-6F3E-B51B-A941C9020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48767">
            <a:off x="3407156" y="3054164"/>
            <a:ext cx="5374640" cy="28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6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F73AF-0FAB-2A34-3B9A-5F2ABDA2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5400" dirty="0" err="1"/>
              <a:t>Scheduler</a:t>
            </a:r>
            <a:r>
              <a:rPr lang="it-IT" sz="5400" dirty="0"/>
              <a:t>: punti lasciati in sospeso (1)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0353A-89AA-D8A0-E2DE-E93C4BEE2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607561"/>
          </a:xfrm>
        </p:spPr>
        <p:txBody>
          <a:bodyPr>
            <a:normAutofit/>
          </a:bodyPr>
          <a:lstStyle/>
          <a:p>
            <a:r>
              <a:rPr lang="it-IT" sz="3200" dirty="0"/>
              <a:t>Diminuzione del livello di priorità (i.e. della scocciatura) nel caso in cui una desiderata di un medico venga rispettata.</a:t>
            </a:r>
          </a:p>
          <a:p>
            <a:pPr marL="0" indent="0">
              <a:buNone/>
            </a:pPr>
            <a:endParaRPr lang="it-IT" sz="3200" dirty="0"/>
          </a:p>
          <a:p>
            <a:r>
              <a:rPr lang="it-IT" sz="3200" dirty="0"/>
              <a:t>Attualmente anche i non-medici vengono schedulati nei turni dall’algoritmo.</a:t>
            </a:r>
          </a:p>
          <a:p>
            <a:pPr marL="0" indent="0">
              <a:buNone/>
            </a:pPr>
            <a:endParaRPr lang="it-IT" sz="3200" dirty="0"/>
          </a:p>
          <a:p>
            <a:r>
              <a:rPr lang="it-IT" sz="3200" dirty="0"/>
              <a:t>Le scocciature relative alle festività vengono registrate solo per l’anno corrente.</a:t>
            </a:r>
          </a:p>
        </p:txBody>
      </p:sp>
    </p:spTree>
    <p:extLst>
      <p:ext uri="{BB962C8B-B14F-4D97-AF65-F5344CB8AC3E}">
        <p14:creationId xmlns:p14="http://schemas.microsoft.com/office/powerpoint/2010/main" val="2581370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F73AF-0FAB-2A34-3B9A-5F2ABDA2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sz="5400" dirty="0" err="1"/>
              <a:t>Scheduler</a:t>
            </a:r>
            <a:r>
              <a:rPr lang="it-IT" sz="5400" dirty="0"/>
              <a:t>: punti lasciati in sospeso (2)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0353A-89AA-D8A0-E2DE-E93C4BEE2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607561"/>
          </a:xfrm>
        </p:spPr>
        <p:txBody>
          <a:bodyPr>
            <a:normAutofit/>
          </a:bodyPr>
          <a:lstStyle/>
          <a:p>
            <a:r>
              <a:rPr lang="it-IT" sz="3200" dirty="0"/>
              <a:t>Confronto della versione attuale dell’algoritmo con la versione precedente.</a:t>
            </a:r>
          </a:p>
          <a:p>
            <a:pPr marL="0" indent="0">
              <a:buNone/>
            </a:pPr>
            <a:endParaRPr lang="it-IT" sz="3200" dirty="0"/>
          </a:p>
          <a:p>
            <a:r>
              <a:rPr lang="it-IT" sz="3200" dirty="0"/>
              <a:t>Confronto della versione attuale dell’algoritmo con le schedulazioni reali.</a:t>
            </a:r>
          </a:p>
        </p:txBody>
      </p:sp>
    </p:spTree>
    <p:extLst>
      <p:ext uri="{BB962C8B-B14F-4D97-AF65-F5344CB8AC3E}">
        <p14:creationId xmlns:p14="http://schemas.microsoft.com/office/powerpoint/2010/main" val="633669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16A43-E38A-0AE2-8EAF-508823E54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Statistiche</a:t>
            </a: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7084BB-F0C4-7E98-6268-7EB21BEB5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187772"/>
            <a:ext cx="7214616" cy="445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717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58AD9-C493-0A7F-57A7-5BBC6A35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Statistiche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0D3F4EB-05AF-445F-30D2-F90638A17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266985"/>
              </p:ext>
            </p:extLst>
          </p:nvPr>
        </p:nvGraphicFramePr>
        <p:xfrm>
          <a:off x="320040" y="3090161"/>
          <a:ext cx="11548877" cy="2672978"/>
        </p:xfrm>
        <a:graphic>
          <a:graphicData uri="http://schemas.openxmlformats.org/drawingml/2006/table">
            <a:tbl>
              <a:tblPr firstRow="1" bandRow="1"/>
              <a:tblGrid>
                <a:gridCol w="1425350">
                  <a:extLst>
                    <a:ext uri="{9D8B030D-6E8A-4147-A177-3AD203B41FA5}">
                      <a16:colId xmlns:a16="http://schemas.microsoft.com/office/drawing/2014/main" val="4233856955"/>
                    </a:ext>
                  </a:extLst>
                </a:gridCol>
                <a:gridCol w="738094">
                  <a:extLst>
                    <a:ext uri="{9D8B030D-6E8A-4147-A177-3AD203B41FA5}">
                      <a16:colId xmlns:a16="http://schemas.microsoft.com/office/drawing/2014/main" val="2185613028"/>
                    </a:ext>
                  </a:extLst>
                </a:gridCol>
                <a:gridCol w="878818">
                  <a:extLst>
                    <a:ext uri="{9D8B030D-6E8A-4147-A177-3AD203B41FA5}">
                      <a16:colId xmlns:a16="http://schemas.microsoft.com/office/drawing/2014/main" val="4135092334"/>
                    </a:ext>
                  </a:extLst>
                </a:gridCol>
                <a:gridCol w="924634">
                  <a:extLst>
                    <a:ext uri="{9D8B030D-6E8A-4147-A177-3AD203B41FA5}">
                      <a16:colId xmlns:a16="http://schemas.microsoft.com/office/drawing/2014/main" val="1432729921"/>
                    </a:ext>
                  </a:extLst>
                </a:gridCol>
                <a:gridCol w="1086631">
                  <a:extLst>
                    <a:ext uri="{9D8B030D-6E8A-4147-A177-3AD203B41FA5}">
                      <a16:colId xmlns:a16="http://schemas.microsoft.com/office/drawing/2014/main" val="3141465419"/>
                    </a:ext>
                  </a:extLst>
                </a:gridCol>
                <a:gridCol w="793729">
                  <a:extLst>
                    <a:ext uri="{9D8B030D-6E8A-4147-A177-3AD203B41FA5}">
                      <a16:colId xmlns:a16="http://schemas.microsoft.com/office/drawing/2014/main" val="3709716696"/>
                    </a:ext>
                  </a:extLst>
                </a:gridCol>
                <a:gridCol w="868999">
                  <a:extLst>
                    <a:ext uri="{9D8B030D-6E8A-4147-A177-3AD203B41FA5}">
                      <a16:colId xmlns:a16="http://schemas.microsoft.com/office/drawing/2014/main" val="3854794475"/>
                    </a:ext>
                  </a:extLst>
                </a:gridCol>
                <a:gridCol w="1333715">
                  <a:extLst>
                    <a:ext uri="{9D8B030D-6E8A-4147-A177-3AD203B41FA5}">
                      <a16:colId xmlns:a16="http://schemas.microsoft.com/office/drawing/2014/main" val="217270039"/>
                    </a:ext>
                  </a:extLst>
                </a:gridCol>
                <a:gridCol w="926271">
                  <a:extLst>
                    <a:ext uri="{9D8B030D-6E8A-4147-A177-3AD203B41FA5}">
                      <a16:colId xmlns:a16="http://schemas.microsoft.com/office/drawing/2014/main" val="4179597495"/>
                    </a:ext>
                  </a:extLst>
                </a:gridCol>
                <a:gridCol w="919726">
                  <a:extLst>
                    <a:ext uri="{9D8B030D-6E8A-4147-A177-3AD203B41FA5}">
                      <a16:colId xmlns:a16="http://schemas.microsoft.com/office/drawing/2014/main" val="3397512564"/>
                    </a:ext>
                  </a:extLst>
                </a:gridCol>
                <a:gridCol w="793729">
                  <a:extLst>
                    <a:ext uri="{9D8B030D-6E8A-4147-A177-3AD203B41FA5}">
                      <a16:colId xmlns:a16="http://schemas.microsoft.com/office/drawing/2014/main" val="1008740969"/>
                    </a:ext>
                  </a:extLst>
                </a:gridCol>
                <a:gridCol w="859181">
                  <a:extLst>
                    <a:ext uri="{9D8B030D-6E8A-4147-A177-3AD203B41FA5}">
                      <a16:colId xmlns:a16="http://schemas.microsoft.com/office/drawing/2014/main" val="1420629475"/>
                    </a:ext>
                  </a:extLst>
                </a:gridCol>
              </a:tblGrid>
              <a:tr h="361550">
                <a:tc>
                  <a:txBody>
                    <a:bodyPr/>
                    <a:lstStyle/>
                    <a:p>
                      <a:pPr rtl="0" fontAlgn="b"/>
                      <a:endParaRPr lang="it-IT" sz="1000">
                        <a:effectLst/>
                      </a:endParaRP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000" b="1" u="sng">
                          <a:solidFill>
                            <a:srgbClr val="1155CC"/>
                          </a:solidFill>
                          <a:effectLst/>
                          <a:hlinkClick r:id="rId2"/>
                        </a:rPr>
                        <a:t>Business modelling</a:t>
                      </a:r>
                      <a:endParaRPr lang="it-IT" sz="1000" b="1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000" b="1" u="sng">
                          <a:solidFill>
                            <a:srgbClr val="1155CC"/>
                          </a:solidFill>
                          <a:effectLst/>
                          <a:hlinkClick r:id="rId3"/>
                        </a:rPr>
                        <a:t>Requirements</a:t>
                      </a:r>
                      <a:endParaRPr lang="it-IT" sz="1000" b="1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000" b="1" u="sng">
                          <a:solidFill>
                            <a:srgbClr val="1155CC"/>
                          </a:solidFill>
                          <a:effectLst/>
                          <a:hlinkClick r:id="rId4"/>
                        </a:rPr>
                        <a:t>Analysis and design</a:t>
                      </a:r>
                      <a:endParaRPr lang="it-IT" sz="1000" b="1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000" b="1" u="sng">
                          <a:solidFill>
                            <a:srgbClr val="1155CC"/>
                          </a:solidFill>
                          <a:effectLst/>
                          <a:hlinkClick r:id="rId5"/>
                        </a:rPr>
                        <a:t>Implementation</a:t>
                      </a:r>
                      <a:endParaRPr lang="it-IT" sz="1000" b="1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000" b="1" u="sng">
                          <a:solidFill>
                            <a:srgbClr val="1155CC"/>
                          </a:solidFill>
                          <a:effectLst/>
                          <a:hlinkClick r:id="rId6"/>
                        </a:rPr>
                        <a:t>Test</a:t>
                      </a:r>
                      <a:endParaRPr lang="it-IT" sz="1000" b="1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000" b="1" u="sng">
                          <a:solidFill>
                            <a:srgbClr val="1155CC"/>
                          </a:solidFill>
                          <a:effectLst/>
                          <a:hlinkClick r:id="rId7"/>
                        </a:rPr>
                        <a:t>Deployment</a:t>
                      </a:r>
                      <a:endParaRPr lang="it-IT" sz="1000" b="1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000" b="1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Config. and change management</a:t>
                      </a:r>
                      <a:endParaRPr lang="it-IT" sz="1000" b="1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000" b="1" u="sng">
                          <a:solidFill>
                            <a:srgbClr val="1155CC"/>
                          </a:solidFill>
                          <a:effectLst/>
                          <a:hlinkClick r:id="rId9"/>
                        </a:rPr>
                        <a:t>Project management</a:t>
                      </a:r>
                      <a:endParaRPr lang="it-IT" sz="1000" b="1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000" b="1" u="sng">
                          <a:solidFill>
                            <a:srgbClr val="1155CC"/>
                          </a:solidFill>
                          <a:effectLst/>
                          <a:hlinkClick r:id="rId10"/>
                        </a:rPr>
                        <a:t>Environment</a:t>
                      </a:r>
                      <a:endParaRPr lang="it-IT" sz="1000" b="1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b="1" i="1">
                          <a:effectLst/>
                        </a:rPr>
                        <a:t>Totale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b="1" i="1">
                          <a:effectLst/>
                        </a:rPr>
                        <a:t>Percentuale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D2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876993"/>
                  </a:ext>
                </a:extLst>
              </a:tr>
              <a:tr h="204463">
                <a:tc>
                  <a:txBody>
                    <a:bodyPr/>
                    <a:lstStyle/>
                    <a:p>
                      <a:pPr rtl="0" fontAlgn="b"/>
                      <a:r>
                        <a:rPr lang="it-IT" sz="1000" b="1">
                          <a:effectLst/>
                        </a:rPr>
                        <a:t>Danilo D'Amico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i="1">
                          <a:solidFill>
                            <a:srgbClr val="B7B7B7"/>
                          </a:solidFill>
                          <a:effectLst/>
                        </a:rPr>
                        <a:t>0h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i="1">
                          <a:solidFill>
                            <a:srgbClr val="B7B7B7"/>
                          </a:solidFill>
                          <a:effectLst/>
                        </a:rPr>
                        <a:t>0h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>
                          <a:effectLst/>
                        </a:rPr>
                        <a:t>2h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>
                          <a:effectLst/>
                        </a:rPr>
                        <a:t>12h 30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>
                          <a:effectLst/>
                        </a:rPr>
                        <a:t>1h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i="1">
                          <a:solidFill>
                            <a:srgbClr val="B7B7B7"/>
                          </a:solidFill>
                          <a:effectLst/>
                        </a:rPr>
                        <a:t>0h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i="1">
                          <a:solidFill>
                            <a:srgbClr val="B7B7B7"/>
                          </a:solidFill>
                          <a:effectLst/>
                        </a:rPr>
                        <a:t>0h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>
                          <a:effectLst/>
                        </a:rPr>
                        <a:t>4h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i="1">
                          <a:solidFill>
                            <a:srgbClr val="B7B7B7"/>
                          </a:solidFill>
                          <a:effectLst/>
                        </a:rPr>
                        <a:t>0h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b="1" i="1">
                          <a:effectLst/>
                        </a:rPr>
                        <a:t>19h 30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b="1" i="1">
                          <a:effectLst/>
                        </a:rPr>
                        <a:t>15,38%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216654"/>
                  </a:ext>
                </a:extLst>
              </a:tr>
              <a:tr h="204463">
                <a:tc>
                  <a:txBody>
                    <a:bodyPr/>
                    <a:lstStyle/>
                    <a:p>
                      <a:pPr rtl="0" fontAlgn="b"/>
                      <a:r>
                        <a:rPr lang="it-IT" sz="1000" b="1">
                          <a:effectLst/>
                        </a:rPr>
                        <a:t>Massimo Stanzione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i="1">
                          <a:solidFill>
                            <a:srgbClr val="B7B7B7"/>
                          </a:solidFill>
                          <a:effectLst/>
                        </a:rPr>
                        <a:t>0h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i="1">
                          <a:solidFill>
                            <a:srgbClr val="B7B7B7"/>
                          </a:solidFill>
                          <a:effectLst/>
                        </a:rPr>
                        <a:t>0h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i="1">
                          <a:solidFill>
                            <a:srgbClr val="B7B7B7"/>
                          </a:solidFill>
                          <a:effectLst/>
                        </a:rPr>
                        <a:t>0h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i="1">
                          <a:solidFill>
                            <a:srgbClr val="B7B7B7"/>
                          </a:solidFill>
                          <a:effectLst/>
                        </a:rPr>
                        <a:t>0h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i="1">
                          <a:solidFill>
                            <a:srgbClr val="B7B7B7"/>
                          </a:solidFill>
                          <a:effectLst/>
                        </a:rPr>
                        <a:t>0h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i="1">
                          <a:solidFill>
                            <a:srgbClr val="B7B7B7"/>
                          </a:solidFill>
                          <a:effectLst/>
                        </a:rPr>
                        <a:t>0h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i="1">
                          <a:solidFill>
                            <a:srgbClr val="B7B7B7"/>
                          </a:solidFill>
                          <a:effectLst/>
                        </a:rPr>
                        <a:t>0h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>
                          <a:effectLst/>
                        </a:rPr>
                        <a:t>4h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>
                          <a:effectLst/>
                        </a:rPr>
                        <a:t>10h 45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b="1" i="1">
                          <a:effectLst/>
                        </a:rPr>
                        <a:t>14h 45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BE8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b="1" i="1">
                          <a:effectLst/>
                        </a:rPr>
                        <a:t>11,64%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BE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406912"/>
                  </a:ext>
                </a:extLst>
              </a:tr>
              <a:tr h="204463">
                <a:tc>
                  <a:txBody>
                    <a:bodyPr/>
                    <a:lstStyle/>
                    <a:p>
                      <a:pPr rtl="0" fontAlgn="b"/>
                      <a:r>
                        <a:rPr lang="it-IT" sz="1000" b="1">
                          <a:effectLst/>
                        </a:rPr>
                        <a:t>Matteo Fanfarillo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i="1">
                          <a:solidFill>
                            <a:srgbClr val="B7B7B7"/>
                          </a:solidFill>
                          <a:effectLst/>
                        </a:rPr>
                        <a:t>0h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>
                          <a:effectLst/>
                        </a:rPr>
                        <a:t>0h 30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i="1">
                          <a:solidFill>
                            <a:srgbClr val="B7B7B7"/>
                          </a:solidFill>
                          <a:effectLst/>
                        </a:rPr>
                        <a:t>0h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>
                          <a:effectLst/>
                        </a:rPr>
                        <a:t>4h 30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>
                          <a:effectLst/>
                        </a:rPr>
                        <a:t>10h 15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>
                          <a:effectLst/>
                        </a:rPr>
                        <a:t>0h 30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i="1">
                          <a:solidFill>
                            <a:srgbClr val="B7B7B7"/>
                          </a:solidFill>
                          <a:effectLst/>
                        </a:rPr>
                        <a:t>0h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>
                          <a:effectLst/>
                        </a:rPr>
                        <a:t>6h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i="1">
                          <a:solidFill>
                            <a:srgbClr val="B7B7B7"/>
                          </a:solidFill>
                          <a:effectLst/>
                        </a:rPr>
                        <a:t>0h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b="1" i="1">
                          <a:effectLst/>
                        </a:rPr>
                        <a:t>21h 45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7C7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b="1" i="1">
                          <a:effectLst/>
                        </a:rPr>
                        <a:t>17,16%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7C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772203"/>
                  </a:ext>
                </a:extLst>
              </a:tr>
              <a:tr h="204463">
                <a:tc>
                  <a:txBody>
                    <a:bodyPr/>
                    <a:lstStyle/>
                    <a:p>
                      <a:pPr rtl="0" fontAlgn="b"/>
                      <a:r>
                        <a:rPr lang="it-IT" sz="1000" b="1">
                          <a:effectLst/>
                        </a:rPr>
                        <a:t>Matteo Federico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i="1">
                          <a:solidFill>
                            <a:srgbClr val="B7B7B7"/>
                          </a:solidFill>
                          <a:effectLst/>
                        </a:rPr>
                        <a:t>0h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i="1">
                          <a:solidFill>
                            <a:srgbClr val="B7B7B7"/>
                          </a:solidFill>
                          <a:effectLst/>
                        </a:rPr>
                        <a:t>0h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i="1">
                          <a:solidFill>
                            <a:srgbClr val="B7B7B7"/>
                          </a:solidFill>
                          <a:effectLst/>
                        </a:rPr>
                        <a:t>0h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>
                          <a:effectLst/>
                        </a:rPr>
                        <a:t>15h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>
                          <a:effectLst/>
                        </a:rPr>
                        <a:t>2h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i="1">
                          <a:solidFill>
                            <a:srgbClr val="B7B7B7"/>
                          </a:solidFill>
                          <a:effectLst/>
                        </a:rPr>
                        <a:t>0h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i="1">
                          <a:solidFill>
                            <a:srgbClr val="B7B7B7"/>
                          </a:solidFill>
                          <a:effectLst/>
                        </a:rPr>
                        <a:t>0h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>
                          <a:effectLst/>
                        </a:rPr>
                        <a:t>4h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i="1">
                          <a:solidFill>
                            <a:srgbClr val="B7B7B7"/>
                          </a:solidFill>
                          <a:effectLst/>
                        </a:rPr>
                        <a:t>0h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b="1" i="1">
                          <a:effectLst/>
                        </a:rPr>
                        <a:t>21h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9B6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b="1" i="1">
                          <a:effectLst/>
                        </a:rPr>
                        <a:t>16,57%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9A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24839"/>
                  </a:ext>
                </a:extLst>
              </a:tr>
              <a:tr h="361550">
                <a:tc>
                  <a:txBody>
                    <a:bodyPr/>
                    <a:lstStyle/>
                    <a:p>
                      <a:pPr rtl="0" fontAlgn="b"/>
                      <a:r>
                        <a:rPr lang="it-IT" sz="1000" b="1">
                          <a:effectLst/>
                        </a:rPr>
                        <a:t>Sebastian Roberto Opriscan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i="1">
                          <a:solidFill>
                            <a:srgbClr val="B7B7B7"/>
                          </a:solidFill>
                          <a:effectLst/>
                        </a:rPr>
                        <a:t>0h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i="1">
                          <a:solidFill>
                            <a:srgbClr val="B7B7B7"/>
                          </a:solidFill>
                          <a:effectLst/>
                        </a:rPr>
                        <a:t>0h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i="1">
                          <a:solidFill>
                            <a:srgbClr val="B7B7B7"/>
                          </a:solidFill>
                          <a:effectLst/>
                        </a:rPr>
                        <a:t>0h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>
                          <a:effectLst/>
                        </a:rPr>
                        <a:t>10h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i="1">
                          <a:solidFill>
                            <a:srgbClr val="B7B7B7"/>
                          </a:solidFill>
                          <a:effectLst/>
                        </a:rPr>
                        <a:t>0h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i="1">
                          <a:solidFill>
                            <a:srgbClr val="B7B7B7"/>
                          </a:solidFill>
                          <a:effectLst/>
                        </a:rPr>
                        <a:t>0h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i="1">
                          <a:solidFill>
                            <a:srgbClr val="B7B7B7"/>
                          </a:solidFill>
                          <a:effectLst/>
                        </a:rPr>
                        <a:t>0h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>
                          <a:effectLst/>
                        </a:rPr>
                        <a:t>4h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i="1">
                          <a:solidFill>
                            <a:srgbClr val="B7B7B7"/>
                          </a:solidFill>
                          <a:effectLst/>
                        </a:rPr>
                        <a:t>0h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b="1" i="1">
                          <a:effectLst/>
                        </a:rPr>
                        <a:t>14h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b="1" i="1">
                          <a:effectLst/>
                        </a:rPr>
                        <a:t>11,05%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B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52810"/>
                  </a:ext>
                </a:extLst>
              </a:tr>
              <a:tr h="204463">
                <a:tc>
                  <a:txBody>
                    <a:bodyPr/>
                    <a:lstStyle/>
                    <a:p>
                      <a:pPr rtl="0" fontAlgn="b"/>
                      <a:r>
                        <a:rPr lang="it-IT" sz="1000" b="1">
                          <a:effectLst/>
                        </a:rPr>
                        <a:t>Simone Bauco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i="1">
                          <a:solidFill>
                            <a:srgbClr val="B7B7B7"/>
                          </a:solidFill>
                          <a:effectLst/>
                        </a:rPr>
                        <a:t>0h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i="1">
                          <a:solidFill>
                            <a:srgbClr val="B7B7B7"/>
                          </a:solidFill>
                          <a:effectLst/>
                        </a:rPr>
                        <a:t>0h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i="1">
                          <a:solidFill>
                            <a:srgbClr val="B7B7B7"/>
                          </a:solidFill>
                          <a:effectLst/>
                        </a:rPr>
                        <a:t>0h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>
                          <a:effectLst/>
                        </a:rPr>
                        <a:t>7h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>
                          <a:effectLst/>
                        </a:rPr>
                        <a:t>2h 15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i="1">
                          <a:solidFill>
                            <a:srgbClr val="B7B7B7"/>
                          </a:solidFill>
                          <a:effectLst/>
                        </a:rPr>
                        <a:t>0h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i="1">
                          <a:solidFill>
                            <a:srgbClr val="B7B7B7"/>
                          </a:solidFill>
                          <a:effectLst/>
                        </a:rPr>
                        <a:t>0h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>
                          <a:effectLst/>
                        </a:rPr>
                        <a:t>6h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>
                          <a:effectLst/>
                        </a:rPr>
                        <a:t>0h 30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9E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b="1" i="1">
                          <a:effectLst/>
                        </a:rPr>
                        <a:t>15h 45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C37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b="1" i="1">
                          <a:effectLst/>
                        </a:rPr>
                        <a:t>12,43%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C3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104119"/>
                  </a:ext>
                </a:extLst>
              </a:tr>
              <a:tr h="204463">
                <a:tc>
                  <a:txBody>
                    <a:bodyPr/>
                    <a:lstStyle/>
                    <a:p>
                      <a:pPr rtl="0" fontAlgn="b"/>
                      <a:r>
                        <a:rPr lang="it-IT" sz="1000" b="1">
                          <a:effectLst/>
                        </a:rPr>
                        <a:t>Simone Staccone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i="1">
                          <a:solidFill>
                            <a:srgbClr val="B7B7B7"/>
                          </a:solidFill>
                          <a:effectLst/>
                        </a:rPr>
                        <a:t>0h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i="1">
                          <a:solidFill>
                            <a:srgbClr val="B7B7B7"/>
                          </a:solidFill>
                          <a:effectLst/>
                        </a:rPr>
                        <a:t>0h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i="1">
                          <a:solidFill>
                            <a:srgbClr val="B7B7B7"/>
                          </a:solidFill>
                          <a:effectLst/>
                        </a:rPr>
                        <a:t>0h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>
                          <a:effectLst/>
                        </a:rPr>
                        <a:t>12h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i="1">
                          <a:solidFill>
                            <a:srgbClr val="B7B7B7"/>
                          </a:solidFill>
                          <a:effectLst/>
                        </a:rPr>
                        <a:t>0h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>
                          <a:effectLst/>
                        </a:rPr>
                        <a:t>3h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i="1">
                          <a:solidFill>
                            <a:srgbClr val="B7B7B7"/>
                          </a:solidFill>
                          <a:effectLst/>
                        </a:rPr>
                        <a:t>0h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>
                          <a:effectLst/>
                        </a:rPr>
                        <a:t>4h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>
                          <a:effectLst/>
                        </a:rPr>
                        <a:t>1h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b="1" i="1">
                          <a:effectLst/>
                        </a:rPr>
                        <a:t>20h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36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b="1" i="1">
                          <a:effectLst/>
                        </a:rPr>
                        <a:t>15,78%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3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567172"/>
                  </a:ext>
                </a:extLst>
              </a:tr>
              <a:tr h="361550"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b="1" i="1">
                          <a:effectLst/>
                        </a:rPr>
                        <a:t>Totale (per disciplina RUP)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b="1" i="1">
                          <a:effectLst/>
                        </a:rPr>
                        <a:t>0h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b="1" i="1">
                          <a:effectLst/>
                        </a:rPr>
                        <a:t>0h 30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BE8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b="1" i="1">
                          <a:effectLst/>
                        </a:rPr>
                        <a:t>2h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A7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b="1" i="1">
                          <a:effectLst/>
                        </a:rPr>
                        <a:t>61h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7C7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b="1" i="1">
                          <a:effectLst/>
                        </a:rPr>
                        <a:t>15h 30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46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b="1" i="1">
                          <a:effectLst/>
                        </a:rPr>
                        <a:t>3h 30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b="1" i="1">
                          <a:effectLst/>
                        </a:rPr>
                        <a:t>0h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b="1" i="1">
                          <a:effectLst/>
                        </a:rPr>
                        <a:t>32h 0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AA6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b="1" i="1">
                          <a:effectLst/>
                        </a:rPr>
                        <a:t>12h 15 min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967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it-IT" sz="1000" b="1" i="1">
                          <a:effectLst/>
                        </a:rPr>
                        <a:t>126h 45 min</a:t>
                      </a:r>
                    </a:p>
                  </a:txBody>
                  <a:tcPr marL="7255" marR="7255" marT="4837" marB="4837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D29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956921"/>
                  </a:ext>
                </a:extLst>
              </a:tr>
              <a:tr h="361550"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b="1" i="1">
                          <a:effectLst/>
                        </a:rPr>
                        <a:t>Percentuale (per disciplina RUP)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D29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b="1" i="1">
                          <a:effectLst/>
                        </a:rPr>
                        <a:t>0,00%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b="1" i="1">
                          <a:effectLst/>
                        </a:rPr>
                        <a:t>0,39%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BE8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b="1" i="1">
                          <a:effectLst/>
                        </a:rPr>
                        <a:t>1,58%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A7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b="1" i="1">
                          <a:effectLst/>
                        </a:rPr>
                        <a:t>48,13%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7C7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b="1" i="1">
                          <a:effectLst/>
                        </a:rPr>
                        <a:t>12,23%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46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b="1" i="1">
                          <a:effectLst/>
                        </a:rPr>
                        <a:t>2,76%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b="1" i="1">
                          <a:effectLst/>
                        </a:rPr>
                        <a:t>0,00%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b="1" i="1">
                          <a:effectLst/>
                        </a:rPr>
                        <a:t>25,25%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AA6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it-IT" sz="1000" b="1" i="1">
                          <a:effectLst/>
                        </a:rPr>
                        <a:t>9,66%</a:t>
                      </a:r>
                    </a:p>
                  </a:txBody>
                  <a:tcPr marL="7255" marR="7255" marT="4837" marB="4837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C967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58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49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22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5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Outline</a:t>
            </a:r>
            <a:endParaRPr lang="en-US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sketch line"/>
          <p:cNvSpPr/>
          <p:nvPr/>
        </p:nvSpPr>
        <p:spPr>
          <a:xfrm>
            <a:off x="838080" y="1865160"/>
            <a:ext cx="10423080" cy="17280"/>
          </a:xfrm>
          <a:custGeom>
            <a:avLst/>
            <a:gdLst>
              <a:gd name="textAreaLeft" fmla="*/ 0 w 10423080"/>
              <a:gd name="textAreaRight" fmla="*/ 10424160 w 10423080"/>
              <a:gd name="textAreaTop" fmla="*/ 0 h 17280"/>
              <a:gd name="textAreaBottom" fmla="*/ 18360 h 17280"/>
            </a:gdLst>
            <a:ahLst/>
            <a:cxnLst/>
            <a:rect l="textAreaLeft" t="textAreaTop" r="textAreaRight" b="textAreaBottom"/>
            <a:pathLst>
              <a:path w="10424160" h="18288" fill="none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243417603"/>
              </p:ext>
            </p:extLst>
          </p:nvPr>
        </p:nvGraphicFramePr>
        <p:xfrm>
          <a:off x="838080" y="2228040"/>
          <a:ext cx="10514520" cy="394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2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4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</a:rPr>
              <a:t>Bug</a:t>
            </a:r>
            <a:endParaRPr kumimoji="0" lang="it-IT" sz="4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668880" y="1677240"/>
            <a:ext cx="10852560" cy="16920"/>
          </a:xfrm>
          <a:custGeom>
            <a:avLst/>
            <a:gdLst/>
            <a:ahLst/>
            <a:cxnLst/>
            <a:rect l="l" t="t" r="r" b="b"/>
            <a:pathLst>
              <a:path w="10853928" h="1828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4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576000" y="1929240"/>
            <a:ext cx="11014920" cy="456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6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Si è corretto </a:t>
            </a:r>
            <a:r>
              <a:rPr lang="it-IT" sz="2600" spc="-1" dirty="0">
                <a:solidFill>
                  <a:prstClr val="black"/>
                </a:solidFill>
                <a:latin typeface="Arial"/>
              </a:rPr>
              <a:t>un</a:t>
            </a:r>
            <a:r>
              <a:rPr kumimoji="0" lang="it-IT" sz="26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bug grafico lato frontend per il quale se si accettava o rifiutava una richiesta di scambio turno, l’interfaccia grafica non veniva aggiornata. 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6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Abbiamo corretto questa azione e aggiunto anche l’aggiornamento automatico periodico della ricerca delle richieste periodicamente (6 secondi)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396000" y="365040"/>
            <a:ext cx="113760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94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DejaVu Sans"/>
              </a:rPr>
              <a:t>Attività propedeutiche alla consegna finale:</a:t>
            </a:r>
            <a:endParaRPr kumimoji="0" lang="it-IT" sz="394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94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DejaVu Sans"/>
              </a:rPr>
              <a:t>revisione del codice (</a:t>
            </a:r>
            <a:r>
              <a:rPr kumimoji="0" lang="it-IT" sz="394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DejaVu Sans"/>
              </a:rPr>
              <a:t>issue</a:t>
            </a:r>
            <a:r>
              <a:rPr kumimoji="0" lang="it-IT" sz="394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DejaVu Sans"/>
              </a:rPr>
              <a:t> #463)</a:t>
            </a:r>
            <a:endParaRPr kumimoji="0" lang="it-IT" sz="394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668880" y="1677240"/>
            <a:ext cx="10852200" cy="16560"/>
          </a:xfrm>
          <a:custGeom>
            <a:avLst/>
            <a:gdLst/>
            <a:ahLst/>
            <a:cxnLst/>
            <a:rect l="l" t="t" r="r" b="b"/>
            <a:pathLst>
              <a:path w="10853928" h="1828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4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it-IT"/>
          </a:p>
        </p:txBody>
      </p:sp>
      <p:sp>
        <p:nvSpPr>
          <p:cNvPr id="46" name="CustomShape 3"/>
          <p:cNvSpPr/>
          <p:nvPr/>
        </p:nvSpPr>
        <p:spPr>
          <a:xfrm>
            <a:off x="576000" y="1929240"/>
            <a:ext cx="11014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marR="0" lvl="0" indent="-22680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it-IT" sz="26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Pulizia del codice</a:t>
            </a:r>
            <a:br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it-IT" sz="2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Correzione </a:t>
            </a:r>
            <a:r>
              <a:rPr kumimoji="0" lang="it-IT" sz="26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typos</a:t>
            </a:r>
            <a:r>
              <a:rPr kumimoji="0" lang="it-IT" sz="2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 e messaggi di output, riordino strutture, apposizione annotazioni mancanti, rimozione files non utili</a:t>
            </a:r>
            <a:endParaRPr kumimoji="0" lang="it-IT" sz="2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28600" marR="0" lvl="0" indent="-22680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it-IT" sz="26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Ispezione ridondanze</a:t>
            </a:r>
            <a:br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it-IT" sz="2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Verifica codice duplicato, verifica correttezza relazioni di </a:t>
            </a:r>
            <a:r>
              <a:rPr kumimoji="0" lang="it-IT" sz="26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interface realization</a:t>
            </a:r>
            <a:endParaRPr kumimoji="0" lang="it-IT" sz="2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28600" marR="0" lvl="0" indent="-22680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it-IT" sz="26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Rimozione metodi deprecati/inutilizzati</a:t>
            </a:r>
            <a:br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it-IT" sz="2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Analisi degli alberi di chiamata dei metodi</a:t>
            </a:r>
            <a:endParaRPr kumimoji="0" lang="it-IT" sz="2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28600" marR="0" lvl="0" indent="-22680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it-IT" sz="26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Uniformità lingua</a:t>
            </a:r>
            <a:br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it-IT" sz="26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Preferenza nell’uso della lingua inglese nel codice e nei commenti</a:t>
            </a:r>
            <a:endParaRPr kumimoji="0" lang="it-IT" sz="26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396000" y="365040"/>
            <a:ext cx="11592000" cy="13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6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DejaVu Sans"/>
              </a:rPr>
              <a:t>Attività propedeutiche alla consegna finale: documentazione di progetto (</a:t>
            </a:r>
            <a:r>
              <a:rPr kumimoji="0" lang="it-IT" sz="4800" b="0" i="1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DejaVu Sans"/>
              </a:rPr>
              <a:t>issue</a:t>
            </a:r>
            <a:r>
              <a:rPr kumimoji="0" lang="it-IT" sz="4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DejaVu Sans"/>
              </a:rPr>
              <a:t> docs-#8)</a:t>
            </a:r>
            <a:endParaRPr kumimoji="0" lang="it-IT" sz="4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668880" y="1677240"/>
            <a:ext cx="10852200" cy="16560"/>
          </a:xfrm>
          <a:custGeom>
            <a:avLst/>
            <a:gdLst/>
            <a:ahLst/>
            <a:cxnLst/>
            <a:rect l="l" t="t" r="r" b="b"/>
            <a:pathLst>
              <a:path w="10853928" h="1828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4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it-IT"/>
          </a:p>
        </p:txBody>
      </p:sp>
      <p:sp>
        <p:nvSpPr>
          <p:cNvPr id="49" name="CustomShape 3"/>
          <p:cNvSpPr/>
          <p:nvPr/>
        </p:nvSpPr>
        <p:spPr>
          <a:xfrm>
            <a:off x="576000" y="1929240"/>
            <a:ext cx="11014560" cy="454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marR="0" lvl="0" indent="-226695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it-IT" sz="2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Messa a punto e raffinamento statistiche </a:t>
            </a:r>
            <a:r>
              <a:rPr kumimoji="0" lang="it-IT" sz="2600" b="1" i="1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Development Team</a:t>
            </a:r>
            <a:b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it-IT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Normalizzazione dati relativi al </a:t>
            </a:r>
            <a:r>
              <a:rPr kumimoji="0" lang="it-IT" sz="2600" b="0" i="1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time tracking</a:t>
            </a:r>
            <a:r>
              <a:rPr kumimoji="0" lang="it-IT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, prima predisposizione grafici e analisi</a:t>
            </a:r>
            <a:endParaRPr kumimoji="0" lang="it-IT" sz="2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28600" marR="0" lvl="0" indent="-226695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it-IT" sz="2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Completamento </a:t>
            </a:r>
            <a:r>
              <a:rPr kumimoji="0" lang="it-IT" sz="2600" b="1" i="1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JavaDoc</a:t>
            </a:r>
            <a:b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it-IT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Aggiornamento e standardizzazione secondo quanto svolto durante il corso</a:t>
            </a:r>
            <a:endParaRPr kumimoji="0" lang="it-IT" sz="2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28600" marR="0" lvl="0" indent="-226695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it-IT" sz="2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Riferimenti al </a:t>
            </a:r>
            <a:r>
              <a:rPr kumimoji="0" lang="it-IT" sz="2600" b="1" i="1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Glossario</a:t>
            </a:r>
            <a:r>
              <a:rPr kumimoji="0" lang="it-IT" sz="2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 unificato</a:t>
            </a:r>
            <a:b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it-IT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Collegamenti in </a:t>
            </a:r>
            <a:r>
              <a:rPr kumimoji="0" lang="it-IT" sz="2600" b="0" i="1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JavaDoc</a:t>
            </a:r>
            <a:r>
              <a:rPr kumimoji="0" lang="it-IT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 alle voci del </a:t>
            </a:r>
            <a:r>
              <a:rPr kumimoji="0" lang="it-IT" sz="2600" b="0" i="1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Glossario</a:t>
            </a:r>
            <a:r>
              <a:rPr kumimoji="0" lang="it-IT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 </a:t>
            </a:r>
            <a:r>
              <a:rPr kumimoji="0" lang="it-IT" sz="2600" b="0" i="1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(“wiki”)</a:t>
            </a:r>
            <a:r>
              <a:rPr kumimoji="0" lang="it-IT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 predisposto durante il corso</a:t>
            </a:r>
            <a:endParaRPr kumimoji="0" lang="it-IT" sz="2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28600" marR="0" lvl="0" indent="-226695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it-IT" sz="2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Consultazione </a:t>
            </a:r>
            <a:r>
              <a:rPr kumimoji="0" lang="it-IT" sz="2600" b="1" i="1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JavaDoc</a:t>
            </a:r>
            <a:r>
              <a:rPr kumimoji="0" lang="it-IT" sz="2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 da browser mediante </a:t>
            </a:r>
            <a:r>
              <a:rPr kumimoji="0" lang="it-IT" sz="2600" b="1" i="1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GitHub Pages</a:t>
            </a:r>
            <a:b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it-IT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Predisposta la pagina </a:t>
            </a:r>
            <a:r>
              <a:rPr kumimoji="0" lang="it-IT" sz="2600" b="0" i="1" u="none" strike="noStrike" kern="1200" cap="none" spc="-1" normalizeH="0" baseline="0" noProof="0" dirty="0">
                <a:ln>
                  <a:noFill/>
                </a:ln>
                <a:solidFill>
                  <a:srgbClr val="2A6099"/>
                </a:solidFill>
                <a:effectLst/>
                <a:uLnTx/>
                <a:uFillTx/>
                <a:latin typeface="Arial"/>
                <a:ea typeface="DejaVu Sans"/>
                <a:hlinkClick r:id="rId3"/>
              </a:rPr>
              <a:t>https://csw-teams.github.io</a:t>
            </a:r>
            <a:r>
              <a:rPr kumimoji="0" lang="it-IT" sz="2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</a:rPr>
              <a:t> per una più facile ed immediata consultazione</a:t>
            </a:r>
            <a:endParaRPr kumimoji="0" lang="it-IT" sz="2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 fontScale="90000"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5400" b="0" strike="noStrike" spc="-1">
                <a:solidFill>
                  <a:schemeClr val="dk1"/>
                </a:solidFill>
                <a:latin typeface="Calibri Light"/>
              </a:rPr>
              <a:t>WIP : Irrobustimento boundary (#281)</a:t>
            </a:r>
            <a:endParaRPr lang="it-IT" sz="5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2" name="sketch lin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8880" y="1677240"/>
            <a:ext cx="10853640" cy="18000"/>
          </a:xfrm>
          <a:custGeom>
            <a:avLst/>
            <a:gdLst>
              <a:gd name="textAreaLeft" fmla="*/ 0 w 10853640"/>
              <a:gd name="textAreaRight" fmla="*/ 10854000 w 10853640"/>
              <a:gd name="textAreaTop" fmla="*/ 0 h 18000"/>
              <a:gd name="textAreaBottom" fmla="*/ 18360 h 18000"/>
            </a:gdLst>
            <a:ahLst/>
            <a:cxnLst/>
            <a:rect l="textAreaLeft" t="textAreaTop" r="textAreaRight" b="textAreaBottom"/>
            <a:pathLst>
              <a:path w="10853928" h="18288" fill="none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838080" y="1929240"/>
            <a:ext cx="10515240" cy="4563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</a:pPr>
            <a:r>
              <a:rPr lang="it-IT" sz="2800" b="0" strike="noStrike" spc="-1">
                <a:solidFill>
                  <a:schemeClr val="dk1"/>
                </a:solidFill>
                <a:latin typeface="Calibri"/>
              </a:rPr>
              <a:t>Si è cominciato a irrobustire la boundary tra Controller Rest e Controller Applicativi, introducendo controlli con tag @Validant sui metodi dei controller applicativi che ricevono DTO dall’esterno e creando/utilizzando validatori appositi per i suddetti DTO.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 fontScale="90000"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5400" b="0" strike="noStrike" spc="-1" dirty="0">
                <a:solidFill>
                  <a:schemeClr val="dk1"/>
                </a:solidFill>
                <a:latin typeface="Calibri Light"/>
              </a:rPr>
              <a:t>Inserimento feste personalizzate (#73)</a:t>
            </a:r>
            <a:endParaRPr lang="it-IT" sz="54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8" name="sketch 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8880" y="1677240"/>
            <a:ext cx="10853640" cy="18000"/>
          </a:xfrm>
          <a:custGeom>
            <a:avLst/>
            <a:gdLst>
              <a:gd name="textAreaLeft" fmla="*/ 0 w 10853640"/>
              <a:gd name="textAreaRight" fmla="*/ 10854000 w 10853640"/>
              <a:gd name="textAreaTop" fmla="*/ 0 h 18000"/>
              <a:gd name="textAreaBottom" fmla="*/ 18360 h 18000"/>
            </a:gdLst>
            <a:ahLst/>
            <a:cxnLst/>
            <a:rect l="textAreaLeft" t="textAreaTop" r="textAreaRight" b="textAreaBottom"/>
            <a:pathLst>
              <a:path w="10853928" h="18288" fill="none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929240"/>
            <a:ext cx="10515240" cy="4563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</a:pPr>
            <a:r>
              <a:rPr lang="it-IT" sz="2800" b="0" strike="noStrike" spc="-1">
                <a:solidFill>
                  <a:schemeClr val="dk1"/>
                </a:solidFill>
                <a:latin typeface="Calibri"/>
              </a:rPr>
              <a:t>La issue 73, relativa all’inserimento di feste personalizzate, ha ricevuto gli ultimi aggiornamenti : nella schermata di inserimento delle feste è stata aggiunta una tabella che permette di vedere le feste personalizzate create in precedenza ed eventualmente cancellarle.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it-IT" sz="5400" b="0" strike="noStrike" spc="-1" dirty="0">
                <a:solidFill>
                  <a:schemeClr val="dk1"/>
                </a:solidFill>
                <a:latin typeface="Calibri Light"/>
              </a:rPr>
              <a:t>Localizzazione (#411)</a:t>
            </a:r>
            <a:endParaRPr lang="it-IT" sz="54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8" name="sketch 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8880" y="1677240"/>
            <a:ext cx="10853640" cy="18000"/>
          </a:xfrm>
          <a:custGeom>
            <a:avLst/>
            <a:gdLst>
              <a:gd name="textAreaLeft" fmla="*/ 0 w 10853640"/>
              <a:gd name="textAreaRight" fmla="*/ 10854000 w 10853640"/>
              <a:gd name="textAreaTop" fmla="*/ 0 h 18000"/>
              <a:gd name="textAreaBottom" fmla="*/ 18360 h 18000"/>
            </a:gdLst>
            <a:ahLst/>
            <a:cxnLst/>
            <a:rect l="textAreaLeft" t="textAreaTop" r="textAreaRight" b="textAreaBottom"/>
            <a:pathLst>
              <a:path w="10853928" h="18288" fill="none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929240"/>
            <a:ext cx="10515240" cy="4563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</a:pPr>
            <a:r>
              <a:rPr lang="it-IT" sz="2800" b="0" strike="noStrike" spc="-1" dirty="0">
                <a:solidFill>
                  <a:schemeClr val="dk1"/>
                </a:solidFill>
                <a:latin typeface="Calibri"/>
              </a:rPr>
              <a:t>La localizzazione avviene sia nel backend che nel frontend:</a:t>
            </a:r>
          </a:p>
          <a:p>
            <a:pPr marL="889200" indent="-457200">
              <a:lnSpc>
                <a:spcPct val="90000"/>
              </a:lnSpc>
              <a:spcBef>
                <a:spcPts val="1417"/>
              </a:spcBef>
              <a:buFont typeface="Wingdings" panose="05000000000000000000" pitchFamily="2" charset="2"/>
              <a:buChar char="ü"/>
            </a:pPr>
            <a:r>
              <a:rPr lang="it-IT" sz="2800" b="0" strike="noStrike" spc="-1" dirty="0">
                <a:solidFill>
                  <a:schemeClr val="dk1"/>
                </a:solidFill>
                <a:latin typeface="Calibri"/>
              </a:rPr>
              <a:t>Nel backend il supporto è fornito tramite due file .properties gestiti da Spring. I dto possono ritornare Map&lt;Locale, String&gt;</a:t>
            </a:r>
          </a:p>
          <a:p>
            <a:pPr marL="889200" indent="-457200">
              <a:lnSpc>
                <a:spcPct val="90000"/>
              </a:lnSpc>
              <a:spcBef>
                <a:spcPts val="1417"/>
              </a:spcBef>
              <a:buFont typeface="Wingdings" panose="05000000000000000000" pitchFamily="2" charset="2"/>
              <a:buChar char="ü"/>
            </a:pPr>
            <a:r>
              <a:rPr lang="it-IT" sz="2800" spc="-1" dirty="0">
                <a:solidFill>
                  <a:schemeClr val="dk1"/>
                </a:solidFill>
                <a:latin typeface="Calibri"/>
              </a:rPr>
              <a:t>Nel frontend il supporto è fornito dalla libreria i18next e dal suo React Hook per tradurre nella lingua del browser il contenuto</a:t>
            </a:r>
          </a:p>
          <a:p>
            <a:pPr marL="889200" indent="-457200">
              <a:lnSpc>
                <a:spcPct val="90000"/>
              </a:lnSpc>
              <a:spcBef>
                <a:spcPts val="1417"/>
              </a:spcBef>
              <a:buFont typeface="Wingdings" panose="05000000000000000000" pitchFamily="2" charset="2"/>
              <a:buChar char="ü"/>
            </a:pPr>
            <a:r>
              <a:rPr lang="it-IT" sz="2800" spc="-1" dirty="0">
                <a:solidFill>
                  <a:schemeClr val="dk1"/>
                </a:solidFill>
                <a:latin typeface="Calibri"/>
              </a:rPr>
              <a:t>Gli unici valori per cui non è stata trovata una soluzione sono quelli generati dagli utenti (es: servizi)</a:t>
            </a:r>
          </a:p>
          <a:p>
            <a:pPr marL="889200" indent="-457200">
              <a:lnSpc>
                <a:spcPct val="90000"/>
              </a:lnSpc>
              <a:spcBef>
                <a:spcPts val="1417"/>
              </a:spcBef>
              <a:buFont typeface="Wingdings" panose="05000000000000000000" pitchFamily="2" charset="2"/>
              <a:buChar char="ü"/>
            </a:pPr>
            <a:r>
              <a:rPr lang="it-IT" sz="2800" b="0" strike="noStrike" spc="-1" dirty="0">
                <a:solidFill>
                  <a:schemeClr val="dk1"/>
                </a:solidFill>
                <a:latin typeface="Calibri"/>
              </a:rPr>
              <a:t>Il fallback in e</a:t>
            </a:r>
            <a:r>
              <a:rPr lang="it-IT" sz="2800" spc="-1" dirty="0">
                <a:solidFill>
                  <a:schemeClr val="dk1"/>
                </a:solidFill>
                <a:latin typeface="Calibri"/>
              </a:rPr>
              <a:t>ntrambi i casi è sulla lingua inglese ma il primo tentativo è su quella del browser</a:t>
            </a:r>
            <a:endParaRPr lang="it-IT" sz="2800" b="0" strike="noStrike" spc="-1" dirty="0">
              <a:solidFill>
                <a:schemeClr val="dk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4932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F73AF-0FAB-2A34-3B9A-5F2ABDA2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 err="1"/>
              <a:t>Scheduler</a:t>
            </a:r>
            <a:r>
              <a:rPr lang="it-IT" sz="5400" dirty="0"/>
              <a:t>: progressi fatti (1)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0353A-89AA-D8A0-E2DE-E93C4BEE2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6349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it-IT" dirty="0"/>
              <a:t> Il numero di medici necessari per ogni seniority non è più specificato per ciascun turno, bensì per ciascun task del turno.</a:t>
            </a:r>
          </a:p>
          <a:p>
            <a:pPr marL="0" indent="0">
              <a:buNone/>
            </a:pPr>
            <a:endParaRPr lang="it-IT" dirty="0"/>
          </a:p>
          <a:p>
            <a:pPr>
              <a:buFont typeface="Wingdings" panose="05000000000000000000" pitchFamily="2" charset="2"/>
              <a:buChar char="ü"/>
            </a:pPr>
            <a:r>
              <a:rPr lang="it-IT" dirty="0"/>
              <a:t> Le code di priorità LONG_SHIFT e NIGHT sono ordinate in modo tale che, in caso di parità tra i livelli di priorità di più medici, si segua l’ordinamento della coda GENERAL.</a:t>
            </a:r>
          </a:p>
          <a:p>
            <a:pPr marL="0" indent="0">
              <a:buNone/>
            </a:pPr>
            <a:endParaRPr lang="it-IT" dirty="0"/>
          </a:p>
          <a:p>
            <a:pPr>
              <a:buFont typeface="Wingdings" panose="05000000000000000000" pitchFamily="2" charset="2"/>
              <a:buChar char="ü"/>
            </a:pPr>
            <a:r>
              <a:rPr lang="it-IT" dirty="0"/>
              <a:t> Per ogni schedulazione, si mantiene uno snapshot dei livelli di priorità sia relativo allo stato precedente alla generazione dello scheduling, sia relativo allo stato successivo alla generazione dello scheduling.</a:t>
            </a:r>
          </a:p>
        </p:txBody>
      </p:sp>
    </p:spTree>
    <p:extLst>
      <p:ext uri="{BB962C8B-B14F-4D97-AF65-F5344CB8AC3E}">
        <p14:creationId xmlns:p14="http://schemas.microsoft.com/office/powerpoint/2010/main" val="416656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1018</Words>
  <Application>Microsoft Office PowerPoint</Application>
  <PresentationFormat>Widescreen</PresentationFormat>
  <Paragraphs>184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1_Office Theme</vt:lpstr>
      <vt:lpstr>2_Office Theme</vt:lpstr>
      <vt:lpstr>Sprint 6</vt:lpstr>
      <vt:lpstr>Outline</vt:lpstr>
      <vt:lpstr>PowerPoint Presentation</vt:lpstr>
      <vt:lpstr>PowerPoint Presentation</vt:lpstr>
      <vt:lpstr>PowerPoint Presentation</vt:lpstr>
      <vt:lpstr>WIP : Irrobustimento boundary (#281)</vt:lpstr>
      <vt:lpstr>Inserimento feste personalizzate (#73)</vt:lpstr>
      <vt:lpstr>Localizzazione (#411)</vt:lpstr>
      <vt:lpstr>Scheduler: progressi fatti (1)</vt:lpstr>
      <vt:lpstr>Scheduler: progressi fatti (2)</vt:lpstr>
      <vt:lpstr>Scheduler: work in progress</vt:lpstr>
      <vt:lpstr>Scheduler: punti lasciati in sospeso (1)</vt:lpstr>
      <vt:lpstr>Scheduler: punti lasciati in sospeso (2)</vt:lpstr>
      <vt:lpstr>Statistiche</vt:lpstr>
      <vt:lpstr>Statistiche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6</dc:title>
  <dc:creator>Danilo D'Amico</dc:creator>
  <cp:lastModifiedBy>Danilo D'Amico</cp:lastModifiedBy>
  <cp:revision>1</cp:revision>
  <dcterms:created xsi:type="dcterms:W3CDTF">2024-01-29T10:50:15Z</dcterms:created>
  <dcterms:modified xsi:type="dcterms:W3CDTF">2024-01-29T11:13:02Z</dcterms:modified>
</cp:coreProperties>
</file>