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74" r:id="rId5"/>
    <p:sldId id="286" r:id="rId6"/>
    <p:sldId id="294" r:id="rId7"/>
    <p:sldId id="282" r:id="rId8"/>
    <p:sldId id="292" r:id="rId9"/>
    <p:sldId id="295" r:id="rId10"/>
    <p:sldId id="276" r:id="rId11"/>
    <p:sldId id="293" r:id="rId12"/>
    <p:sldId id="262" r:id="rId13"/>
    <p:sldId id="28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37017-44F0-FFCD-D579-CA05C7F57DC9}" v="91" dt="2025-01-25T22:20:51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1/26/2025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le </a:t>
            </a:r>
            <a:r>
              <a:rPr lang="it-IT" dirty="0" err="1"/>
              <a:t>issues</a:t>
            </a:r>
            <a:r>
              <a:rPr lang="it-IT" dirty="0"/>
              <a:t> delineate anche negli scorsi sprint si è osservata la mancanza di test, i quali erano stati disabilitati poiché usavano una nomenclatura e una logica obsoleta, che andava integrata con le modifiche che ci sono state negli anni passati… Un risultato importate da riportare è stato che, una volta integrata la nuova logica e nomenclatura nei vecchi test, questi continuavano a passare, indice di una buona definizione iniziale.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happen - Sprint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</a:t>
            </a:r>
            <a:r>
              <a:rPr lang="it-IT" sz="2000" noProof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Buniy</a:t>
            </a: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035002d2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1935778"/>
          <a:ext cx="6654051" cy="1912960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800" dirty="0">
                        <a:effectLst/>
                      </a:endParaRP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Risolvere il problema riscontrato nella schedulazione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Test di integrazione: ripristino test già presenti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Studiare le soluzioni di analisi statica (e poi dinamica se non ha richiesto troppo tempo quella statica) del codice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2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3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199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Integrare soluzioni MT nel progetto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Aggiungere la possibilità di creare turni ad un servizio medico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/>
        </p:nvGraphicFramePr>
        <p:xfrm>
          <a:off x="2696044" y="4212559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724B7D-D24A-7E78-8C05-3A97A43C1472}"/>
              </a:ext>
            </a:extLst>
          </p:cNvPr>
          <p:cNvSpPr txBox="1"/>
          <p:nvPr/>
        </p:nvSpPr>
        <p:spPr>
          <a:xfrm rot="20045974">
            <a:off x="303705" y="2886327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098E4CA-3DB3-4B67-65C0-8E87EC82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99848"/>
              </p:ext>
            </p:extLst>
          </p:nvPr>
        </p:nvGraphicFramePr>
        <p:xfrm>
          <a:off x="359218" y="2801082"/>
          <a:ext cx="8868956" cy="1255836"/>
        </p:xfrm>
        <a:graphic>
          <a:graphicData uri="http://schemas.openxmlformats.org/drawingml/2006/table">
            <a:tbl>
              <a:tblPr/>
              <a:tblGrid>
                <a:gridCol w="1214695">
                  <a:extLst>
                    <a:ext uri="{9D8B030D-6E8A-4147-A177-3AD203B41FA5}">
                      <a16:colId xmlns:a16="http://schemas.microsoft.com/office/drawing/2014/main" val="2397136898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1300390415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3975028271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95047248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688098029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531105498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1467514658"/>
                    </a:ext>
                  </a:extLst>
                </a:gridCol>
                <a:gridCol w="920578">
                  <a:extLst>
                    <a:ext uri="{9D8B030D-6E8A-4147-A177-3AD203B41FA5}">
                      <a16:colId xmlns:a16="http://schemas.microsoft.com/office/drawing/2014/main" val="3388008410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3826544173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2915822132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73147206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1568693542"/>
                    </a:ext>
                  </a:extLst>
                </a:gridCol>
              </a:tblGrid>
              <a:tr h="274617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52800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1348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890451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17072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0843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27405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per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disciplina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0268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BDA3FE-0F58-27D5-2F60-DA91A6034438}"/>
              </a:ext>
            </a:extLst>
          </p:cNvPr>
          <p:cNvSpPr txBox="1"/>
          <p:nvPr/>
        </p:nvSpPr>
        <p:spPr>
          <a:xfrm rot="20045974">
            <a:off x="511809" y="2886326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134CFB-FE29-5A5B-D802-49956D4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85" y="335331"/>
            <a:ext cx="885600" cy="885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ISSUES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9EC6D46-28AA-F5DF-A2FA-19ADCF121A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4EEBB-77D3-5275-84FF-FDE9AB6E6E91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19</a:t>
            </a:r>
            <a:endParaRPr lang="it-IT" sz="1400" noProof="0" dirty="0"/>
          </a:p>
        </p:txBody>
      </p:sp>
      <p:sp>
        <p:nvSpPr>
          <p:cNvPr id="12" name="Rettangolo 11"/>
          <p:cNvSpPr/>
          <p:nvPr/>
        </p:nvSpPr>
        <p:spPr>
          <a:xfrm>
            <a:off x="639724" y="1612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la risoluzione delle task accordate, il team ha riscontrato:</a:t>
            </a:r>
          </a:p>
          <a:p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</a:t>
            </a:r>
            <a:r>
              <a:rPr lang="it-IT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36326" y="4851888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36326" y="5378725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213473"/>
            <a:ext cx="4143038" cy="391777"/>
            <a:chOff x="991771" y="3286563"/>
            <a:chExt cx="4143038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dirty="0">
                  <a:solidFill>
                    <a:schemeClr val="accent1"/>
                  </a:solidFill>
                </a:rPr>
                <a:t>T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</a:t>
              </a:r>
              <a:r>
                <a:rPr lang="it-IT" u="sng" noProof="0" dirty="0" smtClean="0">
                  <a:solidFill>
                    <a:schemeClr val="accent1"/>
                  </a:solidFill>
                </a:rPr>
                <a:t>data </a:t>
              </a:r>
              <a:r>
                <a:rPr lang="it-IT" u="sng" noProof="0" dirty="0" err="1" smtClean="0">
                  <a:solidFill>
                    <a:schemeClr val="accent1"/>
                  </a:solidFill>
                </a:rPr>
                <a:t>segregation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741156"/>
            <a:ext cx="3026002" cy="391777"/>
            <a:chOff x="991771" y="3286563"/>
            <a:chExt cx="3026002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555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Analysis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too</a:t>
              </a:r>
              <a:r>
                <a:rPr lang="it-IT" u="sng" dirty="0">
                  <a:solidFill>
                    <a:schemeClr val="accent1"/>
                  </a:solidFill>
                </a:rPr>
                <a:t>l </a:t>
              </a:r>
              <a:r>
                <a:rPr lang="it-IT" u="sng" dirty="0" err="1">
                  <a:solidFill>
                    <a:schemeClr val="accent1"/>
                  </a:solidFill>
                </a:rPr>
                <a:t>integration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B</a:t>
              </a:r>
              <a:endParaRPr lang="it-IT" sz="1600" noProof="0" dirty="0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432420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E</a:t>
              </a: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68839"/>
            <a:ext cx="3366031" cy="391777"/>
            <a:chOff x="991771" y="3286563"/>
            <a:chExt cx="3366031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89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Soft delete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implementation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890DF84-5A39-2ED4-F935-61D914ABB1FD}"/>
              </a:ext>
            </a:extLst>
          </p:cNvPr>
          <p:cNvGrpSpPr/>
          <p:nvPr/>
        </p:nvGrpSpPr>
        <p:grpSpPr>
          <a:xfrm>
            <a:off x="1497813" y="3796522"/>
            <a:ext cx="2467067" cy="391777"/>
            <a:chOff x="991771" y="3286563"/>
            <a:chExt cx="2467067" cy="391777"/>
          </a:xfrm>
        </p:grpSpPr>
        <p:sp>
          <p:nvSpPr>
            <p:cNvPr id="10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A15146E2-709E-D8FC-B6C8-DB80820502E2}"/>
                </a:ext>
              </a:extLst>
            </p:cNvPr>
            <p:cNvSpPr txBox="1"/>
            <p:nvPr/>
          </p:nvSpPr>
          <p:spPr>
            <a:xfrm>
              <a:off x="1462009" y="3309008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dirty="0">
                  <a:solidFill>
                    <a:schemeClr val="accent1"/>
                  </a:solidFill>
                </a:rPr>
                <a:t> testing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Ovale 19">
              <a:extLst>
                <a:ext uri="{FF2B5EF4-FFF2-40B4-BE49-F238E27FC236}">
                  <a16:creationId xmlns:a16="http://schemas.microsoft.com/office/drawing/2014/main" id="{F9931B7F-D124-206F-0E1E-137272644D4E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3F630EF-A5AB-F706-19EF-170BB95F6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3089300"/>
            <a:ext cx="644400" cy="6444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90" y="3901662"/>
            <a:ext cx="644400" cy="644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EF5510-B610-319C-8131-A08DD317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90" y="2276938"/>
            <a:ext cx="644400" cy="644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4" y="1664942"/>
            <a:ext cx="6654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Realizzare la segregazione dei dati nelle due soluzioni</a:t>
            </a:r>
            <a:r>
              <a:rPr lang="it-IT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73" y="4714026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1464575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dirty="0"/>
              <a:t>Per il partizionamento dei dati: Single Database, Separate </a:t>
            </a:r>
            <a:r>
              <a:rPr lang="it-IT" dirty="0" err="1"/>
              <a:t>Schemas</a:t>
            </a:r>
            <a:r>
              <a:rPr lang="it-IT" dirty="0"/>
              <a:t> (prima soluzione), Separate Database per </a:t>
            </a:r>
            <a:r>
              <a:rPr lang="it-IT" dirty="0" err="1"/>
              <a:t>Tenant</a:t>
            </a:r>
            <a:r>
              <a:rPr lang="it-IT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data </a:t>
            </a:r>
            <a:r>
              <a:rPr lang="it-IT" sz="40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9" name="CasellaDiTesto 6">
            <a:extLst>
              <a:ext uri="{FF2B5EF4-FFF2-40B4-BE49-F238E27FC236}">
                <a16:creationId xmlns:a16="http://schemas.microsoft.com/office/drawing/2014/main" id="{B9B25E8E-DD71-D82A-2E5C-E33F01028F82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FEDERICO E MATTEO</a:t>
            </a:r>
            <a:endParaRPr lang="it-IT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Analysis tool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integration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rgbClr val="FF0000"/>
                </a:solidFill>
              </a:rPr>
              <a:t>MASSIMO</a:t>
            </a:r>
          </a:p>
        </p:txBody>
      </p:sp>
    </p:spTree>
    <p:extLst>
      <p:ext uri="{BB962C8B-B14F-4D97-AF65-F5344CB8AC3E}">
        <p14:creationId xmlns:p14="http://schemas.microsoft.com/office/powerpoint/2010/main" val="34982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04D8-85EA-8721-BFC1-385A984A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AF042-1EAF-5403-B6F7-73917E93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051949-7AAC-1A2C-40AA-56D6B67CCDD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D8D8ED-B6DD-2E02-4E2F-9A488EB6B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BDB561-D267-2EB6-8783-225E366B5D3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F28627-5EBD-EDF9-FDFD-24B29EAA6D4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048B1-A731-9978-9ACC-A320527AB44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54028AAA-41DD-98CD-75B1-D8EAAADFCF23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MASSIMO E MATTEO</a:t>
            </a:r>
            <a:endParaRPr lang="it-IT" noProof="0" dirty="0">
              <a:solidFill>
                <a:srgbClr val="FF0000"/>
              </a:solidFill>
            </a:endParaRP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B36878CC-953E-B415-5EBE-EB7F5FE6B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testing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ALE (PROVA A FA QUALCOS ALTRO MA NON LO SA SE RIESCE)</a:t>
            </a:r>
            <a:endParaRPr lang="it-IT" noProof="0" dirty="0">
              <a:solidFill>
                <a:srgbClr val="FF0000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#611: Per inserire uno stato dei turni si è lavorato con il componente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Scheduler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203708" y="2414440"/>
            <a:ext cx="5523367" cy="2036775"/>
            <a:chOff x="1396748" y="2444920"/>
            <a:chExt cx="5523367" cy="2036775"/>
          </a:xfrm>
        </p:grpSpPr>
        <p:pic>
          <p:nvPicPr>
            <p:cNvPr id="9" name="Immagine 8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396748" y="2444920"/>
              <a:ext cx="1655458" cy="2036775"/>
            </a:xfrm>
            <a:prstGeom prst="rect">
              <a:avLst/>
            </a:prstGeom>
          </p:spPr>
        </p:pic>
        <p:pic>
          <p:nvPicPr>
            <p:cNvPr id="12" name="Immagine 11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264036" y="2446651"/>
              <a:ext cx="1656079" cy="2030397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340552" y="244529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B6C-DD89-AD40-61D5-B3871E79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534F1-55A9-28F5-3E44-72FAFC64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1CAB7B-3F71-25E9-D506-3A6D6967CC8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49221E-D9D3-FBAA-CFE9-B586E7E3B7C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1B0D2E-1054-A498-4896-5F89E414747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0E1ACC0-1C64-9B06-175A-B84B716D11C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37BD94-E9ED-DC8D-C938-B16070FE068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76B2FC-A585-C0F2-C135-5074789A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E721B17B-4937-11BD-86AD-F4DE854DB47A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#607: </a:t>
            </a:r>
            <a:r>
              <a:rPr lang="it-IT" dirty="0">
                <a:solidFill>
                  <a:srgbClr val="FF0000"/>
                </a:solidFill>
              </a:rPr>
              <a:t>MASSIMO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#609: </a:t>
            </a:r>
            <a:r>
              <a:rPr lang="it-IT" dirty="0">
                <a:solidFill>
                  <a:srgbClr val="FF0000"/>
                </a:solidFill>
              </a:rPr>
              <a:t>FEDERICO</a:t>
            </a:r>
          </a:p>
        </p:txBody>
      </p:sp>
    </p:spTree>
    <p:extLst>
      <p:ext uri="{BB962C8B-B14F-4D97-AF65-F5344CB8AC3E}">
        <p14:creationId xmlns:p14="http://schemas.microsoft.com/office/powerpoint/2010/main" val="1623740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483</Words>
  <Application>Microsoft Office PowerPoint</Application>
  <PresentationFormat>Widescreen</PresentationFormat>
  <Paragraphs>165</Paragraphs>
  <Slides>13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Tema di Office</vt:lpstr>
      <vt:lpstr>Shifts happen - Sprint 3</vt:lpstr>
      <vt:lpstr>AGENDA</vt:lpstr>
      <vt:lpstr>GOALS</vt:lpstr>
      <vt:lpstr>GOAL: Multi-Tenancy data segregation</vt:lpstr>
      <vt:lpstr>GOAL: Analysis tool integration</vt:lpstr>
      <vt:lpstr>GOAL: Soft delete implementation</vt:lpstr>
      <vt:lpstr>GOAL: Strengthen testing</vt:lpstr>
      <vt:lpstr>GOAL: Other tasks</vt:lpstr>
      <vt:lpstr>GOAL: Other tasks</vt:lpstr>
      <vt:lpstr>RECAP</vt:lpstr>
      <vt:lpstr>RECAP</vt:lpstr>
      <vt:lpstr>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3</dc:title>
  <dc:creator/>
  <cp:lastModifiedBy>Matteo</cp:lastModifiedBy>
  <cp:revision>134</cp:revision>
  <dcterms:created xsi:type="dcterms:W3CDTF">2012-07-30T23:18:30Z</dcterms:created>
  <dcterms:modified xsi:type="dcterms:W3CDTF">2025-01-26T09:47:34Z</dcterms:modified>
</cp:coreProperties>
</file>