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5"/>
  </p:notesMasterIdLst>
  <p:handoutMasterIdLst>
    <p:handoutMasterId r:id="rId26"/>
  </p:handoutMasterIdLst>
  <p:sldIdLst>
    <p:sldId id="256" r:id="rId2"/>
    <p:sldId id="263" r:id="rId3"/>
    <p:sldId id="267" r:id="rId4"/>
    <p:sldId id="268" r:id="rId5"/>
    <p:sldId id="266" r:id="rId6"/>
    <p:sldId id="265" r:id="rId7"/>
    <p:sldId id="258" r:id="rId8"/>
    <p:sldId id="264" r:id="rId9"/>
    <p:sldId id="273" r:id="rId10"/>
    <p:sldId id="274" r:id="rId11"/>
    <p:sldId id="275" r:id="rId12"/>
    <p:sldId id="277" r:id="rId13"/>
    <p:sldId id="276" r:id="rId14"/>
    <p:sldId id="279" r:id="rId15"/>
    <p:sldId id="278" r:id="rId16"/>
    <p:sldId id="281" r:id="rId17"/>
    <p:sldId id="280" r:id="rId18"/>
    <p:sldId id="261" r:id="rId19"/>
    <p:sldId id="269" r:id="rId20"/>
    <p:sldId id="271" r:id="rId21"/>
    <p:sldId id="270" r:id="rId22"/>
    <p:sldId id="272" r:id="rId23"/>
    <p:sldId id="25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hidden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25" autoAdjust="0"/>
  </p:normalViewPr>
  <p:slideViewPr>
    <p:cSldViewPr snapToGrid="0" snapToObjects="1">
      <p:cViewPr>
        <p:scale>
          <a:sx n="68" d="100"/>
          <a:sy n="68" d="100"/>
        </p:scale>
        <p:origin x="-1680"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9814F-9890-6E47-B1D7-580E7330FC89}" type="datetimeFigureOut">
              <a:rPr lang="en-US" smtClean="0"/>
              <a:t>11/16/15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C946E4-CB8E-7840-A4A0-828038AC182B}" type="slidenum">
              <a:rPr lang="en-US" smtClean="0"/>
              <a:t>‹#›</a:t>
            </a:fld>
            <a:endParaRPr lang="en-US"/>
          </a:p>
        </p:txBody>
      </p:sp>
    </p:spTree>
    <p:extLst>
      <p:ext uri="{BB962C8B-B14F-4D97-AF65-F5344CB8AC3E}">
        <p14:creationId xmlns:p14="http://schemas.microsoft.com/office/powerpoint/2010/main" val="1608962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37199-A996-8E41-8A2F-9896FC812175}" type="datetimeFigureOut">
              <a:rPr lang="en-US" smtClean="0"/>
              <a:t>11/16/15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7EA8D0-7340-E84F-905E-92826AC854C8}" type="slidenum">
              <a:rPr lang="en-US" smtClean="0"/>
              <a:t>‹#›</a:t>
            </a:fld>
            <a:endParaRPr lang="en-US"/>
          </a:p>
        </p:txBody>
      </p:sp>
    </p:spTree>
    <p:extLst>
      <p:ext uri="{BB962C8B-B14F-4D97-AF65-F5344CB8AC3E}">
        <p14:creationId xmlns:p14="http://schemas.microsoft.com/office/powerpoint/2010/main" val="26374222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theregister.co.uk/2011/05/05/google_go/"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Fun</a:t>
            </a:r>
          </a:p>
          <a:p>
            <a:r>
              <a:rPr lang="en-US" sz="1200" kern="1200" dirty="0" smtClean="0">
                <a:solidFill>
                  <a:schemeClr val="tx1"/>
                </a:solidFill>
                <a:latin typeface="+mn-lt"/>
                <a:ea typeface="+mn-ea"/>
                <a:cs typeface="+mn-cs"/>
              </a:rPr>
              <a:t>banner -w 100 ’Unix</a:t>
            </a:r>
            <a:r>
              <a:rPr lang="en-US" sz="1200" kern="1200" baseline="0" dirty="0" smtClean="0">
                <a:solidFill>
                  <a:schemeClr val="tx1"/>
                </a:solidFill>
                <a:latin typeface="+mn-lt"/>
                <a:ea typeface="+mn-ea"/>
                <a:cs typeface="+mn-cs"/>
              </a:rPr>
              <a:t> 1 CSWOMEN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sl</a:t>
            </a:r>
            <a:r>
              <a:rPr lang="en-US" sz="1200" kern="1200" baseline="0" dirty="0" smtClean="0">
                <a:solidFill>
                  <a:schemeClr val="tx1"/>
                </a:solidFill>
                <a:latin typeface="+mn-lt"/>
                <a:ea typeface="+mn-ea"/>
                <a:cs typeface="+mn-cs"/>
              </a:rPr>
              <a:t> – train</a:t>
            </a:r>
          </a:p>
          <a:p>
            <a:r>
              <a:rPr lang="en-US" dirty="0" smtClean="0"/>
              <a:t>brew</a:t>
            </a:r>
            <a:r>
              <a:rPr lang="en-US" baseline="0" dirty="0" smtClean="0"/>
              <a:t> install </a:t>
            </a:r>
            <a:r>
              <a:rPr lang="en-US" baseline="0" dirty="0" err="1" smtClean="0"/>
              <a:t>sl</a:t>
            </a:r>
            <a:endParaRPr lang="en-US" baseline="0" dirty="0" smtClean="0"/>
          </a:p>
          <a:p>
            <a:endParaRPr lang="en-US" dirty="0" smtClean="0"/>
          </a:p>
          <a:p>
            <a:r>
              <a:rPr lang="en-US" dirty="0" smtClean="0"/>
              <a:t>Glue that can bind any two programs using shell scripting</a:t>
            </a:r>
            <a:r>
              <a:rPr lang="en-US" baseline="0" dirty="0" smtClean="0"/>
              <a:t>. We will only learn how to use the shell </a:t>
            </a:r>
            <a:r>
              <a:rPr lang="en-US" baseline="0" dirty="0" err="1" smtClean="0"/>
              <a:t>commandline</a:t>
            </a:r>
            <a:r>
              <a:rPr lang="en-US" baseline="0" dirty="0" smtClean="0"/>
              <a:t> today.  </a:t>
            </a:r>
            <a:endParaRPr lang="en-US" dirty="0" smtClean="0"/>
          </a:p>
        </p:txBody>
      </p:sp>
      <p:sp>
        <p:nvSpPr>
          <p:cNvPr id="4" name="Slide Number Placeholder 3"/>
          <p:cNvSpPr>
            <a:spLocks noGrp="1"/>
          </p:cNvSpPr>
          <p:nvPr>
            <p:ph type="sldNum" sz="quarter" idx="10"/>
          </p:nvPr>
        </p:nvSpPr>
        <p:spPr/>
        <p:txBody>
          <a:bodyPr/>
          <a:lstStyle/>
          <a:p>
            <a:fld id="{CF7EA8D0-7340-E84F-905E-92826AC854C8}" type="slidenum">
              <a:rPr lang="en-US" smtClean="0"/>
              <a:t>1</a:t>
            </a:fld>
            <a:endParaRPr lang="en-US"/>
          </a:p>
        </p:txBody>
      </p:sp>
    </p:spTree>
    <p:extLst>
      <p:ext uri="{BB962C8B-B14F-4D97-AF65-F5344CB8AC3E}">
        <p14:creationId xmlns:p14="http://schemas.microsoft.com/office/powerpoint/2010/main" val="2842408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ssh</a:t>
            </a:r>
            <a:r>
              <a:rPr lang="en-US" dirty="0" smtClean="0"/>
              <a:t> </a:t>
            </a:r>
            <a:r>
              <a:rPr lang="en-US" dirty="0" err="1" smtClean="0"/>
              <a:t>arb@blake.cs.umass.edu</a:t>
            </a:r>
            <a:endParaRPr lang="en-US" dirty="0" smtClean="0"/>
          </a:p>
          <a:p>
            <a:r>
              <a:rPr lang="en-US" dirty="0" smtClean="0"/>
              <a:t>or the mail server </a:t>
            </a:r>
            <a:r>
              <a:rPr lang="en-US" dirty="0" err="1" smtClean="0"/>
              <a:t>loki</a:t>
            </a:r>
            <a:endParaRPr lang="en-US" dirty="0" smtClean="0"/>
          </a:p>
          <a:p>
            <a:r>
              <a:rPr lang="en-US" dirty="0" err="1" smtClean="0"/>
              <a:t>df</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10</a:t>
            </a:fld>
            <a:endParaRPr lang="en-US"/>
          </a:p>
        </p:txBody>
      </p:sp>
    </p:spTree>
    <p:extLst>
      <p:ext uri="{BB962C8B-B14F-4D97-AF65-F5344CB8AC3E}">
        <p14:creationId xmlns:p14="http://schemas.microsoft.com/office/powerpoint/2010/main" val="324192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err="1" smtClean="0">
                <a:solidFill>
                  <a:schemeClr val="tx1"/>
                </a:solidFill>
                <a:latin typeface="+mn-lt"/>
                <a:ea typeface="+mn-ea"/>
                <a:cs typeface="+mn-cs"/>
              </a:rPr>
              <a:t>whats</a:t>
            </a:r>
            <a:r>
              <a:rPr lang="en-US" sz="1200" kern="1200" dirty="0" smtClean="0">
                <a:solidFill>
                  <a:schemeClr val="tx1"/>
                </a:solidFill>
                <a:latin typeface="+mn-lt"/>
                <a:ea typeface="+mn-ea"/>
                <a:cs typeface="+mn-cs"/>
              </a:rPr>
              <a:t> in the trash</a:t>
            </a:r>
            <a:r>
              <a:rPr lang="en-US" sz="1200" kern="1200" baseline="0" dirty="0" smtClean="0">
                <a:solidFill>
                  <a:schemeClr val="tx1"/>
                </a:solidFill>
                <a:latin typeface="+mn-lt"/>
                <a:ea typeface="+mn-ea"/>
                <a:cs typeface="+mn-cs"/>
              </a:rPr>
              <a:t> folder? some old logs</a:t>
            </a:r>
          </a:p>
          <a:p>
            <a:pPr marL="171450" indent="-171450">
              <a:buFontTx/>
              <a:buChar char="•"/>
            </a:pPr>
            <a:r>
              <a:rPr lang="en-US" sz="1200" kern="1200" baseline="0" dirty="0" smtClean="0">
                <a:solidFill>
                  <a:schemeClr val="tx1"/>
                </a:solidFill>
                <a:latin typeface="+mn-lt"/>
                <a:ea typeface="+mn-ea"/>
                <a:cs typeface="+mn-cs"/>
              </a:rPr>
              <a:t>Lets assume we don’t want to accumulate logs. So we will set up a </a:t>
            </a:r>
            <a:r>
              <a:rPr lang="en-US" sz="1200" kern="1200" baseline="0" dirty="0" err="1" smtClean="0">
                <a:solidFill>
                  <a:schemeClr val="tx1"/>
                </a:solidFill>
                <a:latin typeface="+mn-lt"/>
                <a:ea typeface="+mn-ea"/>
                <a:cs typeface="+mn-cs"/>
              </a:rPr>
              <a:t>cron</a:t>
            </a:r>
            <a:r>
              <a:rPr lang="en-US" sz="1200" kern="1200" baseline="0" dirty="0" smtClean="0">
                <a:solidFill>
                  <a:schemeClr val="tx1"/>
                </a:solidFill>
                <a:latin typeface="+mn-lt"/>
                <a:ea typeface="+mn-ea"/>
                <a:cs typeface="+mn-cs"/>
              </a:rPr>
              <a:t> job to delete whatever is in the trash folder periodically</a:t>
            </a:r>
            <a:endParaRPr lang="en-US" sz="1200" kern="1200" dirty="0" smtClean="0">
              <a:solidFill>
                <a:schemeClr val="tx1"/>
              </a:solidFill>
              <a:latin typeface="+mn-lt"/>
              <a:ea typeface="+mn-ea"/>
              <a:cs typeface="+mn-cs"/>
            </a:endParaRPr>
          </a:p>
          <a:p>
            <a:pPr marL="171450" indent="-171450">
              <a:buFontTx/>
              <a:buChar char="•"/>
            </a:pPr>
            <a:r>
              <a:rPr lang="en-US" sz="1200" kern="1200" dirty="0" err="1" smtClean="0">
                <a:solidFill>
                  <a:schemeClr val="tx1"/>
                </a:solidFill>
                <a:latin typeface="+mn-lt"/>
                <a:ea typeface="+mn-ea"/>
                <a:cs typeface="+mn-cs"/>
              </a:rPr>
              <a:t>crontab</a:t>
            </a:r>
            <a:r>
              <a:rPr lang="en-US" sz="1200" kern="1200" dirty="0" smtClean="0">
                <a:solidFill>
                  <a:schemeClr val="tx1"/>
                </a:solidFill>
                <a:latin typeface="+mn-lt"/>
                <a:ea typeface="+mn-ea"/>
                <a:cs typeface="+mn-cs"/>
              </a:rPr>
              <a:t> -e</a:t>
            </a:r>
          </a:p>
          <a:p>
            <a:pPr marL="171450" indent="-171450">
              <a:buFontTx/>
              <a:buChar char="•"/>
            </a:pPr>
            <a:r>
              <a:rPr lang="en-US" sz="1200" kern="1200" dirty="0" smtClean="0">
                <a:solidFill>
                  <a:schemeClr val="tx1"/>
                </a:solidFill>
                <a:latin typeface="+mn-lt"/>
                <a:ea typeface="+mn-ea"/>
                <a:cs typeface="+mn-cs"/>
              </a:rPr>
              <a:t>* * * * * /Users/Apoorva/Downloads/NCWIT\ Talk/UNIX1/bash-one-liners/simple-</a:t>
            </a:r>
            <a:r>
              <a:rPr lang="en-US" sz="1200" kern="1200" dirty="0" err="1" smtClean="0">
                <a:solidFill>
                  <a:schemeClr val="tx1"/>
                </a:solidFill>
                <a:latin typeface="+mn-lt"/>
                <a:ea typeface="+mn-ea"/>
                <a:cs typeface="+mn-cs"/>
              </a:rPr>
              <a:t>cron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eg.sh</a:t>
            </a:r>
            <a:endParaRPr lang="en-US" sz="1200" kern="1200" dirty="0" smtClean="0">
              <a:solidFill>
                <a:schemeClr val="tx1"/>
              </a:solidFill>
              <a:latin typeface="+mn-lt"/>
              <a:ea typeface="+mn-ea"/>
              <a:cs typeface="+mn-cs"/>
            </a:endParaRPr>
          </a:p>
          <a:p>
            <a:pPr marL="171450" indent="-171450">
              <a:buFontTx/>
              <a:buChar char="•"/>
            </a:pPr>
            <a:r>
              <a:rPr lang="en-US" sz="1200" kern="1200" dirty="0" err="1" smtClean="0">
                <a:solidFill>
                  <a:schemeClr val="tx1"/>
                </a:solidFill>
                <a:latin typeface="+mn-lt"/>
                <a:ea typeface="+mn-ea"/>
                <a:cs typeface="+mn-cs"/>
              </a:rPr>
              <a:t>crontab</a:t>
            </a:r>
            <a:r>
              <a:rPr lang="en-US" sz="1200" kern="1200" dirty="0" smtClean="0">
                <a:solidFill>
                  <a:schemeClr val="tx1"/>
                </a:solidFill>
                <a:latin typeface="+mn-lt"/>
                <a:ea typeface="+mn-ea"/>
                <a:cs typeface="+mn-cs"/>
              </a:rPr>
              <a:t> -l</a:t>
            </a:r>
          </a:p>
          <a:p>
            <a:pPr marL="171450" indent="-171450">
              <a:buFontTx/>
              <a:buChar char="•"/>
            </a:pPr>
            <a:r>
              <a:rPr lang="en-US" dirty="0" smtClean="0"/>
              <a:t>not system</a:t>
            </a:r>
            <a:r>
              <a:rPr lang="en-US" baseline="0" dirty="0" smtClean="0"/>
              <a:t> wide </a:t>
            </a:r>
          </a:p>
          <a:p>
            <a:pPr marL="171450" indent="-171450">
              <a:buFontTx/>
              <a:buChar char="•"/>
            </a:pPr>
            <a:endParaRPr lang="en-US" baseline="0" dirty="0" smtClean="0"/>
          </a:p>
          <a:p>
            <a:pPr marL="171450" indent="-171450">
              <a:buFontTx/>
              <a:buChar char="•"/>
            </a:pPr>
            <a:r>
              <a:rPr lang="en-US" baseline="0" dirty="0" smtClean="0"/>
              <a:t>Maybe you want to find and delete something specific? Use find inside the script. </a:t>
            </a:r>
          </a:p>
          <a:p>
            <a:pPr marL="171450" indent="-171450">
              <a:buFontTx/>
              <a:buChar char="•"/>
            </a:pPr>
            <a:endParaRPr lang="en-US" baseline="0" dirty="0" smtClean="0"/>
          </a:p>
          <a:p>
            <a:pPr marL="171450" indent="-171450">
              <a:buFontTx/>
              <a:buChar char="•"/>
            </a:pPr>
            <a:r>
              <a:rPr lang="en-US" baseline="0" dirty="0" smtClean="0"/>
              <a:t>You can also do this with </a:t>
            </a:r>
            <a:r>
              <a:rPr lang="en-US" baseline="0" dirty="0" err="1" smtClean="0"/>
              <a:t>logrotate</a:t>
            </a:r>
            <a:r>
              <a:rPr lang="en-US" baseline="0" dirty="0" smtClean="0"/>
              <a:t>. Sys admins use this often. We will not discuss this here for lack of time.</a:t>
            </a:r>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11</a:t>
            </a:fld>
            <a:endParaRPr lang="en-US"/>
          </a:p>
        </p:txBody>
      </p:sp>
    </p:spTree>
    <p:extLst>
      <p:ext uri="{BB962C8B-B14F-4D97-AF65-F5344CB8AC3E}">
        <p14:creationId xmlns:p14="http://schemas.microsoft.com/office/powerpoint/2010/main" val="81655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7EA8D0-7340-E84F-905E-92826AC854C8}" type="slidenum">
              <a:rPr lang="en-US" smtClean="0"/>
              <a:t>12</a:t>
            </a:fld>
            <a:endParaRPr lang="en-US"/>
          </a:p>
        </p:txBody>
      </p:sp>
    </p:spTree>
    <p:extLst>
      <p:ext uri="{BB962C8B-B14F-4D97-AF65-F5344CB8AC3E}">
        <p14:creationId xmlns:p14="http://schemas.microsoft.com/office/powerpoint/2010/main" val="2539315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prints the route that packets take to a network host</a:t>
            </a:r>
          </a:p>
          <a:p>
            <a:r>
              <a:rPr lang="en-US" sz="1200" kern="1200" dirty="0" err="1" smtClean="0">
                <a:solidFill>
                  <a:schemeClr val="tx1"/>
                </a:solidFill>
                <a:latin typeface="+mn-lt"/>
                <a:ea typeface="+mn-ea"/>
                <a:cs typeface="+mn-cs"/>
              </a:rPr>
              <a:t>ifconfig</a:t>
            </a:r>
            <a:r>
              <a:rPr lang="en-US" sz="1200" kern="1200" dirty="0" smtClean="0">
                <a:solidFill>
                  <a:schemeClr val="tx1"/>
                </a:solidFill>
                <a:latin typeface="+mn-lt"/>
                <a:ea typeface="+mn-ea"/>
                <a:cs typeface="+mn-cs"/>
              </a:rPr>
              <a:t> -- configure network interface parameters</a:t>
            </a:r>
          </a:p>
          <a:p>
            <a:r>
              <a:rPr lang="en-US" sz="1200" kern="1200" dirty="0" smtClean="0">
                <a:solidFill>
                  <a:schemeClr val="tx1"/>
                </a:solidFill>
                <a:latin typeface="+mn-lt"/>
                <a:ea typeface="+mn-ea"/>
                <a:cs typeface="+mn-cs"/>
              </a:rPr>
              <a:t>DNS</a:t>
            </a:r>
            <a:r>
              <a:rPr lang="en-US" sz="1200" kern="1200" baseline="0" dirty="0" smtClean="0">
                <a:solidFill>
                  <a:schemeClr val="tx1"/>
                </a:solidFill>
                <a:latin typeface="+mn-lt"/>
                <a:ea typeface="+mn-ea"/>
                <a:cs typeface="+mn-cs"/>
              </a:rPr>
              <a:t> Lookup</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traceroute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www.google.com</a:t>
            </a:r>
            <a:r>
              <a:rPr lang="en-US" sz="1200" kern="1200" dirty="0" smtClean="0">
                <a:solidFill>
                  <a:schemeClr val="tx1"/>
                </a:solidFill>
                <a:latin typeface="+mn-lt"/>
                <a:ea typeface="+mn-ea"/>
                <a:cs typeface="+mn-cs"/>
              </a:rPr>
              <a:t> &gt; </a:t>
            </a:r>
            <a:r>
              <a:rPr lang="en-US" sz="1200" kern="1200" dirty="0" err="1" smtClean="0">
                <a:solidFill>
                  <a:schemeClr val="tx1"/>
                </a:solidFill>
                <a:latin typeface="+mn-lt"/>
                <a:ea typeface="+mn-ea"/>
                <a:cs typeface="+mn-cs"/>
              </a:rPr>
              <a:t>googledotcominfo</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ifconfig</a:t>
            </a:r>
            <a:r>
              <a:rPr lang="en-US" sz="1200" kern="1200" baseline="0" dirty="0" smtClean="0">
                <a:solidFill>
                  <a:schemeClr val="tx1"/>
                </a:solidFill>
                <a:latin typeface="+mn-lt"/>
                <a:ea typeface="+mn-ea"/>
                <a:cs typeface="+mn-cs"/>
              </a:rPr>
              <a:t> &gt;&gt; </a:t>
            </a:r>
            <a:r>
              <a:rPr lang="en-US" sz="1200" kern="1200" dirty="0" err="1" smtClean="0">
                <a:solidFill>
                  <a:schemeClr val="tx1"/>
                </a:solidFill>
                <a:latin typeface="+mn-lt"/>
                <a:ea typeface="+mn-ea"/>
                <a:cs typeface="+mn-cs"/>
              </a:rPr>
              <a:t>googledotcominfo</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nslookup</a:t>
            </a:r>
            <a:r>
              <a:rPr lang="en-US" sz="1200" kern="1200" dirty="0" smtClean="0">
                <a:solidFill>
                  <a:schemeClr val="tx1"/>
                </a:solidFill>
                <a:latin typeface="+mn-lt"/>
                <a:ea typeface="+mn-ea"/>
                <a:cs typeface="+mn-cs"/>
              </a:rPr>
              <a:t> &gt;&gt; </a:t>
            </a:r>
            <a:r>
              <a:rPr lang="en-US" sz="1200" kern="1200" dirty="0" err="1" smtClean="0">
                <a:solidFill>
                  <a:schemeClr val="tx1"/>
                </a:solidFill>
                <a:latin typeface="+mn-lt"/>
                <a:ea typeface="+mn-ea"/>
                <a:cs typeface="+mn-cs"/>
              </a:rPr>
              <a:t>googledotcominfo</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13</a:t>
            </a:fld>
            <a:endParaRPr lang="en-US"/>
          </a:p>
        </p:txBody>
      </p:sp>
    </p:spTree>
    <p:extLst>
      <p:ext uri="{BB962C8B-B14F-4D97-AF65-F5344CB8AC3E}">
        <p14:creationId xmlns:p14="http://schemas.microsoft.com/office/powerpoint/2010/main" val="3214350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called file descriptors. </a:t>
            </a:r>
          </a:p>
          <a:p>
            <a:endParaRPr lang="en-US" dirty="0" smtClean="0"/>
          </a:p>
          <a:p>
            <a:r>
              <a:rPr lang="en-US" dirty="0" smtClean="0"/>
              <a:t>A is correct.</a:t>
            </a:r>
            <a:r>
              <a:rPr lang="en-US" baseline="0" dirty="0" smtClean="0"/>
              <a:t> Redirections are evaluated left to right before the command is executed. </a:t>
            </a:r>
          </a:p>
          <a:p>
            <a:endParaRPr lang="en-US" baseline="0" dirty="0" smtClean="0"/>
          </a:p>
          <a:p>
            <a:r>
              <a:rPr lang="en-US" baseline="0" dirty="0" smtClean="0"/>
              <a:t>In B, </a:t>
            </a:r>
            <a:r>
              <a:rPr lang="en-US" baseline="0" dirty="0" err="1" smtClean="0"/>
              <a:t>stderr</a:t>
            </a:r>
            <a:r>
              <a:rPr lang="en-US" baseline="0" dirty="0" smtClean="0"/>
              <a:t> will still show up on the terminal. </a:t>
            </a:r>
            <a:r>
              <a:rPr lang="en-US" sz="1200" kern="1200" dirty="0" smtClean="0">
                <a:solidFill>
                  <a:schemeClr val="tx1"/>
                </a:solidFill>
                <a:latin typeface="+mn-lt"/>
                <a:ea typeface="+mn-ea"/>
                <a:cs typeface="+mn-cs"/>
              </a:rPr>
              <a:t>This semantically incorrect code essentially means: "first redirect standard error to where standard out is currently pointing (the </a:t>
            </a:r>
            <a:r>
              <a:rPr lang="en-US" sz="1200" kern="1200" dirty="0" err="1" smtClean="0">
                <a:solidFill>
                  <a:schemeClr val="tx1"/>
                </a:solidFill>
                <a:latin typeface="+mn-lt"/>
                <a:ea typeface="+mn-ea"/>
                <a:cs typeface="+mn-cs"/>
              </a:rPr>
              <a:t>tty</a:t>
            </a:r>
            <a:r>
              <a:rPr lang="en-US" sz="1200" kern="1200" dirty="0" smtClean="0">
                <a:solidFill>
                  <a:schemeClr val="tx1"/>
                </a:solidFill>
                <a:latin typeface="+mn-lt"/>
                <a:ea typeface="+mn-ea"/>
                <a:cs typeface="+mn-cs"/>
              </a:rPr>
              <a:t>), then redirect standard out to append to a </a:t>
            </a:r>
            <a:r>
              <a:rPr lang="en-US" sz="1200" kern="1200" dirty="0" err="1" smtClean="0">
                <a:solidFill>
                  <a:schemeClr val="tx1"/>
                </a:solidFill>
                <a:latin typeface="+mn-lt"/>
                <a:ea typeface="+mn-ea"/>
                <a:cs typeface="+mn-cs"/>
              </a:rPr>
              <a:t>logfile</a:t>
            </a:r>
            <a:r>
              <a:rPr lang="en-US" sz="1200" kern="1200" dirty="0" smtClean="0">
                <a:solidFill>
                  <a:schemeClr val="tx1"/>
                </a:solidFill>
                <a:latin typeface="+mn-lt"/>
                <a:ea typeface="+mn-ea"/>
                <a:cs typeface="+mn-c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14</a:t>
            </a:fld>
            <a:endParaRPr lang="en-US"/>
          </a:p>
        </p:txBody>
      </p:sp>
    </p:spTree>
    <p:extLst>
      <p:ext uri="{BB962C8B-B14F-4D97-AF65-F5344CB8AC3E}">
        <p14:creationId xmlns:p14="http://schemas.microsoft.com/office/powerpoint/2010/main" val="3600118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it's a stupid way, the first one will remove your whole </a:t>
            </a:r>
            <a:r>
              <a:rPr lang="en-US" dirty="0" err="1" smtClean="0"/>
              <a:t>filesystem</a:t>
            </a:r>
            <a:r>
              <a:rPr lang="en-US" dirty="0" smtClean="0"/>
              <a:t> (or $HOME, depending how it's called) because it runs </a:t>
            </a:r>
            <a:r>
              <a:rPr lang="en-US" dirty="0" err="1" smtClean="0"/>
              <a:t>rm</a:t>
            </a:r>
            <a:r>
              <a:rPr lang="en-US" dirty="0" smtClean="0"/>
              <a:t> regardless wherever the cd succeeded or not.	</a:t>
            </a:r>
            <a:br>
              <a:rPr lang="en-US" dirty="0" smtClean="0"/>
            </a:br>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15</a:t>
            </a:fld>
            <a:endParaRPr lang="en-US"/>
          </a:p>
        </p:txBody>
      </p:sp>
    </p:spTree>
    <p:extLst>
      <p:ext uri="{BB962C8B-B14F-4D97-AF65-F5344CB8AC3E}">
        <p14:creationId xmlns:p14="http://schemas.microsoft.com/office/powerpoint/2010/main" val="1798356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Ubuntu</a:t>
            </a:r>
            <a:r>
              <a:rPr lang="en-US" baseline="0" dirty="0" smtClean="0"/>
              <a:t> user needed help compiling an app and posted a question on a forum. </a:t>
            </a:r>
          </a:p>
          <a:p>
            <a:r>
              <a:rPr lang="en-US" baseline="0" dirty="0" smtClean="0"/>
              <a:t>The response he got was &lt;in Bold&gt;.</a:t>
            </a:r>
          </a:p>
          <a:p>
            <a:endParaRPr lang="en-US" dirty="0" smtClean="0"/>
          </a:p>
          <a:p>
            <a:r>
              <a:rPr lang="en-US" dirty="0" smtClean="0"/>
              <a:t>This is</a:t>
            </a:r>
            <a:r>
              <a:rPr lang="en-US" baseline="0" dirty="0" smtClean="0"/>
              <a:t> called the </a:t>
            </a:r>
            <a:r>
              <a:rPr lang="en-US" baseline="0" dirty="0" err="1" smtClean="0"/>
              <a:t>forkbomb</a:t>
            </a:r>
            <a:r>
              <a:rPr lang="en-US" baseline="0" dirty="0" smtClean="0"/>
              <a:t>. </a:t>
            </a:r>
          </a:p>
          <a:p>
            <a:endParaRPr lang="en-US" baseline="0" dirty="0" smtClean="0"/>
          </a:p>
          <a:p>
            <a:r>
              <a:rPr lang="en-US" sz="1200" kern="1200" dirty="0" smtClean="0">
                <a:solidFill>
                  <a:schemeClr val="tx1"/>
                </a:solidFill>
                <a:latin typeface="+mn-lt"/>
                <a:ea typeface="+mn-ea"/>
                <a:cs typeface="+mn-cs"/>
              </a:rPr>
              <a:t>:() means you are defining a function called :</a:t>
            </a:r>
          </a:p>
          <a:p>
            <a:r>
              <a:rPr lang="en-US" sz="1200" kern="1200" dirty="0" smtClean="0">
                <a:solidFill>
                  <a:schemeClr val="tx1"/>
                </a:solidFill>
                <a:latin typeface="+mn-lt"/>
                <a:ea typeface="+mn-ea"/>
                <a:cs typeface="+mn-cs"/>
              </a:rPr>
              <a:t>{:|: &amp;} means run the function : and send its output to the : function again and run that in the background.</a:t>
            </a:r>
          </a:p>
          <a:p>
            <a:r>
              <a:rPr lang="en-US" sz="1200" kern="1200" dirty="0" smtClean="0">
                <a:solidFill>
                  <a:schemeClr val="tx1"/>
                </a:solidFill>
                <a:latin typeface="+mn-lt"/>
                <a:ea typeface="+mn-ea"/>
                <a:cs typeface="+mn-cs"/>
              </a:rPr>
              <a:t>The ; is a command separator, like &amp;&amp;.</a:t>
            </a:r>
          </a:p>
          <a:p>
            <a:r>
              <a:rPr lang="en-US" sz="1200" kern="1200" dirty="0" smtClean="0">
                <a:solidFill>
                  <a:schemeClr val="tx1"/>
                </a:solidFill>
                <a:latin typeface="+mn-lt"/>
                <a:ea typeface="+mn-ea"/>
                <a:cs typeface="+mn-cs"/>
              </a:rPr>
              <a:t>: runs the function the first time.</a:t>
            </a:r>
          </a:p>
          <a:p>
            <a:r>
              <a:rPr lang="en-US" sz="1200" kern="1200" dirty="0" smtClean="0">
                <a:solidFill>
                  <a:schemeClr val="tx1"/>
                </a:solidFill>
                <a:latin typeface="+mn-lt"/>
                <a:ea typeface="+mn-ea"/>
                <a:cs typeface="+mn-cs"/>
              </a:rPr>
              <a:t>Essentially you are creating a function that calls itself twice every call and doesn't have any way to terminate itself. It will keep doubling up until you run out of system resources.</a:t>
            </a:r>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17</a:t>
            </a:fld>
            <a:endParaRPr lang="en-US"/>
          </a:p>
        </p:txBody>
      </p:sp>
    </p:spTree>
    <p:extLst>
      <p:ext uri="{BB962C8B-B14F-4D97-AF65-F5344CB8AC3E}">
        <p14:creationId xmlns:p14="http://schemas.microsoft.com/office/powerpoint/2010/main" val="2607993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7EA8D0-7340-E84F-905E-92826AC854C8}" type="slidenum">
              <a:rPr lang="en-US" smtClean="0"/>
              <a:t>18</a:t>
            </a:fld>
            <a:endParaRPr lang="en-US"/>
          </a:p>
        </p:txBody>
      </p:sp>
    </p:spTree>
    <p:extLst>
      <p:ext uri="{BB962C8B-B14F-4D97-AF65-F5344CB8AC3E}">
        <p14:creationId xmlns:p14="http://schemas.microsoft.com/office/powerpoint/2010/main" val="3352854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19</a:t>
            </a:fld>
            <a:endParaRPr lang="en-US"/>
          </a:p>
        </p:txBody>
      </p:sp>
    </p:spTree>
    <p:extLst>
      <p:ext uri="{BB962C8B-B14F-4D97-AF65-F5344CB8AC3E}">
        <p14:creationId xmlns:p14="http://schemas.microsoft.com/office/powerpoint/2010/main" val="86175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20</a:t>
            </a:fld>
            <a:endParaRPr lang="en-US"/>
          </a:p>
        </p:txBody>
      </p:sp>
    </p:spTree>
    <p:extLst>
      <p:ext uri="{BB962C8B-B14F-4D97-AF65-F5344CB8AC3E}">
        <p14:creationId xmlns:p14="http://schemas.microsoft.com/office/powerpoint/2010/main" val="271201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2</a:t>
            </a:fld>
            <a:endParaRPr lang="en-US"/>
          </a:p>
        </p:txBody>
      </p:sp>
    </p:spTree>
    <p:extLst>
      <p:ext uri="{BB962C8B-B14F-4D97-AF65-F5344CB8AC3E}">
        <p14:creationId xmlns:p14="http://schemas.microsoft.com/office/powerpoint/2010/main" val="826819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7EA8D0-7340-E84F-905E-92826AC854C8}" type="slidenum">
              <a:rPr lang="en-US" smtClean="0"/>
              <a:t>21</a:t>
            </a:fld>
            <a:endParaRPr lang="en-US"/>
          </a:p>
        </p:txBody>
      </p:sp>
    </p:spTree>
    <p:extLst>
      <p:ext uri="{BB962C8B-B14F-4D97-AF65-F5344CB8AC3E}">
        <p14:creationId xmlns:p14="http://schemas.microsoft.com/office/powerpoint/2010/main" val="4278115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Add an additional file to the repo if using this slide</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 </a:t>
            </a:r>
            <a:r>
              <a:rPr lang="en-US" sz="1200" b="0" kern="1200" dirty="0" smtClean="0">
                <a:solidFill>
                  <a:schemeClr val="tx1"/>
                </a:solidFill>
                <a:latin typeface="+mn-lt"/>
                <a:ea typeface="+mn-ea"/>
                <a:cs typeface="+mn-cs"/>
              </a:rPr>
              <a:t>find . -name *</a:t>
            </a:r>
            <a:r>
              <a:rPr lang="en-US" sz="1200" b="0" kern="1200" dirty="0" err="1" smtClean="0">
                <a:solidFill>
                  <a:schemeClr val="tx1"/>
                </a:solidFill>
                <a:latin typeface="+mn-lt"/>
                <a:ea typeface="+mn-ea"/>
                <a:cs typeface="+mn-cs"/>
              </a:rPr>
              <a:t>conf</a:t>
            </a:r>
            <a:r>
              <a:rPr lang="en-US" sz="1200" b="0" kern="1200" dirty="0" smtClean="0">
                <a:solidFill>
                  <a:schemeClr val="tx1"/>
                </a:solidFill>
                <a:latin typeface="+mn-lt"/>
                <a:ea typeface="+mn-ea"/>
                <a:cs typeface="+mn-cs"/>
              </a:rPr>
              <a:t>* -exec </a:t>
            </a:r>
            <a:r>
              <a:rPr lang="en-US" sz="1200" b="0" kern="1200" dirty="0" err="1" smtClean="0">
                <a:solidFill>
                  <a:schemeClr val="tx1"/>
                </a:solidFill>
                <a:latin typeface="+mn-lt"/>
                <a:ea typeface="+mn-ea"/>
                <a:cs typeface="+mn-cs"/>
              </a:rPr>
              <a:t>grep</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Hni</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matching_text</a:t>
            </a:r>
            <a:r>
              <a:rPr lang="en-US" sz="1200" b="0" kern="1200" dirty="0" smtClean="0">
                <a:solidFill>
                  <a:schemeClr val="tx1"/>
                </a:solidFill>
                <a:latin typeface="+mn-lt"/>
                <a:ea typeface="+mn-ea"/>
                <a:cs typeface="+mn-cs"/>
              </a:rPr>
              <a:t>' {} \; &gt; </a:t>
            </a:r>
            <a:r>
              <a:rPr lang="en-US" sz="1200" b="0" kern="1200" dirty="0" err="1" smtClean="0">
                <a:solidFill>
                  <a:schemeClr val="tx1"/>
                </a:solidFill>
                <a:latin typeface="+mn-lt"/>
                <a:ea typeface="+mn-ea"/>
                <a:cs typeface="+mn-cs"/>
              </a:rPr>
              <a:t>matching_text.conf.list</a:t>
            </a:r>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Explanation</a:t>
            </a:r>
          </a:p>
          <a:p>
            <a:r>
              <a:rPr lang="en-US" sz="1200" b="0" kern="1200" dirty="0" smtClean="0">
                <a:solidFill>
                  <a:schemeClr val="tx1"/>
                </a:solidFill>
                <a:latin typeface="+mn-lt"/>
                <a:ea typeface="+mn-ea"/>
                <a:cs typeface="+mn-cs"/>
              </a:rPr>
              <a:t>find . -name *</a:t>
            </a:r>
            <a:r>
              <a:rPr lang="en-US" sz="1200" b="0" kern="1200" dirty="0" err="1" smtClean="0">
                <a:solidFill>
                  <a:schemeClr val="tx1"/>
                </a:solidFill>
                <a:latin typeface="+mn-lt"/>
                <a:ea typeface="+mn-ea"/>
                <a:cs typeface="+mn-cs"/>
              </a:rPr>
              <a:t>conf</a:t>
            </a:r>
            <a:r>
              <a:rPr lang="en-US" sz="1200" b="0" kern="1200" dirty="0" smtClean="0">
                <a:solidFill>
                  <a:schemeClr val="tx1"/>
                </a:solidFill>
                <a:latin typeface="+mn-lt"/>
                <a:ea typeface="+mn-ea"/>
                <a:cs typeface="+mn-cs"/>
              </a:rPr>
              <a:t>* In current directory, recursively find all files with '</a:t>
            </a:r>
            <a:r>
              <a:rPr lang="en-US" sz="1200" b="0" kern="1200" dirty="0" err="1" smtClean="0">
                <a:solidFill>
                  <a:schemeClr val="tx1"/>
                </a:solidFill>
                <a:latin typeface="+mn-lt"/>
                <a:ea typeface="+mn-ea"/>
                <a:cs typeface="+mn-cs"/>
              </a:rPr>
              <a:t>conf</a:t>
            </a:r>
            <a:r>
              <a:rPr lang="en-US" sz="1200" b="0" kern="1200" dirty="0" smtClean="0">
                <a:solidFill>
                  <a:schemeClr val="tx1"/>
                </a:solidFill>
                <a:latin typeface="+mn-lt"/>
                <a:ea typeface="+mn-ea"/>
                <a:cs typeface="+mn-cs"/>
              </a:rPr>
              <a:t>' in the filename.</a:t>
            </a:r>
          </a:p>
          <a:p>
            <a:r>
              <a:rPr lang="en-US" sz="1200" b="0" kern="1200" dirty="0" smtClean="0">
                <a:solidFill>
                  <a:schemeClr val="tx1"/>
                </a:solidFill>
                <a:latin typeface="+mn-lt"/>
                <a:ea typeface="+mn-ea"/>
                <a:cs typeface="+mn-cs"/>
              </a:rPr>
              <a:t>-exec </a:t>
            </a:r>
            <a:r>
              <a:rPr lang="en-US" sz="1200" b="0" kern="1200" dirty="0" err="1" smtClean="0">
                <a:solidFill>
                  <a:schemeClr val="tx1"/>
                </a:solidFill>
                <a:latin typeface="+mn-lt"/>
                <a:ea typeface="+mn-ea"/>
                <a:cs typeface="+mn-cs"/>
              </a:rPr>
              <a:t>grep</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Hni</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matching_text</a:t>
            </a:r>
            <a:r>
              <a:rPr lang="en-US" sz="1200" b="0" kern="1200" dirty="0" smtClean="0">
                <a:solidFill>
                  <a:schemeClr val="tx1"/>
                </a:solidFill>
                <a:latin typeface="+mn-lt"/>
                <a:ea typeface="+mn-ea"/>
                <a:cs typeface="+mn-cs"/>
              </a:rPr>
              <a:t>' {} \; When a file is found matching the find above, execute the </a:t>
            </a:r>
            <a:r>
              <a:rPr lang="en-US" sz="1200" b="0" kern="1200" dirty="0" err="1" smtClean="0">
                <a:solidFill>
                  <a:schemeClr val="tx1"/>
                </a:solidFill>
                <a:latin typeface="+mn-lt"/>
                <a:ea typeface="+mn-ea"/>
                <a:cs typeface="+mn-cs"/>
              </a:rPr>
              <a:t>grep</a:t>
            </a:r>
            <a:r>
              <a:rPr lang="en-US" sz="1200" b="0" kern="1200" dirty="0" smtClean="0">
                <a:solidFill>
                  <a:schemeClr val="tx1"/>
                </a:solidFill>
                <a:latin typeface="+mn-lt"/>
                <a:ea typeface="+mn-ea"/>
                <a:cs typeface="+mn-cs"/>
              </a:rPr>
              <a:t> command to find all lines within the file containing '</a:t>
            </a:r>
            <a:r>
              <a:rPr lang="en-US" sz="1200" b="0" kern="1200" dirty="0" err="1" smtClean="0">
                <a:solidFill>
                  <a:schemeClr val="tx1"/>
                </a:solidFill>
                <a:latin typeface="+mn-lt"/>
                <a:ea typeface="+mn-ea"/>
                <a:cs typeface="+mn-cs"/>
              </a:rPr>
              <a:t>matching_text</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Here are what each of the </a:t>
            </a:r>
            <a:r>
              <a:rPr lang="en-US" sz="1200" b="0" kern="1200" dirty="0" err="1" smtClean="0">
                <a:solidFill>
                  <a:schemeClr val="tx1"/>
                </a:solidFill>
                <a:latin typeface="+mn-lt"/>
                <a:ea typeface="+mn-ea"/>
                <a:cs typeface="+mn-cs"/>
              </a:rPr>
              <a:t>grep</a:t>
            </a:r>
            <a:r>
              <a:rPr lang="en-US" sz="1200" b="0" kern="1200" dirty="0" smtClean="0">
                <a:solidFill>
                  <a:schemeClr val="tx1"/>
                </a:solidFill>
                <a:latin typeface="+mn-lt"/>
                <a:ea typeface="+mn-ea"/>
                <a:cs typeface="+mn-cs"/>
              </a:rPr>
              <a:t> switches do:</a:t>
            </a:r>
          </a:p>
          <a:p>
            <a:r>
              <a:rPr lang="en-US" sz="1200" b="0" kern="1200" dirty="0" err="1" smtClean="0">
                <a:solidFill>
                  <a:schemeClr val="tx1"/>
                </a:solidFill>
                <a:latin typeface="+mn-lt"/>
                <a:ea typeface="+mn-ea"/>
                <a:cs typeface="+mn-cs"/>
              </a:rPr>
              <a:t>grep</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ignore case.</a:t>
            </a:r>
          </a:p>
          <a:p>
            <a:r>
              <a:rPr lang="en-US" sz="1200" b="0" kern="1200" dirty="0" err="1" smtClean="0">
                <a:solidFill>
                  <a:schemeClr val="tx1"/>
                </a:solidFill>
                <a:latin typeface="+mn-lt"/>
                <a:ea typeface="+mn-ea"/>
                <a:cs typeface="+mn-cs"/>
              </a:rPr>
              <a:t>grep</a:t>
            </a:r>
            <a:r>
              <a:rPr lang="en-US" sz="1200" b="0" kern="1200" dirty="0" smtClean="0">
                <a:solidFill>
                  <a:schemeClr val="tx1"/>
                </a:solidFill>
                <a:latin typeface="+mn-lt"/>
                <a:ea typeface="+mn-ea"/>
                <a:cs typeface="+mn-cs"/>
              </a:rPr>
              <a:t> -H print the filename</a:t>
            </a:r>
          </a:p>
          <a:p>
            <a:r>
              <a:rPr lang="en-US" sz="1200" b="0" kern="1200" dirty="0" err="1" smtClean="0">
                <a:solidFill>
                  <a:schemeClr val="tx1"/>
                </a:solidFill>
                <a:latin typeface="+mn-lt"/>
                <a:ea typeface="+mn-ea"/>
                <a:cs typeface="+mn-cs"/>
              </a:rPr>
              <a:t>grep</a:t>
            </a:r>
            <a:r>
              <a:rPr lang="en-US" sz="1200" b="0" kern="1200" dirty="0" smtClean="0">
                <a:solidFill>
                  <a:schemeClr val="tx1"/>
                </a:solidFill>
                <a:latin typeface="+mn-lt"/>
                <a:ea typeface="+mn-ea"/>
                <a:cs typeface="+mn-cs"/>
              </a:rPr>
              <a:t> -n print the line number</a:t>
            </a:r>
          </a:p>
          <a:p>
            <a:r>
              <a:rPr lang="en-US" sz="1200" b="0" kern="1200" dirty="0" smtClean="0">
                <a:solidFill>
                  <a:schemeClr val="tx1"/>
                </a:solidFill>
                <a:latin typeface="+mn-lt"/>
                <a:ea typeface="+mn-ea"/>
                <a:cs typeface="+mn-cs"/>
              </a:rPr>
              <a:t>&gt; </a:t>
            </a:r>
            <a:r>
              <a:rPr lang="en-US" sz="1200" b="0" kern="1200" dirty="0" err="1" smtClean="0">
                <a:solidFill>
                  <a:schemeClr val="tx1"/>
                </a:solidFill>
                <a:latin typeface="+mn-lt"/>
                <a:ea typeface="+mn-ea"/>
                <a:cs typeface="+mn-cs"/>
              </a:rPr>
              <a:t>matching_text.conf.list</a:t>
            </a:r>
            <a:r>
              <a:rPr lang="en-US" sz="1200" b="0" kern="1200" dirty="0" smtClean="0">
                <a:solidFill>
                  <a:schemeClr val="tx1"/>
                </a:solidFill>
                <a:latin typeface="+mn-lt"/>
                <a:ea typeface="+mn-ea"/>
                <a:cs typeface="+mn-cs"/>
              </a:rPr>
              <a:t> Direct the </a:t>
            </a:r>
            <a:r>
              <a:rPr lang="en-US" sz="1200" b="0" kern="1200" dirty="0" err="1" smtClean="0">
                <a:solidFill>
                  <a:schemeClr val="tx1"/>
                </a:solidFill>
                <a:latin typeface="+mn-lt"/>
                <a:ea typeface="+mn-ea"/>
                <a:cs typeface="+mn-cs"/>
              </a:rPr>
              <a:t>grep</a:t>
            </a:r>
            <a:r>
              <a:rPr lang="en-US" sz="1200" b="0" kern="1200" dirty="0" smtClean="0">
                <a:solidFill>
                  <a:schemeClr val="tx1"/>
                </a:solidFill>
                <a:latin typeface="+mn-lt"/>
                <a:ea typeface="+mn-ea"/>
                <a:cs typeface="+mn-cs"/>
              </a:rPr>
              <a:t> output to a text file named '</a:t>
            </a:r>
            <a:r>
              <a:rPr lang="en-US" sz="1200" b="0" kern="1200" dirty="0" err="1" smtClean="0">
                <a:solidFill>
                  <a:schemeClr val="tx1"/>
                </a:solidFill>
                <a:latin typeface="+mn-lt"/>
                <a:ea typeface="+mn-ea"/>
                <a:cs typeface="+mn-cs"/>
              </a:rPr>
              <a:t>matching_text.conf.list</a:t>
            </a:r>
            <a:r>
              <a:rPr lang="en-US" sz="1200" b="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22</a:t>
            </a:fld>
            <a:endParaRPr lang="en-US"/>
          </a:p>
        </p:txBody>
      </p:sp>
    </p:spTree>
    <p:extLst>
      <p:ext uri="{BB962C8B-B14F-4D97-AF65-F5344CB8AC3E}">
        <p14:creationId xmlns:p14="http://schemas.microsoft.com/office/powerpoint/2010/main" val="3979933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www.bashoneliners.com</a:t>
            </a:r>
            <a:r>
              <a:rPr lang="en-US" dirty="0" smtClean="0"/>
              <a:t>/</a:t>
            </a:r>
            <a:r>
              <a:rPr lang="en-US" dirty="0" err="1" smtClean="0"/>
              <a:t>oneliners</a:t>
            </a:r>
            <a:r>
              <a:rPr lang="en-US" dirty="0" smtClean="0"/>
              <a:t>/</a:t>
            </a:r>
            <a:r>
              <a:rPr lang="en-US" dirty="0" err="1" smtClean="0"/>
              <a:t>oneliner</a:t>
            </a:r>
            <a:r>
              <a:rPr lang="en-US" dirty="0" smtClean="0"/>
              <a:t>/206/</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mvn</a:t>
            </a:r>
            <a:r>
              <a:rPr lang="en-US" dirty="0" smtClean="0"/>
              <a:t> </a:t>
            </a:r>
            <a:r>
              <a:rPr lang="en-US" dirty="0" err="1" smtClean="0"/>
              <a:t>dependency:list</a:t>
            </a:r>
            <a:r>
              <a:rPr lang="en-US" dirty="0" smtClean="0"/>
              <a:t> | </a:t>
            </a:r>
            <a:r>
              <a:rPr lang="en-US" dirty="0" err="1" smtClean="0"/>
              <a:t>sed</a:t>
            </a:r>
            <a:r>
              <a:rPr lang="en-US" dirty="0" smtClean="0"/>
              <a:t> -ne s/..........// -e /</a:t>
            </a:r>
            <a:r>
              <a:rPr lang="en-US" dirty="0" err="1" smtClean="0"/>
              <a:t>patterntoexclude</a:t>
            </a:r>
            <a:r>
              <a:rPr lang="en-US" dirty="0" smtClean="0"/>
              <a:t>/d -e s/:compile//p -e s/:runtime//p | sort | </a:t>
            </a:r>
            <a:r>
              <a:rPr lang="en-US" dirty="0" err="1" smtClean="0"/>
              <a:t>uniq</a:t>
            </a:r>
            <a:endParaRPr lang="en-US" dirty="0" smtClean="0"/>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23</a:t>
            </a:fld>
            <a:endParaRPr lang="en-US"/>
          </a:p>
        </p:txBody>
      </p:sp>
    </p:spTree>
    <p:extLst>
      <p:ext uri="{BB962C8B-B14F-4D97-AF65-F5344CB8AC3E}">
        <p14:creationId xmlns:p14="http://schemas.microsoft.com/office/powerpoint/2010/main" val="1326961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Quote from an article</a:t>
            </a:r>
            <a:r>
              <a:rPr lang="en-US" baseline="0" dirty="0" smtClean="0"/>
              <a:t> featured in Wired discussing whether the CLI is obsolete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It’s still an essential tool for developers and system administrators who require access to guts of our machines</a:t>
            </a:r>
          </a:p>
          <a:p>
            <a:endParaRPr lang="en-US" dirty="0" smtClean="0"/>
          </a:p>
          <a:p>
            <a:r>
              <a:rPr lang="en-US" sz="1200" kern="1200" dirty="0" smtClean="0">
                <a:solidFill>
                  <a:schemeClr val="tx1"/>
                </a:solidFill>
                <a:latin typeface="+mn-lt"/>
                <a:ea typeface="+mn-ea"/>
                <a:cs typeface="+mn-cs"/>
              </a:rPr>
              <a:t>“People drive cars with steering wheels and gas pedals. Does that mean you don’t need wrenches?” says Rob Pike, who was part of the team at Bell Labs that developed the UNIX operating system and now works at Google, where he oversaw the creation of </a:t>
            </a:r>
            <a:r>
              <a:rPr lang="en-US" sz="1200" kern="1200" dirty="0" smtClean="0">
                <a:solidFill>
                  <a:schemeClr val="tx1"/>
                </a:solidFill>
                <a:latin typeface="+mn-lt"/>
                <a:ea typeface="+mn-ea"/>
                <a:cs typeface="+mn-cs"/>
                <a:hlinkClick r:id="rId3"/>
              </a:rPr>
              <a:t>the Go programming language.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3</a:t>
            </a:fld>
            <a:endParaRPr lang="en-US"/>
          </a:p>
        </p:txBody>
      </p:sp>
    </p:spTree>
    <p:extLst>
      <p:ext uri="{BB962C8B-B14F-4D97-AF65-F5344CB8AC3E}">
        <p14:creationId xmlns:p14="http://schemas.microsoft.com/office/powerpoint/2010/main" val="2664383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a:t>
            </a:r>
            <a:r>
              <a:rPr lang="en-US" baseline="0" dirty="0" smtClean="0"/>
              <a:t> this in the order that the commands will be presented</a:t>
            </a:r>
          </a:p>
          <a:p>
            <a:endParaRPr lang="en-US" baseline="0" dirty="0" smtClean="0"/>
          </a:p>
          <a:p>
            <a:pPr lvl="1"/>
            <a:r>
              <a:rPr lang="en-US" dirty="0" smtClean="0"/>
              <a:t>unzip</a:t>
            </a:r>
          </a:p>
          <a:p>
            <a:pPr lvl="1"/>
            <a:r>
              <a:rPr lang="en-US" dirty="0" err="1" smtClean="0"/>
              <a:t>env</a:t>
            </a:r>
            <a:endParaRPr lang="en-US" dirty="0" smtClean="0"/>
          </a:p>
          <a:p>
            <a:pPr lvl="1"/>
            <a:r>
              <a:rPr lang="en-US" dirty="0" err="1" smtClean="0"/>
              <a:t>grep</a:t>
            </a:r>
            <a:endParaRPr lang="en-US" dirty="0" smtClean="0"/>
          </a:p>
          <a:p>
            <a:pPr lvl="1"/>
            <a:r>
              <a:rPr lang="en-US" dirty="0" smtClean="0"/>
              <a:t>find  </a:t>
            </a:r>
          </a:p>
          <a:p>
            <a:pPr lvl="1"/>
            <a:r>
              <a:rPr lang="en-US" dirty="0" err="1" smtClean="0"/>
              <a:t>lsof</a:t>
            </a:r>
            <a:endParaRPr lang="en-US" dirty="0" smtClean="0"/>
          </a:p>
          <a:p>
            <a:pPr lvl="1"/>
            <a:r>
              <a:rPr lang="en-US" dirty="0" err="1" smtClean="0"/>
              <a:t>awk</a:t>
            </a:r>
            <a:endParaRPr lang="en-US" dirty="0" smtClean="0"/>
          </a:p>
          <a:p>
            <a:pPr lvl="1"/>
            <a:r>
              <a:rPr lang="en-US" dirty="0" smtClean="0"/>
              <a:t>sort </a:t>
            </a:r>
          </a:p>
          <a:p>
            <a:pPr lvl="1"/>
            <a:r>
              <a:rPr lang="en-US" dirty="0" smtClean="0"/>
              <a:t>tail</a:t>
            </a:r>
          </a:p>
          <a:p>
            <a:pPr lvl="1"/>
            <a:r>
              <a:rPr lang="en-US" dirty="0" err="1" smtClean="0"/>
              <a:t>xargs</a:t>
            </a:r>
            <a:endParaRPr lang="en-US" dirty="0" smtClean="0"/>
          </a:p>
          <a:p>
            <a:pPr lvl="1"/>
            <a:r>
              <a:rPr lang="en-US" dirty="0" smtClean="0"/>
              <a:t>alias </a:t>
            </a:r>
          </a:p>
          <a:p>
            <a:pPr lvl="1"/>
            <a:r>
              <a:rPr lang="en-US" dirty="0" err="1" smtClean="0"/>
              <a:t>ssh</a:t>
            </a:r>
            <a:endParaRPr lang="en-US" dirty="0" smtClean="0"/>
          </a:p>
          <a:p>
            <a:pPr lvl="1"/>
            <a:r>
              <a:rPr lang="en-US" dirty="0" err="1" smtClean="0"/>
              <a:t>df</a:t>
            </a:r>
            <a:endParaRPr lang="en-US" dirty="0" smtClean="0"/>
          </a:p>
          <a:p>
            <a:pPr lvl="1"/>
            <a:r>
              <a:rPr lang="en-US" dirty="0" err="1" smtClean="0"/>
              <a:t>crontab</a:t>
            </a:r>
            <a:endParaRPr lang="en-US" dirty="0" smtClean="0"/>
          </a:p>
          <a:p>
            <a:pPr lvl="1"/>
            <a:r>
              <a:rPr lang="en-US" dirty="0" err="1" smtClean="0"/>
              <a:t>traceroute</a:t>
            </a:r>
            <a:endParaRPr lang="en-US" dirty="0" smtClean="0"/>
          </a:p>
          <a:p>
            <a:pPr lvl="1"/>
            <a:r>
              <a:rPr lang="en-US" dirty="0" smtClean="0"/>
              <a:t>and maybe a few more?</a:t>
            </a:r>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4</a:t>
            </a:fld>
            <a:endParaRPr lang="en-US"/>
          </a:p>
        </p:txBody>
      </p:sp>
    </p:spTree>
    <p:extLst>
      <p:ext uri="{BB962C8B-B14F-4D97-AF65-F5344CB8AC3E}">
        <p14:creationId xmlns:p14="http://schemas.microsoft.com/office/powerpoint/2010/main" val="183915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Cd to directory</a:t>
            </a:r>
          </a:p>
          <a:p>
            <a:r>
              <a:rPr lang="en-US" sz="1200" kern="1200" dirty="0" smtClean="0">
                <a:solidFill>
                  <a:schemeClr val="tx1"/>
                </a:solidFill>
                <a:latin typeface="+mn-lt"/>
                <a:ea typeface="+mn-ea"/>
                <a:cs typeface="+mn-cs"/>
              </a:rPr>
              <a:t>unzip '*.zip'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Talk about</a:t>
            </a:r>
            <a:r>
              <a:rPr lang="en-US" sz="1200" kern="1200" baseline="0" dirty="0" smtClean="0">
                <a:solidFill>
                  <a:schemeClr val="tx1"/>
                </a:solidFill>
                <a:latin typeface="+mn-lt"/>
                <a:ea typeface="+mn-ea"/>
                <a:cs typeface="+mn-cs"/>
              </a:rPr>
              <a:t> a scenario</a:t>
            </a:r>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5</a:t>
            </a:fld>
            <a:endParaRPr lang="en-US"/>
          </a:p>
        </p:txBody>
      </p:sp>
    </p:spTree>
    <p:extLst>
      <p:ext uri="{BB962C8B-B14F-4D97-AF65-F5344CB8AC3E}">
        <p14:creationId xmlns:p14="http://schemas.microsoft.com/office/powerpoint/2010/main" val="122105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env</a:t>
            </a:r>
            <a:r>
              <a:rPr lang="en-US" dirty="0" smtClean="0"/>
              <a:t> | </a:t>
            </a:r>
            <a:r>
              <a:rPr lang="en-US" dirty="0" err="1" smtClean="0"/>
              <a:t>grep</a:t>
            </a:r>
            <a:r>
              <a:rPr lang="en-US" baseline="0" dirty="0" smtClean="0"/>
              <a:t> “PATH”</a:t>
            </a:r>
          </a:p>
          <a:p>
            <a:endParaRPr lang="en-US" baseline="0" dirty="0" smtClean="0"/>
          </a:p>
          <a:p>
            <a:r>
              <a:rPr lang="en-US" baseline="0" dirty="0" smtClean="0"/>
              <a:t>Can you think of  another way to do this?</a:t>
            </a:r>
          </a:p>
          <a:p>
            <a:endParaRPr lang="en-US" baseline="0" dirty="0" smtClean="0"/>
          </a:p>
          <a:p>
            <a:r>
              <a:rPr lang="en-US" baseline="0" dirty="0" smtClean="0"/>
              <a:t>echo $PATH</a:t>
            </a:r>
          </a:p>
          <a:p>
            <a:endParaRPr lang="en-US" baseline="0" dirty="0" smtClean="0"/>
          </a:p>
          <a:p>
            <a:r>
              <a:rPr lang="en-US" baseline="0" dirty="0" smtClean="0"/>
              <a:t>Is there a difference? </a:t>
            </a:r>
          </a:p>
          <a:p>
            <a:endParaRPr lang="en-US" baseline="0" dirty="0" smtClean="0"/>
          </a:p>
          <a:p>
            <a:r>
              <a:rPr lang="en-US" baseline="0" dirty="0" smtClean="0"/>
              <a:t>PATH=/some/path when you </a:t>
            </a:r>
            <a:r>
              <a:rPr lang="en-US" baseline="0" dirty="0" err="1" smtClean="0"/>
              <a:t>grep</a:t>
            </a:r>
            <a:r>
              <a:rPr lang="en-US" baseline="0" dirty="0" smtClean="0"/>
              <a:t> from </a:t>
            </a:r>
            <a:r>
              <a:rPr lang="en-US" baseline="0" dirty="0" err="1" smtClean="0"/>
              <a:t>env</a:t>
            </a:r>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6</a:t>
            </a:fld>
            <a:endParaRPr lang="en-US"/>
          </a:p>
        </p:txBody>
      </p:sp>
    </p:spTree>
    <p:extLst>
      <p:ext uri="{BB962C8B-B14F-4D97-AF65-F5344CB8AC3E}">
        <p14:creationId xmlns:p14="http://schemas.microsoft.com/office/powerpoint/2010/main" val="3032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www.bashoneliners.com</a:t>
            </a:r>
            <a:r>
              <a:rPr lang="en-US" dirty="0" smtClean="0"/>
              <a:t>/</a:t>
            </a:r>
            <a:r>
              <a:rPr lang="en-US" dirty="0" err="1" smtClean="0"/>
              <a:t>oneliners</a:t>
            </a:r>
            <a:r>
              <a:rPr lang="en-US" dirty="0" smtClean="0"/>
              <a:t>/</a:t>
            </a:r>
            <a:r>
              <a:rPr lang="en-US" dirty="0" err="1" smtClean="0"/>
              <a:t>oneliner</a:t>
            </a:r>
            <a:r>
              <a:rPr lang="en-US" dirty="0" smtClean="0"/>
              <a:t>/187/</a:t>
            </a:r>
          </a:p>
          <a:p>
            <a:endParaRPr lang="en-US" dirty="0" smtClean="0"/>
          </a:p>
          <a:p>
            <a:endParaRPr lang="en-US" dirty="0" smtClean="0"/>
          </a:p>
          <a:p>
            <a:r>
              <a:rPr lang="en-US" dirty="0" err="1" smtClean="0"/>
              <a:t>lsof</a:t>
            </a:r>
            <a:r>
              <a:rPr lang="en-US" baseline="0" dirty="0" smtClean="0"/>
              <a:t> | more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lsof</a:t>
            </a:r>
            <a:r>
              <a:rPr lang="en-US" dirty="0" smtClean="0"/>
              <a:t> / | </a:t>
            </a:r>
            <a:r>
              <a:rPr lang="en-US" dirty="0" err="1" smtClean="0"/>
              <a:t>awk</a:t>
            </a:r>
            <a:r>
              <a:rPr lang="en-US" dirty="0" smtClean="0"/>
              <a:t> '{ if($7 &gt; 1048576) print $7/1048576 "MB" " " $9 " " $1 }' | sort -n -u | tail</a:t>
            </a:r>
          </a:p>
          <a:p>
            <a:endParaRPr lang="en-US" dirty="0" smtClean="0"/>
          </a:p>
          <a:p>
            <a:r>
              <a:rPr lang="en-US" sz="1200" kern="1200" dirty="0" smtClean="0">
                <a:solidFill>
                  <a:schemeClr val="tx1"/>
                </a:solidFill>
                <a:latin typeface="+mn-lt"/>
                <a:ea typeface="+mn-ea"/>
                <a:cs typeface="+mn-cs"/>
              </a:rPr>
              <a:t>1,024^2 = </a:t>
            </a:r>
            <a:r>
              <a:rPr lang="en-US" dirty="0" smtClean="0"/>
              <a:t>1048576 is 1MB</a:t>
            </a:r>
          </a:p>
          <a:p>
            <a:r>
              <a:rPr lang="en-US" dirty="0" smtClean="0"/>
              <a:t>$7 File size </a:t>
            </a:r>
          </a:p>
          <a:p>
            <a:r>
              <a:rPr lang="en-US" dirty="0" smtClean="0"/>
              <a:t>$9 File name</a:t>
            </a:r>
          </a:p>
          <a:p>
            <a:r>
              <a:rPr lang="en-US" dirty="0" smtClean="0"/>
              <a:t>$1 Command</a:t>
            </a:r>
          </a:p>
          <a:p>
            <a:endParaRPr lang="en-US" dirty="0" smtClean="0"/>
          </a:p>
          <a:p>
            <a:r>
              <a:rPr lang="en-US" dirty="0" smtClean="0"/>
              <a:t>Sort numeric</a:t>
            </a:r>
            <a:r>
              <a:rPr lang="en-US" baseline="0" dirty="0" smtClean="0"/>
              <a:t> </a:t>
            </a:r>
            <a:r>
              <a:rPr lang="en-US" baseline="0" dirty="0" smtClean="0"/>
              <a:t>unique. Why numeric?</a:t>
            </a:r>
            <a:endParaRPr lang="en-US" baseline="0" dirty="0" smtClean="0"/>
          </a:p>
          <a:p>
            <a:endParaRPr lang="en-US" baseline="0" dirty="0" smtClean="0"/>
          </a:p>
          <a:p>
            <a:r>
              <a:rPr lang="en-US" baseline="0" dirty="0" smtClean="0"/>
              <a:t>How would you get the smallest 10?</a:t>
            </a:r>
          </a:p>
          <a:p>
            <a:endParaRPr lang="en-US" baseline="0" dirty="0" smtClean="0"/>
          </a:p>
          <a:p>
            <a:r>
              <a:rPr lang="en-US" dirty="0" smtClean="0"/>
              <a:t>Make your own pipe? </a:t>
            </a:r>
          </a:p>
          <a:p>
            <a:r>
              <a:rPr lang="en-US" sz="1200" kern="1200" dirty="0" err="1" smtClean="0">
                <a:solidFill>
                  <a:schemeClr val="tx1"/>
                </a:solidFill>
                <a:latin typeface="+mn-lt"/>
                <a:ea typeface="+mn-ea"/>
                <a:cs typeface="+mn-cs"/>
              </a:rPr>
              <a:t>mkfifo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fifo_pipe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tail -f </a:t>
            </a:r>
            <a:r>
              <a:rPr lang="en-US" sz="1200" kern="1200" dirty="0" err="1" smtClean="0">
                <a:solidFill>
                  <a:schemeClr val="tx1"/>
                </a:solidFill>
                <a:latin typeface="+mn-lt"/>
                <a:ea typeface="+mn-ea"/>
                <a:cs typeface="+mn-cs"/>
              </a:rPr>
              <a:t>fifo_pipe</a:t>
            </a:r>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7</a:t>
            </a:fld>
            <a:endParaRPr lang="en-US"/>
          </a:p>
        </p:txBody>
      </p:sp>
    </p:spTree>
    <p:extLst>
      <p:ext uri="{BB962C8B-B14F-4D97-AF65-F5344CB8AC3E}">
        <p14:creationId xmlns:p14="http://schemas.microsoft.com/office/powerpoint/2010/main" val="393603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Apoorvas-MacBook-Pro:bash-one-liners</a:t>
            </a:r>
            <a:r>
              <a:rPr lang="en-US" sz="1200" kern="1200" dirty="0" smtClean="0">
                <a:solidFill>
                  <a:schemeClr val="tx1"/>
                </a:solidFill>
                <a:latin typeface="+mn-lt"/>
                <a:ea typeface="+mn-ea"/>
                <a:cs typeface="+mn-cs"/>
              </a:rPr>
              <a:t> Apoorva$ </a:t>
            </a:r>
            <a:r>
              <a:rPr lang="en-US" sz="1200" kern="1200" dirty="0" err="1" smtClean="0">
                <a:solidFill>
                  <a:schemeClr val="tx1"/>
                </a:solidFill>
                <a:latin typeface="+mn-lt"/>
                <a:ea typeface="+mn-ea"/>
                <a:cs typeface="+mn-cs"/>
              </a:rPr>
              <a:t>ls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README.md</a:t>
            </a:r>
            <a:r>
              <a:rPr lang="en-US" sz="1200" kern="1200" dirty="0" smtClean="0">
                <a:solidFill>
                  <a:schemeClr val="tx1"/>
                </a:solidFill>
                <a:latin typeface="+mn-lt"/>
                <a:ea typeface="+mn-ea"/>
                <a:cs typeface="+mn-cs"/>
              </a:rPr>
              <a:t>			ata2358-at.jpg.zip		</a:t>
            </a:r>
            <a:r>
              <a:rPr lang="en-US" sz="1200" kern="1200" dirty="0" err="1" smtClean="0">
                <a:solidFill>
                  <a:schemeClr val="tx1"/>
                </a:solidFill>
                <a:latin typeface="+mn-lt"/>
                <a:ea typeface="+mn-ea"/>
                <a:cs typeface="+mn-cs"/>
              </a:rPr>
              <a:t>bash_cheat_sheet.pdf.zip</a:t>
            </a:r>
            <a:endParaRPr lang="en-US" sz="1200" kern="1200" dirty="0" smtClean="0">
              <a:solidFill>
                <a:schemeClr val="tx1"/>
              </a:solidFill>
              <a:latin typeface="+mn-lt"/>
              <a:ea typeface="+mn-ea"/>
              <a:cs typeface="+mn-cs"/>
            </a:endParaRPr>
          </a:p>
          <a:p>
            <a:endParaRPr lang="en-US" dirty="0" smtClean="0"/>
          </a:p>
          <a:p>
            <a:r>
              <a:rPr lang="en-US" dirty="0" smtClean="0"/>
              <a:t># after</a:t>
            </a:r>
            <a:r>
              <a:rPr lang="en-US" baseline="0" dirty="0" smtClean="0"/>
              <a:t> unzip ‘*.zip’</a:t>
            </a:r>
          </a:p>
          <a:p>
            <a:endParaRPr lang="en-US" dirty="0" smtClean="0"/>
          </a:p>
          <a:p>
            <a:r>
              <a:rPr lang="de-DE" dirty="0" smtClean="0"/>
              <a:t>$ </a:t>
            </a:r>
            <a:r>
              <a:rPr lang="en-US" sz="1200" kern="1200" dirty="0" smtClean="0">
                <a:solidFill>
                  <a:schemeClr val="tx1"/>
                </a:solidFill>
                <a:latin typeface="+mn-lt"/>
                <a:ea typeface="+mn-ea"/>
                <a:cs typeface="+mn-cs"/>
              </a:rPr>
              <a:t>find . -name '*.jpg' </a:t>
            </a:r>
            <a:r>
              <a:rPr lang="de-DE" b="1" dirty="0" smtClean="0"/>
              <a:t>| </a:t>
            </a:r>
            <a:r>
              <a:rPr lang="de-DE" b="1" dirty="0" err="1" smtClean="0"/>
              <a:t>xargs</a:t>
            </a:r>
            <a:r>
              <a:rPr lang="de-DE" b="1" dirty="0" smtClean="0"/>
              <a:t> </a:t>
            </a:r>
            <a:r>
              <a:rPr lang="de-DE" b="1" dirty="0" err="1" smtClean="0"/>
              <a:t>rm</a:t>
            </a:r>
            <a:r>
              <a:rPr lang="de-DE" b="1" dirty="0" smtClean="0"/>
              <a:t> -</a:t>
            </a:r>
            <a:r>
              <a:rPr lang="de-DE" b="1" dirty="0" err="1" smtClean="0"/>
              <a:t>rf</a:t>
            </a:r>
            <a:endParaRPr lang="de-DE" dirty="0" smtClean="0"/>
          </a:p>
          <a:p>
            <a:endParaRPr lang="de-DE" dirty="0" smtClean="0"/>
          </a:p>
          <a:p>
            <a:r>
              <a:rPr lang="de-DE" dirty="0" smtClean="0"/>
              <a:t>$ </a:t>
            </a:r>
            <a:r>
              <a:rPr lang="de-DE" dirty="0" err="1" smtClean="0"/>
              <a:t>ls</a:t>
            </a:r>
            <a:endParaRPr lang="de-DE" dirty="0" smtClean="0"/>
          </a:p>
          <a:p>
            <a:r>
              <a:rPr lang="en-US" dirty="0" smtClean="0"/>
              <a:t>&lt;doesn’t exist</a:t>
            </a:r>
            <a:r>
              <a:rPr lang="en-US" baseline="0" dirty="0" smtClean="0"/>
              <a:t> anymore</a:t>
            </a:r>
            <a:r>
              <a:rPr lang="en-US" dirty="0" smtClean="0"/>
              <a:t>&gt;</a:t>
            </a:r>
          </a:p>
          <a:p>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8</a:t>
            </a:fld>
            <a:endParaRPr lang="en-US"/>
          </a:p>
        </p:txBody>
      </p:sp>
    </p:spTree>
    <p:extLst>
      <p:ext uri="{BB962C8B-B14F-4D97-AF65-F5344CB8AC3E}">
        <p14:creationId xmlns:p14="http://schemas.microsoft.com/office/powerpoint/2010/main" val="672602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alias </a:t>
            </a:r>
            <a:r>
              <a:rPr lang="en-US" sz="1200" kern="1200" dirty="0" err="1" smtClean="0">
                <a:solidFill>
                  <a:schemeClr val="tx1"/>
                </a:solidFill>
                <a:latin typeface="+mn-lt"/>
                <a:ea typeface="+mn-ea"/>
                <a:cs typeface="+mn-cs"/>
              </a:rPr>
              <a:t>cp</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alias mv='mv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alias </a:t>
            </a:r>
            <a:r>
              <a:rPr lang="en-US" sz="1200" kern="1200" dirty="0" err="1" smtClean="0">
                <a:solidFill>
                  <a:schemeClr val="tx1"/>
                </a:solidFill>
                <a:latin typeface="+mn-lt"/>
                <a:ea typeface="+mn-ea"/>
                <a:cs typeface="+mn-cs"/>
              </a:rPr>
              <a:t>rm</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7EA8D0-7340-E84F-905E-92826AC854C8}" type="slidenum">
              <a:rPr lang="en-US" smtClean="0"/>
              <a:t>9</a:t>
            </a:fld>
            <a:endParaRPr lang="en-US"/>
          </a:p>
        </p:txBody>
      </p:sp>
    </p:spTree>
    <p:extLst>
      <p:ext uri="{BB962C8B-B14F-4D97-AF65-F5344CB8AC3E}">
        <p14:creationId xmlns:p14="http://schemas.microsoft.com/office/powerpoint/2010/main" val="380846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01E3-5BD2-854C-B0E2-09A56F062C2C}" type="datetimeFigureOut">
              <a:rPr lang="en-US" smtClean="0"/>
              <a:t>11/16/15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A10C1-6038-2B4B-82DA-BD7754EEB336}"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01E3-5BD2-854C-B0E2-09A56F062C2C}" type="datetimeFigureOut">
              <a:rPr lang="en-US" smtClean="0"/>
              <a:t>11/16/15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A10C1-6038-2B4B-82DA-BD7754EEB336}"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01E3-5BD2-854C-B0E2-09A56F062C2C}" type="datetimeFigureOut">
              <a:rPr lang="en-US" smtClean="0"/>
              <a:t>11/16/15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A10C1-6038-2B4B-82DA-BD7754EEB336}"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6801E3-5BD2-854C-B0E2-09A56F062C2C}" type="datetimeFigureOut">
              <a:rPr lang="en-US" smtClean="0"/>
              <a:t>11/16/15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A10C1-6038-2B4B-82DA-BD7754EEB336}"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6801E3-5BD2-854C-B0E2-09A56F062C2C}" type="datetimeFigureOut">
              <a:rPr lang="en-US" smtClean="0"/>
              <a:t>11/16/15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A10C1-6038-2B4B-82DA-BD7754EEB336}"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6801E3-5BD2-854C-B0E2-09A56F062C2C}" type="datetimeFigureOut">
              <a:rPr lang="en-US" smtClean="0"/>
              <a:t>11/16/15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A10C1-6038-2B4B-82DA-BD7754EEB336}"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801E3-5BD2-854C-B0E2-09A56F062C2C}" type="datetimeFigureOut">
              <a:rPr lang="en-US" smtClean="0"/>
              <a:t>11/16/15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A10C1-6038-2B4B-82DA-BD7754EEB336}"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01E3-5BD2-854C-B0E2-09A56F062C2C}" type="datetimeFigureOut">
              <a:rPr lang="en-US" smtClean="0"/>
              <a:t>11/16/15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A10C1-6038-2B4B-82DA-BD7754EEB336}"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01E3-5BD2-854C-B0E2-09A56F062C2C}" type="datetimeFigureOut">
              <a:rPr lang="en-US" smtClean="0"/>
              <a:t>11/16/15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A10C1-6038-2B4B-82DA-BD7754EEB336}"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801E3-5BD2-854C-B0E2-09A56F062C2C}" type="datetimeFigureOut">
              <a:rPr lang="en-US" smtClean="0"/>
              <a:t>11/16/15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A10C1-6038-2B4B-82DA-BD7754EEB336}"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openhub.net/p/bas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bashoneliners.com/oneliners/oneliner/popular/" TargetMode="External"/><Relationship Id="rId4" Type="http://schemas.openxmlformats.org/officeDocument/2006/relationships/hyperlink" Target="http://www.tuxradar.com/content/command-line-tricks-smart-geeks" TargetMode="External"/><Relationship Id="rId5" Type="http://schemas.openxmlformats.org/officeDocument/2006/relationships/hyperlink" Target="http://www.cs.upc.edu/~padro/Unixforpoets.pdf"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Some Bash One-Liners: Explained</a:t>
            </a:r>
            <a:endParaRPr lang="en-US" dirty="0"/>
          </a:p>
        </p:txBody>
      </p:sp>
      <p:sp>
        <p:nvSpPr>
          <p:cNvPr id="3" name="Subtitle 2"/>
          <p:cNvSpPr>
            <a:spLocks noGrp="1"/>
          </p:cNvSpPr>
          <p:nvPr>
            <p:ph type="subTitle" idx="1"/>
          </p:nvPr>
        </p:nvSpPr>
        <p:spPr/>
        <p:txBody>
          <a:bodyPr>
            <a:normAutofit/>
          </a:bodyPr>
          <a:lstStyle/>
          <a:p>
            <a:r>
              <a:rPr lang="en-US" dirty="0" smtClean="0"/>
              <a:t>Apoorva </a:t>
            </a:r>
            <a:endParaRPr lang="en-US" dirty="0" smtClean="0"/>
          </a:p>
          <a:p>
            <a:r>
              <a:rPr lang="en-US" dirty="0" smtClean="0"/>
              <a:t>UMass </a:t>
            </a:r>
            <a:r>
              <a:rPr lang="en-US" dirty="0" smtClean="0"/>
              <a:t>Amherst</a:t>
            </a:r>
            <a:endParaRPr lang="en-US" dirty="0"/>
          </a:p>
        </p:txBody>
      </p:sp>
    </p:spTree>
    <p:extLst>
      <p:ext uri="{BB962C8B-B14F-4D97-AF65-F5344CB8AC3E}">
        <p14:creationId xmlns:p14="http://schemas.microsoft.com/office/powerpoint/2010/main" val="131220397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SSH into a host at CS and report file system disk space usage</a:t>
            </a:r>
            <a:endParaRPr lang="en-US" dirty="0"/>
          </a:p>
        </p:txBody>
      </p:sp>
      <p:sp>
        <p:nvSpPr>
          <p:cNvPr id="3" name="Text Placeholder 2"/>
          <p:cNvSpPr>
            <a:spLocks noGrp="1"/>
          </p:cNvSpPr>
          <p:nvPr>
            <p:ph type="body" idx="1"/>
          </p:nvPr>
        </p:nvSpPr>
        <p:spPr/>
        <p:txBody>
          <a:bodyPr/>
          <a:lstStyle/>
          <a:p>
            <a:r>
              <a:rPr lang="en-US" dirty="0" err="1" smtClean="0"/>
              <a:t>ssh</a:t>
            </a:r>
            <a:r>
              <a:rPr lang="en-US" dirty="0" smtClean="0"/>
              <a:t>, </a:t>
            </a:r>
            <a:r>
              <a:rPr lang="en-US" dirty="0" err="1" smtClean="0"/>
              <a:t>df</a:t>
            </a:r>
            <a:endParaRPr lang="en-US" dirty="0"/>
          </a:p>
        </p:txBody>
      </p:sp>
    </p:spTree>
    <p:extLst>
      <p:ext uri="{BB962C8B-B14F-4D97-AF65-F5344CB8AC3E}">
        <p14:creationId xmlns:p14="http://schemas.microsoft.com/office/powerpoint/2010/main" val="28296850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UP A CRON JOB WITH the small shell script provided to you as the command</a:t>
            </a:r>
            <a:endParaRPr lang="en-US" dirty="0"/>
          </a:p>
        </p:txBody>
      </p:sp>
      <p:sp>
        <p:nvSpPr>
          <p:cNvPr id="3" name="Text Placeholder 2"/>
          <p:cNvSpPr>
            <a:spLocks noGrp="1"/>
          </p:cNvSpPr>
          <p:nvPr>
            <p:ph type="body" idx="1"/>
          </p:nvPr>
        </p:nvSpPr>
        <p:spPr/>
        <p:txBody>
          <a:bodyPr/>
          <a:lstStyle/>
          <a:p>
            <a:r>
              <a:rPr lang="en-US" dirty="0" err="1" smtClean="0"/>
              <a:t>chmod</a:t>
            </a:r>
            <a:r>
              <a:rPr lang="en-US" dirty="0" smtClean="0"/>
              <a:t>, </a:t>
            </a:r>
            <a:r>
              <a:rPr lang="en-US" dirty="0" err="1" smtClean="0"/>
              <a:t>crontab</a:t>
            </a:r>
            <a:endParaRPr lang="en-US" dirty="0"/>
          </a:p>
        </p:txBody>
      </p:sp>
    </p:spTree>
    <p:extLst>
      <p:ext uri="{BB962C8B-B14F-4D97-AF65-F5344CB8AC3E}">
        <p14:creationId xmlns:p14="http://schemas.microsoft.com/office/powerpoint/2010/main" val="334085477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1143000"/>
          </a:xfrm>
        </p:spPr>
        <p:txBody>
          <a:bodyPr>
            <a:normAutofit fontScale="90000"/>
          </a:bodyPr>
          <a:lstStyle/>
          <a:p>
            <a:r>
              <a:rPr lang="en-US" dirty="0" smtClean="0"/>
              <a:t> </a:t>
            </a:r>
            <a:r>
              <a:rPr lang="en-US" dirty="0" err="1"/>
              <a:t>Crontab</a:t>
            </a:r>
            <a:r>
              <a:rPr lang="en-US" dirty="0"/>
              <a:t> Fields and Allowed Ranges (Linux </a:t>
            </a:r>
            <a:r>
              <a:rPr lang="en-US" dirty="0" err="1"/>
              <a:t>Crontab</a:t>
            </a:r>
            <a:r>
              <a:rPr lang="en-US" dirty="0"/>
              <a:t> Syntax)</a:t>
            </a:r>
            <a:br>
              <a:rPr lang="en-US" dirty="0"/>
            </a:br>
            <a:endParaRPr lang="en-US" dirty="0"/>
          </a:p>
        </p:txBody>
      </p:sp>
      <p:sp>
        <p:nvSpPr>
          <p:cNvPr id="5" name="Content Placeholder 4"/>
          <p:cNvSpPr>
            <a:spLocks noGrp="1"/>
          </p:cNvSpPr>
          <p:nvPr>
            <p:ph idx="1"/>
          </p:nvPr>
        </p:nvSpPr>
        <p:spPr/>
        <p:txBody>
          <a:bodyPr>
            <a:normAutofit lnSpcReduction="10000"/>
          </a:bodyPr>
          <a:lstStyle/>
          <a:p>
            <a:r>
              <a:rPr lang="en-US" b="1" dirty="0" smtClean="0"/>
              <a:t>Field</a:t>
            </a:r>
            <a:r>
              <a:rPr lang="en-US" b="1" dirty="0"/>
              <a:t>	Description	</a:t>
            </a:r>
            <a:r>
              <a:rPr lang="en-US" b="1" dirty="0" smtClean="0"/>
              <a:t>	Allowed </a:t>
            </a:r>
            <a:r>
              <a:rPr lang="en-US" b="1" dirty="0"/>
              <a:t>Value	</a:t>
            </a:r>
          </a:p>
          <a:p>
            <a:r>
              <a:rPr lang="en-US" dirty="0"/>
              <a:t>MIN	Minute field	0 to 59	</a:t>
            </a:r>
          </a:p>
          <a:p>
            <a:r>
              <a:rPr lang="en-US" dirty="0"/>
              <a:t>HOUR	Hour field	</a:t>
            </a:r>
            <a:r>
              <a:rPr lang="en-US" dirty="0" smtClean="0"/>
              <a:t>	0 </a:t>
            </a:r>
            <a:r>
              <a:rPr lang="en-US" dirty="0"/>
              <a:t>to 23	</a:t>
            </a:r>
          </a:p>
          <a:p>
            <a:r>
              <a:rPr lang="en-US" dirty="0"/>
              <a:t>DOM	Day of Month	1-31	</a:t>
            </a:r>
          </a:p>
          <a:p>
            <a:r>
              <a:rPr lang="en-US" dirty="0"/>
              <a:t>MON	Month field	</a:t>
            </a:r>
            <a:r>
              <a:rPr lang="en-US" dirty="0" smtClean="0"/>
              <a:t>1</a:t>
            </a:r>
            <a:r>
              <a:rPr lang="en-US" dirty="0"/>
              <a:t>-12	</a:t>
            </a:r>
          </a:p>
          <a:p>
            <a:r>
              <a:rPr lang="en-US" dirty="0"/>
              <a:t>DOW	Day Of Week	0-6	</a:t>
            </a:r>
          </a:p>
          <a:p>
            <a:r>
              <a:rPr lang="en-US" dirty="0"/>
              <a:t>CMD	Command	</a:t>
            </a:r>
            <a:r>
              <a:rPr lang="en-US" dirty="0" smtClean="0"/>
              <a:t>	Any command</a:t>
            </a:r>
            <a:endParaRPr lang="en-US" dirty="0"/>
          </a:p>
          <a:p>
            <a:endParaRPr lang="en-US" dirty="0"/>
          </a:p>
        </p:txBody>
      </p:sp>
    </p:spTree>
    <p:extLst>
      <p:ext uri="{BB962C8B-B14F-4D97-AF65-F5344CB8AC3E}">
        <p14:creationId xmlns:p14="http://schemas.microsoft.com/office/powerpoint/2010/main" val="140412940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070769"/>
            <a:ext cx="7772400" cy="1362075"/>
          </a:xfrm>
        </p:spPr>
        <p:txBody>
          <a:bodyPr>
            <a:normAutofit fontScale="90000"/>
          </a:bodyPr>
          <a:lstStyle/>
          <a:p>
            <a:r>
              <a:rPr lang="en-US" dirty="0" smtClean="0"/>
              <a:t>run </a:t>
            </a:r>
            <a:r>
              <a:rPr lang="en-US" dirty="0" err="1" smtClean="0"/>
              <a:t>traceroute</a:t>
            </a:r>
            <a:r>
              <a:rPr lang="en-US" dirty="0" smtClean="0"/>
              <a:t>, </a:t>
            </a:r>
            <a:r>
              <a:rPr lang="en-US" dirty="0" err="1" smtClean="0"/>
              <a:t>ifconfig</a:t>
            </a:r>
            <a:r>
              <a:rPr lang="en-US" dirty="0" smtClean="0"/>
              <a:t>, and </a:t>
            </a:r>
            <a:r>
              <a:rPr lang="en-US" dirty="0" err="1" smtClean="0"/>
              <a:t>nslookup</a:t>
            </a:r>
            <a:r>
              <a:rPr lang="en-US" dirty="0" smtClean="0"/>
              <a:t> </a:t>
            </a:r>
            <a:r>
              <a:rPr lang="en-US" dirty="0" smtClean="0"/>
              <a:t>for your website and write </a:t>
            </a:r>
            <a:r>
              <a:rPr lang="en-US" dirty="0" smtClean="0"/>
              <a:t>all the results </a:t>
            </a:r>
            <a:r>
              <a:rPr lang="en-US" dirty="0" smtClean="0"/>
              <a:t>into a </a:t>
            </a:r>
            <a:r>
              <a:rPr lang="en-US" dirty="0" smtClean="0"/>
              <a:t>single file</a:t>
            </a:r>
            <a:endParaRPr lang="en-US" dirty="0"/>
          </a:p>
        </p:txBody>
      </p:sp>
      <p:sp>
        <p:nvSpPr>
          <p:cNvPr id="3" name="Text Placeholder 2"/>
          <p:cNvSpPr>
            <a:spLocks noGrp="1"/>
          </p:cNvSpPr>
          <p:nvPr>
            <p:ph type="body" idx="1"/>
          </p:nvPr>
        </p:nvSpPr>
        <p:spPr>
          <a:xfrm>
            <a:off x="722313" y="2365169"/>
            <a:ext cx="7772400" cy="1500187"/>
          </a:xfrm>
        </p:spPr>
        <p:txBody>
          <a:bodyPr/>
          <a:lstStyle/>
          <a:p>
            <a:r>
              <a:rPr lang="en-US" dirty="0" err="1" smtClean="0"/>
              <a:t>traceroute</a:t>
            </a:r>
            <a:r>
              <a:rPr lang="en-US" dirty="0" smtClean="0"/>
              <a:t>, </a:t>
            </a:r>
            <a:r>
              <a:rPr lang="en-US" dirty="0" err="1" smtClean="0"/>
              <a:t>ifconfig</a:t>
            </a:r>
            <a:r>
              <a:rPr lang="en-US" dirty="0" smtClean="0"/>
              <a:t>, </a:t>
            </a:r>
            <a:r>
              <a:rPr lang="en-US" dirty="0" err="1" smtClean="0"/>
              <a:t>nslookup</a:t>
            </a:r>
            <a:r>
              <a:rPr lang="en-US" dirty="0" smtClean="0"/>
              <a:t>, </a:t>
            </a:r>
            <a:r>
              <a:rPr lang="en-US" dirty="0" smtClean="0"/>
              <a:t>&gt;, &gt;&gt;</a:t>
            </a:r>
            <a:endParaRPr lang="en-US" dirty="0"/>
          </a:p>
        </p:txBody>
      </p:sp>
    </p:spTree>
    <p:extLst>
      <p:ext uri="{BB962C8B-B14F-4D97-AF65-F5344CB8AC3E}">
        <p14:creationId xmlns:p14="http://schemas.microsoft.com/office/powerpoint/2010/main" val="138309396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744921"/>
            <a:ext cx="7772400" cy="1362075"/>
          </a:xfrm>
        </p:spPr>
        <p:txBody>
          <a:bodyPr>
            <a:normAutofit fontScale="90000"/>
          </a:bodyPr>
          <a:lstStyle/>
          <a:p>
            <a:r>
              <a:rPr lang="en-US" dirty="0"/>
              <a:t>Which one is correct if you want to redirect both </a:t>
            </a:r>
            <a:r>
              <a:rPr lang="en-US" dirty="0" err="1"/>
              <a:t>stdout</a:t>
            </a:r>
            <a:r>
              <a:rPr lang="en-US" dirty="0"/>
              <a:t> and </a:t>
            </a:r>
            <a:r>
              <a:rPr lang="en-US" dirty="0" err="1"/>
              <a:t>stderr</a:t>
            </a:r>
            <a:r>
              <a:rPr lang="en-US" dirty="0"/>
              <a:t> into a </a:t>
            </a:r>
            <a:r>
              <a:rPr lang="en-US" dirty="0" err="1"/>
              <a:t>logfile</a:t>
            </a:r>
            <a:r>
              <a:rPr lang="en-US" dirty="0"/>
              <a:t>?</a:t>
            </a:r>
            <a:br>
              <a:rPr lang="en-US" dirty="0"/>
            </a:br>
            <a:r>
              <a:rPr lang="en-US" cap="none" dirty="0" smtClean="0">
                <a:latin typeface="Courier"/>
                <a:cs typeface="Courier"/>
              </a:rPr>
              <a:t/>
            </a:r>
            <a:br>
              <a:rPr lang="en-US" cap="none" dirty="0" smtClean="0">
                <a:latin typeface="Courier"/>
                <a:cs typeface="Courier"/>
              </a:rPr>
            </a:br>
            <a:r>
              <a:rPr lang="en-US" cap="none" dirty="0" smtClean="0">
                <a:latin typeface="Courier"/>
                <a:cs typeface="Courier"/>
              </a:rPr>
              <a:t>a. </a:t>
            </a:r>
            <a:r>
              <a:rPr lang="en-US" cap="none" dirty="0" err="1" smtClean="0">
                <a:latin typeface="Courier"/>
                <a:cs typeface="Courier"/>
              </a:rPr>
              <a:t>somecmd</a:t>
            </a:r>
            <a:r>
              <a:rPr lang="en-US" cap="none" dirty="0" smtClean="0">
                <a:latin typeface="Courier"/>
                <a:cs typeface="Courier"/>
              </a:rPr>
              <a:t> &gt;&gt;</a:t>
            </a:r>
            <a:r>
              <a:rPr lang="en-US" cap="none" dirty="0" err="1" smtClean="0">
                <a:latin typeface="Courier"/>
                <a:cs typeface="Courier"/>
              </a:rPr>
              <a:t>logfile</a:t>
            </a:r>
            <a:r>
              <a:rPr lang="en-US" cap="none" dirty="0" smtClean="0">
                <a:latin typeface="Courier"/>
                <a:cs typeface="Courier"/>
              </a:rPr>
              <a:t> 2&gt;&amp;1</a:t>
            </a:r>
            <a:br>
              <a:rPr lang="en-US" cap="none" dirty="0" smtClean="0">
                <a:latin typeface="Courier"/>
                <a:cs typeface="Courier"/>
              </a:rPr>
            </a:br>
            <a:r>
              <a:rPr lang="en-US" cap="none" dirty="0" smtClean="0">
                <a:latin typeface="Courier"/>
                <a:cs typeface="Courier"/>
              </a:rPr>
              <a:t>b. </a:t>
            </a:r>
            <a:r>
              <a:rPr lang="en-US" cap="none" dirty="0" err="1" smtClean="0">
                <a:latin typeface="Courier"/>
                <a:cs typeface="Courier"/>
              </a:rPr>
              <a:t>somecmd</a:t>
            </a:r>
            <a:r>
              <a:rPr lang="en-US" cap="none" dirty="0" smtClean="0">
                <a:latin typeface="Courier"/>
                <a:cs typeface="Courier"/>
              </a:rPr>
              <a:t> 2&gt;&amp;1 &gt;&gt;</a:t>
            </a:r>
            <a:r>
              <a:rPr lang="en-US" cap="none" dirty="0" err="1" smtClean="0">
                <a:latin typeface="Courier"/>
                <a:cs typeface="Courier"/>
              </a:rPr>
              <a:t>logfile</a:t>
            </a:r>
            <a:endParaRPr lang="en-US" cap="none" dirty="0">
              <a:latin typeface="Courier"/>
              <a:cs typeface="Courier"/>
            </a:endParaRPr>
          </a:p>
        </p:txBody>
      </p:sp>
      <p:sp>
        <p:nvSpPr>
          <p:cNvPr id="3" name="Text Placeholder 2"/>
          <p:cNvSpPr>
            <a:spLocks noGrp="1"/>
          </p:cNvSpPr>
          <p:nvPr>
            <p:ph type="body" idx="1"/>
          </p:nvPr>
        </p:nvSpPr>
        <p:spPr>
          <a:xfrm>
            <a:off x="722313" y="833907"/>
            <a:ext cx="7772400" cy="1500187"/>
          </a:xfrm>
        </p:spPr>
        <p:txBody>
          <a:bodyPr/>
          <a:lstStyle/>
          <a:p>
            <a:r>
              <a:rPr lang="en-US" dirty="0" smtClean="0"/>
              <a:t>2&gt;&amp;1</a:t>
            </a:r>
            <a:endParaRPr lang="en-US" dirty="0"/>
          </a:p>
        </p:txBody>
      </p:sp>
    </p:spTree>
    <p:extLst>
      <p:ext uri="{BB962C8B-B14F-4D97-AF65-F5344CB8AC3E}">
        <p14:creationId xmlns:p14="http://schemas.microsoft.com/office/powerpoint/2010/main" val="36686218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082026"/>
            <a:ext cx="7772400" cy="3024348"/>
          </a:xfrm>
        </p:spPr>
        <p:txBody>
          <a:bodyPr>
            <a:normAutofit fontScale="90000"/>
          </a:bodyPr>
          <a:lstStyle/>
          <a:p>
            <a:r>
              <a:rPr lang="en-US" dirty="0" smtClean="0"/>
              <a:t>What’s the difference </a:t>
            </a:r>
            <a:r>
              <a:rPr lang="en-US" dirty="0"/>
              <a:t>between</a:t>
            </a:r>
            <a:br>
              <a:rPr lang="en-US" dirty="0"/>
            </a:br>
            <a:r>
              <a:rPr lang="en-US" cap="none" dirty="0" smtClean="0">
                <a:latin typeface="Courier"/>
                <a:cs typeface="Courier"/>
              </a:rPr>
              <a:t>cd /backup/old; </a:t>
            </a:r>
            <a:r>
              <a:rPr lang="en-US" cap="none" dirty="0" err="1" smtClean="0">
                <a:latin typeface="Courier"/>
                <a:cs typeface="Courier"/>
              </a:rPr>
              <a:t>rm</a:t>
            </a:r>
            <a:r>
              <a:rPr lang="en-US" cap="none" dirty="0" smtClean="0">
                <a:latin typeface="Courier"/>
                <a:cs typeface="Courier"/>
              </a:rPr>
              <a:t> * -</a:t>
            </a:r>
            <a:r>
              <a:rPr lang="en-US" cap="none" dirty="0" err="1" smtClean="0">
                <a:latin typeface="Courier"/>
                <a:cs typeface="Courier"/>
              </a:rPr>
              <a:t>rf</a:t>
            </a:r>
            <a:r>
              <a:rPr lang="en-US" cap="none" dirty="0" smtClean="0">
                <a:latin typeface="Courier"/>
                <a:cs typeface="Courier"/>
              </a:rPr>
              <a:t/>
            </a:r>
            <a:br>
              <a:rPr lang="en-US" cap="none" dirty="0" smtClean="0">
                <a:latin typeface="Courier"/>
                <a:cs typeface="Courier"/>
              </a:rPr>
            </a:br>
            <a:r>
              <a:rPr lang="en-US" dirty="0" smtClean="0"/>
              <a:t>and</a:t>
            </a:r>
            <a:r>
              <a:rPr lang="en-US" dirty="0"/>
              <a:t/>
            </a:r>
            <a:br>
              <a:rPr lang="en-US" dirty="0"/>
            </a:br>
            <a:r>
              <a:rPr lang="en-US" cap="none" dirty="0" smtClean="0">
                <a:latin typeface="Courier"/>
                <a:cs typeface="Courier"/>
              </a:rPr>
              <a:t>cd /backup/old &amp;&amp; </a:t>
            </a:r>
            <a:r>
              <a:rPr lang="en-US" cap="none" dirty="0" err="1" smtClean="0">
                <a:latin typeface="Courier"/>
                <a:cs typeface="Courier"/>
              </a:rPr>
              <a:t>rm</a:t>
            </a:r>
            <a:r>
              <a:rPr lang="en-US" cap="none" dirty="0" smtClean="0">
                <a:latin typeface="Courier"/>
                <a:cs typeface="Courier"/>
              </a:rPr>
              <a:t> * -</a:t>
            </a:r>
            <a:r>
              <a:rPr lang="en-US" cap="none" dirty="0" err="1" smtClean="0">
                <a:latin typeface="Courier"/>
                <a:cs typeface="Courier"/>
              </a:rPr>
              <a:t>rf</a:t>
            </a:r>
            <a:r>
              <a:rPr lang="en-US" cap="none" dirty="0" smtClean="0">
                <a:latin typeface="Courier"/>
                <a:cs typeface="Courier"/>
              </a:rPr>
              <a:t/>
            </a:r>
            <a:br>
              <a:rPr lang="en-US" cap="none" dirty="0" smtClean="0">
                <a:latin typeface="Courier"/>
                <a:cs typeface="Courier"/>
              </a:rPr>
            </a:br>
            <a:r>
              <a:rPr lang="en-US" cap="none" dirty="0">
                <a:latin typeface="Courier"/>
                <a:cs typeface="Courier"/>
              </a:rPr>
              <a:t>?</a:t>
            </a:r>
            <a:r>
              <a:rPr lang="en-US" cap="none" dirty="0" smtClean="0">
                <a:latin typeface="Courier"/>
                <a:cs typeface="Courier"/>
              </a:rPr>
              <a:t/>
            </a:r>
            <a:br>
              <a:rPr lang="en-US" cap="none" dirty="0" smtClean="0">
                <a:latin typeface="Courier"/>
                <a:cs typeface="Courier"/>
              </a:rPr>
            </a:br>
            <a:endParaRPr lang="en-US" cap="none" dirty="0">
              <a:latin typeface="Courier"/>
              <a:cs typeface="Courier"/>
            </a:endParaRPr>
          </a:p>
        </p:txBody>
      </p:sp>
      <p:sp>
        <p:nvSpPr>
          <p:cNvPr id="3" name="Text Placeholder 2"/>
          <p:cNvSpPr>
            <a:spLocks noGrp="1"/>
          </p:cNvSpPr>
          <p:nvPr>
            <p:ph type="body" idx="1"/>
          </p:nvPr>
        </p:nvSpPr>
        <p:spPr>
          <a:xfrm>
            <a:off x="722313" y="871255"/>
            <a:ext cx="7772400" cy="1500187"/>
          </a:xfrm>
        </p:spPr>
        <p:txBody>
          <a:bodyPr/>
          <a:lstStyle/>
          <a:p>
            <a:r>
              <a:rPr lang="en-US" dirty="0" smtClean="0"/>
              <a:t>; and &amp;&amp;</a:t>
            </a:r>
            <a:endParaRPr lang="en-US" dirty="0"/>
          </a:p>
        </p:txBody>
      </p:sp>
    </p:spTree>
    <p:extLst>
      <p:ext uri="{BB962C8B-B14F-4D97-AF65-F5344CB8AC3E}">
        <p14:creationId xmlns:p14="http://schemas.microsoft.com/office/powerpoint/2010/main" val="3656676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Screen Shot 2015-11-16 at 3.53.20 PM.png"/>
          <p:cNvPicPr>
            <a:picLocks noChangeAspect="1"/>
          </p:cNvPicPr>
          <p:nvPr/>
        </p:nvPicPr>
        <p:blipFill rotWithShape="1">
          <a:blip r:embed="rId2">
            <a:extLst>
              <a:ext uri="{28A0092B-C50C-407E-A947-70E740481C1C}">
                <a14:useLocalDpi xmlns:a14="http://schemas.microsoft.com/office/drawing/2010/main" val="0"/>
              </a:ext>
            </a:extLst>
          </a:blip>
          <a:srcRect t="2985" r="20707"/>
          <a:stretch/>
        </p:blipFill>
        <p:spPr>
          <a:xfrm>
            <a:off x="-1" y="-58591"/>
            <a:ext cx="9144001" cy="6940318"/>
          </a:xfrm>
          <a:prstGeom prst="rect">
            <a:avLst/>
          </a:prstGeom>
        </p:spPr>
      </p:pic>
    </p:spTree>
    <p:extLst>
      <p:ext uri="{BB962C8B-B14F-4D97-AF65-F5344CB8AC3E}">
        <p14:creationId xmlns:p14="http://schemas.microsoft.com/office/powerpoint/2010/main" val="2789305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 :|: &amp; };:</a:t>
            </a:r>
            <a:br>
              <a:rPr lang="en-US" dirty="0"/>
            </a:br>
            <a:r>
              <a:rPr lang="en-US" dirty="0" smtClean="0"/>
              <a:t>Fun</a:t>
            </a:r>
            <a:r>
              <a:rPr lang="en-US" dirty="0"/>
              <a:t> </a:t>
            </a:r>
            <a:r>
              <a:rPr lang="en-US" dirty="0" smtClean="0"/>
              <a:t>and </a:t>
            </a:r>
            <a:r>
              <a:rPr lang="en-US" dirty="0"/>
              <a:t>doesn't need root.</a:t>
            </a:r>
            <a:endParaRPr lang="en-US" dirty="0"/>
          </a:p>
        </p:txBody>
      </p:sp>
      <p:sp>
        <p:nvSpPr>
          <p:cNvPr id="3" name="Text Placeholder 2"/>
          <p:cNvSpPr>
            <a:spLocks noGrp="1"/>
          </p:cNvSpPr>
          <p:nvPr>
            <p:ph type="body" idx="1"/>
          </p:nvPr>
        </p:nvSpPr>
        <p:spPr>
          <a:xfrm>
            <a:off x="722313" y="3418297"/>
            <a:ext cx="7772400" cy="988603"/>
          </a:xfrm>
        </p:spPr>
        <p:txBody>
          <a:bodyPr/>
          <a:lstStyle/>
          <a:p>
            <a:r>
              <a:rPr lang="en-US" dirty="0" smtClean="0"/>
              <a:t> </a:t>
            </a:r>
          </a:p>
          <a:p>
            <a:r>
              <a:rPr lang="en-US" dirty="0" smtClean="0"/>
              <a:t>Why did it make his </a:t>
            </a:r>
            <a:r>
              <a:rPr lang="en-US" dirty="0"/>
              <a:t>system lag so badly </a:t>
            </a:r>
            <a:r>
              <a:rPr lang="en-US" dirty="0" smtClean="0"/>
              <a:t>that he </a:t>
            </a:r>
            <a:r>
              <a:rPr lang="en-US" dirty="0"/>
              <a:t>had to reboot?</a:t>
            </a:r>
            <a:endParaRPr lang="en-US" dirty="0"/>
          </a:p>
        </p:txBody>
      </p:sp>
      <p:pic>
        <p:nvPicPr>
          <p:cNvPr id="4" name="Picture 3" descr="lefoi-tux-skull-18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800" y="167097"/>
            <a:ext cx="3251200" cy="3251200"/>
          </a:xfrm>
          <a:prstGeom prst="rect">
            <a:avLst/>
          </a:prstGeom>
        </p:spPr>
      </p:pic>
    </p:spTree>
    <p:extLst>
      <p:ext uri="{BB962C8B-B14F-4D97-AF65-F5344CB8AC3E}">
        <p14:creationId xmlns:p14="http://schemas.microsoft.com/office/powerpoint/2010/main" val="3283883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Bash is an open source project</a:t>
            </a:r>
            <a:endParaRPr lang="en-US" dirty="0"/>
          </a:p>
        </p:txBody>
      </p:sp>
      <p:sp>
        <p:nvSpPr>
          <p:cNvPr id="3" name="Content Placeholder 2"/>
          <p:cNvSpPr>
            <a:spLocks noGrp="1"/>
          </p:cNvSpPr>
          <p:nvPr>
            <p:ph idx="1"/>
          </p:nvPr>
        </p:nvSpPr>
        <p:spPr/>
        <p:txBody>
          <a:bodyPr/>
          <a:lstStyle/>
          <a:p>
            <a:r>
              <a:rPr lang="en-US" dirty="0" smtClean="0">
                <a:hlinkClick r:id="rId3"/>
              </a:rPr>
              <a:t>https://www.openhub.net/p/bash</a:t>
            </a:r>
            <a:endParaRPr lang="en-US" dirty="0" smtClean="0"/>
          </a:p>
          <a:p>
            <a:endParaRPr lang="en-US" dirty="0"/>
          </a:p>
          <a:p>
            <a:endParaRPr lang="en-US" dirty="0"/>
          </a:p>
        </p:txBody>
      </p:sp>
    </p:spTree>
    <p:extLst>
      <p:ext uri="{BB962C8B-B14F-4D97-AF65-F5344CB8AC3E}">
        <p14:creationId xmlns:p14="http://schemas.microsoft.com/office/powerpoint/2010/main" val="14281450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183"/>
            <a:ext cx="8229600" cy="1143000"/>
          </a:xfrm>
        </p:spPr>
        <p:txBody>
          <a:bodyPr>
            <a:normAutofit fontScale="90000"/>
          </a:bodyPr>
          <a:lstStyle/>
          <a:p>
            <a:r>
              <a:rPr lang="en-US" dirty="0"/>
              <a:t>Other topics you might want to </a:t>
            </a:r>
            <a:r>
              <a:rPr lang="en-US" dirty="0" smtClean="0"/>
              <a:t>explore</a:t>
            </a:r>
            <a:endParaRPr lang="en-US" dirty="0"/>
          </a:p>
        </p:txBody>
      </p:sp>
      <p:sp>
        <p:nvSpPr>
          <p:cNvPr id="3" name="Content Placeholder 2"/>
          <p:cNvSpPr>
            <a:spLocks noGrp="1"/>
          </p:cNvSpPr>
          <p:nvPr>
            <p:ph idx="1"/>
          </p:nvPr>
        </p:nvSpPr>
        <p:spPr>
          <a:xfrm>
            <a:off x="457200" y="2154383"/>
            <a:ext cx="8229600" cy="3187524"/>
          </a:xfrm>
        </p:spPr>
        <p:txBody>
          <a:bodyPr/>
          <a:lstStyle/>
          <a:p>
            <a:pPr lvl="1"/>
            <a:r>
              <a:rPr lang="en-US" dirty="0" err="1" smtClean="0"/>
              <a:t>Rsync</a:t>
            </a:r>
            <a:endParaRPr lang="en-US" dirty="0"/>
          </a:p>
          <a:p>
            <a:pPr lvl="1"/>
            <a:r>
              <a:rPr lang="en-US" dirty="0" smtClean="0"/>
              <a:t>Using </a:t>
            </a:r>
            <a:r>
              <a:rPr lang="en-US" dirty="0"/>
              <a:t>screen </a:t>
            </a:r>
          </a:p>
          <a:p>
            <a:pPr lvl="1"/>
            <a:r>
              <a:rPr lang="en-US" dirty="0" smtClean="0"/>
              <a:t>Parallel </a:t>
            </a:r>
            <a:r>
              <a:rPr lang="en-US" dirty="0"/>
              <a:t>jobs with </a:t>
            </a:r>
            <a:r>
              <a:rPr lang="en-US" dirty="0" err="1" smtClean="0"/>
              <a:t>qsub</a:t>
            </a: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20038753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1</a:t>
            </a:r>
            <a:endParaRPr lang="en-US" dirty="0"/>
          </a:p>
        </p:txBody>
      </p:sp>
      <p:sp>
        <p:nvSpPr>
          <p:cNvPr id="3" name="Content Placeholder 2"/>
          <p:cNvSpPr>
            <a:spLocks noGrp="1"/>
          </p:cNvSpPr>
          <p:nvPr>
            <p:ph idx="1"/>
          </p:nvPr>
        </p:nvSpPr>
        <p:spPr>
          <a:xfrm>
            <a:off x="457200" y="1600200"/>
            <a:ext cx="8229600" cy="4770679"/>
          </a:xfrm>
        </p:spPr>
        <p:txBody>
          <a:bodyPr>
            <a:normAutofit/>
          </a:bodyPr>
          <a:lstStyle/>
          <a:p>
            <a:r>
              <a:rPr lang="en-US" dirty="0" smtClean="0"/>
              <a:t>Pre-requisites</a:t>
            </a:r>
          </a:p>
          <a:p>
            <a:pPr lvl="1"/>
            <a:r>
              <a:rPr lang="en-US" dirty="0" smtClean="0"/>
              <a:t>UNIX 0: Either </a:t>
            </a:r>
            <a:r>
              <a:rPr lang="en-US" dirty="0" err="1" smtClean="0"/>
              <a:t>Tian</a:t>
            </a:r>
            <a:r>
              <a:rPr lang="en-US" dirty="0" smtClean="0"/>
              <a:t> </a:t>
            </a:r>
            <a:r>
              <a:rPr lang="en-US" dirty="0" err="1" smtClean="0"/>
              <a:t>Guo’s</a:t>
            </a:r>
            <a:r>
              <a:rPr lang="en-US" dirty="0" smtClean="0"/>
              <a:t> session or </a:t>
            </a:r>
            <a:r>
              <a:rPr lang="en-US" dirty="0" err="1" smtClean="0"/>
              <a:t>codecademy</a:t>
            </a:r>
            <a:r>
              <a:rPr lang="en-US" dirty="0" smtClean="0"/>
              <a:t> or a screencast. </a:t>
            </a:r>
          </a:p>
          <a:p>
            <a:endParaRPr lang="en-US" dirty="0"/>
          </a:p>
          <a:p>
            <a:pPr marL="0" indent="0">
              <a:buNone/>
            </a:pPr>
            <a:endParaRPr lang="en-US" dirty="0"/>
          </a:p>
        </p:txBody>
      </p:sp>
    </p:spTree>
    <p:extLst>
      <p:ext uri="{BB962C8B-B14F-4D97-AF65-F5344CB8AC3E}">
        <p14:creationId xmlns:p14="http://schemas.microsoft.com/office/powerpoint/2010/main" val="155731412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3"/>
              </a:rPr>
              <a:t>http://explainshell.com</a:t>
            </a:r>
          </a:p>
          <a:p>
            <a:r>
              <a:rPr lang="en-US" dirty="0" smtClean="0">
                <a:hlinkClick r:id="rId3"/>
              </a:rPr>
              <a:t>http</a:t>
            </a:r>
            <a:r>
              <a:rPr lang="en-US" dirty="0">
                <a:hlinkClick r:id="rId3"/>
              </a:rPr>
              <a:t>://www.bashoneliners.com/oneliners/oneliner/popular</a:t>
            </a:r>
            <a:r>
              <a:rPr lang="en-US" dirty="0" smtClean="0">
                <a:hlinkClick r:id="rId3"/>
              </a:rPr>
              <a:t>/</a:t>
            </a:r>
            <a:endParaRPr lang="en-US" dirty="0"/>
          </a:p>
          <a:p>
            <a:r>
              <a:rPr lang="en-US" dirty="0" smtClean="0">
                <a:hlinkClick r:id="rId4"/>
              </a:rPr>
              <a:t>http</a:t>
            </a:r>
            <a:r>
              <a:rPr lang="en-US" dirty="0">
                <a:hlinkClick r:id="rId4"/>
              </a:rPr>
              <a:t>://www.tuxradar.com/content/command-line-tricks-smart-</a:t>
            </a:r>
            <a:r>
              <a:rPr lang="en-US" dirty="0" smtClean="0">
                <a:hlinkClick r:id="rId4"/>
              </a:rPr>
              <a:t>geeks</a:t>
            </a:r>
            <a:endParaRPr lang="en-US" dirty="0" smtClean="0"/>
          </a:p>
          <a:p>
            <a:r>
              <a:rPr lang="en-US" dirty="0">
                <a:hlinkClick r:id="rId5"/>
              </a:rPr>
              <a:t>http://www.cs.upc.edu/~padro/</a:t>
            </a:r>
            <a:r>
              <a:rPr lang="en-US" dirty="0" smtClean="0">
                <a:hlinkClick r:id="rId5"/>
              </a:rPr>
              <a:t>Unixforpoets.pdf</a:t>
            </a:r>
            <a:endParaRPr lang="en-US" dirty="0" smtClean="0"/>
          </a:p>
          <a:p>
            <a:endParaRPr lang="en-US" dirty="0" smtClean="0"/>
          </a:p>
          <a:p>
            <a:endParaRPr lang="en-US" dirty="0"/>
          </a:p>
        </p:txBody>
      </p:sp>
    </p:spTree>
    <p:extLst>
      <p:ext uri="{BB962C8B-B14F-4D97-AF65-F5344CB8AC3E}">
        <p14:creationId xmlns:p14="http://schemas.microsoft.com/office/powerpoint/2010/main" val="2333323419"/>
      </p:ext>
    </p:extLst>
  </p:cSld>
  <p:clrMapOvr>
    <a:masterClrMapping/>
  </p:clrMapOvr>
  <p:transition xmlns:p14="http://schemas.microsoft.com/office/powerpoint/2010/mai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Thanks</a:t>
            </a:r>
            <a:endParaRPr lang="en-US" dirty="0"/>
          </a:p>
        </p:txBody>
      </p:sp>
      <p:pic>
        <p:nvPicPr>
          <p:cNvPr id="4" name="Content Placeholder 3" descr="j0178459.jpg"/>
          <p:cNvPicPr>
            <a:picLocks noGrp="1" noChangeAspect="1"/>
          </p:cNvPicPr>
          <p:nvPr>
            <p:ph idx="1"/>
          </p:nvPr>
        </p:nvPicPr>
        <p:blipFill>
          <a:blip r:embed="rId3">
            <a:extLst>
              <a:ext uri="{28A0092B-C50C-407E-A947-70E740481C1C}">
                <a14:useLocalDpi xmlns:a14="http://schemas.microsoft.com/office/drawing/2010/main" val="0"/>
              </a:ext>
            </a:extLst>
          </a:blip>
          <a:srcRect t="8856" b="8856"/>
          <a:stretch>
            <a:fillRect/>
          </a:stretch>
        </p:blipFill>
        <p:spPr/>
      </p:pic>
    </p:spTree>
    <p:extLst>
      <p:ext uri="{BB962C8B-B14F-4D97-AF65-F5344CB8AC3E}">
        <p14:creationId xmlns:p14="http://schemas.microsoft.com/office/powerpoint/2010/main" val="3024674203"/>
      </p:ext>
    </p:extLst>
  </p:cSld>
  <p:clrMapOvr>
    <a:masterClrMapping/>
  </p:clrMapOvr>
  <p:transition xmlns:p14="http://schemas.microsoft.com/office/powerpoint/2010/main" spd="slow">
    <p:wip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044825"/>
            <a:ext cx="7772400" cy="3305175"/>
          </a:xfrm>
        </p:spPr>
        <p:txBody>
          <a:bodyPr>
            <a:normAutofit/>
          </a:bodyPr>
          <a:lstStyle/>
          <a:p>
            <a:r>
              <a:rPr lang="en-US" dirty="0"/>
              <a:t>Find all files </a:t>
            </a:r>
            <a:r>
              <a:rPr lang="en-US" dirty="0" smtClean="0"/>
              <a:t>with A </a:t>
            </a:r>
            <a:r>
              <a:rPr lang="en-US" dirty="0"/>
              <a:t>specified </a:t>
            </a:r>
            <a:r>
              <a:rPr lang="en-US" dirty="0" err="1" smtClean="0"/>
              <a:t>SUBstring</a:t>
            </a:r>
            <a:r>
              <a:rPr lang="en-US" dirty="0" smtClean="0"/>
              <a:t> </a:t>
            </a:r>
            <a:r>
              <a:rPr lang="en-US" dirty="0"/>
              <a:t>in the filename and </a:t>
            </a:r>
            <a:r>
              <a:rPr lang="en-US" dirty="0" smtClean="0"/>
              <a:t>write any </a:t>
            </a:r>
            <a:r>
              <a:rPr lang="en-US" dirty="0"/>
              <a:t>lines found </a:t>
            </a:r>
            <a:r>
              <a:rPr lang="en-US" dirty="0" smtClean="0"/>
              <a:t>Matching another given string into another file.</a:t>
            </a:r>
            <a:endParaRPr lang="en-US" dirty="0"/>
          </a:p>
        </p:txBody>
      </p:sp>
      <p:sp>
        <p:nvSpPr>
          <p:cNvPr id="3" name="Text Placeholder 2"/>
          <p:cNvSpPr>
            <a:spLocks noGrp="1"/>
          </p:cNvSpPr>
          <p:nvPr>
            <p:ph type="body" idx="1"/>
          </p:nvPr>
        </p:nvSpPr>
        <p:spPr>
          <a:xfrm>
            <a:off x="722313" y="851622"/>
            <a:ext cx="7772400" cy="1500187"/>
          </a:xfrm>
        </p:spPr>
        <p:txBody>
          <a:bodyPr/>
          <a:lstStyle/>
          <a:p>
            <a:r>
              <a:rPr lang="en-US" dirty="0" smtClean="0"/>
              <a:t>Find with exec </a:t>
            </a:r>
            <a:r>
              <a:rPr lang="en-US" dirty="0" err="1" smtClean="0"/>
              <a:t>grep</a:t>
            </a:r>
            <a:endParaRPr lang="en-US" dirty="0"/>
          </a:p>
        </p:txBody>
      </p:sp>
    </p:spTree>
    <p:extLst>
      <p:ext uri="{BB962C8B-B14F-4D97-AF65-F5344CB8AC3E}">
        <p14:creationId xmlns:p14="http://schemas.microsoft.com/office/powerpoint/2010/main" val="123747316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Print a flat list of dependencies of a Maven Project</a:t>
            </a:r>
            <a:endParaRPr lang="en-US" dirty="0"/>
          </a:p>
        </p:txBody>
      </p:sp>
      <p:sp>
        <p:nvSpPr>
          <p:cNvPr id="3" name="Content Placeholder 2"/>
          <p:cNvSpPr>
            <a:spLocks noGrp="1"/>
          </p:cNvSpPr>
          <p:nvPr>
            <p:ph type="body" idx="1"/>
          </p:nvPr>
        </p:nvSpPr>
        <p:spPr/>
        <p:txBody>
          <a:bodyPr/>
          <a:lstStyle/>
          <a:p>
            <a:endParaRPr lang="en-US" dirty="0"/>
          </a:p>
          <a:p>
            <a:r>
              <a:rPr lang="en-US" dirty="0" err="1" smtClean="0"/>
              <a:t>Sed</a:t>
            </a:r>
            <a:r>
              <a:rPr lang="en-US" dirty="0" smtClean="0"/>
              <a:t>, sort, </a:t>
            </a:r>
            <a:r>
              <a:rPr lang="en-US" dirty="0" err="1" smtClean="0"/>
              <a:t>uniq</a:t>
            </a:r>
            <a:endParaRPr lang="en-US" dirty="0"/>
          </a:p>
        </p:txBody>
      </p:sp>
    </p:spTree>
    <p:extLst>
      <p:ext uri="{BB962C8B-B14F-4D97-AF65-F5344CB8AC3E}">
        <p14:creationId xmlns:p14="http://schemas.microsoft.com/office/powerpoint/2010/main" val="16652381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bother?</a:t>
            </a:r>
            <a:endParaRPr lang="en-US" dirty="0"/>
          </a:p>
        </p:txBody>
      </p:sp>
      <p:sp>
        <p:nvSpPr>
          <p:cNvPr id="3" name="Content Placeholder 2"/>
          <p:cNvSpPr>
            <a:spLocks noGrp="1"/>
          </p:cNvSpPr>
          <p:nvPr>
            <p:ph idx="1"/>
          </p:nvPr>
        </p:nvSpPr>
        <p:spPr/>
        <p:txBody>
          <a:bodyPr/>
          <a:lstStyle/>
          <a:p>
            <a:pPr marL="0" indent="0" algn="ctr">
              <a:buNone/>
            </a:pPr>
            <a:r>
              <a:rPr lang="en-US" dirty="0" smtClean="0"/>
              <a:t>“The </a:t>
            </a:r>
            <a:r>
              <a:rPr lang="en-US" dirty="0"/>
              <a:t>command line isn’t a crusty, old-fashioned way to interact with a computer, made obsolete by GUIs, but rather a fantastically flexible and powerful way to perform </a:t>
            </a:r>
            <a:r>
              <a:rPr lang="en-US" dirty="0" smtClean="0"/>
              <a:t>tasks.”</a:t>
            </a:r>
          </a:p>
        </p:txBody>
      </p:sp>
    </p:spTree>
    <p:extLst>
      <p:ext uri="{BB962C8B-B14F-4D97-AF65-F5344CB8AC3E}">
        <p14:creationId xmlns:p14="http://schemas.microsoft.com/office/powerpoint/2010/main" val="208585400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we going to talk about today?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Commands</a:t>
            </a:r>
          </a:p>
          <a:p>
            <a:pPr lvl="1"/>
            <a:r>
              <a:rPr lang="en-US" dirty="0" smtClean="0"/>
              <a:t>unzip</a:t>
            </a:r>
          </a:p>
          <a:p>
            <a:pPr lvl="1"/>
            <a:r>
              <a:rPr lang="en-US" dirty="0" err="1" smtClean="0"/>
              <a:t>env</a:t>
            </a:r>
            <a:endParaRPr lang="en-US" dirty="0" smtClean="0"/>
          </a:p>
          <a:p>
            <a:pPr lvl="1"/>
            <a:r>
              <a:rPr lang="en-US" dirty="0" err="1" smtClean="0"/>
              <a:t>grep</a:t>
            </a:r>
            <a:endParaRPr lang="en-US" dirty="0" smtClean="0"/>
          </a:p>
          <a:p>
            <a:pPr lvl="1"/>
            <a:r>
              <a:rPr lang="en-US" dirty="0" smtClean="0"/>
              <a:t>find  </a:t>
            </a:r>
          </a:p>
          <a:p>
            <a:pPr lvl="1"/>
            <a:r>
              <a:rPr lang="en-US" dirty="0" err="1" smtClean="0"/>
              <a:t>lsof</a:t>
            </a:r>
            <a:endParaRPr lang="en-US" dirty="0" smtClean="0"/>
          </a:p>
          <a:p>
            <a:pPr lvl="1"/>
            <a:r>
              <a:rPr lang="en-US" dirty="0" err="1" smtClean="0"/>
              <a:t>awk</a:t>
            </a:r>
            <a:endParaRPr lang="en-US" dirty="0" smtClean="0"/>
          </a:p>
          <a:p>
            <a:pPr lvl="1"/>
            <a:r>
              <a:rPr lang="en-US" dirty="0" smtClean="0"/>
              <a:t>sort </a:t>
            </a:r>
          </a:p>
          <a:p>
            <a:pPr lvl="1"/>
            <a:r>
              <a:rPr lang="en-US" dirty="0" smtClean="0"/>
              <a:t>tail</a:t>
            </a:r>
          </a:p>
          <a:p>
            <a:pPr lvl="1"/>
            <a:r>
              <a:rPr lang="en-US" dirty="0" err="1" smtClean="0"/>
              <a:t>xargs</a:t>
            </a:r>
            <a:endParaRPr lang="en-US" dirty="0" smtClean="0"/>
          </a:p>
          <a:p>
            <a:pPr lvl="1"/>
            <a:r>
              <a:rPr lang="en-US" dirty="0" smtClean="0"/>
              <a:t>alias </a:t>
            </a:r>
          </a:p>
          <a:p>
            <a:pPr lvl="1"/>
            <a:r>
              <a:rPr lang="en-US" dirty="0" err="1" smtClean="0"/>
              <a:t>ssh</a:t>
            </a:r>
            <a:endParaRPr lang="en-US" dirty="0" smtClean="0"/>
          </a:p>
          <a:p>
            <a:pPr lvl="1"/>
            <a:r>
              <a:rPr lang="en-US" dirty="0" err="1" smtClean="0"/>
              <a:t>df</a:t>
            </a:r>
            <a:endParaRPr lang="en-US" dirty="0" smtClean="0"/>
          </a:p>
          <a:p>
            <a:pPr lvl="1"/>
            <a:r>
              <a:rPr lang="en-US" dirty="0" err="1" smtClean="0"/>
              <a:t>crontab</a:t>
            </a:r>
            <a:endParaRPr lang="en-US" dirty="0" smtClean="0"/>
          </a:p>
          <a:p>
            <a:pPr lvl="1"/>
            <a:r>
              <a:rPr lang="en-US" dirty="0" err="1" smtClean="0"/>
              <a:t>traceroute</a:t>
            </a:r>
            <a:endParaRPr lang="en-US" dirty="0" smtClean="0"/>
          </a:p>
          <a:p>
            <a:pPr lvl="1"/>
            <a:r>
              <a:rPr lang="en-US" dirty="0" err="1" smtClean="0"/>
              <a:t>ipconfig</a:t>
            </a:r>
            <a:r>
              <a:rPr lang="en-US" dirty="0" smtClean="0"/>
              <a:t> </a:t>
            </a:r>
          </a:p>
          <a:p>
            <a:pPr lvl="1"/>
            <a:r>
              <a:rPr lang="en-US" dirty="0" err="1" smtClean="0"/>
              <a:t>nslookup</a:t>
            </a:r>
            <a:endParaRPr lang="en-US" dirty="0"/>
          </a:p>
          <a:p>
            <a:pPr lvl="1"/>
            <a:r>
              <a:rPr lang="en-US" dirty="0" smtClean="0"/>
              <a:t>|,</a:t>
            </a:r>
            <a:r>
              <a:rPr lang="en-US" dirty="0" smtClean="0"/>
              <a:t>&lt;,&gt;,&gt;&gt;, ;, &amp;&amp;, ||</a:t>
            </a:r>
          </a:p>
          <a:p>
            <a:pPr lvl="1"/>
            <a:r>
              <a:rPr lang="en-US" dirty="0" smtClean="0"/>
              <a:t>How to blow up your </a:t>
            </a:r>
            <a:r>
              <a:rPr lang="en-US" dirty="0" err="1" smtClean="0"/>
              <a:t>linux</a:t>
            </a:r>
            <a:r>
              <a:rPr lang="en-US" dirty="0" smtClean="0"/>
              <a:t> system</a:t>
            </a:r>
            <a:r>
              <a:rPr lang="en-US" dirty="0" smtClean="0"/>
              <a:t> </a:t>
            </a:r>
            <a:endParaRPr lang="en-US" dirty="0" smtClean="0"/>
          </a:p>
          <a:p>
            <a:endParaRPr lang="en-US" dirty="0"/>
          </a:p>
        </p:txBody>
      </p:sp>
    </p:spTree>
    <p:extLst>
      <p:ext uri="{BB962C8B-B14F-4D97-AF65-F5344CB8AC3E}">
        <p14:creationId xmlns:p14="http://schemas.microsoft.com/office/powerpoint/2010/main" val="112475722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UNZIP all files AT ONCE</a:t>
            </a:r>
            <a:endParaRPr lang="en-US" dirty="0"/>
          </a:p>
        </p:txBody>
      </p:sp>
      <p:sp>
        <p:nvSpPr>
          <p:cNvPr id="3" name="Text Placeholder 2"/>
          <p:cNvSpPr>
            <a:spLocks noGrp="1"/>
          </p:cNvSpPr>
          <p:nvPr>
            <p:ph type="body" idx="1"/>
          </p:nvPr>
        </p:nvSpPr>
        <p:spPr/>
        <p:txBody>
          <a:bodyPr/>
          <a:lstStyle/>
          <a:p>
            <a:r>
              <a:rPr lang="en-US" dirty="0" smtClean="0"/>
              <a:t>unzip</a:t>
            </a:r>
            <a:endParaRPr lang="en-US" dirty="0"/>
          </a:p>
        </p:txBody>
      </p:sp>
    </p:spTree>
    <p:extLst>
      <p:ext uri="{BB962C8B-B14F-4D97-AF65-F5344CB8AC3E}">
        <p14:creationId xmlns:p14="http://schemas.microsoft.com/office/powerpoint/2010/main" val="136599616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value of the PATH </a:t>
            </a:r>
            <a:r>
              <a:rPr lang="en-US" dirty="0" err="1" smtClean="0"/>
              <a:t>env</a:t>
            </a:r>
            <a:r>
              <a:rPr lang="en-US" dirty="0" smtClean="0"/>
              <a:t> Variable </a:t>
            </a:r>
            <a:endParaRPr lang="en-US" dirty="0"/>
          </a:p>
        </p:txBody>
      </p:sp>
      <p:sp>
        <p:nvSpPr>
          <p:cNvPr id="3" name="Text Placeholder 2"/>
          <p:cNvSpPr>
            <a:spLocks noGrp="1"/>
          </p:cNvSpPr>
          <p:nvPr>
            <p:ph type="body" idx="1"/>
          </p:nvPr>
        </p:nvSpPr>
        <p:spPr/>
        <p:txBody>
          <a:bodyPr/>
          <a:lstStyle/>
          <a:p>
            <a:r>
              <a:rPr lang="en-US" dirty="0" err="1"/>
              <a:t>e</a:t>
            </a:r>
            <a:r>
              <a:rPr lang="en-US" dirty="0" err="1" smtClean="0"/>
              <a:t>nv</a:t>
            </a:r>
            <a:r>
              <a:rPr lang="en-US" dirty="0" smtClean="0"/>
              <a:t>, </a:t>
            </a:r>
            <a:r>
              <a:rPr lang="en-US" dirty="0" err="1" smtClean="0"/>
              <a:t>grep</a:t>
            </a:r>
            <a:endParaRPr lang="en-US" dirty="0"/>
          </a:p>
        </p:txBody>
      </p:sp>
    </p:spTree>
    <p:extLst>
      <p:ext uri="{BB962C8B-B14F-4D97-AF65-F5344CB8AC3E}">
        <p14:creationId xmlns:p14="http://schemas.microsoft.com/office/powerpoint/2010/main" val="142285695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the top 10 largest open files</a:t>
            </a:r>
            <a:endParaRPr lang="en-US" dirty="0"/>
          </a:p>
        </p:txBody>
      </p:sp>
      <p:sp>
        <p:nvSpPr>
          <p:cNvPr id="4" name="Text Placeholder 3"/>
          <p:cNvSpPr>
            <a:spLocks noGrp="1"/>
          </p:cNvSpPr>
          <p:nvPr>
            <p:ph type="body" idx="1"/>
          </p:nvPr>
        </p:nvSpPr>
        <p:spPr/>
        <p:txBody>
          <a:bodyPr/>
          <a:lstStyle/>
          <a:p>
            <a:r>
              <a:rPr lang="en-US" dirty="0" err="1" smtClean="0"/>
              <a:t>lsof</a:t>
            </a:r>
            <a:r>
              <a:rPr lang="en-US" dirty="0" smtClean="0"/>
              <a:t>, pipe, </a:t>
            </a:r>
            <a:r>
              <a:rPr lang="en-US" dirty="0" err="1" smtClean="0"/>
              <a:t>awk</a:t>
            </a:r>
            <a:r>
              <a:rPr lang="en-US" dirty="0" smtClean="0"/>
              <a:t>, sort, tail</a:t>
            </a:r>
            <a:endParaRPr lang="en-US" dirty="0"/>
          </a:p>
        </p:txBody>
      </p:sp>
    </p:spTree>
    <p:extLst>
      <p:ext uri="{BB962C8B-B14F-4D97-AF65-F5344CB8AC3E}">
        <p14:creationId xmlns:p14="http://schemas.microsoft.com/office/powerpoint/2010/main" val="297539452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Find </a:t>
            </a:r>
            <a:r>
              <a:rPr lang="en-US" dirty="0" smtClean="0"/>
              <a:t>files ending in .JPG </a:t>
            </a:r>
            <a:r>
              <a:rPr lang="en-US" dirty="0"/>
              <a:t>using regex and delete them</a:t>
            </a:r>
            <a:br>
              <a:rPr lang="en-US" dirty="0"/>
            </a:br>
            <a:endParaRPr lang="en-US" dirty="0"/>
          </a:p>
        </p:txBody>
      </p:sp>
      <p:sp>
        <p:nvSpPr>
          <p:cNvPr id="6" name="Text Placeholder 5"/>
          <p:cNvSpPr>
            <a:spLocks noGrp="1"/>
          </p:cNvSpPr>
          <p:nvPr>
            <p:ph type="body" idx="1"/>
          </p:nvPr>
        </p:nvSpPr>
        <p:spPr/>
        <p:txBody>
          <a:bodyPr>
            <a:normAutofit/>
          </a:bodyPr>
          <a:lstStyle/>
          <a:p>
            <a:endParaRPr lang="en-US" dirty="0" smtClean="0"/>
          </a:p>
          <a:p>
            <a:endParaRPr lang="en-US" dirty="0"/>
          </a:p>
          <a:p>
            <a:r>
              <a:rPr lang="en-US" dirty="0" err="1" smtClean="0"/>
              <a:t>ls</a:t>
            </a:r>
            <a:r>
              <a:rPr lang="en-US" dirty="0" smtClean="0"/>
              <a:t>, find, regex, </a:t>
            </a:r>
            <a:r>
              <a:rPr lang="en-US" dirty="0" err="1" smtClean="0"/>
              <a:t>xargs</a:t>
            </a:r>
            <a:r>
              <a:rPr lang="en-US" dirty="0" smtClean="0"/>
              <a:t>, </a:t>
            </a:r>
            <a:r>
              <a:rPr lang="en-US" dirty="0" err="1" smtClean="0"/>
              <a:t>rm</a:t>
            </a:r>
            <a:endParaRPr lang="en-US" dirty="0"/>
          </a:p>
        </p:txBody>
      </p:sp>
    </p:spTree>
    <p:extLst>
      <p:ext uri="{BB962C8B-B14F-4D97-AF65-F5344CB8AC3E}">
        <p14:creationId xmlns:p14="http://schemas.microsoft.com/office/powerpoint/2010/main" val="98112850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the </a:t>
            </a:r>
            <a:r>
              <a:rPr lang="en-US" dirty="0" err="1" smtClean="0"/>
              <a:t>cp</a:t>
            </a:r>
            <a:r>
              <a:rPr lang="en-US" dirty="0" smtClean="0"/>
              <a:t>, mv, and </a:t>
            </a:r>
            <a:r>
              <a:rPr lang="en-US" dirty="0" err="1" smtClean="0"/>
              <a:t>rm</a:t>
            </a:r>
            <a:r>
              <a:rPr lang="en-US" dirty="0" smtClean="0"/>
              <a:t> commands interactive</a:t>
            </a:r>
            <a:endParaRPr lang="en-US" dirty="0"/>
          </a:p>
        </p:txBody>
      </p:sp>
      <p:sp>
        <p:nvSpPr>
          <p:cNvPr id="3" name="Text Placeholder 2"/>
          <p:cNvSpPr>
            <a:spLocks noGrp="1"/>
          </p:cNvSpPr>
          <p:nvPr>
            <p:ph type="body" idx="1"/>
          </p:nvPr>
        </p:nvSpPr>
        <p:spPr/>
        <p:txBody>
          <a:bodyPr/>
          <a:lstStyle/>
          <a:p>
            <a:r>
              <a:rPr lang="en-US" dirty="0" err="1" smtClean="0"/>
              <a:t>Cp</a:t>
            </a:r>
            <a:r>
              <a:rPr lang="en-US" dirty="0" smtClean="0"/>
              <a:t>, mv, </a:t>
            </a:r>
            <a:r>
              <a:rPr lang="en-US" dirty="0" err="1" smtClean="0"/>
              <a:t>rm</a:t>
            </a:r>
            <a:r>
              <a:rPr lang="en-US" dirty="0" smtClean="0"/>
              <a:t>, alias</a:t>
            </a:r>
            <a:endParaRPr lang="en-US" dirty="0"/>
          </a:p>
        </p:txBody>
      </p:sp>
    </p:spTree>
    <p:extLst>
      <p:ext uri="{BB962C8B-B14F-4D97-AF65-F5344CB8AC3E}">
        <p14:creationId xmlns:p14="http://schemas.microsoft.com/office/powerpoint/2010/main" val="57239691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5447</TotalTime>
  <Words>1252</Words>
  <Application>Microsoft Macintosh PowerPoint</Application>
  <PresentationFormat>On-screen Show (4:3)</PresentationFormat>
  <Paragraphs>225</Paragraphs>
  <Slides>23</Slides>
  <Notes>22</Notes>
  <HiddenSlides>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Black</vt:lpstr>
      <vt:lpstr>Some Bash One-Liners: Explained</vt:lpstr>
      <vt:lpstr>UNIX 1</vt:lpstr>
      <vt:lpstr>Why bother?</vt:lpstr>
      <vt:lpstr>What are we going to talk about today?</vt:lpstr>
      <vt:lpstr>UNZIP all files AT ONCE</vt:lpstr>
      <vt:lpstr>FIND the value of the PATH env Variable </vt:lpstr>
      <vt:lpstr>Show the top 10 largest open files</vt:lpstr>
      <vt:lpstr>Find files ending in .JPG using regex and delete them </vt:lpstr>
      <vt:lpstr>Make the cp, mv, and rm commands interactive</vt:lpstr>
      <vt:lpstr>SSH into a host at CS and report file system disk space usage</vt:lpstr>
      <vt:lpstr>SET UP A CRON JOB WITH the small shell script provided to you as the command</vt:lpstr>
      <vt:lpstr> Crontab Fields and Allowed Ranges (Linux Crontab Syntax) </vt:lpstr>
      <vt:lpstr>run traceroute, ifconfig, and nslookup for your website and write all the results into a single file</vt:lpstr>
      <vt:lpstr>Which one is correct if you want to redirect both stdout and stderr into a logfile?  a. somecmd &gt;&gt;logfile 2&gt;&amp;1 b. somecmd 2&gt;&amp;1 &gt;&gt;logfile</vt:lpstr>
      <vt:lpstr>What’s the difference between cd /backup/old; rm * -rf and cd /backup/old &amp;&amp; rm * -rf ? </vt:lpstr>
      <vt:lpstr>PowerPoint Presentation</vt:lpstr>
      <vt:lpstr>Try :(){ :|: &amp; };: Fun and doesn't need root.</vt:lpstr>
      <vt:lpstr>Bash is an open source project</vt:lpstr>
      <vt:lpstr>Other topics you might want to explore</vt:lpstr>
      <vt:lpstr>References</vt:lpstr>
      <vt:lpstr>Thanks</vt:lpstr>
      <vt:lpstr>Find all files with A specified SUBstring in the filename and write any lines found Matching another given string into another file.</vt:lpstr>
      <vt:lpstr>Print a flat list of dependencies of a Maven Project</vt:lpstr>
    </vt:vector>
  </TitlesOfParts>
  <Company>UMass Amherst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dc:title>
  <dc:creator>Apoorva Rao Balevalachilu</dc:creator>
  <cp:lastModifiedBy>Apoorva Rao Balevalachilu</cp:lastModifiedBy>
  <cp:revision>55</cp:revision>
  <cp:lastPrinted>2015-11-16T20:20:21Z</cp:lastPrinted>
  <dcterms:created xsi:type="dcterms:W3CDTF">2015-09-23T17:55:11Z</dcterms:created>
  <dcterms:modified xsi:type="dcterms:W3CDTF">2015-11-16T21:21:58Z</dcterms:modified>
</cp:coreProperties>
</file>