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3"/>
  </p:notesMasterIdLst>
  <p:sldIdLst>
    <p:sldId id="257" r:id="rId5"/>
    <p:sldId id="258" r:id="rId6"/>
    <p:sldId id="259" r:id="rId7"/>
    <p:sldId id="260" r:id="rId8"/>
    <p:sldId id="273" r:id="rId9"/>
    <p:sldId id="261" r:id="rId10"/>
    <p:sldId id="262" r:id="rId11"/>
    <p:sldId id="263" r:id="rId12"/>
    <p:sldId id="264" r:id="rId13"/>
    <p:sldId id="265" r:id="rId14"/>
    <p:sldId id="266" r:id="rId15"/>
    <p:sldId id="267" r:id="rId16"/>
    <p:sldId id="268" r:id="rId17"/>
    <p:sldId id="269" r:id="rId18"/>
    <p:sldId id="270" r:id="rId19"/>
    <p:sldId id="272" r:id="rId20"/>
    <p:sldId id="287"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602" autoAdjust="0"/>
  </p:normalViewPr>
  <p:slideViewPr>
    <p:cSldViewPr snapToGrid="0">
      <p:cViewPr varScale="1">
        <p:scale>
          <a:sx n="95" d="100"/>
          <a:sy n="95" d="100"/>
        </p:scale>
        <p:origin x="5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hyperlink" Target="https://www.ncbi.nlm.nih.gov/pubmed/17534011" TargetMode="Externa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ncbi.nlm.nih.gov/pubmed/17534011" TargetMode="External"/><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404E0-EB35-43BA-A8D7-CF5106D802A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02499B6-BD83-42A5-8A0B-319DB472501C}">
      <dgm:prSet/>
      <dgm:spPr/>
      <dgm:t>
        <a:bodyPr/>
        <a:lstStyle/>
        <a:p>
          <a:r>
            <a:rPr lang="en-GB" b="0" i="0"/>
            <a:t>Race-based physiological myths have long influenced medical practice</a:t>
          </a:r>
          <a:endParaRPr lang="en-US"/>
        </a:p>
      </dgm:t>
    </dgm:pt>
    <dgm:pt modelId="{A0F2BC17-FDC9-4531-9F85-D3A20D5B6AB9}" type="parTrans" cxnId="{22A54662-54C6-426C-B605-7989BA91B350}">
      <dgm:prSet/>
      <dgm:spPr/>
      <dgm:t>
        <a:bodyPr/>
        <a:lstStyle/>
        <a:p>
          <a:endParaRPr lang="en-US"/>
        </a:p>
      </dgm:t>
    </dgm:pt>
    <dgm:pt modelId="{392F02DF-358D-47C8-A9AA-2EB4D4736AD9}" type="sibTrans" cxnId="{22A54662-54C6-426C-B605-7989BA91B350}">
      <dgm:prSet/>
      <dgm:spPr/>
      <dgm:t>
        <a:bodyPr/>
        <a:lstStyle/>
        <a:p>
          <a:endParaRPr lang="en-US"/>
        </a:p>
      </dgm:t>
    </dgm:pt>
    <dgm:pt modelId="{69C41FAD-F208-4570-8E16-A2BF44024FDA}">
      <dgm:prSet/>
      <dgm:spPr/>
      <dgm:t>
        <a:bodyPr/>
        <a:lstStyle/>
        <a:p>
          <a:r>
            <a:rPr lang="en-GB" b="0" i="0"/>
            <a:t>Some doctors believe that African-Americans are more tolerant of pain.</a:t>
          </a:r>
          <a:endParaRPr lang="en-US"/>
        </a:p>
      </dgm:t>
    </dgm:pt>
    <dgm:pt modelId="{132E7F52-348A-42FC-A643-D9A16763EF4C}" type="parTrans" cxnId="{93C5E8C0-4075-4B75-A523-BE8DEE7AB8FD}">
      <dgm:prSet/>
      <dgm:spPr/>
      <dgm:t>
        <a:bodyPr/>
        <a:lstStyle/>
        <a:p>
          <a:endParaRPr lang="en-US"/>
        </a:p>
      </dgm:t>
    </dgm:pt>
    <dgm:pt modelId="{E57C75ED-19F7-4F76-8635-ED97E0346704}" type="sibTrans" cxnId="{93C5E8C0-4075-4B75-A523-BE8DEE7AB8FD}">
      <dgm:prSet/>
      <dgm:spPr/>
      <dgm:t>
        <a:bodyPr/>
        <a:lstStyle/>
        <a:p>
          <a:endParaRPr lang="en-US"/>
        </a:p>
      </dgm:t>
    </dgm:pt>
    <dgm:pt modelId="{52CBFAF5-CB26-4DD0-BFA4-DA94A83B93E9}">
      <dgm:prSet/>
      <dgm:spPr/>
      <dgm:t>
        <a:bodyPr/>
        <a:lstStyle/>
        <a:p>
          <a:r>
            <a:rPr lang="en-GB" b="1" i="0">
              <a:hlinkClick xmlns:r="http://schemas.openxmlformats.org/officeDocument/2006/relationships" r:id="rId1"/>
            </a:rPr>
            <a:t>One study</a:t>
          </a:r>
          <a:r>
            <a:rPr lang="en-GB" b="0" i="0"/>
            <a:t> found that relative to other racial groups, physicians are twice as likely to underestimate black patients’ pain.</a:t>
          </a:r>
          <a:endParaRPr lang="en-US"/>
        </a:p>
      </dgm:t>
    </dgm:pt>
    <dgm:pt modelId="{06E949A5-8BAC-46D0-868D-DD8F118ED923}" type="parTrans" cxnId="{C2A81CA3-57FE-405C-A695-207CE772119E}">
      <dgm:prSet/>
      <dgm:spPr/>
      <dgm:t>
        <a:bodyPr/>
        <a:lstStyle/>
        <a:p>
          <a:endParaRPr lang="en-US"/>
        </a:p>
      </dgm:t>
    </dgm:pt>
    <dgm:pt modelId="{E46AAE38-EC2F-4AC7-84B0-D52EDC5DB603}" type="sibTrans" cxnId="{C2A81CA3-57FE-405C-A695-207CE772119E}">
      <dgm:prSet/>
      <dgm:spPr/>
      <dgm:t>
        <a:bodyPr/>
        <a:lstStyle/>
        <a:p>
          <a:endParaRPr lang="en-US"/>
        </a:p>
      </dgm:t>
    </dgm:pt>
    <dgm:pt modelId="{22F2207D-1156-41AE-A09A-E09F8762C950}" type="pres">
      <dgm:prSet presAssocID="{DF3404E0-EB35-43BA-A8D7-CF5106D802A2}" presName="root" presStyleCnt="0">
        <dgm:presLayoutVars>
          <dgm:dir/>
          <dgm:resizeHandles val="exact"/>
        </dgm:presLayoutVars>
      </dgm:prSet>
      <dgm:spPr/>
    </dgm:pt>
    <dgm:pt modelId="{F752E291-1A2C-407F-A1A3-73998DD71618}" type="pres">
      <dgm:prSet presAssocID="{402499B6-BD83-42A5-8A0B-319DB472501C}" presName="compNode" presStyleCnt="0"/>
      <dgm:spPr/>
    </dgm:pt>
    <dgm:pt modelId="{F9D9340D-8981-4E17-AAC0-9EFE8F7DB1BB}" type="pres">
      <dgm:prSet presAssocID="{402499B6-BD83-42A5-8A0B-319DB472501C}" presName="bgRect" presStyleLbl="bgShp" presStyleIdx="0" presStyleCnt="3"/>
      <dgm:spPr/>
    </dgm:pt>
    <dgm:pt modelId="{B06FA36C-B640-4F93-9C19-766F486938B2}" type="pres">
      <dgm:prSet presAssocID="{402499B6-BD83-42A5-8A0B-319DB472501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un"/>
        </a:ext>
      </dgm:extLst>
    </dgm:pt>
    <dgm:pt modelId="{D9C78653-AE57-4630-931A-793340255EA4}" type="pres">
      <dgm:prSet presAssocID="{402499B6-BD83-42A5-8A0B-319DB472501C}" presName="spaceRect" presStyleCnt="0"/>
      <dgm:spPr/>
    </dgm:pt>
    <dgm:pt modelId="{D48F96A3-8214-43B3-81F8-488BDC38679F}" type="pres">
      <dgm:prSet presAssocID="{402499B6-BD83-42A5-8A0B-319DB472501C}" presName="parTx" presStyleLbl="revTx" presStyleIdx="0" presStyleCnt="3">
        <dgm:presLayoutVars>
          <dgm:chMax val="0"/>
          <dgm:chPref val="0"/>
        </dgm:presLayoutVars>
      </dgm:prSet>
      <dgm:spPr/>
    </dgm:pt>
    <dgm:pt modelId="{FE34EBB4-E160-4299-AEB5-271A901CB80F}" type="pres">
      <dgm:prSet presAssocID="{392F02DF-358D-47C8-A9AA-2EB4D4736AD9}" presName="sibTrans" presStyleCnt="0"/>
      <dgm:spPr/>
    </dgm:pt>
    <dgm:pt modelId="{A870FA5A-CE75-4606-B2BD-E03F8A80BEBC}" type="pres">
      <dgm:prSet presAssocID="{69C41FAD-F208-4570-8E16-A2BF44024FDA}" presName="compNode" presStyleCnt="0"/>
      <dgm:spPr/>
    </dgm:pt>
    <dgm:pt modelId="{1A2D080E-6AC4-4A19-86F0-493B15B8EFFC}" type="pres">
      <dgm:prSet presAssocID="{69C41FAD-F208-4570-8E16-A2BF44024FDA}" presName="bgRect" presStyleLbl="bgShp" presStyleIdx="1" presStyleCnt="3"/>
      <dgm:spPr/>
    </dgm:pt>
    <dgm:pt modelId="{1AE8578E-27FE-4BF7-9646-83DDE0F99FC9}" type="pres">
      <dgm:prSet presAssocID="{69C41FAD-F208-4570-8E16-A2BF44024FDA}"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tor"/>
        </a:ext>
      </dgm:extLst>
    </dgm:pt>
    <dgm:pt modelId="{218DDC74-33BF-4634-A717-E5CE525E6240}" type="pres">
      <dgm:prSet presAssocID="{69C41FAD-F208-4570-8E16-A2BF44024FDA}" presName="spaceRect" presStyleCnt="0"/>
      <dgm:spPr/>
    </dgm:pt>
    <dgm:pt modelId="{BEC72551-0B56-4A34-A9C3-2EB441A655F4}" type="pres">
      <dgm:prSet presAssocID="{69C41FAD-F208-4570-8E16-A2BF44024FDA}" presName="parTx" presStyleLbl="revTx" presStyleIdx="1" presStyleCnt="3">
        <dgm:presLayoutVars>
          <dgm:chMax val="0"/>
          <dgm:chPref val="0"/>
        </dgm:presLayoutVars>
      </dgm:prSet>
      <dgm:spPr/>
    </dgm:pt>
    <dgm:pt modelId="{0DB9FBB8-FA5B-41C1-AB9C-EB003DB85BE0}" type="pres">
      <dgm:prSet presAssocID="{E57C75ED-19F7-4F76-8635-ED97E0346704}" presName="sibTrans" presStyleCnt="0"/>
      <dgm:spPr/>
    </dgm:pt>
    <dgm:pt modelId="{8A973EB9-525D-481F-B98B-F91EA136C5AC}" type="pres">
      <dgm:prSet presAssocID="{52CBFAF5-CB26-4DD0-BFA4-DA94A83B93E9}" presName="compNode" presStyleCnt="0"/>
      <dgm:spPr/>
    </dgm:pt>
    <dgm:pt modelId="{BC624BE9-9186-442B-A2F3-517430C8B2A8}" type="pres">
      <dgm:prSet presAssocID="{52CBFAF5-CB26-4DD0-BFA4-DA94A83B93E9}" presName="bgRect" presStyleLbl="bgShp" presStyleIdx="2" presStyleCnt="3"/>
      <dgm:spPr/>
    </dgm:pt>
    <dgm:pt modelId="{A23EA9C3-DD73-438D-AC30-4359261C8640}" type="pres">
      <dgm:prSet presAssocID="{52CBFAF5-CB26-4DD0-BFA4-DA94A83B93E9}"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Group"/>
        </a:ext>
      </dgm:extLst>
    </dgm:pt>
    <dgm:pt modelId="{1180B635-7730-4F87-BFEA-72491F8135F8}" type="pres">
      <dgm:prSet presAssocID="{52CBFAF5-CB26-4DD0-BFA4-DA94A83B93E9}" presName="spaceRect" presStyleCnt="0"/>
      <dgm:spPr/>
    </dgm:pt>
    <dgm:pt modelId="{3F049067-A556-4831-9573-FD8A141777EB}" type="pres">
      <dgm:prSet presAssocID="{52CBFAF5-CB26-4DD0-BFA4-DA94A83B93E9}" presName="parTx" presStyleLbl="revTx" presStyleIdx="2" presStyleCnt="3">
        <dgm:presLayoutVars>
          <dgm:chMax val="0"/>
          <dgm:chPref val="0"/>
        </dgm:presLayoutVars>
      </dgm:prSet>
      <dgm:spPr/>
    </dgm:pt>
  </dgm:ptLst>
  <dgm:cxnLst>
    <dgm:cxn modelId="{22A54662-54C6-426C-B605-7989BA91B350}" srcId="{DF3404E0-EB35-43BA-A8D7-CF5106D802A2}" destId="{402499B6-BD83-42A5-8A0B-319DB472501C}" srcOrd="0" destOrd="0" parTransId="{A0F2BC17-FDC9-4531-9F85-D3A20D5B6AB9}" sibTransId="{392F02DF-358D-47C8-A9AA-2EB4D4736AD9}"/>
    <dgm:cxn modelId="{E1B83A44-1FDA-4B3E-9328-BD8713F943C8}" type="presOf" srcId="{52CBFAF5-CB26-4DD0-BFA4-DA94A83B93E9}" destId="{3F049067-A556-4831-9573-FD8A141777EB}" srcOrd="0" destOrd="0" presId="urn:microsoft.com/office/officeart/2018/2/layout/IconVerticalSolidList"/>
    <dgm:cxn modelId="{DCA6764B-3BFE-4B74-ACA3-AC7E284CA3E2}" type="presOf" srcId="{402499B6-BD83-42A5-8A0B-319DB472501C}" destId="{D48F96A3-8214-43B3-81F8-488BDC38679F}" srcOrd="0" destOrd="0" presId="urn:microsoft.com/office/officeart/2018/2/layout/IconVerticalSolidList"/>
    <dgm:cxn modelId="{D0EDA592-3360-4359-ACC2-7B6AC08325B6}" type="presOf" srcId="{69C41FAD-F208-4570-8E16-A2BF44024FDA}" destId="{BEC72551-0B56-4A34-A9C3-2EB441A655F4}" srcOrd="0" destOrd="0" presId="urn:microsoft.com/office/officeart/2018/2/layout/IconVerticalSolidList"/>
    <dgm:cxn modelId="{C2A81CA3-57FE-405C-A695-207CE772119E}" srcId="{DF3404E0-EB35-43BA-A8D7-CF5106D802A2}" destId="{52CBFAF5-CB26-4DD0-BFA4-DA94A83B93E9}" srcOrd="2" destOrd="0" parTransId="{06E949A5-8BAC-46D0-868D-DD8F118ED923}" sibTransId="{E46AAE38-EC2F-4AC7-84B0-D52EDC5DB603}"/>
    <dgm:cxn modelId="{22B9DDA8-A3EF-4569-B9B6-054815F9590B}" type="presOf" srcId="{DF3404E0-EB35-43BA-A8D7-CF5106D802A2}" destId="{22F2207D-1156-41AE-A09A-E09F8762C950}" srcOrd="0" destOrd="0" presId="urn:microsoft.com/office/officeart/2018/2/layout/IconVerticalSolidList"/>
    <dgm:cxn modelId="{93C5E8C0-4075-4B75-A523-BE8DEE7AB8FD}" srcId="{DF3404E0-EB35-43BA-A8D7-CF5106D802A2}" destId="{69C41FAD-F208-4570-8E16-A2BF44024FDA}" srcOrd="1" destOrd="0" parTransId="{132E7F52-348A-42FC-A643-D9A16763EF4C}" sibTransId="{E57C75ED-19F7-4F76-8635-ED97E0346704}"/>
    <dgm:cxn modelId="{B823AF39-6EFB-48F1-B385-6510B2F17B5F}" type="presParOf" srcId="{22F2207D-1156-41AE-A09A-E09F8762C950}" destId="{F752E291-1A2C-407F-A1A3-73998DD71618}" srcOrd="0" destOrd="0" presId="urn:microsoft.com/office/officeart/2018/2/layout/IconVerticalSolidList"/>
    <dgm:cxn modelId="{030DA4E6-41CC-4651-A786-0B4A2183491B}" type="presParOf" srcId="{F752E291-1A2C-407F-A1A3-73998DD71618}" destId="{F9D9340D-8981-4E17-AAC0-9EFE8F7DB1BB}" srcOrd="0" destOrd="0" presId="urn:microsoft.com/office/officeart/2018/2/layout/IconVerticalSolidList"/>
    <dgm:cxn modelId="{9EF3AE28-FE89-4545-AC3F-D5BD19851211}" type="presParOf" srcId="{F752E291-1A2C-407F-A1A3-73998DD71618}" destId="{B06FA36C-B640-4F93-9C19-766F486938B2}" srcOrd="1" destOrd="0" presId="urn:microsoft.com/office/officeart/2018/2/layout/IconVerticalSolidList"/>
    <dgm:cxn modelId="{AE5BFEA5-6C77-4B6E-8A93-6A2613E58C81}" type="presParOf" srcId="{F752E291-1A2C-407F-A1A3-73998DD71618}" destId="{D9C78653-AE57-4630-931A-793340255EA4}" srcOrd="2" destOrd="0" presId="urn:microsoft.com/office/officeart/2018/2/layout/IconVerticalSolidList"/>
    <dgm:cxn modelId="{53F1FE2B-1FBC-40D8-A2CB-7ABB3C71F9F3}" type="presParOf" srcId="{F752E291-1A2C-407F-A1A3-73998DD71618}" destId="{D48F96A3-8214-43B3-81F8-488BDC38679F}" srcOrd="3" destOrd="0" presId="urn:microsoft.com/office/officeart/2018/2/layout/IconVerticalSolidList"/>
    <dgm:cxn modelId="{546F1453-C683-4A7B-8C41-A19046B9660C}" type="presParOf" srcId="{22F2207D-1156-41AE-A09A-E09F8762C950}" destId="{FE34EBB4-E160-4299-AEB5-271A901CB80F}" srcOrd="1" destOrd="0" presId="urn:microsoft.com/office/officeart/2018/2/layout/IconVerticalSolidList"/>
    <dgm:cxn modelId="{30C13D4B-D81B-4465-9973-0F62E51DB85F}" type="presParOf" srcId="{22F2207D-1156-41AE-A09A-E09F8762C950}" destId="{A870FA5A-CE75-4606-B2BD-E03F8A80BEBC}" srcOrd="2" destOrd="0" presId="urn:microsoft.com/office/officeart/2018/2/layout/IconVerticalSolidList"/>
    <dgm:cxn modelId="{4209D016-F4ED-422E-9CDB-CF72EB7EA086}" type="presParOf" srcId="{A870FA5A-CE75-4606-B2BD-E03F8A80BEBC}" destId="{1A2D080E-6AC4-4A19-86F0-493B15B8EFFC}" srcOrd="0" destOrd="0" presId="urn:microsoft.com/office/officeart/2018/2/layout/IconVerticalSolidList"/>
    <dgm:cxn modelId="{1CEFF67A-68EF-4190-86E6-BE17CF650A57}" type="presParOf" srcId="{A870FA5A-CE75-4606-B2BD-E03F8A80BEBC}" destId="{1AE8578E-27FE-4BF7-9646-83DDE0F99FC9}" srcOrd="1" destOrd="0" presId="urn:microsoft.com/office/officeart/2018/2/layout/IconVerticalSolidList"/>
    <dgm:cxn modelId="{6385BA5D-7ABA-4DAE-A407-C115D04FA049}" type="presParOf" srcId="{A870FA5A-CE75-4606-B2BD-E03F8A80BEBC}" destId="{218DDC74-33BF-4634-A717-E5CE525E6240}" srcOrd="2" destOrd="0" presId="urn:microsoft.com/office/officeart/2018/2/layout/IconVerticalSolidList"/>
    <dgm:cxn modelId="{94C038EF-1CD6-4519-931C-8A6BD8B66BDA}" type="presParOf" srcId="{A870FA5A-CE75-4606-B2BD-E03F8A80BEBC}" destId="{BEC72551-0B56-4A34-A9C3-2EB441A655F4}" srcOrd="3" destOrd="0" presId="urn:microsoft.com/office/officeart/2018/2/layout/IconVerticalSolidList"/>
    <dgm:cxn modelId="{B5A6803F-FC9D-480B-9E00-50E5014E3FC9}" type="presParOf" srcId="{22F2207D-1156-41AE-A09A-E09F8762C950}" destId="{0DB9FBB8-FA5B-41C1-AB9C-EB003DB85BE0}" srcOrd="3" destOrd="0" presId="urn:microsoft.com/office/officeart/2018/2/layout/IconVerticalSolidList"/>
    <dgm:cxn modelId="{B0917F82-8A56-41DA-98E8-9054143BDF86}" type="presParOf" srcId="{22F2207D-1156-41AE-A09A-E09F8762C950}" destId="{8A973EB9-525D-481F-B98B-F91EA136C5AC}" srcOrd="4" destOrd="0" presId="urn:microsoft.com/office/officeart/2018/2/layout/IconVerticalSolidList"/>
    <dgm:cxn modelId="{0D508902-967C-4003-9234-F3922F30B8A5}" type="presParOf" srcId="{8A973EB9-525D-481F-B98B-F91EA136C5AC}" destId="{BC624BE9-9186-442B-A2F3-517430C8B2A8}" srcOrd="0" destOrd="0" presId="urn:microsoft.com/office/officeart/2018/2/layout/IconVerticalSolidList"/>
    <dgm:cxn modelId="{63057098-AE3F-454A-8E7F-3A0E50DB0ABD}" type="presParOf" srcId="{8A973EB9-525D-481F-B98B-F91EA136C5AC}" destId="{A23EA9C3-DD73-438D-AC30-4359261C8640}" srcOrd="1" destOrd="0" presId="urn:microsoft.com/office/officeart/2018/2/layout/IconVerticalSolidList"/>
    <dgm:cxn modelId="{901C1191-1E25-4BB5-8DFF-73425EB9DAD0}" type="presParOf" srcId="{8A973EB9-525D-481F-B98B-F91EA136C5AC}" destId="{1180B635-7730-4F87-BFEA-72491F8135F8}" srcOrd="2" destOrd="0" presId="urn:microsoft.com/office/officeart/2018/2/layout/IconVerticalSolidList"/>
    <dgm:cxn modelId="{0779241A-D357-4AC7-B568-7B2661F6F217}" type="presParOf" srcId="{8A973EB9-525D-481F-B98B-F91EA136C5AC}" destId="{3F049067-A556-4831-9573-FD8A141777E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16A8E2-7D75-49BF-860E-9E9758E7835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B2C8C78-8037-4DC5-9457-718D568607DB}">
      <dgm:prSet/>
      <dgm:spPr/>
      <dgm:t>
        <a:bodyPr/>
        <a:lstStyle/>
        <a:p>
          <a:r>
            <a:rPr lang="en-US" b="1"/>
            <a:t>Biofeedback</a:t>
          </a:r>
          <a:endParaRPr lang="en-US"/>
        </a:p>
      </dgm:t>
    </dgm:pt>
    <dgm:pt modelId="{DBC36719-635C-4E56-A90B-3B3E306E002F}" type="parTrans" cxnId="{7D5B5018-04A1-4D49-B18A-9A3B0BAB32D6}">
      <dgm:prSet/>
      <dgm:spPr/>
      <dgm:t>
        <a:bodyPr/>
        <a:lstStyle/>
        <a:p>
          <a:endParaRPr lang="en-US"/>
        </a:p>
      </dgm:t>
    </dgm:pt>
    <dgm:pt modelId="{5975B4A7-3ED3-4E0C-B335-8FF28D9A707C}" type="sibTrans" cxnId="{7D5B5018-04A1-4D49-B18A-9A3B0BAB32D6}">
      <dgm:prSet/>
      <dgm:spPr/>
      <dgm:t>
        <a:bodyPr/>
        <a:lstStyle/>
        <a:p>
          <a:endParaRPr lang="en-US"/>
        </a:p>
      </dgm:t>
    </dgm:pt>
    <dgm:pt modelId="{51ECDC5B-F3B3-4367-8B5F-25EC9F1725F0}">
      <dgm:prSet/>
      <dgm:spPr/>
      <dgm:t>
        <a:bodyPr/>
        <a:lstStyle/>
        <a:p>
          <a:r>
            <a:rPr lang="en-US" b="1"/>
            <a:t>Relaxation techniques</a:t>
          </a:r>
          <a:endParaRPr lang="en-US"/>
        </a:p>
      </dgm:t>
    </dgm:pt>
    <dgm:pt modelId="{F0D579EB-9FCA-423A-9952-CE8513405EC5}" type="parTrans" cxnId="{CAA1C71C-6626-407A-B516-D380BDCA98FE}">
      <dgm:prSet/>
      <dgm:spPr/>
      <dgm:t>
        <a:bodyPr/>
        <a:lstStyle/>
        <a:p>
          <a:endParaRPr lang="en-US"/>
        </a:p>
      </dgm:t>
    </dgm:pt>
    <dgm:pt modelId="{EB38CE1A-4E9A-4CED-90A0-965B7EF7314F}" type="sibTrans" cxnId="{CAA1C71C-6626-407A-B516-D380BDCA98FE}">
      <dgm:prSet/>
      <dgm:spPr/>
      <dgm:t>
        <a:bodyPr/>
        <a:lstStyle/>
        <a:p>
          <a:endParaRPr lang="en-US"/>
        </a:p>
      </dgm:t>
    </dgm:pt>
    <dgm:pt modelId="{2C45D85B-5B7A-438F-9DA3-0F2AD1787107}">
      <dgm:prSet/>
      <dgm:spPr/>
      <dgm:t>
        <a:bodyPr/>
        <a:lstStyle/>
        <a:p>
          <a:r>
            <a:rPr lang="en-US" b="1"/>
            <a:t>Cognitive techniques</a:t>
          </a:r>
          <a:endParaRPr lang="en-US"/>
        </a:p>
      </dgm:t>
    </dgm:pt>
    <dgm:pt modelId="{22251668-1564-485D-9AD1-4E0785A580D0}" type="parTrans" cxnId="{3414E749-47E9-4952-8A6B-4D3824A4177B}">
      <dgm:prSet/>
      <dgm:spPr/>
      <dgm:t>
        <a:bodyPr/>
        <a:lstStyle/>
        <a:p>
          <a:endParaRPr lang="en-US"/>
        </a:p>
      </dgm:t>
    </dgm:pt>
    <dgm:pt modelId="{5FEB3877-4A2E-4A32-B38A-8AC164CE0A10}" type="sibTrans" cxnId="{3414E749-47E9-4952-8A6B-4D3824A4177B}">
      <dgm:prSet/>
      <dgm:spPr/>
      <dgm:t>
        <a:bodyPr/>
        <a:lstStyle/>
        <a:p>
          <a:endParaRPr lang="en-US"/>
        </a:p>
      </dgm:t>
    </dgm:pt>
    <dgm:pt modelId="{51C386A7-AF10-4BD5-A4BE-C779CDB97AE5}">
      <dgm:prSet/>
      <dgm:spPr/>
      <dgm:t>
        <a:bodyPr/>
        <a:lstStyle/>
        <a:p>
          <a:r>
            <a:rPr lang="en-US" b="1"/>
            <a:t>Imagery</a:t>
          </a:r>
          <a:endParaRPr lang="en-US"/>
        </a:p>
      </dgm:t>
    </dgm:pt>
    <dgm:pt modelId="{F0FD647F-4A38-45A9-8E55-B0623893F0E0}" type="parTrans" cxnId="{0187B5FC-2292-4F20-A567-BD04E32D6AD4}">
      <dgm:prSet/>
      <dgm:spPr/>
      <dgm:t>
        <a:bodyPr/>
        <a:lstStyle/>
        <a:p>
          <a:endParaRPr lang="en-US"/>
        </a:p>
      </dgm:t>
    </dgm:pt>
    <dgm:pt modelId="{42886020-DBB8-4C7B-8FF0-9572EEE795C1}" type="sibTrans" cxnId="{0187B5FC-2292-4F20-A567-BD04E32D6AD4}">
      <dgm:prSet/>
      <dgm:spPr/>
      <dgm:t>
        <a:bodyPr/>
        <a:lstStyle/>
        <a:p>
          <a:endParaRPr lang="en-US"/>
        </a:p>
      </dgm:t>
    </dgm:pt>
    <dgm:pt modelId="{51641AAF-8821-4C76-8E74-9697A2C4F549}">
      <dgm:prSet/>
      <dgm:spPr/>
      <dgm:t>
        <a:bodyPr/>
        <a:lstStyle/>
        <a:p>
          <a:r>
            <a:rPr lang="en-US" b="1"/>
            <a:t>Pain redefinition</a:t>
          </a:r>
          <a:endParaRPr lang="en-US"/>
        </a:p>
      </dgm:t>
    </dgm:pt>
    <dgm:pt modelId="{0CAA9A74-30D4-45A7-B068-0FEAFE3D9E97}" type="parTrans" cxnId="{1D9DFCA7-7DE6-448A-B461-02A7870C05ED}">
      <dgm:prSet/>
      <dgm:spPr/>
      <dgm:t>
        <a:bodyPr/>
        <a:lstStyle/>
        <a:p>
          <a:endParaRPr lang="en-US"/>
        </a:p>
      </dgm:t>
    </dgm:pt>
    <dgm:pt modelId="{F3D87FE4-0B09-4C5D-A13F-864DBD2D466C}" type="sibTrans" cxnId="{1D9DFCA7-7DE6-448A-B461-02A7870C05ED}">
      <dgm:prSet/>
      <dgm:spPr/>
      <dgm:t>
        <a:bodyPr/>
        <a:lstStyle/>
        <a:p>
          <a:endParaRPr lang="en-US"/>
        </a:p>
      </dgm:t>
    </dgm:pt>
    <dgm:pt modelId="{91135E2B-87AB-477D-BFC9-AA0971741D19}">
      <dgm:prSet/>
      <dgm:spPr/>
      <dgm:t>
        <a:bodyPr/>
        <a:lstStyle/>
        <a:p>
          <a:r>
            <a:rPr lang="en-US" b="1"/>
            <a:t>Mindfulness meditation</a:t>
          </a:r>
          <a:endParaRPr lang="en-US"/>
        </a:p>
      </dgm:t>
    </dgm:pt>
    <dgm:pt modelId="{DF9502A6-F470-498B-BBAD-D59B6FA4D897}" type="parTrans" cxnId="{71B7142E-FCF4-4A14-BF77-9B2C89D3ED5C}">
      <dgm:prSet/>
      <dgm:spPr/>
      <dgm:t>
        <a:bodyPr/>
        <a:lstStyle/>
        <a:p>
          <a:endParaRPr lang="en-US"/>
        </a:p>
      </dgm:t>
    </dgm:pt>
    <dgm:pt modelId="{CA0DC7D3-4187-4174-AB59-0D84247ADFE7}" type="sibTrans" cxnId="{71B7142E-FCF4-4A14-BF77-9B2C89D3ED5C}">
      <dgm:prSet/>
      <dgm:spPr/>
      <dgm:t>
        <a:bodyPr/>
        <a:lstStyle/>
        <a:p>
          <a:endParaRPr lang="en-US"/>
        </a:p>
      </dgm:t>
    </dgm:pt>
    <dgm:pt modelId="{A8FB6AE6-BA24-428F-840F-872B2F9F7D5D}" type="pres">
      <dgm:prSet presAssocID="{3116A8E2-7D75-49BF-860E-9E9758E78353}" presName="diagram" presStyleCnt="0">
        <dgm:presLayoutVars>
          <dgm:dir/>
          <dgm:resizeHandles val="exact"/>
        </dgm:presLayoutVars>
      </dgm:prSet>
      <dgm:spPr/>
    </dgm:pt>
    <dgm:pt modelId="{BC2E9071-0C48-4D77-B741-E543803AE282}" type="pres">
      <dgm:prSet presAssocID="{0B2C8C78-8037-4DC5-9457-718D568607DB}" presName="node" presStyleLbl="node1" presStyleIdx="0" presStyleCnt="6">
        <dgm:presLayoutVars>
          <dgm:bulletEnabled val="1"/>
        </dgm:presLayoutVars>
      </dgm:prSet>
      <dgm:spPr/>
    </dgm:pt>
    <dgm:pt modelId="{385D1005-C835-4989-A577-F6E08417F979}" type="pres">
      <dgm:prSet presAssocID="{5975B4A7-3ED3-4E0C-B335-8FF28D9A707C}" presName="sibTrans" presStyleCnt="0"/>
      <dgm:spPr/>
    </dgm:pt>
    <dgm:pt modelId="{E7C59C21-08F6-41CB-8D5A-701991A92606}" type="pres">
      <dgm:prSet presAssocID="{51ECDC5B-F3B3-4367-8B5F-25EC9F1725F0}" presName="node" presStyleLbl="node1" presStyleIdx="1" presStyleCnt="6">
        <dgm:presLayoutVars>
          <dgm:bulletEnabled val="1"/>
        </dgm:presLayoutVars>
      </dgm:prSet>
      <dgm:spPr/>
    </dgm:pt>
    <dgm:pt modelId="{AD7E2E79-BBC6-4E85-ADBE-1B0D375CA172}" type="pres">
      <dgm:prSet presAssocID="{EB38CE1A-4E9A-4CED-90A0-965B7EF7314F}" presName="sibTrans" presStyleCnt="0"/>
      <dgm:spPr/>
    </dgm:pt>
    <dgm:pt modelId="{A0ADCA28-7A10-40EC-A778-4CD0E8CB442E}" type="pres">
      <dgm:prSet presAssocID="{2C45D85B-5B7A-438F-9DA3-0F2AD1787107}" presName="node" presStyleLbl="node1" presStyleIdx="2" presStyleCnt="6">
        <dgm:presLayoutVars>
          <dgm:bulletEnabled val="1"/>
        </dgm:presLayoutVars>
      </dgm:prSet>
      <dgm:spPr/>
    </dgm:pt>
    <dgm:pt modelId="{EA7CC4E8-AB7C-43DB-9BF8-BB4483C7344B}" type="pres">
      <dgm:prSet presAssocID="{5FEB3877-4A2E-4A32-B38A-8AC164CE0A10}" presName="sibTrans" presStyleCnt="0"/>
      <dgm:spPr/>
    </dgm:pt>
    <dgm:pt modelId="{13202E05-985A-447A-A237-6AF623DBF36E}" type="pres">
      <dgm:prSet presAssocID="{51C386A7-AF10-4BD5-A4BE-C779CDB97AE5}" presName="node" presStyleLbl="node1" presStyleIdx="3" presStyleCnt="6">
        <dgm:presLayoutVars>
          <dgm:bulletEnabled val="1"/>
        </dgm:presLayoutVars>
      </dgm:prSet>
      <dgm:spPr/>
    </dgm:pt>
    <dgm:pt modelId="{8A89A702-20F1-4E43-B049-A5F23C769CCF}" type="pres">
      <dgm:prSet presAssocID="{42886020-DBB8-4C7B-8FF0-9572EEE795C1}" presName="sibTrans" presStyleCnt="0"/>
      <dgm:spPr/>
    </dgm:pt>
    <dgm:pt modelId="{C2A00CDD-E6CD-4DD0-859F-7B1EE538CEB3}" type="pres">
      <dgm:prSet presAssocID="{51641AAF-8821-4C76-8E74-9697A2C4F549}" presName="node" presStyleLbl="node1" presStyleIdx="4" presStyleCnt="6">
        <dgm:presLayoutVars>
          <dgm:bulletEnabled val="1"/>
        </dgm:presLayoutVars>
      </dgm:prSet>
      <dgm:spPr/>
    </dgm:pt>
    <dgm:pt modelId="{50834FC7-F846-43D3-8412-50ED3223B399}" type="pres">
      <dgm:prSet presAssocID="{F3D87FE4-0B09-4C5D-A13F-864DBD2D466C}" presName="sibTrans" presStyleCnt="0"/>
      <dgm:spPr/>
    </dgm:pt>
    <dgm:pt modelId="{472891ED-EE2D-422C-9475-04C545C88F75}" type="pres">
      <dgm:prSet presAssocID="{91135E2B-87AB-477D-BFC9-AA0971741D19}" presName="node" presStyleLbl="node1" presStyleIdx="5" presStyleCnt="6">
        <dgm:presLayoutVars>
          <dgm:bulletEnabled val="1"/>
        </dgm:presLayoutVars>
      </dgm:prSet>
      <dgm:spPr/>
    </dgm:pt>
  </dgm:ptLst>
  <dgm:cxnLst>
    <dgm:cxn modelId="{7D5B5018-04A1-4D49-B18A-9A3B0BAB32D6}" srcId="{3116A8E2-7D75-49BF-860E-9E9758E78353}" destId="{0B2C8C78-8037-4DC5-9457-718D568607DB}" srcOrd="0" destOrd="0" parTransId="{DBC36719-635C-4E56-A90B-3B3E306E002F}" sibTransId="{5975B4A7-3ED3-4E0C-B335-8FF28D9A707C}"/>
    <dgm:cxn modelId="{CAA1C71C-6626-407A-B516-D380BDCA98FE}" srcId="{3116A8E2-7D75-49BF-860E-9E9758E78353}" destId="{51ECDC5B-F3B3-4367-8B5F-25EC9F1725F0}" srcOrd="1" destOrd="0" parTransId="{F0D579EB-9FCA-423A-9952-CE8513405EC5}" sibTransId="{EB38CE1A-4E9A-4CED-90A0-965B7EF7314F}"/>
    <dgm:cxn modelId="{57681E2D-7F24-4C7B-BCB6-6C1110BCD51F}" type="presOf" srcId="{91135E2B-87AB-477D-BFC9-AA0971741D19}" destId="{472891ED-EE2D-422C-9475-04C545C88F75}" srcOrd="0" destOrd="0" presId="urn:microsoft.com/office/officeart/2005/8/layout/default"/>
    <dgm:cxn modelId="{71B7142E-FCF4-4A14-BF77-9B2C89D3ED5C}" srcId="{3116A8E2-7D75-49BF-860E-9E9758E78353}" destId="{91135E2B-87AB-477D-BFC9-AA0971741D19}" srcOrd="5" destOrd="0" parTransId="{DF9502A6-F470-498B-BBAD-D59B6FA4D897}" sibTransId="{CA0DC7D3-4187-4174-AB59-0D84247ADFE7}"/>
    <dgm:cxn modelId="{3414E749-47E9-4952-8A6B-4D3824A4177B}" srcId="{3116A8E2-7D75-49BF-860E-9E9758E78353}" destId="{2C45D85B-5B7A-438F-9DA3-0F2AD1787107}" srcOrd="2" destOrd="0" parTransId="{22251668-1564-485D-9AD1-4E0785A580D0}" sibTransId="{5FEB3877-4A2E-4A32-B38A-8AC164CE0A10}"/>
    <dgm:cxn modelId="{5ADB936A-6470-48BA-AD1A-EE100923BA5C}" type="presOf" srcId="{51C386A7-AF10-4BD5-A4BE-C779CDB97AE5}" destId="{13202E05-985A-447A-A237-6AF623DBF36E}" srcOrd="0" destOrd="0" presId="urn:microsoft.com/office/officeart/2005/8/layout/default"/>
    <dgm:cxn modelId="{2FAC6773-17A6-495D-A177-C92E3A0E12DE}" type="presOf" srcId="{3116A8E2-7D75-49BF-860E-9E9758E78353}" destId="{A8FB6AE6-BA24-428F-840F-872B2F9F7D5D}" srcOrd="0" destOrd="0" presId="urn:microsoft.com/office/officeart/2005/8/layout/default"/>
    <dgm:cxn modelId="{14129F90-7C4F-4B63-A956-F1D5AF17D9F5}" type="presOf" srcId="{51641AAF-8821-4C76-8E74-9697A2C4F549}" destId="{C2A00CDD-E6CD-4DD0-859F-7B1EE538CEB3}" srcOrd="0" destOrd="0" presId="urn:microsoft.com/office/officeart/2005/8/layout/default"/>
    <dgm:cxn modelId="{A764D69A-9731-4785-8E58-A661E65B037C}" type="presOf" srcId="{2C45D85B-5B7A-438F-9DA3-0F2AD1787107}" destId="{A0ADCA28-7A10-40EC-A778-4CD0E8CB442E}" srcOrd="0" destOrd="0" presId="urn:microsoft.com/office/officeart/2005/8/layout/default"/>
    <dgm:cxn modelId="{27045C9D-FDD8-4C12-BED4-65E7AD69450B}" type="presOf" srcId="{51ECDC5B-F3B3-4367-8B5F-25EC9F1725F0}" destId="{E7C59C21-08F6-41CB-8D5A-701991A92606}" srcOrd="0" destOrd="0" presId="urn:microsoft.com/office/officeart/2005/8/layout/default"/>
    <dgm:cxn modelId="{1D9DFCA7-7DE6-448A-B461-02A7870C05ED}" srcId="{3116A8E2-7D75-49BF-860E-9E9758E78353}" destId="{51641AAF-8821-4C76-8E74-9697A2C4F549}" srcOrd="4" destOrd="0" parTransId="{0CAA9A74-30D4-45A7-B068-0FEAFE3D9E97}" sibTransId="{F3D87FE4-0B09-4C5D-A13F-864DBD2D466C}"/>
    <dgm:cxn modelId="{08993DB5-452A-483F-9E18-0A76945DA49A}" type="presOf" srcId="{0B2C8C78-8037-4DC5-9457-718D568607DB}" destId="{BC2E9071-0C48-4D77-B741-E543803AE282}" srcOrd="0" destOrd="0" presId="urn:microsoft.com/office/officeart/2005/8/layout/default"/>
    <dgm:cxn modelId="{0187B5FC-2292-4F20-A567-BD04E32D6AD4}" srcId="{3116A8E2-7D75-49BF-860E-9E9758E78353}" destId="{51C386A7-AF10-4BD5-A4BE-C779CDB97AE5}" srcOrd="3" destOrd="0" parTransId="{F0FD647F-4A38-45A9-8E55-B0623893F0E0}" sibTransId="{42886020-DBB8-4C7B-8FF0-9572EEE795C1}"/>
    <dgm:cxn modelId="{7703D973-480D-4A86-BF56-2EC7701A00B5}" type="presParOf" srcId="{A8FB6AE6-BA24-428F-840F-872B2F9F7D5D}" destId="{BC2E9071-0C48-4D77-B741-E543803AE282}" srcOrd="0" destOrd="0" presId="urn:microsoft.com/office/officeart/2005/8/layout/default"/>
    <dgm:cxn modelId="{0ED0531F-B6B4-4AB6-8949-A21CB1427B66}" type="presParOf" srcId="{A8FB6AE6-BA24-428F-840F-872B2F9F7D5D}" destId="{385D1005-C835-4989-A577-F6E08417F979}" srcOrd="1" destOrd="0" presId="urn:microsoft.com/office/officeart/2005/8/layout/default"/>
    <dgm:cxn modelId="{959F50FE-EF0C-4025-8C04-5664C0D8DF21}" type="presParOf" srcId="{A8FB6AE6-BA24-428F-840F-872B2F9F7D5D}" destId="{E7C59C21-08F6-41CB-8D5A-701991A92606}" srcOrd="2" destOrd="0" presId="urn:microsoft.com/office/officeart/2005/8/layout/default"/>
    <dgm:cxn modelId="{5A0090C9-D83B-4FC1-91E4-B4A125123BAE}" type="presParOf" srcId="{A8FB6AE6-BA24-428F-840F-872B2F9F7D5D}" destId="{AD7E2E79-BBC6-4E85-ADBE-1B0D375CA172}" srcOrd="3" destOrd="0" presId="urn:microsoft.com/office/officeart/2005/8/layout/default"/>
    <dgm:cxn modelId="{2B021C85-E93D-4BC5-9CF8-7C56919DFA1C}" type="presParOf" srcId="{A8FB6AE6-BA24-428F-840F-872B2F9F7D5D}" destId="{A0ADCA28-7A10-40EC-A778-4CD0E8CB442E}" srcOrd="4" destOrd="0" presId="urn:microsoft.com/office/officeart/2005/8/layout/default"/>
    <dgm:cxn modelId="{4B6EE855-C9BA-40A9-AE3C-3326FE9FC14C}" type="presParOf" srcId="{A8FB6AE6-BA24-428F-840F-872B2F9F7D5D}" destId="{EA7CC4E8-AB7C-43DB-9BF8-BB4483C7344B}" srcOrd="5" destOrd="0" presId="urn:microsoft.com/office/officeart/2005/8/layout/default"/>
    <dgm:cxn modelId="{8461BDEE-A834-43F0-A36E-F1A906D778A3}" type="presParOf" srcId="{A8FB6AE6-BA24-428F-840F-872B2F9F7D5D}" destId="{13202E05-985A-447A-A237-6AF623DBF36E}" srcOrd="6" destOrd="0" presId="urn:microsoft.com/office/officeart/2005/8/layout/default"/>
    <dgm:cxn modelId="{31DEC714-95B8-41A0-98C6-C3B31AD11EF4}" type="presParOf" srcId="{A8FB6AE6-BA24-428F-840F-872B2F9F7D5D}" destId="{8A89A702-20F1-4E43-B049-A5F23C769CCF}" srcOrd="7" destOrd="0" presId="urn:microsoft.com/office/officeart/2005/8/layout/default"/>
    <dgm:cxn modelId="{969B7CC4-9790-46C8-ACEC-B35EC2BF497B}" type="presParOf" srcId="{A8FB6AE6-BA24-428F-840F-872B2F9F7D5D}" destId="{C2A00CDD-E6CD-4DD0-859F-7B1EE538CEB3}" srcOrd="8" destOrd="0" presId="urn:microsoft.com/office/officeart/2005/8/layout/default"/>
    <dgm:cxn modelId="{7F9056C9-82CB-4F96-A63E-32785F39EBC8}" type="presParOf" srcId="{A8FB6AE6-BA24-428F-840F-872B2F9F7D5D}" destId="{50834FC7-F846-43D3-8412-50ED3223B399}" srcOrd="9" destOrd="0" presId="urn:microsoft.com/office/officeart/2005/8/layout/default"/>
    <dgm:cxn modelId="{CC3784BA-3BC3-47C1-953F-5987DAB83C81}" type="presParOf" srcId="{A8FB6AE6-BA24-428F-840F-872B2F9F7D5D}" destId="{472891ED-EE2D-422C-9475-04C545C88F7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7DBD54-002E-4013-B69B-23071B8F9293}"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338DD47B-87EC-4908-BB14-1C45B3F9E7B5}">
      <dgm:prSet/>
      <dgm:spPr/>
      <dgm:t>
        <a:bodyPr/>
        <a:lstStyle/>
        <a:p>
          <a:r>
            <a:rPr lang="en-US" b="1"/>
            <a:t>Inherent</a:t>
          </a:r>
          <a:endParaRPr lang="en-US"/>
        </a:p>
      </dgm:t>
    </dgm:pt>
    <dgm:pt modelId="{EB2DFAE7-EFB0-462B-AC70-C203CC074636}" type="parTrans" cxnId="{CEAC5462-9614-4714-88EF-AC0CB2C153B7}">
      <dgm:prSet/>
      <dgm:spPr/>
      <dgm:t>
        <a:bodyPr/>
        <a:lstStyle/>
        <a:p>
          <a:endParaRPr lang="en-US"/>
        </a:p>
      </dgm:t>
    </dgm:pt>
    <dgm:pt modelId="{824DC3E7-2260-420D-B11C-E73C7750F78B}" type="sibTrans" cxnId="{CEAC5462-9614-4714-88EF-AC0CB2C153B7}">
      <dgm:prSet/>
      <dgm:spPr/>
      <dgm:t>
        <a:bodyPr/>
        <a:lstStyle/>
        <a:p>
          <a:endParaRPr lang="en-US"/>
        </a:p>
      </dgm:t>
    </dgm:pt>
    <dgm:pt modelId="{C9DC63BF-600A-44B7-B4C4-4E9EFB239545}">
      <dgm:prSet/>
      <dgm:spPr/>
      <dgm:t>
        <a:bodyPr/>
        <a:lstStyle/>
        <a:p>
          <a:r>
            <a:rPr lang="en-US" b="1"/>
            <a:t>Physiological</a:t>
          </a:r>
          <a:endParaRPr lang="en-US"/>
        </a:p>
      </dgm:t>
    </dgm:pt>
    <dgm:pt modelId="{022B2BFF-76F3-4E48-89BC-258BD9513603}" type="parTrans" cxnId="{13BE7FE6-9E4E-472D-BE14-EE0BF1B1FF57}">
      <dgm:prSet/>
      <dgm:spPr/>
      <dgm:t>
        <a:bodyPr/>
        <a:lstStyle/>
        <a:p>
          <a:endParaRPr lang="en-US"/>
        </a:p>
      </dgm:t>
    </dgm:pt>
    <dgm:pt modelId="{528715D6-F73A-4105-95F3-D879E843C899}" type="sibTrans" cxnId="{13BE7FE6-9E4E-472D-BE14-EE0BF1B1FF57}">
      <dgm:prSet/>
      <dgm:spPr/>
      <dgm:t>
        <a:bodyPr/>
        <a:lstStyle/>
        <a:p>
          <a:endParaRPr lang="en-US"/>
        </a:p>
      </dgm:t>
    </dgm:pt>
    <dgm:pt modelId="{89C1868E-0948-44A2-A918-7928960AA91F}">
      <dgm:prSet/>
      <dgm:spPr/>
      <dgm:t>
        <a:bodyPr/>
        <a:lstStyle/>
        <a:p>
          <a:r>
            <a:rPr lang="en-US" b="1"/>
            <a:t>Behavioural</a:t>
          </a:r>
          <a:endParaRPr lang="en-US"/>
        </a:p>
      </dgm:t>
    </dgm:pt>
    <dgm:pt modelId="{354ACB3D-9279-4CF9-B3FB-98351A72DC3F}" type="parTrans" cxnId="{26463E47-8BAF-437D-AE61-205A2336A477}">
      <dgm:prSet/>
      <dgm:spPr/>
      <dgm:t>
        <a:bodyPr/>
        <a:lstStyle/>
        <a:p>
          <a:endParaRPr lang="en-US"/>
        </a:p>
      </dgm:t>
    </dgm:pt>
    <dgm:pt modelId="{5467AC36-5306-423F-A10F-180FE88E125B}" type="sibTrans" cxnId="{26463E47-8BAF-437D-AE61-205A2336A477}">
      <dgm:prSet/>
      <dgm:spPr/>
      <dgm:t>
        <a:bodyPr/>
        <a:lstStyle/>
        <a:p>
          <a:endParaRPr lang="en-US"/>
        </a:p>
      </dgm:t>
    </dgm:pt>
    <dgm:pt modelId="{F46CEF28-B88A-42E0-9171-C20C03EBF0EB}">
      <dgm:prSet/>
      <dgm:spPr/>
      <dgm:t>
        <a:bodyPr/>
        <a:lstStyle/>
        <a:p>
          <a:r>
            <a:rPr lang="en-US" b="1"/>
            <a:t>Psychosocial</a:t>
          </a:r>
          <a:endParaRPr lang="en-US"/>
        </a:p>
      </dgm:t>
    </dgm:pt>
    <dgm:pt modelId="{84F01546-4D3F-4974-9C39-DFDCAAC0835F}" type="parTrans" cxnId="{89B6EC86-90CA-4DCD-9FB6-01FF87994E6A}">
      <dgm:prSet/>
      <dgm:spPr/>
      <dgm:t>
        <a:bodyPr/>
        <a:lstStyle/>
        <a:p>
          <a:endParaRPr lang="en-US"/>
        </a:p>
      </dgm:t>
    </dgm:pt>
    <dgm:pt modelId="{84ECF76A-5A3B-4362-9537-DC43017F317D}" type="sibTrans" cxnId="{89B6EC86-90CA-4DCD-9FB6-01FF87994E6A}">
      <dgm:prSet/>
      <dgm:spPr/>
      <dgm:t>
        <a:bodyPr/>
        <a:lstStyle/>
        <a:p>
          <a:endParaRPr lang="en-US"/>
        </a:p>
      </dgm:t>
    </dgm:pt>
    <dgm:pt modelId="{5C8D5F0B-0A16-4B76-8E90-AA2DE86604E5}">
      <dgm:prSet/>
      <dgm:spPr/>
      <dgm:t>
        <a:bodyPr/>
        <a:lstStyle/>
        <a:p>
          <a:r>
            <a:rPr lang="en-US" b="1"/>
            <a:t>Dispositional</a:t>
          </a:r>
          <a:endParaRPr lang="en-US"/>
        </a:p>
      </dgm:t>
    </dgm:pt>
    <dgm:pt modelId="{5736A401-E83C-4831-92A7-09D0BA983F06}" type="parTrans" cxnId="{7964F1BD-D89D-4C3E-83A8-9506E7EAA4A8}">
      <dgm:prSet/>
      <dgm:spPr/>
      <dgm:t>
        <a:bodyPr/>
        <a:lstStyle/>
        <a:p>
          <a:endParaRPr lang="en-US"/>
        </a:p>
      </dgm:t>
    </dgm:pt>
    <dgm:pt modelId="{DF7B06BF-FAEA-455C-A1FB-22F64555CD0B}" type="sibTrans" cxnId="{7964F1BD-D89D-4C3E-83A8-9506E7EAA4A8}">
      <dgm:prSet/>
      <dgm:spPr/>
      <dgm:t>
        <a:bodyPr/>
        <a:lstStyle/>
        <a:p>
          <a:endParaRPr lang="en-US"/>
        </a:p>
      </dgm:t>
    </dgm:pt>
    <dgm:pt modelId="{2C253137-AFAC-41EE-955D-56E3DA9FA706}" type="pres">
      <dgm:prSet presAssocID="{DA7DBD54-002E-4013-B69B-23071B8F9293}" presName="vert0" presStyleCnt="0">
        <dgm:presLayoutVars>
          <dgm:dir/>
          <dgm:animOne val="branch"/>
          <dgm:animLvl val="lvl"/>
        </dgm:presLayoutVars>
      </dgm:prSet>
      <dgm:spPr/>
    </dgm:pt>
    <dgm:pt modelId="{607E74A5-6491-4C08-BCF7-3F2030E12CA7}" type="pres">
      <dgm:prSet presAssocID="{338DD47B-87EC-4908-BB14-1C45B3F9E7B5}" presName="thickLine" presStyleLbl="alignNode1" presStyleIdx="0" presStyleCnt="5"/>
      <dgm:spPr/>
    </dgm:pt>
    <dgm:pt modelId="{11D6E67F-B9E9-4E60-85F7-72A6BEF29B09}" type="pres">
      <dgm:prSet presAssocID="{338DD47B-87EC-4908-BB14-1C45B3F9E7B5}" presName="horz1" presStyleCnt="0"/>
      <dgm:spPr/>
    </dgm:pt>
    <dgm:pt modelId="{CA30415A-79D8-4AA4-B9A2-58F100C43ACB}" type="pres">
      <dgm:prSet presAssocID="{338DD47B-87EC-4908-BB14-1C45B3F9E7B5}" presName="tx1" presStyleLbl="revTx" presStyleIdx="0" presStyleCnt="5"/>
      <dgm:spPr/>
    </dgm:pt>
    <dgm:pt modelId="{A952F612-F273-4340-95D2-F54A511D35CF}" type="pres">
      <dgm:prSet presAssocID="{338DD47B-87EC-4908-BB14-1C45B3F9E7B5}" presName="vert1" presStyleCnt="0"/>
      <dgm:spPr/>
    </dgm:pt>
    <dgm:pt modelId="{10071C16-966A-42F4-9C9B-DBE281B4EB9E}" type="pres">
      <dgm:prSet presAssocID="{C9DC63BF-600A-44B7-B4C4-4E9EFB239545}" presName="thickLine" presStyleLbl="alignNode1" presStyleIdx="1" presStyleCnt="5"/>
      <dgm:spPr/>
    </dgm:pt>
    <dgm:pt modelId="{06A395E1-0DEA-4509-B4F8-B655A668BA76}" type="pres">
      <dgm:prSet presAssocID="{C9DC63BF-600A-44B7-B4C4-4E9EFB239545}" presName="horz1" presStyleCnt="0"/>
      <dgm:spPr/>
    </dgm:pt>
    <dgm:pt modelId="{E3389D79-B409-4147-8EDB-DF23523B55E7}" type="pres">
      <dgm:prSet presAssocID="{C9DC63BF-600A-44B7-B4C4-4E9EFB239545}" presName="tx1" presStyleLbl="revTx" presStyleIdx="1" presStyleCnt="5"/>
      <dgm:spPr/>
    </dgm:pt>
    <dgm:pt modelId="{2CBE322F-ABEF-4E98-80E2-9FF0F6543B6D}" type="pres">
      <dgm:prSet presAssocID="{C9DC63BF-600A-44B7-B4C4-4E9EFB239545}" presName="vert1" presStyleCnt="0"/>
      <dgm:spPr/>
    </dgm:pt>
    <dgm:pt modelId="{C5D678AB-B324-42C8-8CD6-81644485B4F1}" type="pres">
      <dgm:prSet presAssocID="{89C1868E-0948-44A2-A918-7928960AA91F}" presName="thickLine" presStyleLbl="alignNode1" presStyleIdx="2" presStyleCnt="5"/>
      <dgm:spPr/>
    </dgm:pt>
    <dgm:pt modelId="{ABC22DA2-2A97-436D-A02C-0A4491FCD495}" type="pres">
      <dgm:prSet presAssocID="{89C1868E-0948-44A2-A918-7928960AA91F}" presName="horz1" presStyleCnt="0"/>
      <dgm:spPr/>
    </dgm:pt>
    <dgm:pt modelId="{02364651-C34A-49E8-B5DB-FAEC283817AD}" type="pres">
      <dgm:prSet presAssocID="{89C1868E-0948-44A2-A918-7928960AA91F}" presName="tx1" presStyleLbl="revTx" presStyleIdx="2" presStyleCnt="5"/>
      <dgm:spPr/>
    </dgm:pt>
    <dgm:pt modelId="{E1551BE0-2D03-4276-9AC7-1C5C64B3B50D}" type="pres">
      <dgm:prSet presAssocID="{89C1868E-0948-44A2-A918-7928960AA91F}" presName="vert1" presStyleCnt="0"/>
      <dgm:spPr/>
    </dgm:pt>
    <dgm:pt modelId="{ECED50EB-F3F5-4922-BBBE-D22D89CA4495}" type="pres">
      <dgm:prSet presAssocID="{F46CEF28-B88A-42E0-9171-C20C03EBF0EB}" presName="thickLine" presStyleLbl="alignNode1" presStyleIdx="3" presStyleCnt="5"/>
      <dgm:spPr/>
    </dgm:pt>
    <dgm:pt modelId="{5B058BC2-C40C-49B3-AAC3-134525B99CC1}" type="pres">
      <dgm:prSet presAssocID="{F46CEF28-B88A-42E0-9171-C20C03EBF0EB}" presName="horz1" presStyleCnt="0"/>
      <dgm:spPr/>
    </dgm:pt>
    <dgm:pt modelId="{923C7E26-2EEC-4DCF-AEB5-EADFB7B1A83C}" type="pres">
      <dgm:prSet presAssocID="{F46CEF28-B88A-42E0-9171-C20C03EBF0EB}" presName="tx1" presStyleLbl="revTx" presStyleIdx="3" presStyleCnt="5"/>
      <dgm:spPr/>
    </dgm:pt>
    <dgm:pt modelId="{5D5A5CCF-FE01-4468-BA37-5BB12C9A0601}" type="pres">
      <dgm:prSet presAssocID="{F46CEF28-B88A-42E0-9171-C20C03EBF0EB}" presName="vert1" presStyleCnt="0"/>
      <dgm:spPr/>
    </dgm:pt>
    <dgm:pt modelId="{AEBF03AC-F530-4FA8-9BF8-2EF69AC631FB}" type="pres">
      <dgm:prSet presAssocID="{5C8D5F0B-0A16-4B76-8E90-AA2DE86604E5}" presName="thickLine" presStyleLbl="alignNode1" presStyleIdx="4" presStyleCnt="5"/>
      <dgm:spPr/>
    </dgm:pt>
    <dgm:pt modelId="{2D238C73-C47A-44C2-AF13-1F2FB325BC66}" type="pres">
      <dgm:prSet presAssocID="{5C8D5F0B-0A16-4B76-8E90-AA2DE86604E5}" presName="horz1" presStyleCnt="0"/>
      <dgm:spPr/>
    </dgm:pt>
    <dgm:pt modelId="{6EF144BB-3BD2-48E8-B03E-EAE9317429A8}" type="pres">
      <dgm:prSet presAssocID="{5C8D5F0B-0A16-4B76-8E90-AA2DE86604E5}" presName="tx1" presStyleLbl="revTx" presStyleIdx="4" presStyleCnt="5"/>
      <dgm:spPr/>
    </dgm:pt>
    <dgm:pt modelId="{63C3DC6A-574E-4BD0-9E73-B9AF2AA27143}" type="pres">
      <dgm:prSet presAssocID="{5C8D5F0B-0A16-4B76-8E90-AA2DE86604E5}" presName="vert1" presStyleCnt="0"/>
      <dgm:spPr/>
    </dgm:pt>
  </dgm:ptLst>
  <dgm:cxnLst>
    <dgm:cxn modelId="{B7768316-01D0-40D8-A43A-89E607A56FD5}" type="presOf" srcId="{5C8D5F0B-0A16-4B76-8E90-AA2DE86604E5}" destId="{6EF144BB-3BD2-48E8-B03E-EAE9317429A8}" srcOrd="0" destOrd="0" presId="urn:microsoft.com/office/officeart/2008/layout/LinedList"/>
    <dgm:cxn modelId="{27B96E1E-DBA3-47DB-A230-A170C73E2CE9}" type="presOf" srcId="{89C1868E-0948-44A2-A918-7928960AA91F}" destId="{02364651-C34A-49E8-B5DB-FAEC283817AD}" srcOrd="0" destOrd="0" presId="urn:microsoft.com/office/officeart/2008/layout/LinedList"/>
    <dgm:cxn modelId="{CEAC5462-9614-4714-88EF-AC0CB2C153B7}" srcId="{DA7DBD54-002E-4013-B69B-23071B8F9293}" destId="{338DD47B-87EC-4908-BB14-1C45B3F9E7B5}" srcOrd="0" destOrd="0" parTransId="{EB2DFAE7-EFB0-462B-AC70-C203CC074636}" sibTransId="{824DC3E7-2260-420D-B11C-E73C7750F78B}"/>
    <dgm:cxn modelId="{26463E47-8BAF-437D-AE61-205A2336A477}" srcId="{DA7DBD54-002E-4013-B69B-23071B8F9293}" destId="{89C1868E-0948-44A2-A918-7928960AA91F}" srcOrd="2" destOrd="0" parTransId="{354ACB3D-9279-4CF9-B3FB-98351A72DC3F}" sibTransId="{5467AC36-5306-423F-A10F-180FE88E125B}"/>
    <dgm:cxn modelId="{F9332B4D-91B8-4511-9FF7-C2FF070495BE}" type="presOf" srcId="{C9DC63BF-600A-44B7-B4C4-4E9EFB239545}" destId="{E3389D79-B409-4147-8EDB-DF23523B55E7}" srcOrd="0" destOrd="0" presId="urn:microsoft.com/office/officeart/2008/layout/LinedList"/>
    <dgm:cxn modelId="{03485551-78E6-470E-970B-0654E6AD1416}" type="presOf" srcId="{F46CEF28-B88A-42E0-9171-C20C03EBF0EB}" destId="{923C7E26-2EEC-4DCF-AEB5-EADFB7B1A83C}" srcOrd="0" destOrd="0" presId="urn:microsoft.com/office/officeart/2008/layout/LinedList"/>
    <dgm:cxn modelId="{89B6EC86-90CA-4DCD-9FB6-01FF87994E6A}" srcId="{DA7DBD54-002E-4013-B69B-23071B8F9293}" destId="{F46CEF28-B88A-42E0-9171-C20C03EBF0EB}" srcOrd="3" destOrd="0" parTransId="{84F01546-4D3F-4974-9C39-DFDCAAC0835F}" sibTransId="{84ECF76A-5A3B-4362-9537-DC43017F317D}"/>
    <dgm:cxn modelId="{0F333E9B-F99D-488F-8201-ABA333989FC7}" type="presOf" srcId="{338DD47B-87EC-4908-BB14-1C45B3F9E7B5}" destId="{CA30415A-79D8-4AA4-B9A2-58F100C43ACB}" srcOrd="0" destOrd="0" presId="urn:microsoft.com/office/officeart/2008/layout/LinedList"/>
    <dgm:cxn modelId="{7964F1BD-D89D-4C3E-83A8-9506E7EAA4A8}" srcId="{DA7DBD54-002E-4013-B69B-23071B8F9293}" destId="{5C8D5F0B-0A16-4B76-8E90-AA2DE86604E5}" srcOrd="4" destOrd="0" parTransId="{5736A401-E83C-4831-92A7-09D0BA983F06}" sibTransId="{DF7B06BF-FAEA-455C-A1FB-22F64555CD0B}"/>
    <dgm:cxn modelId="{66E14ADF-0B62-435D-AAF6-3F8F4EBD0BA1}" type="presOf" srcId="{DA7DBD54-002E-4013-B69B-23071B8F9293}" destId="{2C253137-AFAC-41EE-955D-56E3DA9FA706}" srcOrd="0" destOrd="0" presId="urn:microsoft.com/office/officeart/2008/layout/LinedList"/>
    <dgm:cxn modelId="{13BE7FE6-9E4E-472D-BE14-EE0BF1B1FF57}" srcId="{DA7DBD54-002E-4013-B69B-23071B8F9293}" destId="{C9DC63BF-600A-44B7-B4C4-4E9EFB239545}" srcOrd="1" destOrd="0" parTransId="{022B2BFF-76F3-4E48-89BC-258BD9513603}" sibTransId="{528715D6-F73A-4105-95F3-D879E843C899}"/>
    <dgm:cxn modelId="{7F82414F-EB90-45F2-A91C-E1691D137890}" type="presParOf" srcId="{2C253137-AFAC-41EE-955D-56E3DA9FA706}" destId="{607E74A5-6491-4C08-BCF7-3F2030E12CA7}" srcOrd="0" destOrd="0" presId="urn:microsoft.com/office/officeart/2008/layout/LinedList"/>
    <dgm:cxn modelId="{FA3D9ADB-8B60-40F7-B076-1A31A1B8E0B4}" type="presParOf" srcId="{2C253137-AFAC-41EE-955D-56E3DA9FA706}" destId="{11D6E67F-B9E9-4E60-85F7-72A6BEF29B09}" srcOrd="1" destOrd="0" presId="urn:microsoft.com/office/officeart/2008/layout/LinedList"/>
    <dgm:cxn modelId="{749BFBF3-343D-40AB-973B-E6DA7EA1C446}" type="presParOf" srcId="{11D6E67F-B9E9-4E60-85F7-72A6BEF29B09}" destId="{CA30415A-79D8-4AA4-B9A2-58F100C43ACB}" srcOrd="0" destOrd="0" presId="urn:microsoft.com/office/officeart/2008/layout/LinedList"/>
    <dgm:cxn modelId="{BD010D15-0EC0-4CE9-AF7F-175F493E3B8A}" type="presParOf" srcId="{11D6E67F-B9E9-4E60-85F7-72A6BEF29B09}" destId="{A952F612-F273-4340-95D2-F54A511D35CF}" srcOrd="1" destOrd="0" presId="urn:microsoft.com/office/officeart/2008/layout/LinedList"/>
    <dgm:cxn modelId="{BAC1E5D9-F2D0-412C-9945-18E45C033303}" type="presParOf" srcId="{2C253137-AFAC-41EE-955D-56E3DA9FA706}" destId="{10071C16-966A-42F4-9C9B-DBE281B4EB9E}" srcOrd="2" destOrd="0" presId="urn:microsoft.com/office/officeart/2008/layout/LinedList"/>
    <dgm:cxn modelId="{60072A55-6A68-4635-9C13-2F670FA40455}" type="presParOf" srcId="{2C253137-AFAC-41EE-955D-56E3DA9FA706}" destId="{06A395E1-0DEA-4509-B4F8-B655A668BA76}" srcOrd="3" destOrd="0" presId="urn:microsoft.com/office/officeart/2008/layout/LinedList"/>
    <dgm:cxn modelId="{56ED547A-2407-4F61-B181-EC5C7828A918}" type="presParOf" srcId="{06A395E1-0DEA-4509-B4F8-B655A668BA76}" destId="{E3389D79-B409-4147-8EDB-DF23523B55E7}" srcOrd="0" destOrd="0" presId="urn:microsoft.com/office/officeart/2008/layout/LinedList"/>
    <dgm:cxn modelId="{158269A0-4EC3-4FBD-A884-61BC12FC1604}" type="presParOf" srcId="{06A395E1-0DEA-4509-B4F8-B655A668BA76}" destId="{2CBE322F-ABEF-4E98-80E2-9FF0F6543B6D}" srcOrd="1" destOrd="0" presId="urn:microsoft.com/office/officeart/2008/layout/LinedList"/>
    <dgm:cxn modelId="{A44D12B1-DA41-430C-AAED-8839907738D0}" type="presParOf" srcId="{2C253137-AFAC-41EE-955D-56E3DA9FA706}" destId="{C5D678AB-B324-42C8-8CD6-81644485B4F1}" srcOrd="4" destOrd="0" presId="urn:microsoft.com/office/officeart/2008/layout/LinedList"/>
    <dgm:cxn modelId="{2404F07B-CDB3-4662-B7EE-5C9680AC7B03}" type="presParOf" srcId="{2C253137-AFAC-41EE-955D-56E3DA9FA706}" destId="{ABC22DA2-2A97-436D-A02C-0A4491FCD495}" srcOrd="5" destOrd="0" presId="urn:microsoft.com/office/officeart/2008/layout/LinedList"/>
    <dgm:cxn modelId="{69ED7D22-7949-4EDB-A9ED-8E9961589A88}" type="presParOf" srcId="{ABC22DA2-2A97-436D-A02C-0A4491FCD495}" destId="{02364651-C34A-49E8-B5DB-FAEC283817AD}" srcOrd="0" destOrd="0" presId="urn:microsoft.com/office/officeart/2008/layout/LinedList"/>
    <dgm:cxn modelId="{78ED1E51-9836-4EBC-853E-8893BAD172EC}" type="presParOf" srcId="{ABC22DA2-2A97-436D-A02C-0A4491FCD495}" destId="{E1551BE0-2D03-4276-9AC7-1C5C64B3B50D}" srcOrd="1" destOrd="0" presId="urn:microsoft.com/office/officeart/2008/layout/LinedList"/>
    <dgm:cxn modelId="{646CBAF0-AA67-415D-A09C-C59EC77D7092}" type="presParOf" srcId="{2C253137-AFAC-41EE-955D-56E3DA9FA706}" destId="{ECED50EB-F3F5-4922-BBBE-D22D89CA4495}" srcOrd="6" destOrd="0" presId="urn:microsoft.com/office/officeart/2008/layout/LinedList"/>
    <dgm:cxn modelId="{CDB8EC36-E6FE-446B-952A-7348E58BA726}" type="presParOf" srcId="{2C253137-AFAC-41EE-955D-56E3DA9FA706}" destId="{5B058BC2-C40C-49B3-AAC3-134525B99CC1}" srcOrd="7" destOrd="0" presId="urn:microsoft.com/office/officeart/2008/layout/LinedList"/>
    <dgm:cxn modelId="{E0F972B9-6FD0-4F3F-B301-0BACC1608134}" type="presParOf" srcId="{5B058BC2-C40C-49B3-AAC3-134525B99CC1}" destId="{923C7E26-2EEC-4DCF-AEB5-EADFB7B1A83C}" srcOrd="0" destOrd="0" presId="urn:microsoft.com/office/officeart/2008/layout/LinedList"/>
    <dgm:cxn modelId="{F2B0FADA-7B24-4AD6-AD38-A3501D2001B4}" type="presParOf" srcId="{5B058BC2-C40C-49B3-AAC3-134525B99CC1}" destId="{5D5A5CCF-FE01-4468-BA37-5BB12C9A0601}" srcOrd="1" destOrd="0" presId="urn:microsoft.com/office/officeart/2008/layout/LinedList"/>
    <dgm:cxn modelId="{E208BA04-F97F-4091-A74A-3DF12794776F}" type="presParOf" srcId="{2C253137-AFAC-41EE-955D-56E3DA9FA706}" destId="{AEBF03AC-F530-4FA8-9BF8-2EF69AC631FB}" srcOrd="8" destOrd="0" presId="urn:microsoft.com/office/officeart/2008/layout/LinedList"/>
    <dgm:cxn modelId="{EC8BC7FA-29FB-4F36-B6BF-1B96A9249F03}" type="presParOf" srcId="{2C253137-AFAC-41EE-955D-56E3DA9FA706}" destId="{2D238C73-C47A-44C2-AF13-1F2FB325BC66}" srcOrd="9" destOrd="0" presId="urn:microsoft.com/office/officeart/2008/layout/LinedList"/>
    <dgm:cxn modelId="{D88190BA-6CFC-458E-97CB-DBA5E7CC07CB}" type="presParOf" srcId="{2D238C73-C47A-44C2-AF13-1F2FB325BC66}" destId="{6EF144BB-3BD2-48E8-B03E-EAE9317429A8}" srcOrd="0" destOrd="0" presId="urn:microsoft.com/office/officeart/2008/layout/LinedList"/>
    <dgm:cxn modelId="{24E84685-5749-4C21-A66F-5ACCE4BF1ABF}" type="presParOf" srcId="{2D238C73-C47A-44C2-AF13-1F2FB325BC66}" destId="{63C3DC6A-574E-4BD0-9E73-B9AF2AA271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9B053-CC0A-4444-953A-3A0148DEEA87}"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9C9B377C-486B-4836-8AEE-74B767DF5411}">
      <dgm:prSet/>
      <dgm:spPr/>
      <dgm:t>
        <a:bodyPr/>
        <a:lstStyle/>
        <a:p>
          <a:r>
            <a:rPr lang="en-US" b="1"/>
            <a:t>Prospective studies</a:t>
          </a:r>
          <a:endParaRPr lang="en-US"/>
        </a:p>
      </dgm:t>
    </dgm:pt>
    <dgm:pt modelId="{96A3A1E3-EF0E-4C21-8CD7-B035440ADD9F}" type="parTrans" cxnId="{1B8CEEF1-E941-46FB-A2DA-E545084E123E}">
      <dgm:prSet/>
      <dgm:spPr/>
      <dgm:t>
        <a:bodyPr/>
        <a:lstStyle/>
        <a:p>
          <a:endParaRPr lang="en-US"/>
        </a:p>
      </dgm:t>
    </dgm:pt>
    <dgm:pt modelId="{8A7141FA-1413-4DC9-80FA-67CEBAF99338}" type="sibTrans" cxnId="{1B8CEEF1-E941-46FB-A2DA-E545084E123E}">
      <dgm:prSet/>
      <dgm:spPr/>
      <dgm:t>
        <a:bodyPr/>
        <a:lstStyle/>
        <a:p>
          <a:endParaRPr lang="en-US"/>
        </a:p>
      </dgm:t>
    </dgm:pt>
    <dgm:pt modelId="{9C53AA42-5E06-42B7-B631-A2BC85198B24}">
      <dgm:prSet/>
      <dgm:spPr/>
      <dgm:t>
        <a:bodyPr/>
        <a:lstStyle/>
        <a:p>
          <a:r>
            <a:rPr lang="en-US" b="1"/>
            <a:t>Cross sectional studies</a:t>
          </a:r>
          <a:endParaRPr lang="en-US"/>
        </a:p>
      </dgm:t>
    </dgm:pt>
    <dgm:pt modelId="{31A7E408-2843-41DD-92E5-5075C8F3DBFF}" type="parTrans" cxnId="{FFDE4BB3-EDF3-46E2-9D73-7D6CCDA9A220}">
      <dgm:prSet/>
      <dgm:spPr/>
      <dgm:t>
        <a:bodyPr/>
        <a:lstStyle/>
        <a:p>
          <a:endParaRPr lang="en-US"/>
        </a:p>
      </dgm:t>
    </dgm:pt>
    <dgm:pt modelId="{E7ADBB29-8242-4B82-9E9F-96BAB3A24406}" type="sibTrans" cxnId="{FFDE4BB3-EDF3-46E2-9D73-7D6CCDA9A220}">
      <dgm:prSet/>
      <dgm:spPr/>
      <dgm:t>
        <a:bodyPr/>
        <a:lstStyle/>
        <a:p>
          <a:endParaRPr lang="en-US"/>
        </a:p>
      </dgm:t>
    </dgm:pt>
    <dgm:pt modelId="{1469E0D0-60A1-4237-98E7-B6B4B98D8B68}" type="pres">
      <dgm:prSet presAssocID="{1B49B053-CC0A-4444-953A-3A0148DEEA87}" presName="vert0" presStyleCnt="0">
        <dgm:presLayoutVars>
          <dgm:dir/>
          <dgm:animOne val="branch"/>
          <dgm:animLvl val="lvl"/>
        </dgm:presLayoutVars>
      </dgm:prSet>
      <dgm:spPr/>
    </dgm:pt>
    <dgm:pt modelId="{BDF4DFC5-1BF5-42E0-B736-D75481D40105}" type="pres">
      <dgm:prSet presAssocID="{9C9B377C-486B-4836-8AEE-74B767DF5411}" presName="thickLine" presStyleLbl="alignNode1" presStyleIdx="0" presStyleCnt="2"/>
      <dgm:spPr/>
    </dgm:pt>
    <dgm:pt modelId="{A3BAA986-4293-4672-863C-BD5229B5E5FB}" type="pres">
      <dgm:prSet presAssocID="{9C9B377C-486B-4836-8AEE-74B767DF5411}" presName="horz1" presStyleCnt="0"/>
      <dgm:spPr/>
    </dgm:pt>
    <dgm:pt modelId="{A8C88EBE-9D10-4993-B317-4AA44002CBAC}" type="pres">
      <dgm:prSet presAssocID="{9C9B377C-486B-4836-8AEE-74B767DF5411}" presName="tx1" presStyleLbl="revTx" presStyleIdx="0" presStyleCnt="2"/>
      <dgm:spPr/>
    </dgm:pt>
    <dgm:pt modelId="{6CA7B165-E154-4A87-A17C-3DBB278C480A}" type="pres">
      <dgm:prSet presAssocID="{9C9B377C-486B-4836-8AEE-74B767DF5411}" presName="vert1" presStyleCnt="0"/>
      <dgm:spPr/>
    </dgm:pt>
    <dgm:pt modelId="{1BBEEC8A-892B-42AC-AF9E-3104A0215BE6}" type="pres">
      <dgm:prSet presAssocID="{9C53AA42-5E06-42B7-B631-A2BC85198B24}" presName="thickLine" presStyleLbl="alignNode1" presStyleIdx="1" presStyleCnt="2"/>
      <dgm:spPr/>
    </dgm:pt>
    <dgm:pt modelId="{81D893A7-9EAA-4613-9C74-689FA7DB86E7}" type="pres">
      <dgm:prSet presAssocID="{9C53AA42-5E06-42B7-B631-A2BC85198B24}" presName="horz1" presStyleCnt="0"/>
      <dgm:spPr/>
    </dgm:pt>
    <dgm:pt modelId="{4CBB4122-DA2B-4B4F-87C3-CF3B12B5CE88}" type="pres">
      <dgm:prSet presAssocID="{9C53AA42-5E06-42B7-B631-A2BC85198B24}" presName="tx1" presStyleLbl="revTx" presStyleIdx="1" presStyleCnt="2"/>
      <dgm:spPr/>
    </dgm:pt>
    <dgm:pt modelId="{380E5B0D-DA04-421F-9B54-9A6061B0D390}" type="pres">
      <dgm:prSet presAssocID="{9C53AA42-5E06-42B7-B631-A2BC85198B24}" presName="vert1" presStyleCnt="0"/>
      <dgm:spPr/>
    </dgm:pt>
  </dgm:ptLst>
  <dgm:cxnLst>
    <dgm:cxn modelId="{C0BD0125-E38B-421A-8845-1CBC79E03732}" type="presOf" srcId="{9C9B377C-486B-4836-8AEE-74B767DF5411}" destId="{A8C88EBE-9D10-4993-B317-4AA44002CBAC}" srcOrd="0" destOrd="0" presId="urn:microsoft.com/office/officeart/2008/layout/LinedList"/>
    <dgm:cxn modelId="{0EFBEE84-4282-42B9-84A6-F5922EEAEA69}" type="presOf" srcId="{9C53AA42-5E06-42B7-B631-A2BC85198B24}" destId="{4CBB4122-DA2B-4B4F-87C3-CF3B12B5CE88}" srcOrd="0" destOrd="0" presId="urn:microsoft.com/office/officeart/2008/layout/LinedList"/>
    <dgm:cxn modelId="{540E80A0-6555-439F-94BB-13FC27064436}" type="presOf" srcId="{1B49B053-CC0A-4444-953A-3A0148DEEA87}" destId="{1469E0D0-60A1-4237-98E7-B6B4B98D8B68}" srcOrd="0" destOrd="0" presId="urn:microsoft.com/office/officeart/2008/layout/LinedList"/>
    <dgm:cxn modelId="{FFDE4BB3-EDF3-46E2-9D73-7D6CCDA9A220}" srcId="{1B49B053-CC0A-4444-953A-3A0148DEEA87}" destId="{9C53AA42-5E06-42B7-B631-A2BC85198B24}" srcOrd="1" destOrd="0" parTransId="{31A7E408-2843-41DD-92E5-5075C8F3DBFF}" sibTransId="{E7ADBB29-8242-4B82-9E9F-96BAB3A24406}"/>
    <dgm:cxn modelId="{1B8CEEF1-E941-46FB-A2DA-E545084E123E}" srcId="{1B49B053-CC0A-4444-953A-3A0148DEEA87}" destId="{9C9B377C-486B-4836-8AEE-74B767DF5411}" srcOrd="0" destOrd="0" parTransId="{96A3A1E3-EF0E-4C21-8CD7-B035440ADD9F}" sibTransId="{8A7141FA-1413-4DC9-80FA-67CEBAF99338}"/>
    <dgm:cxn modelId="{97A36300-F139-4AE7-96D4-258DFB0B759D}" type="presParOf" srcId="{1469E0D0-60A1-4237-98E7-B6B4B98D8B68}" destId="{BDF4DFC5-1BF5-42E0-B736-D75481D40105}" srcOrd="0" destOrd="0" presId="urn:microsoft.com/office/officeart/2008/layout/LinedList"/>
    <dgm:cxn modelId="{FDD90A83-C29D-4E8B-9DE3-C64160C291BC}" type="presParOf" srcId="{1469E0D0-60A1-4237-98E7-B6B4B98D8B68}" destId="{A3BAA986-4293-4672-863C-BD5229B5E5FB}" srcOrd="1" destOrd="0" presId="urn:microsoft.com/office/officeart/2008/layout/LinedList"/>
    <dgm:cxn modelId="{8BE6854C-DBBB-4172-9F8C-79D27601DF09}" type="presParOf" srcId="{A3BAA986-4293-4672-863C-BD5229B5E5FB}" destId="{A8C88EBE-9D10-4993-B317-4AA44002CBAC}" srcOrd="0" destOrd="0" presId="urn:microsoft.com/office/officeart/2008/layout/LinedList"/>
    <dgm:cxn modelId="{FE88274E-1524-4B1F-AF9D-BEF24919F0C9}" type="presParOf" srcId="{A3BAA986-4293-4672-863C-BD5229B5E5FB}" destId="{6CA7B165-E154-4A87-A17C-3DBB278C480A}" srcOrd="1" destOrd="0" presId="urn:microsoft.com/office/officeart/2008/layout/LinedList"/>
    <dgm:cxn modelId="{64AD8D72-40FB-4B4F-9EFE-5DEF381439B0}" type="presParOf" srcId="{1469E0D0-60A1-4237-98E7-B6B4B98D8B68}" destId="{1BBEEC8A-892B-42AC-AF9E-3104A0215BE6}" srcOrd="2" destOrd="0" presId="urn:microsoft.com/office/officeart/2008/layout/LinedList"/>
    <dgm:cxn modelId="{EB6E8A23-F401-4973-854B-EEEA07718E62}" type="presParOf" srcId="{1469E0D0-60A1-4237-98E7-B6B4B98D8B68}" destId="{81D893A7-9EAA-4613-9C74-689FA7DB86E7}" srcOrd="3" destOrd="0" presId="urn:microsoft.com/office/officeart/2008/layout/LinedList"/>
    <dgm:cxn modelId="{E2BEED35-6280-43F1-8CA9-51189A63E4ED}" type="presParOf" srcId="{81D893A7-9EAA-4613-9C74-689FA7DB86E7}" destId="{4CBB4122-DA2B-4B4F-87C3-CF3B12B5CE88}" srcOrd="0" destOrd="0" presId="urn:microsoft.com/office/officeart/2008/layout/LinedList"/>
    <dgm:cxn modelId="{57FF3CA7-944A-45B2-A2DB-3F3F3C4BA057}" type="presParOf" srcId="{81D893A7-9EAA-4613-9C74-689FA7DB86E7}" destId="{380E5B0D-DA04-421F-9B54-9A6061B0D39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11095-D492-440A-BE63-4E9DDC8EF326}"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7CA1DA84-73BF-4E37-A34C-004EA1800BAE}">
      <dgm:prSet/>
      <dgm:spPr/>
      <dgm:t>
        <a:bodyPr/>
        <a:lstStyle/>
        <a:p>
          <a:r>
            <a:rPr lang="en-US" b="1"/>
            <a:t>Structured interviews</a:t>
          </a:r>
          <a:endParaRPr lang="en-US"/>
        </a:p>
      </dgm:t>
    </dgm:pt>
    <dgm:pt modelId="{5102720E-F3D3-41BB-907C-71F2ACCD24A7}" type="parTrans" cxnId="{04985842-9FD8-4EFD-9162-905C7F384397}">
      <dgm:prSet/>
      <dgm:spPr/>
      <dgm:t>
        <a:bodyPr/>
        <a:lstStyle/>
        <a:p>
          <a:endParaRPr lang="en-US"/>
        </a:p>
      </dgm:t>
    </dgm:pt>
    <dgm:pt modelId="{1F8DDDEA-BE74-4D8D-AE8E-2F365AB9BED5}" type="sibTrans" cxnId="{04985842-9FD8-4EFD-9162-905C7F384397}">
      <dgm:prSet/>
      <dgm:spPr/>
      <dgm:t>
        <a:bodyPr/>
        <a:lstStyle/>
        <a:p>
          <a:endParaRPr lang="en-US"/>
        </a:p>
      </dgm:t>
    </dgm:pt>
    <dgm:pt modelId="{661008F1-ADF6-4A5C-AD0B-A57D63053FA3}">
      <dgm:prSet/>
      <dgm:spPr/>
      <dgm:t>
        <a:bodyPr/>
        <a:lstStyle/>
        <a:p>
          <a:r>
            <a:rPr lang="en-US" b="1"/>
            <a:t>The Jenkins Activity Survey (Jenkins </a:t>
          </a:r>
          <a:r>
            <a:rPr lang="en-US" b="1" i="1"/>
            <a:t>et al. </a:t>
          </a:r>
          <a:r>
            <a:rPr lang="en-US" b="1"/>
            <a:t>1978)</a:t>
          </a:r>
          <a:endParaRPr lang="en-US"/>
        </a:p>
      </dgm:t>
    </dgm:pt>
    <dgm:pt modelId="{E826CE27-9900-438E-8213-85A083671D03}" type="parTrans" cxnId="{8CBD721C-AF2A-429D-874B-99D231EE5C65}">
      <dgm:prSet/>
      <dgm:spPr/>
      <dgm:t>
        <a:bodyPr/>
        <a:lstStyle/>
        <a:p>
          <a:endParaRPr lang="en-US"/>
        </a:p>
      </dgm:t>
    </dgm:pt>
    <dgm:pt modelId="{1633B8B3-F582-496A-A9C3-CF6EE7502FB0}" type="sibTrans" cxnId="{8CBD721C-AF2A-429D-874B-99D231EE5C65}">
      <dgm:prSet/>
      <dgm:spPr/>
      <dgm:t>
        <a:bodyPr/>
        <a:lstStyle/>
        <a:p>
          <a:endParaRPr lang="en-US"/>
        </a:p>
      </dgm:t>
    </dgm:pt>
    <dgm:pt modelId="{9A57B5E9-D3E6-4E60-85D8-E47A161F1DF7}">
      <dgm:prSet/>
      <dgm:spPr/>
      <dgm:t>
        <a:bodyPr/>
        <a:lstStyle/>
        <a:p>
          <a:r>
            <a:rPr lang="en-US" b="1"/>
            <a:t>The Framingham Type A Scale (Haynes </a:t>
          </a:r>
          <a:r>
            <a:rPr lang="en-US" b="1" i="1"/>
            <a:t>et al. </a:t>
          </a:r>
          <a:r>
            <a:rPr lang="en-US" b="1"/>
            <a:t>1979)</a:t>
          </a:r>
          <a:endParaRPr lang="en-US"/>
        </a:p>
      </dgm:t>
    </dgm:pt>
    <dgm:pt modelId="{343F6DB0-68CB-49F2-9CDE-FFA7CBD03601}" type="parTrans" cxnId="{3EA60183-E7C5-41C8-B3F3-DB2F6C427675}">
      <dgm:prSet/>
      <dgm:spPr/>
      <dgm:t>
        <a:bodyPr/>
        <a:lstStyle/>
        <a:p>
          <a:endParaRPr lang="en-US"/>
        </a:p>
      </dgm:t>
    </dgm:pt>
    <dgm:pt modelId="{FCB9F247-21C0-457C-AE0E-ED460093AEAC}" type="sibTrans" cxnId="{3EA60183-E7C5-41C8-B3F3-DB2F6C427675}">
      <dgm:prSet/>
      <dgm:spPr/>
      <dgm:t>
        <a:bodyPr/>
        <a:lstStyle/>
        <a:p>
          <a:endParaRPr lang="en-US"/>
        </a:p>
      </dgm:t>
    </dgm:pt>
    <dgm:pt modelId="{0760AFA6-C009-49BA-9D6D-A80D958EAE7D}">
      <dgm:prSet/>
      <dgm:spPr/>
      <dgm:t>
        <a:bodyPr/>
        <a:lstStyle/>
        <a:p>
          <a:r>
            <a:rPr lang="en-US" b="1"/>
            <a:t>The Bortner Rating Scale (Price, 1979)</a:t>
          </a:r>
          <a:endParaRPr lang="en-US"/>
        </a:p>
      </dgm:t>
    </dgm:pt>
    <dgm:pt modelId="{DF86941F-6ACA-427F-9413-534B443B15A8}" type="parTrans" cxnId="{FAE5AA61-D99D-4D2C-8670-99C3812C196F}">
      <dgm:prSet/>
      <dgm:spPr/>
      <dgm:t>
        <a:bodyPr/>
        <a:lstStyle/>
        <a:p>
          <a:endParaRPr lang="en-US"/>
        </a:p>
      </dgm:t>
    </dgm:pt>
    <dgm:pt modelId="{C86DB6E5-A9A9-4853-922F-9B4BF17EE629}" type="sibTrans" cxnId="{FAE5AA61-D99D-4D2C-8670-99C3812C196F}">
      <dgm:prSet/>
      <dgm:spPr/>
      <dgm:t>
        <a:bodyPr/>
        <a:lstStyle/>
        <a:p>
          <a:endParaRPr lang="en-US"/>
        </a:p>
      </dgm:t>
    </dgm:pt>
    <dgm:pt modelId="{9E612641-1557-46E4-8F40-8B3C9E9EF0DD}" type="pres">
      <dgm:prSet presAssocID="{CC311095-D492-440A-BE63-4E9DDC8EF326}" presName="vert0" presStyleCnt="0">
        <dgm:presLayoutVars>
          <dgm:dir/>
          <dgm:animOne val="branch"/>
          <dgm:animLvl val="lvl"/>
        </dgm:presLayoutVars>
      </dgm:prSet>
      <dgm:spPr/>
    </dgm:pt>
    <dgm:pt modelId="{F2DCF9F2-85DF-4935-A35E-C53F77755E4D}" type="pres">
      <dgm:prSet presAssocID="{7CA1DA84-73BF-4E37-A34C-004EA1800BAE}" presName="thickLine" presStyleLbl="alignNode1" presStyleIdx="0" presStyleCnt="4"/>
      <dgm:spPr/>
    </dgm:pt>
    <dgm:pt modelId="{A7DD092F-8FD5-4D4E-B708-3FBC3D8546EF}" type="pres">
      <dgm:prSet presAssocID="{7CA1DA84-73BF-4E37-A34C-004EA1800BAE}" presName="horz1" presStyleCnt="0"/>
      <dgm:spPr/>
    </dgm:pt>
    <dgm:pt modelId="{23775865-6267-4A7A-912F-C6A237E3DBDD}" type="pres">
      <dgm:prSet presAssocID="{7CA1DA84-73BF-4E37-A34C-004EA1800BAE}" presName="tx1" presStyleLbl="revTx" presStyleIdx="0" presStyleCnt="4"/>
      <dgm:spPr/>
    </dgm:pt>
    <dgm:pt modelId="{D1D5E6CF-C085-40AC-B5AF-812CF40DDC6C}" type="pres">
      <dgm:prSet presAssocID="{7CA1DA84-73BF-4E37-A34C-004EA1800BAE}" presName="vert1" presStyleCnt="0"/>
      <dgm:spPr/>
    </dgm:pt>
    <dgm:pt modelId="{1976D2C4-75AA-4D15-80D5-05105C3D7AEF}" type="pres">
      <dgm:prSet presAssocID="{661008F1-ADF6-4A5C-AD0B-A57D63053FA3}" presName="thickLine" presStyleLbl="alignNode1" presStyleIdx="1" presStyleCnt="4"/>
      <dgm:spPr/>
    </dgm:pt>
    <dgm:pt modelId="{A1A914E8-366F-4DBB-A485-96468011ACA9}" type="pres">
      <dgm:prSet presAssocID="{661008F1-ADF6-4A5C-AD0B-A57D63053FA3}" presName="horz1" presStyleCnt="0"/>
      <dgm:spPr/>
    </dgm:pt>
    <dgm:pt modelId="{02051372-0709-4BB2-BC07-4134217FD319}" type="pres">
      <dgm:prSet presAssocID="{661008F1-ADF6-4A5C-AD0B-A57D63053FA3}" presName="tx1" presStyleLbl="revTx" presStyleIdx="1" presStyleCnt="4"/>
      <dgm:spPr/>
    </dgm:pt>
    <dgm:pt modelId="{5A7019A8-79D7-4275-9577-718BFAA1C704}" type="pres">
      <dgm:prSet presAssocID="{661008F1-ADF6-4A5C-AD0B-A57D63053FA3}" presName="vert1" presStyleCnt="0"/>
      <dgm:spPr/>
    </dgm:pt>
    <dgm:pt modelId="{9A29E2B2-B459-4A5C-9B65-1F2136987480}" type="pres">
      <dgm:prSet presAssocID="{9A57B5E9-D3E6-4E60-85D8-E47A161F1DF7}" presName="thickLine" presStyleLbl="alignNode1" presStyleIdx="2" presStyleCnt="4"/>
      <dgm:spPr/>
    </dgm:pt>
    <dgm:pt modelId="{92C2CA84-02A8-4704-BB82-642E20CA4606}" type="pres">
      <dgm:prSet presAssocID="{9A57B5E9-D3E6-4E60-85D8-E47A161F1DF7}" presName="horz1" presStyleCnt="0"/>
      <dgm:spPr/>
    </dgm:pt>
    <dgm:pt modelId="{C7B69239-1D17-455A-8B7C-DC6EA390072F}" type="pres">
      <dgm:prSet presAssocID="{9A57B5E9-D3E6-4E60-85D8-E47A161F1DF7}" presName="tx1" presStyleLbl="revTx" presStyleIdx="2" presStyleCnt="4"/>
      <dgm:spPr/>
    </dgm:pt>
    <dgm:pt modelId="{34F619D6-6C40-4645-8EC4-8AE4F4BD3AD6}" type="pres">
      <dgm:prSet presAssocID="{9A57B5E9-D3E6-4E60-85D8-E47A161F1DF7}" presName="vert1" presStyleCnt="0"/>
      <dgm:spPr/>
    </dgm:pt>
    <dgm:pt modelId="{51CFACF8-2276-4541-8E67-AFD3ABD3769D}" type="pres">
      <dgm:prSet presAssocID="{0760AFA6-C009-49BA-9D6D-A80D958EAE7D}" presName="thickLine" presStyleLbl="alignNode1" presStyleIdx="3" presStyleCnt="4"/>
      <dgm:spPr/>
    </dgm:pt>
    <dgm:pt modelId="{D5534561-8CDB-486A-86BC-A7D38ADD7A30}" type="pres">
      <dgm:prSet presAssocID="{0760AFA6-C009-49BA-9D6D-A80D958EAE7D}" presName="horz1" presStyleCnt="0"/>
      <dgm:spPr/>
    </dgm:pt>
    <dgm:pt modelId="{3FEEF3E8-7FAD-4C0F-B30E-E6952CD01C63}" type="pres">
      <dgm:prSet presAssocID="{0760AFA6-C009-49BA-9D6D-A80D958EAE7D}" presName="tx1" presStyleLbl="revTx" presStyleIdx="3" presStyleCnt="4"/>
      <dgm:spPr/>
    </dgm:pt>
    <dgm:pt modelId="{D0C83337-E00F-4DFE-B61C-FB55C3DDE7FE}" type="pres">
      <dgm:prSet presAssocID="{0760AFA6-C009-49BA-9D6D-A80D958EAE7D}" presName="vert1" presStyleCnt="0"/>
      <dgm:spPr/>
    </dgm:pt>
  </dgm:ptLst>
  <dgm:cxnLst>
    <dgm:cxn modelId="{6C8A670F-C48E-4E75-B5EE-AD95AEADAD07}" type="presOf" srcId="{7CA1DA84-73BF-4E37-A34C-004EA1800BAE}" destId="{23775865-6267-4A7A-912F-C6A237E3DBDD}" srcOrd="0" destOrd="0" presId="urn:microsoft.com/office/officeart/2008/layout/LinedList"/>
    <dgm:cxn modelId="{8CBD721C-AF2A-429D-874B-99D231EE5C65}" srcId="{CC311095-D492-440A-BE63-4E9DDC8EF326}" destId="{661008F1-ADF6-4A5C-AD0B-A57D63053FA3}" srcOrd="1" destOrd="0" parTransId="{E826CE27-9900-438E-8213-85A083671D03}" sibTransId="{1633B8B3-F582-496A-A9C3-CF6EE7502FB0}"/>
    <dgm:cxn modelId="{2BFB5732-BED7-4722-BF8B-75206C2312D6}" type="presOf" srcId="{CC311095-D492-440A-BE63-4E9DDC8EF326}" destId="{9E612641-1557-46E4-8F40-8B3C9E9EF0DD}" srcOrd="0" destOrd="0" presId="urn:microsoft.com/office/officeart/2008/layout/LinedList"/>
    <dgm:cxn modelId="{FAE5AA61-D99D-4D2C-8670-99C3812C196F}" srcId="{CC311095-D492-440A-BE63-4E9DDC8EF326}" destId="{0760AFA6-C009-49BA-9D6D-A80D958EAE7D}" srcOrd="3" destOrd="0" parTransId="{DF86941F-6ACA-427F-9413-534B443B15A8}" sibTransId="{C86DB6E5-A9A9-4853-922F-9B4BF17EE629}"/>
    <dgm:cxn modelId="{04985842-9FD8-4EFD-9162-905C7F384397}" srcId="{CC311095-D492-440A-BE63-4E9DDC8EF326}" destId="{7CA1DA84-73BF-4E37-A34C-004EA1800BAE}" srcOrd="0" destOrd="0" parTransId="{5102720E-F3D3-41BB-907C-71F2ACCD24A7}" sibTransId="{1F8DDDEA-BE74-4D8D-AE8E-2F365AB9BED5}"/>
    <dgm:cxn modelId="{3EA60183-E7C5-41C8-B3F3-DB2F6C427675}" srcId="{CC311095-D492-440A-BE63-4E9DDC8EF326}" destId="{9A57B5E9-D3E6-4E60-85D8-E47A161F1DF7}" srcOrd="2" destOrd="0" parTransId="{343F6DB0-68CB-49F2-9CDE-FFA7CBD03601}" sibTransId="{FCB9F247-21C0-457C-AE0E-ED460093AEAC}"/>
    <dgm:cxn modelId="{D7FEB1D0-98B6-4D72-A13E-CF5673EBDE0F}" type="presOf" srcId="{0760AFA6-C009-49BA-9D6D-A80D958EAE7D}" destId="{3FEEF3E8-7FAD-4C0F-B30E-E6952CD01C63}" srcOrd="0" destOrd="0" presId="urn:microsoft.com/office/officeart/2008/layout/LinedList"/>
    <dgm:cxn modelId="{725224D2-60FD-436C-8360-BB83FA13DB2F}" type="presOf" srcId="{9A57B5E9-D3E6-4E60-85D8-E47A161F1DF7}" destId="{C7B69239-1D17-455A-8B7C-DC6EA390072F}" srcOrd="0" destOrd="0" presId="urn:microsoft.com/office/officeart/2008/layout/LinedList"/>
    <dgm:cxn modelId="{C07BEDE5-292D-4B0A-9600-4A13757D7695}" type="presOf" srcId="{661008F1-ADF6-4A5C-AD0B-A57D63053FA3}" destId="{02051372-0709-4BB2-BC07-4134217FD319}" srcOrd="0" destOrd="0" presId="urn:microsoft.com/office/officeart/2008/layout/LinedList"/>
    <dgm:cxn modelId="{189CDD30-50EC-4877-97BF-729F50A757E6}" type="presParOf" srcId="{9E612641-1557-46E4-8F40-8B3C9E9EF0DD}" destId="{F2DCF9F2-85DF-4935-A35E-C53F77755E4D}" srcOrd="0" destOrd="0" presId="urn:microsoft.com/office/officeart/2008/layout/LinedList"/>
    <dgm:cxn modelId="{5BFC689B-0905-4C73-9140-F04FA335040A}" type="presParOf" srcId="{9E612641-1557-46E4-8F40-8B3C9E9EF0DD}" destId="{A7DD092F-8FD5-4D4E-B708-3FBC3D8546EF}" srcOrd="1" destOrd="0" presId="urn:microsoft.com/office/officeart/2008/layout/LinedList"/>
    <dgm:cxn modelId="{1AF2877D-6177-46F5-A947-676E68812000}" type="presParOf" srcId="{A7DD092F-8FD5-4D4E-B708-3FBC3D8546EF}" destId="{23775865-6267-4A7A-912F-C6A237E3DBDD}" srcOrd="0" destOrd="0" presId="urn:microsoft.com/office/officeart/2008/layout/LinedList"/>
    <dgm:cxn modelId="{2BEBF5BC-BE81-47C8-B731-DE3015C69988}" type="presParOf" srcId="{A7DD092F-8FD5-4D4E-B708-3FBC3D8546EF}" destId="{D1D5E6CF-C085-40AC-B5AF-812CF40DDC6C}" srcOrd="1" destOrd="0" presId="urn:microsoft.com/office/officeart/2008/layout/LinedList"/>
    <dgm:cxn modelId="{C513E7C0-43E1-48E8-80FE-5FF351A9C525}" type="presParOf" srcId="{9E612641-1557-46E4-8F40-8B3C9E9EF0DD}" destId="{1976D2C4-75AA-4D15-80D5-05105C3D7AEF}" srcOrd="2" destOrd="0" presId="urn:microsoft.com/office/officeart/2008/layout/LinedList"/>
    <dgm:cxn modelId="{000855DE-6886-4B61-B723-F33B13198C74}" type="presParOf" srcId="{9E612641-1557-46E4-8F40-8B3C9E9EF0DD}" destId="{A1A914E8-366F-4DBB-A485-96468011ACA9}" srcOrd="3" destOrd="0" presId="urn:microsoft.com/office/officeart/2008/layout/LinedList"/>
    <dgm:cxn modelId="{6BB8F556-681E-4EA9-B7FF-7974DF6A95C9}" type="presParOf" srcId="{A1A914E8-366F-4DBB-A485-96468011ACA9}" destId="{02051372-0709-4BB2-BC07-4134217FD319}" srcOrd="0" destOrd="0" presId="urn:microsoft.com/office/officeart/2008/layout/LinedList"/>
    <dgm:cxn modelId="{AB51513C-F676-46CD-AA70-47D4B361682A}" type="presParOf" srcId="{A1A914E8-366F-4DBB-A485-96468011ACA9}" destId="{5A7019A8-79D7-4275-9577-718BFAA1C704}" srcOrd="1" destOrd="0" presId="urn:microsoft.com/office/officeart/2008/layout/LinedList"/>
    <dgm:cxn modelId="{4BD33C34-34BE-45F2-BF5A-C11C9AD85D0F}" type="presParOf" srcId="{9E612641-1557-46E4-8F40-8B3C9E9EF0DD}" destId="{9A29E2B2-B459-4A5C-9B65-1F2136987480}" srcOrd="4" destOrd="0" presId="urn:microsoft.com/office/officeart/2008/layout/LinedList"/>
    <dgm:cxn modelId="{5A1F4507-12D9-4E79-956D-5D12DCCD2026}" type="presParOf" srcId="{9E612641-1557-46E4-8F40-8B3C9E9EF0DD}" destId="{92C2CA84-02A8-4704-BB82-642E20CA4606}" srcOrd="5" destOrd="0" presId="urn:microsoft.com/office/officeart/2008/layout/LinedList"/>
    <dgm:cxn modelId="{598716F0-9F40-4976-BFDF-35BB936CE25F}" type="presParOf" srcId="{92C2CA84-02A8-4704-BB82-642E20CA4606}" destId="{C7B69239-1D17-455A-8B7C-DC6EA390072F}" srcOrd="0" destOrd="0" presId="urn:microsoft.com/office/officeart/2008/layout/LinedList"/>
    <dgm:cxn modelId="{62881BA9-B5FD-46C0-B3B5-6EC5BC10D47F}" type="presParOf" srcId="{92C2CA84-02A8-4704-BB82-642E20CA4606}" destId="{34F619D6-6C40-4645-8EC4-8AE4F4BD3AD6}" srcOrd="1" destOrd="0" presId="urn:microsoft.com/office/officeart/2008/layout/LinedList"/>
    <dgm:cxn modelId="{567BDF9C-C74B-4AEB-BF51-055DF77A967B}" type="presParOf" srcId="{9E612641-1557-46E4-8F40-8B3C9E9EF0DD}" destId="{51CFACF8-2276-4541-8E67-AFD3ABD3769D}" srcOrd="6" destOrd="0" presId="urn:microsoft.com/office/officeart/2008/layout/LinedList"/>
    <dgm:cxn modelId="{CFD15F8D-FD10-447D-B119-2D763BDF8448}" type="presParOf" srcId="{9E612641-1557-46E4-8F40-8B3C9E9EF0DD}" destId="{D5534561-8CDB-486A-86BC-A7D38ADD7A30}" srcOrd="7" destOrd="0" presId="urn:microsoft.com/office/officeart/2008/layout/LinedList"/>
    <dgm:cxn modelId="{FDAD7C7A-C4CE-4609-A23B-3C3D12A2011A}" type="presParOf" srcId="{D5534561-8CDB-486A-86BC-A7D38ADD7A30}" destId="{3FEEF3E8-7FAD-4C0F-B30E-E6952CD01C63}" srcOrd="0" destOrd="0" presId="urn:microsoft.com/office/officeart/2008/layout/LinedList"/>
    <dgm:cxn modelId="{F3060789-5118-4FC1-AC60-C9E82A0420CB}" type="presParOf" srcId="{D5534561-8CDB-486A-86BC-A7D38ADD7A30}" destId="{D0C83337-E00F-4DFE-B61C-FB55C3DDE7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D43382-B1CB-423D-82E8-C6001B5AB155}"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8E8898F3-2FB4-4F18-9CCD-E6CC4512D161}">
      <dgm:prSet/>
      <dgm:spPr/>
      <dgm:t>
        <a:bodyPr/>
        <a:lstStyle/>
        <a:p>
          <a:r>
            <a:rPr lang="en-US" b="1"/>
            <a:t>May react more strongly at the physiological level to stress – more likely to evidence physiological damage</a:t>
          </a:r>
          <a:endParaRPr lang="en-US"/>
        </a:p>
      </dgm:t>
    </dgm:pt>
    <dgm:pt modelId="{4FB19A84-44F1-47B4-B639-8D5D1C2FAA46}" type="parTrans" cxnId="{98597899-AFAB-46A2-8AD3-4E1B00C05DEA}">
      <dgm:prSet/>
      <dgm:spPr/>
      <dgm:t>
        <a:bodyPr/>
        <a:lstStyle/>
        <a:p>
          <a:endParaRPr lang="en-US"/>
        </a:p>
      </dgm:t>
    </dgm:pt>
    <dgm:pt modelId="{CA368F33-1C51-4D25-9027-2C212B498125}" type="sibTrans" cxnId="{98597899-AFAB-46A2-8AD3-4E1B00C05DEA}">
      <dgm:prSet/>
      <dgm:spPr/>
      <dgm:t>
        <a:bodyPr/>
        <a:lstStyle/>
        <a:p>
          <a:endParaRPr lang="en-US"/>
        </a:p>
      </dgm:t>
    </dgm:pt>
    <dgm:pt modelId="{8CF909D8-2E92-4917-BC59-F784ABBB12BE}">
      <dgm:prSet/>
      <dgm:spPr/>
      <dgm:t>
        <a:bodyPr/>
        <a:lstStyle/>
        <a:p>
          <a:r>
            <a:rPr lang="en-US" b="1"/>
            <a:t>TAB and hostility – a consequence of exaggerated neuroendocrine responses to external stressors. Behaviour may be a way of coping with heightened level of arousal</a:t>
          </a:r>
          <a:endParaRPr lang="en-US"/>
        </a:p>
      </dgm:t>
    </dgm:pt>
    <dgm:pt modelId="{1FD5A524-88AC-422E-A905-FEA0E347F97B}" type="parTrans" cxnId="{763E2145-83DD-40A9-9179-436316AAEF7F}">
      <dgm:prSet/>
      <dgm:spPr/>
      <dgm:t>
        <a:bodyPr/>
        <a:lstStyle/>
        <a:p>
          <a:endParaRPr lang="en-US"/>
        </a:p>
      </dgm:t>
    </dgm:pt>
    <dgm:pt modelId="{8E2B9BE0-742A-45BD-8822-9598AA245927}" type="sibTrans" cxnId="{763E2145-83DD-40A9-9179-436316AAEF7F}">
      <dgm:prSet/>
      <dgm:spPr/>
      <dgm:t>
        <a:bodyPr/>
        <a:lstStyle/>
        <a:p>
          <a:endParaRPr lang="en-US"/>
        </a:p>
      </dgm:t>
    </dgm:pt>
    <dgm:pt modelId="{39DF1646-025B-45B6-BA73-B5B63DDF39ED}">
      <dgm:prSet/>
      <dgm:spPr/>
      <dgm:t>
        <a:bodyPr/>
        <a:lstStyle/>
        <a:p>
          <a:r>
            <a:rPr lang="en-US" b="1"/>
            <a:t>TAB and hostility – may create a more stressful environment for themselves – more stress and challenges</a:t>
          </a:r>
          <a:endParaRPr lang="en-US"/>
        </a:p>
      </dgm:t>
    </dgm:pt>
    <dgm:pt modelId="{96545E65-8E38-47FA-AF14-DCE70B37917B}" type="parTrans" cxnId="{CCCEF9D0-78EE-422C-BE2A-AEDB1A7A9AD9}">
      <dgm:prSet/>
      <dgm:spPr/>
      <dgm:t>
        <a:bodyPr/>
        <a:lstStyle/>
        <a:p>
          <a:endParaRPr lang="en-US"/>
        </a:p>
      </dgm:t>
    </dgm:pt>
    <dgm:pt modelId="{E336D153-F4F9-4872-8468-89543334E2B8}" type="sibTrans" cxnId="{CCCEF9D0-78EE-422C-BE2A-AEDB1A7A9AD9}">
      <dgm:prSet/>
      <dgm:spPr/>
      <dgm:t>
        <a:bodyPr/>
        <a:lstStyle/>
        <a:p>
          <a:endParaRPr lang="en-US"/>
        </a:p>
      </dgm:t>
    </dgm:pt>
    <dgm:pt modelId="{1DD9EDC3-64D9-43EF-B5A1-EA318B425801}" type="pres">
      <dgm:prSet presAssocID="{5CD43382-B1CB-423D-82E8-C6001B5AB155}" presName="linear" presStyleCnt="0">
        <dgm:presLayoutVars>
          <dgm:animLvl val="lvl"/>
          <dgm:resizeHandles val="exact"/>
        </dgm:presLayoutVars>
      </dgm:prSet>
      <dgm:spPr/>
    </dgm:pt>
    <dgm:pt modelId="{35361AF0-CC88-4D30-8477-F36A28956C39}" type="pres">
      <dgm:prSet presAssocID="{8E8898F3-2FB4-4F18-9CCD-E6CC4512D161}" presName="parentText" presStyleLbl="node1" presStyleIdx="0" presStyleCnt="3">
        <dgm:presLayoutVars>
          <dgm:chMax val="0"/>
          <dgm:bulletEnabled val="1"/>
        </dgm:presLayoutVars>
      </dgm:prSet>
      <dgm:spPr/>
    </dgm:pt>
    <dgm:pt modelId="{9CB77BAB-9852-456E-B4DC-E0B9B6637F52}" type="pres">
      <dgm:prSet presAssocID="{CA368F33-1C51-4D25-9027-2C212B498125}" presName="spacer" presStyleCnt="0"/>
      <dgm:spPr/>
    </dgm:pt>
    <dgm:pt modelId="{D4259E04-B0DE-4783-86FE-2A669D1A9386}" type="pres">
      <dgm:prSet presAssocID="{8CF909D8-2E92-4917-BC59-F784ABBB12BE}" presName="parentText" presStyleLbl="node1" presStyleIdx="1" presStyleCnt="3">
        <dgm:presLayoutVars>
          <dgm:chMax val="0"/>
          <dgm:bulletEnabled val="1"/>
        </dgm:presLayoutVars>
      </dgm:prSet>
      <dgm:spPr/>
    </dgm:pt>
    <dgm:pt modelId="{D045A8F8-D2BB-4DF9-B193-BB3EBA7BDA4E}" type="pres">
      <dgm:prSet presAssocID="{8E2B9BE0-742A-45BD-8822-9598AA245927}" presName="spacer" presStyleCnt="0"/>
      <dgm:spPr/>
    </dgm:pt>
    <dgm:pt modelId="{BD4ACF09-DD46-4211-9758-13C01D2C6651}" type="pres">
      <dgm:prSet presAssocID="{39DF1646-025B-45B6-BA73-B5B63DDF39ED}" presName="parentText" presStyleLbl="node1" presStyleIdx="2" presStyleCnt="3">
        <dgm:presLayoutVars>
          <dgm:chMax val="0"/>
          <dgm:bulletEnabled val="1"/>
        </dgm:presLayoutVars>
      </dgm:prSet>
      <dgm:spPr/>
    </dgm:pt>
  </dgm:ptLst>
  <dgm:cxnLst>
    <dgm:cxn modelId="{EE42FC01-4A39-40F7-96AB-9F34075F1C8E}" type="presOf" srcId="{8CF909D8-2E92-4917-BC59-F784ABBB12BE}" destId="{D4259E04-B0DE-4783-86FE-2A669D1A9386}" srcOrd="0" destOrd="0" presId="urn:microsoft.com/office/officeart/2005/8/layout/vList2"/>
    <dgm:cxn modelId="{C2685442-355F-4830-AA53-620894B70CF9}" type="presOf" srcId="{8E8898F3-2FB4-4F18-9CCD-E6CC4512D161}" destId="{35361AF0-CC88-4D30-8477-F36A28956C39}" srcOrd="0" destOrd="0" presId="urn:microsoft.com/office/officeart/2005/8/layout/vList2"/>
    <dgm:cxn modelId="{763E2145-83DD-40A9-9179-436316AAEF7F}" srcId="{5CD43382-B1CB-423D-82E8-C6001B5AB155}" destId="{8CF909D8-2E92-4917-BC59-F784ABBB12BE}" srcOrd="1" destOrd="0" parTransId="{1FD5A524-88AC-422E-A905-FEA0E347F97B}" sibTransId="{8E2B9BE0-742A-45BD-8822-9598AA245927}"/>
    <dgm:cxn modelId="{C63D7755-6C3A-4315-B206-476682EDCD1F}" type="presOf" srcId="{5CD43382-B1CB-423D-82E8-C6001B5AB155}" destId="{1DD9EDC3-64D9-43EF-B5A1-EA318B425801}" srcOrd="0" destOrd="0" presId="urn:microsoft.com/office/officeart/2005/8/layout/vList2"/>
    <dgm:cxn modelId="{98597899-AFAB-46A2-8AD3-4E1B00C05DEA}" srcId="{5CD43382-B1CB-423D-82E8-C6001B5AB155}" destId="{8E8898F3-2FB4-4F18-9CCD-E6CC4512D161}" srcOrd="0" destOrd="0" parTransId="{4FB19A84-44F1-47B4-B639-8D5D1C2FAA46}" sibTransId="{CA368F33-1C51-4D25-9027-2C212B498125}"/>
    <dgm:cxn modelId="{7D7244CC-5DA0-495D-9873-EE70B29F5CEF}" type="presOf" srcId="{39DF1646-025B-45B6-BA73-B5B63DDF39ED}" destId="{BD4ACF09-DD46-4211-9758-13C01D2C6651}" srcOrd="0" destOrd="0" presId="urn:microsoft.com/office/officeart/2005/8/layout/vList2"/>
    <dgm:cxn modelId="{CCCEF9D0-78EE-422C-BE2A-AEDB1A7A9AD9}" srcId="{5CD43382-B1CB-423D-82E8-C6001B5AB155}" destId="{39DF1646-025B-45B6-BA73-B5B63DDF39ED}" srcOrd="2" destOrd="0" parTransId="{96545E65-8E38-47FA-AF14-DCE70B37917B}" sibTransId="{E336D153-F4F9-4872-8468-89543334E2B8}"/>
    <dgm:cxn modelId="{0AFFCE5B-E6C2-4CF3-9885-5B814F35483F}" type="presParOf" srcId="{1DD9EDC3-64D9-43EF-B5A1-EA318B425801}" destId="{35361AF0-CC88-4D30-8477-F36A28956C39}" srcOrd="0" destOrd="0" presId="urn:microsoft.com/office/officeart/2005/8/layout/vList2"/>
    <dgm:cxn modelId="{0CD4DE50-DE79-44F4-B5E6-CD8B8B5649F3}" type="presParOf" srcId="{1DD9EDC3-64D9-43EF-B5A1-EA318B425801}" destId="{9CB77BAB-9852-456E-B4DC-E0B9B6637F52}" srcOrd="1" destOrd="0" presId="urn:microsoft.com/office/officeart/2005/8/layout/vList2"/>
    <dgm:cxn modelId="{546756EF-A6A3-473C-B7AA-639F67F03B8A}" type="presParOf" srcId="{1DD9EDC3-64D9-43EF-B5A1-EA318B425801}" destId="{D4259E04-B0DE-4783-86FE-2A669D1A9386}" srcOrd="2" destOrd="0" presId="urn:microsoft.com/office/officeart/2005/8/layout/vList2"/>
    <dgm:cxn modelId="{EAD24312-6D71-40EC-866A-53FAE4E6B28E}" type="presParOf" srcId="{1DD9EDC3-64D9-43EF-B5A1-EA318B425801}" destId="{D045A8F8-D2BB-4DF9-B193-BB3EBA7BDA4E}" srcOrd="3" destOrd="0" presId="urn:microsoft.com/office/officeart/2005/8/layout/vList2"/>
    <dgm:cxn modelId="{79EDB209-7E20-42B1-A0D3-E0A27EC2F612}" type="presParOf" srcId="{1DD9EDC3-64D9-43EF-B5A1-EA318B425801}" destId="{BD4ACF09-DD46-4211-9758-13C01D2C665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9340D-8981-4E17-AAC0-9EFE8F7DB1BB}">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FA36C-B640-4F93-9C19-766F486938B2}">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8F96A3-8214-43B3-81F8-488BDC38679F}">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89000">
            <a:lnSpc>
              <a:spcPct val="90000"/>
            </a:lnSpc>
            <a:spcBef>
              <a:spcPct val="0"/>
            </a:spcBef>
            <a:spcAft>
              <a:spcPct val="35000"/>
            </a:spcAft>
            <a:buNone/>
          </a:pPr>
          <a:r>
            <a:rPr lang="en-GB" sz="2000" b="0" i="0" kern="1200"/>
            <a:t>Race-based physiological myths have long influenced medical practice</a:t>
          </a:r>
          <a:endParaRPr lang="en-US" sz="2000" kern="1200"/>
        </a:p>
      </dsp:txBody>
      <dsp:txXfrm>
        <a:off x="1730984" y="640"/>
        <a:ext cx="4660290" cy="1498687"/>
      </dsp:txXfrm>
    </dsp:sp>
    <dsp:sp modelId="{1A2D080E-6AC4-4A19-86F0-493B15B8EFFC}">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8578E-27FE-4BF7-9646-83DDE0F99FC9}">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C72551-0B56-4A34-A9C3-2EB441A655F4}">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89000">
            <a:lnSpc>
              <a:spcPct val="90000"/>
            </a:lnSpc>
            <a:spcBef>
              <a:spcPct val="0"/>
            </a:spcBef>
            <a:spcAft>
              <a:spcPct val="35000"/>
            </a:spcAft>
            <a:buNone/>
          </a:pPr>
          <a:r>
            <a:rPr lang="en-GB" sz="2000" b="0" i="0" kern="1200"/>
            <a:t>Some doctors believe that African-Americans are more tolerant of pain.</a:t>
          </a:r>
          <a:endParaRPr lang="en-US" sz="2000" kern="1200"/>
        </a:p>
      </dsp:txBody>
      <dsp:txXfrm>
        <a:off x="1730984" y="1873999"/>
        <a:ext cx="4660290" cy="1498687"/>
      </dsp:txXfrm>
    </dsp:sp>
    <dsp:sp modelId="{BC624BE9-9186-442B-A2F3-517430C8B2A8}">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EA9C3-DD73-438D-AC30-4359261C8640}">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049067-A556-4831-9573-FD8A141777EB}">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89000">
            <a:lnSpc>
              <a:spcPct val="90000"/>
            </a:lnSpc>
            <a:spcBef>
              <a:spcPct val="0"/>
            </a:spcBef>
            <a:spcAft>
              <a:spcPct val="35000"/>
            </a:spcAft>
            <a:buNone/>
          </a:pPr>
          <a:r>
            <a:rPr lang="en-GB" sz="2000" b="1" i="0" kern="1200">
              <a:hlinkClick xmlns:r="http://schemas.openxmlformats.org/officeDocument/2006/relationships" r:id="rId7"/>
            </a:rPr>
            <a:t>One study</a:t>
          </a:r>
          <a:r>
            <a:rPr lang="en-GB" sz="2000" b="0" i="0" kern="1200"/>
            <a:t> found that relative to other racial groups, physicians are twice as likely to underestimate black patients’ pain.</a:t>
          </a:r>
          <a:endParaRPr lang="en-US" sz="2000" kern="1200"/>
        </a:p>
      </dsp:txBody>
      <dsp:txXfrm>
        <a:off x="1730984" y="3747359"/>
        <a:ext cx="4660290" cy="1498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E9071-0C48-4D77-B741-E543803AE282}">
      <dsp:nvSpPr>
        <dsp:cNvPr id="0" name=""/>
        <dsp:cNvSpPr/>
      </dsp:nvSpPr>
      <dsp:spPr>
        <a:xfrm>
          <a:off x="213728" y="2416"/>
          <a:ext cx="2624205" cy="157452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Biofeedback</a:t>
          </a:r>
          <a:endParaRPr lang="en-US" sz="3000" kern="1200"/>
        </a:p>
      </dsp:txBody>
      <dsp:txXfrm>
        <a:off x="213728" y="2416"/>
        <a:ext cx="2624205" cy="1574523"/>
      </dsp:txXfrm>
    </dsp:sp>
    <dsp:sp modelId="{E7C59C21-08F6-41CB-8D5A-701991A92606}">
      <dsp:nvSpPr>
        <dsp:cNvPr id="0" name=""/>
        <dsp:cNvSpPr/>
      </dsp:nvSpPr>
      <dsp:spPr>
        <a:xfrm>
          <a:off x="3100353" y="2416"/>
          <a:ext cx="2624205" cy="1574523"/>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Relaxation techniques</a:t>
          </a:r>
          <a:endParaRPr lang="en-US" sz="3000" kern="1200"/>
        </a:p>
      </dsp:txBody>
      <dsp:txXfrm>
        <a:off x="3100353" y="2416"/>
        <a:ext cx="2624205" cy="1574523"/>
      </dsp:txXfrm>
    </dsp:sp>
    <dsp:sp modelId="{A0ADCA28-7A10-40EC-A778-4CD0E8CB442E}">
      <dsp:nvSpPr>
        <dsp:cNvPr id="0" name=""/>
        <dsp:cNvSpPr/>
      </dsp:nvSpPr>
      <dsp:spPr>
        <a:xfrm>
          <a:off x="5986979" y="2416"/>
          <a:ext cx="2624205" cy="1574523"/>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Cognitive techniques</a:t>
          </a:r>
          <a:endParaRPr lang="en-US" sz="3000" kern="1200"/>
        </a:p>
      </dsp:txBody>
      <dsp:txXfrm>
        <a:off x="5986979" y="2416"/>
        <a:ext cx="2624205" cy="1574523"/>
      </dsp:txXfrm>
    </dsp:sp>
    <dsp:sp modelId="{13202E05-985A-447A-A237-6AF623DBF36E}">
      <dsp:nvSpPr>
        <dsp:cNvPr id="0" name=""/>
        <dsp:cNvSpPr/>
      </dsp:nvSpPr>
      <dsp:spPr>
        <a:xfrm>
          <a:off x="213728" y="1839360"/>
          <a:ext cx="2624205" cy="157452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Imagery</a:t>
          </a:r>
          <a:endParaRPr lang="en-US" sz="3000" kern="1200"/>
        </a:p>
      </dsp:txBody>
      <dsp:txXfrm>
        <a:off x="213728" y="1839360"/>
        <a:ext cx="2624205" cy="1574523"/>
      </dsp:txXfrm>
    </dsp:sp>
    <dsp:sp modelId="{C2A00CDD-E6CD-4DD0-859F-7B1EE538CEB3}">
      <dsp:nvSpPr>
        <dsp:cNvPr id="0" name=""/>
        <dsp:cNvSpPr/>
      </dsp:nvSpPr>
      <dsp:spPr>
        <a:xfrm>
          <a:off x="3100353" y="1839360"/>
          <a:ext cx="2624205" cy="1574523"/>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Pain redefinition</a:t>
          </a:r>
          <a:endParaRPr lang="en-US" sz="3000" kern="1200"/>
        </a:p>
      </dsp:txBody>
      <dsp:txXfrm>
        <a:off x="3100353" y="1839360"/>
        <a:ext cx="2624205" cy="1574523"/>
      </dsp:txXfrm>
    </dsp:sp>
    <dsp:sp modelId="{472891ED-EE2D-422C-9475-04C545C88F75}">
      <dsp:nvSpPr>
        <dsp:cNvPr id="0" name=""/>
        <dsp:cNvSpPr/>
      </dsp:nvSpPr>
      <dsp:spPr>
        <a:xfrm>
          <a:off x="5986979" y="1839360"/>
          <a:ext cx="2624205" cy="157452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a:t>Mindfulness meditation</a:t>
          </a:r>
          <a:endParaRPr lang="en-US" sz="3000" kern="1200"/>
        </a:p>
      </dsp:txBody>
      <dsp:txXfrm>
        <a:off x="5986979" y="1839360"/>
        <a:ext cx="2624205" cy="1574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E74A5-6491-4C08-BCF7-3F2030E12CA7}">
      <dsp:nvSpPr>
        <dsp:cNvPr id="0" name=""/>
        <dsp:cNvSpPr/>
      </dsp:nvSpPr>
      <dsp:spPr>
        <a:xfrm>
          <a:off x="0" y="462"/>
          <a:ext cx="4939867"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A30415A-79D8-4AA4-B9A2-58F100C43ACB}">
      <dsp:nvSpPr>
        <dsp:cNvPr id="0" name=""/>
        <dsp:cNvSpPr/>
      </dsp:nvSpPr>
      <dsp:spPr>
        <a:xfrm>
          <a:off x="0" y="462"/>
          <a:ext cx="4939867" cy="756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Inherent</a:t>
          </a:r>
          <a:endParaRPr lang="en-US" sz="3400" kern="1200"/>
        </a:p>
      </dsp:txBody>
      <dsp:txXfrm>
        <a:off x="0" y="462"/>
        <a:ext cx="4939867" cy="756898"/>
      </dsp:txXfrm>
    </dsp:sp>
    <dsp:sp modelId="{10071C16-966A-42F4-9C9B-DBE281B4EB9E}">
      <dsp:nvSpPr>
        <dsp:cNvPr id="0" name=""/>
        <dsp:cNvSpPr/>
      </dsp:nvSpPr>
      <dsp:spPr>
        <a:xfrm>
          <a:off x="0" y="757361"/>
          <a:ext cx="4939867" cy="0"/>
        </a:xfrm>
        <a:prstGeom prst="line">
          <a:avLst/>
        </a:prstGeom>
        <a:solidFill>
          <a:schemeClr val="accent5">
            <a:hueOff val="609606"/>
            <a:satOff val="-4861"/>
            <a:lumOff val="-3676"/>
            <a:alphaOff val="0"/>
          </a:schemeClr>
        </a:solidFill>
        <a:ln w="19050" cap="rnd" cmpd="sng" algn="ctr">
          <a:solidFill>
            <a:schemeClr val="accent5">
              <a:hueOff val="609606"/>
              <a:satOff val="-4861"/>
              <a:lumOff val="-3676"/>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3389D79-B409-4147-8EDB-DF23523B55E7}">
      <dsp:nvSpPr>
        <dsp:cNvPr id="0" name=""/>
        <dsp:cNvSpPr/>
      </dsp:nvSpPr>
      <dsp:spPr>
        <a:xfrm>
          <a:off x="0" y="757361"/>
          <a:ext cx="4939867" cy="756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Physiological</a:t>
          </a:r>
          <a:endParaRPr lang="en-US" sz="3400" kern="1200"/>
        </a:p>
      </dsp:txBody>
      <dsp:txXfrm>
        <a:off x="0" y="757361"/>
        <a:ext cx="4939867" cy="756898"/>
      </dsp:txXfrm>
    </dsp:sp>
    <dsp:sp modelId="{C5D678AB-B324-42C8-8CD6-81644485B4F1}">
      <dsp:nvSpPr>
        <dsp:cNvPr id="0" name=""/>
        <dsp:cNvSpPr/>
      </dsp:nvSpPr>
      <dsp:spPr>
        <a:xfrm>
          <a:off x="0" y="1514260"/>
          <a:ext cx="4939867" cy="0"/>
        </a:xfrm>
        <a:prstGeom prst="line">
          <a:avLst/>
        </a:prstGeom>
        <a:solidFill>
          <a:schemeClr val="accent5">
            <a:hueOff val="1219212"/>
            <a:satOff val="-9721"/>
            <a:lumOff val="-7353"/>
            <a:alphaOff val="0"/>
          </a:schemeClr>
        </a:solidFill>
        <a:ln w="19050" cap="rnd" cmpd="sng" algn="ctr">
          <a:solidFill>
            <a:schemeClr val="accent5">
              <a:hueOff val="1219212"/>
              <a:satOff val="-9721"/>
              <a:lumOff val="-735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2364651-C34A-49E8-B5DB-FAEC283817AD}">
      <dsp:nvSpPr>
        <dsp:cNvPr id="0" name=""/>
        <dsp:cNvSpPr/>
      </dsp:nvSpPr>
      <dsp:spPr>
        <a:xfrm>
          <a:off x="0" y="1514260"/>
          <a:ext cx="4939867" cy="756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Behavioural</a:t>
          </a:r>
          <a:endParaRPr lang="en-US" sz="3400" kern="1200"/>
        </a:p>
      </dsp:txBody>
      <dsp:txXfrm>
        <a:off x="0" y="1514260"/>
        <a:ext cx="4939867" cy="756898"/>
      </dsp:txXfrm>
    </dsp:sp>
    <dsp:sp modelId="{ECED50EB-F3F5-4922-BBBE-D22D89CA4495}">
      <dsp:nvSpPr>
        <dsp:cNvPr id="0" name=""/>
        <dsp:cNvSpPr/>
      </dsp:nvSpPr>
      <dsp:spPr>
        <a:xfrm>
          <a:off x="0" y="2271158"/>
          <a:ext cx="4939867" cy="0"/>
        </a:xfrm>
        <a:prstGeom prst="line">
          <a:avLst/>
        </a:prstGeom>
        <a:solidFill>
          <a:schemeClr val="accent5">
            <a:hueOff val="1828819"/>
            <a:satOff val="-14582"/>
            <a:lumOff val="-11029"/>
            <a:alphaOff val="0"/>
          </a:schemeClr>
        </a:solidFill>
        <a:ln w="19050" cap="rnd" cmpd="sng" algn="ctr">
          <a:solidFill>
            <a:schemeClr val="accent5">
              <a:hueOff val="1828819"/>
              <a:satOff val="-14582"/>
              <a:lumOff val="-1102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23C7E26-2EEC-4DCF-AEB5-EADFB7B1A83C}">
      <dsp:nvSpPr>
        <dsp:cNvPr id="0" name=""/>
        <dsp:cNvSpPr/>
      </dsp:nvSpPr>
      <dsp:spPr>
        <a:xfrm>
          <a:off x="0" y="2271158"/>
          <a:ext cx="4939867" cy="756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Psychosocial</a:t>
          </a:r>
          <a:endParaRPr lang="en-US" sz="3400" kern="1200"/>
        </a:p>
      </dsp:txBody>
      <dsp:txXfrm>
        <a:off x="0" y="2271158"/>
        <a:ext cx="4939867" cy="756898"/>
      </dsp:txXfrm>
    </dsp:sp>
    <dsp:sp modelId="{AEBF03AC-F530-4FA8-9BF8-2EF69AC631FB}">
      <dsp:nvSpPr>
        <dsp:cNvPr id="0" name=""/>
        <dsp:cNvSpPr/>
      </dsp:nvSpPr>
      <dsp:spPr>
        <a:xfrm>
          <a:off x="0" y="3028057"/>
          <a:ext cx="4939867" cy="0"/>
        </a:xfrm>
        <a:prstGeom prst="line">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F144BB-3BD2-48E8-B03E-EAE9317429A8}">
      <dsp:nvSpPr>
        <dsp:cNvPr id="0" name=""/>
        <dsp:cNvSpPr/>
      </dsp:nvSpPr>
      <dsp:spPr>
        <a:xfrm>
          <a:off x="0" y="3028057"/>
          <a:ext cx="4939867" cy="756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b="1" kern="1200"/>
            <a:t>Dispositional</a:t>
          </a:r>
          <a:endParaRPr lang="en-US" sz="3400" kern="1200"/>
        </a:p>
      </dsp:txBody>
      <dsp:txXfrm>
        <a:off x="0" y="3028057"/>
        <a:ext cx="4939867" cy="756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4DFC5-1BF5-42E0-B736-D75481D40105}">
      <dsp:nvSpPr>
        <dsp:cNvPr id="0" name=""/>
        <dsp:cNvSpPr/>
      </dsp:nvSpPr>
      <dsp:spPr>
        <a:xfrm>
          <a:off x="0" y="0"/>
          <a:ext cx="5744684"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8C88EBE-9D10-4993-B317-4AA44002CBAC}">
      <dsp:nvSpPr>
        <dsp:cNvPr id="0" name=""/>
        <dsp:cNvSpPr/>
      </dsp:nvSpPr>
      <dsp:spPr>
        <a:xfrm>
          <a:off x="0" y="0"/>
          <a:ext cx="5744684" cy="236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en-US" sz="5700" b="1" kern="1200"/>
            <a:t>Prospective studies</a:t>
          </a:r>
          <a:endParaRPr lang="en-US" sz="5700" kern="1200"/>
        </a:p>
      </dsp:txBody>
      <dsp:txXfrm>
        <a:off x="0" y="0"/>
        <a:ext cx="5744684" cy="2363137"/>
      </dsp:txXfrm>
    </dsp:sp>
    <dsp:sp modelId="{1BBEEC8A-892B-42AC-AF9E-3104A0215BE6}">
      <dsp:nvSpPr>
        <dsp:cNvPr id="0" name=""/>
        <dsp:cNvSpPr/>
      </dsp:nvSpPr>
      <dsp:spPr>
        <a:xfrm>
          <a:off x="0" y="2363137"/>
          <a:ext cx="5744684"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4CBB4122-DA2B-4B4F-87C3-CF3B12B5CE88}">
      <dsp:nvSpPr>
        <dsp:cNvPr id="0" name=""/>
        <dsp:cNvSpPr/>
      </dsp:nvSpPr>
      <dsp:spPr>
        <a:xfrm>
          <a:off x="0" y="2363137"/>
          <a:ext cx="5744684" cy="2363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en-US" sz="5700" b="1" kern="1200"/>
            <a:t>Cross sectional studies</a:t>
          </a:r>
          <a:endParaRPr lang="en-US" sz="5700" kern="1200"/>
        </a:p>
      </dsp:txBody>
      <dsp:txXfrm>
        <a:off x="0" y="2363137"/>
        <a:ext cx="5744684" cy="23631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CF9F2-85DF-4935-A35E-C53F77755E4D}">
      <dsp:nvSpPr>
        <dsp:cNvPr id="0" name=""/>
        <dsp:cNvSpPr/>
      </dsp:nvSpPr>
      <dsp:spPr>
        <a:xfrm>
          <a:off x="0" y="0"/>
          <a:ext cx="60727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3775865-6267-4A7A-912F-C6A237E3DBDD}">
      <dsp:nvSpPr>
        <dsp:cNvPr id="0" name=""/>
        <dsp:cNvSpPr/>
      </dsp:nvSpPr>
      <dsp:spPr>
        <a:xfrm>
          <a:off x="0" y="0"/>
          <a:ext cx="6072775" cy="95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Structured interviews</a:t>
          </a:r>
          <a:endParaRPr lang="en-US" sz="2600" kern="1200"/>
        </a:p>
      </dsp:txBody>
      <dsp:txXfrm>
        <a:off x="0" y="0"/>
        <a:ext cx="6072775" cy="952935"/>
      </dsp:txXfrm>
    </dsp:sp>
    <dsp:sp modelId="{1976D2C4-75AA-4D15-80D5-05105C3D7AEF}">
      <dsp:nvSpPr>
        <dsp:cNvPr id="0" name=""/>
        <dsp:cNvSpPr/>
      </dsp:nvSpPr>
      <dsp:spPr>
        <a:xfrm>
          <a:off x="0" y="952935"/>
          <a:ext cx="60727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2051372-0709-4BB2-BC07-4134217FD319}">
      <dsp:nvSpPr>
        <dsp:cNvPr id="0" name=""/>
        <dsp:cNvSpPr/>
      </dsp:nvSpPr>
      <dsp:spPr>
        <a:xfrm>
          <a:off x="0" y="952935"/>
          <a:ext cx="6072775" cy="95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The Jenkins Activity Survey (Jenkins </a:t>
          </a:r>
          <a:r>
            <a:rPr lang="en-US" sz="2600" b="1" i="1" kern="1200"/>
            <a:t>et al. </a:t>
          </a:r>
          <a:r>
            <a:rPr lang="en-US" sz="2600" b="1" kern="1200"/>
            <a:t>1978)</a:t>
          </a:r>
          <a:endParaRPr lang="en-US" sz="2600" kern="1200"/>
        </a:p>
      </dsp:txBody>
      <dsp:txXfrm>
        <a:off x="0" y="952935"/>
        <a:ext cx="6072775" cy="952935"/>
      </dsp:txXfrm>
    </dsp:sp>
    <dsp:sp modelId="{9A29E2B2-B459-4A5C-9B65-1F2136987480}">
      <dsp:nvSpPr>
        <dsp:cNvPr id="0" name=""/>
        <dsp:cNvSpPr/>
      </dsp:nvSpPr>
      <dsp:spPr>
        <a:xfrm>
          <a:off x="0" y="1905870"/>
          <a:ext cx="60727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7B69239-1D17-455A-8B7C-DC6EA390072F}">
      <dsp:nvSpPr>
        <dsp:cNvPr id="0" name=""/>
        <dsp:cNvSpPr/>
      </dsp:nvSpPr>
      <dsp:spPr>
        <a:xfrm>
          <a:off x="0" y="1905870"/>
          <a:ext cx="6072775" cy="95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The Framingham Type A Scale (Haynes </a:t>
          </a:r>
          <a:r>
            <a:rPr lang="en-US" sz="2600" b="1" i="1" kern="1200"/>
            <a:t>et al. </a:t>
          </a:r>
          <a:r>
            <a:rPr lang="en-US" sz="2600" b="1" kern="1200"/>
            <a:t>1979)</a:t>
          </a:r>
          <a:endParaRPr lang="en-US" sz="2600" kern="1200"/>
        </a:p>
      </dsp:txBody>
      <dsp:txXfrm>
        <a:off x="0" y="1905870"/>
        <a:ext cx="6072775" cy="952935"/>
      </dsp:txXfrm>
    </dsp:sp>
    <dsp:sp modelId="{51CFACF8-2276-4541-8E67-AFD3ABD3769D}">
      <dsp:nvSpPr>
        <dsp:cNvPr id="0" name=""/>
        <dsp:cNvSpPr/>
      </dsp:nvSpPr>
      <dsp:spPr>
        <a:xfrm>
          <a:off x="0" y="2858805"/>
          <a:ext cx="60727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FEEF3E8-7FAD-4C0F-B30E-E6952CD01C63}">
      <dsp:nvSpPr>
        <dsp:cNvPr id="0" name=""/>
        <dsp:cNvSpPr/>
      </dsp:nvSpPr>
      <dsp:spPr>
        <a:xfrm>
          <a:off x="0" y="2858805"/>
          <a:ext cx="6072775" cy="95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The Bortner Rating Scale (Price, 1979)</a:t>
          </a:r>
          <a:endParaRPr lang="en-US" sz="2600" kern="1200"/>
        </a:p>
      </dsp:txBody>
      <dsp:txXfrm>
        <a:off x="0" y="2858805"/>
        <a:ext cx="6072775" cy="95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61AF0-CC88-4D30-8477-F36A28956C39}">
      <dsp:nvSpPr>
        <dsp:cNvPr id="0" name=""/>
        <dsp:cNvSpPr/>
      </dsp:nvSpPr>
      <dsp:spPr>
        <a:xfrm>
          <a:off x="0" y="146888"/>
          <a:ext cx="5744684" cy="1439099"/>
        </a:xfrm>
        <a:prstGeom prst="round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May react more strongly at the physiological level to stress – more likely to evidence physiological damage</a:t>
          </a:r>
          <a:endParaRPr lang="en-US" sz="2000" kern="1200"/>
        </a:p>
      </dsp:txBody>
      <dsp:txXfrm>
        <a:off x="70251" y="217139"/>
        <a:ext cx="5604182" cy="1298597"/>
      </dsp:txXfrm>
    </dsp:sp>
    <dsp:sp modelId="{D4259E04-B0DE-4783-86FE-2A669D1A9386}">
      <dsp:nvSpPr>
        <dsp:cNvPr id="0" name=""/>
        <dsp:cNvSpPr/>
      </dsp:nvSpPr>
      <dsp:spPr>
        <a:xfrm>
          <a:off x="0" y="1643588"/>
          <a:ext cx="5744684" cy="1439099"/>
        </a:xfrm>
        <a:prstGeom prst="roundRect">
          <a:avLst/>
        </a:prstGeom>
        <a:solidFill>
          <a:schemeClr val="accent2">
            <a:hueOff val="-9882860"/>
            <a:satOff val="451"/>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TAB and hostility – a consequence of exaggerated neuroendocrine responses to external stressors. Behaviour may be a way of coping with heightened level of arousal</a:t>
          </a:r>
          <a:endParaRPr lang="en-US" sz="2000" kern="1200"/>
        </a:p>
      </dsp:txBody>
      <dsp:txXfrm>
        <a:off x="70251" y="1713839"/>
        <a:ext cx="5604182" cy="1298597"/>
      </dsp:txXfrm>
    </dsp:sp>
    <dsp:sp modelId="{BD4ACF09-DD46-4211-9758-13C01D2C6651}">
      <dsp:nvSpPr>
        <dsp:cNvPr id="0" name=""/>
        <dsp:cNvSpPr/>
      </dsp:nvSpPr>
      <dsp:spPr>
        <a:xfrm>
          <a:off x="0" y="3140287"/>
          <a:ext cx="5744684" cy="1439099"/>
        </a:xfrm>
        <a:prstGeom prst="roundRect">
          <a:avLst/>
        </a:prstGeom>
        <a:solidFill>
          <a:schemeClr val="accent2">
            <a:hueOff val="-19765721"/>
            <a:satOff val="901"/>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TAB and hostility – may create a more stressful environment for themselves – more stress and challenges</a:t>
          </a:r>
          <a:endParaRPr lang="en-US" sz="2000" kern="1200"/>
        </a:p>
      </dsp:txBody>
      <dsp:txXfrm>
        <a:off x="70251" y="3210538"/>
        <a:ext cx="5604182" cy="12985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0921B-0E51-45DB-AB50-F5A0F9F098C3}" type="datetimeFigureOut">
              <a:rPr lang="en-GB" smtClean="0"/>
              <a:t>09/01/2024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89665-0458-4D50-8966-E4805D4B4E8B}" type="slidenum">
              <a:rPr lang="en-GB" smtClean="0"/>
              <a:t>‹#›</a:t>
            </a:fld>
            <a:endParaRPr lang="en-GB"/>
          </a:p>
        </p:txBody>
      </p:sp>
    </p:spTree>
    <p:extLst>
      <p:ext uri="{BB962C8B-B14F-4D97-AF65-F5344CB8AC3E}">
        <p14:creationId xmlns:p14="http://schemas.microsoft.com/office/powerpoint/2010/main" val="40132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Original slides by Dr </a:t>
            </a:r>
            <a:r>
              <a:rPr lang="en-GB" sz="1200" dirty="0"/>
              <a:t>Melinda Spencer, updated by David Biggs 05/01/2024</a:t>
            </a:r>
            <a:endParaRPr lang="en-GB" dirty="0"/>
          </a:p>
        </p:txBody>
      </p:sp>
      <p:sp>
        <p:nvSpPr>
          <p:cNvPr id="4" name="Slide Number Placeholder 3"/>
          <p:cNvSpPr>
            <a:spLocks noGrp="1"/>
          </p:cNvSpPr>
          <p:nvPr>
            <p:ph type="sldNum" sz="quarter" idx="5"/>
          </p:nvPr>
        </p:nvSpPr>
        <p:spPr/>
        <p:txBody>
          <a:bodyPr/>
          <a:lstStyle/>
          <a:p>
            <a:fld id="{2E589665-0458-4D50-8966-E4805D4B4E8B}" type="slidenum">
              <a:rPr lang="en-GB" smtClean="0"/>
              <a:t>1</a:t>
            </a:fld>
            <a:endParaRPr lang="en-GB"/>
          </a:p>
        </p:txBody>
      </p:sp>
    </p:spTree>
    <p:extLst>
      <p:ext uri="{BB962C8B-B14F-4D97-AF65-F5344CB8AC3E}">
        <p14:creationId xmlns:p14="http://schemas.microsoft.com/office/powerpoint/2010/main" val="18155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589665-0458-4D50-8966-E4805D4B4E8B}" type="slidenum">
              <a:rPr lang="en-GB" smtClean="0"/>
              <a:t>4</a:t>
            </a:fld>
            <a:endParaRPr lang="en-GB"/>
          </a:p>
        </p:txBody>
      </p:sp>
    </p:spTree>
    <p:extLst>
      <p:ext uri="{BB962C8B-B14F-4D97-AF65-F5344CB8AC3E}">
        <p14:creationId xmlns:p14="http://schemas.microsoft.com/office/powerpoint/2010/main" val="386446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https://globalhealth.harvard.edu/racial-bias-in-medicine/#:~:text=Race%2Dbased%20physiological%20myths%20have,to%20underestimate%20black%20patients'%20pain.</a:t>
            </a:r>
          </a:p>
          <a:p>
            <a:r>
              <a:rPr lang="en-GB" dirty="0"/>
              <a:t>And https://pubmed.ncbi.nlm.nih.gov/17534011/</a:t>
            </a:r>
          </a:p>
        </p:txBody>
      </p:sp>
      <p:sp>
        <p:nvSpPr>
          <p:cNvPr id="4" name="Slide Number Placeholder 3"/>
          <p:cNvSpPr>
            <a:spLocks noGrp="1"/>
          </p:cNvSpPr>
          <p:nvPr>
            <p:ph type="sldNum" sz="quarter" idx="5"/>
          </p:nvPr>
        </p:nvSpPr>
        <p:spPr/>
        <p:txBody>
          <a:bodyPr/>
          <a:lstStyle/>
          <a:p>
            <a:fld id="{2E589665-0458-4D50-8966-E4805D4B4E8B}" type="slidenum">
              <a:rPr lang="en-GB" smtClean="0"/>
              <a:t>5</a:t>
            </a:fld>
            <a:endParaRPr lang="en-GB"/>
          </a:p>
        </p:txBody>
      </p:sp>
    </p:spTree>
    <p:extLst>
      <p:ext uri="{BB962C8B-B14F-4D97-AF65-F5344CB8AC3E}">
        <p14:creationId xmlns:p14="http://schemas.microsoft.com/office/powerpoint/2010/main" val="2493405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5609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D07BA-D28B-4FC6-B401-6D6429744A5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393756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1380471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1638530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400919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ED07BA-D28B-4FC6-B401-6D6429744A54}"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82527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ED07BA-D28B-4FC6-B401-6D6429744A54}" type="datetimeFigureOut">
              <a:rPr lang="en-GB" smtClean="0"/>
              <a:t>09/01/2024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107882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507608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74748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1 text boxe and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2651" y="550057"/>
            <a:ext cx="8065240" cy="1470025"/>
          </a:xfrm>
          <a:prstGeom prst="rect">
            <a:avLst/>
          </a:prstGeom>
        </p:spPr>
        <p:txBody>
          <a:bodyPr/>
          <a:lstStyle>
            <a:lvl1pPr>
              <a:defRPr>
                <a:solidFill>
                  <a:srgbClr val="FFFFFF"/>
                </a:solidFill>
              </a:defRPr>
            </a:lvl1pPr>
          </a:lstStyle>
          <a:p>
            <a:r>
              <a:rPr lang="en-US"/>
              <a:t>Click to edit Master title style</a:t>
            </a:r>
            <a:endParaRPr lang="en-US" dirty="0"/>
          </a:p>
        </p:txBody>
      </p:sp>
      <p:sp>
        <p:nvSpPr>
          <p:cNvPr id="8" name="Picture Placeholder 4"/>
          <p:cNvSpPr>
            <a:spLocks noGrp="1"/>
          </p:cNvSpPr>
          <p:nvPr>
            <p:ph type="pic" sz="quarter" idx="20"/>
          </p:nvPr>
        </p:nvSpPr>
        <p:spPr>
          <a:xfrm>
            <a:off x="8134389" y="-11112"/>
            <a:ext cx="4057611" cy="4673242"/>
          </a:xfrm>
          <a:custGeom>
            <a:avLst/>
            <a:gdLst>
              <a:gd name="connsiteX0" fmla="*/ 0 w 3197225"/>
              <a:gd name="connsiteY0" fmla="*/ 0 h 4919663"/>
              <a:gd name="connsiteX1" fmla="*/ 3197225 w 3197225"/>
              <a:gd name="connsiteY1" fmla="*/ 0 h 4919663"/>
              <a:gd name="connsiteX2" fmla="*/ 3197225 w 3197225"/>
              <a:gd name="connsiteY2" fmla="*/ 4919663 h 4919663"/>
              <a:gd name="connsiteX3" fmla="*/ 0 w 3197225"/>
              <a:gd name="connsiteY3" fmla="*/ 4919663 h 4919663"/>
              <a:gd name="connsiteX4" fmla="*/ 0 w 3197225"/>
              <a:gd name="connsiteY4" fmla="*/ 0 h 4919663"/>
              <a:gd name="connsiteX0" fmla="*/ 0 w 3197225"/>
              <a:gd name="connsiteY0" fmla="*/ 0 h 4919663"/>
              <a:gd name="connsiteX1" fmla="*/ 3197225 w 3197225"/>
              <a:gd name="connsiteY1" fmla="*/ 0 h 4919663"/>
              <a:gd name="connsiteX2" fmla="*/ 3197225 w 3197225"/>
              <a:gd name="connsiteY2" fmla="*/ 4919663 h 4919663"/>
              <a:gd name="connsiteX3" fmla="*/ 2975999 w 3197225"/>
              <a:gd name="connsiteY3" fmla="*/ 4910855 h 4919663"/>
              <a:gd name="connsiteX4" fmla="*/ 0 w 3197225"/>
              <a:gd name="connsiteY4" fmla="*/ 4919663 h 4919663"/>
              <a:gd name="connsiteX5" fmla="*/ 0 w 3197225"/>
              <a:gd name="connsiteY5" fmla="*/ 0 h 4919663"/>
              <a:gd name="connsiteX0" fmla="*/ 6452 w 3203677"/>
              <a:gd name="connsiteY0" fmla="*/ 0 h 4919663"/>
              <a:gd name="connsiteX1" fmla="*/ 3203677 w 3203677"/>
              <a:gd name="connsiteY1" fmla="*/ 0 h 4919663"/>
              <a:gd name="connsiteX2" fmla="*/ 3203677 w 3203677"/>
              <a:gd name="connsiteY2" fmla="*/ 4919663 h 4919663"/>
              <a:gd name="connsiteX3" fmla="*/ 2982451 w 3203677"/>
              <a:gd name="connsiteY3" fmla="*/ 4910855 h 4919663"/>
              <a:gd name="connsiteX4" fmla="*/ 6452 w 3203677"/>
              <a:gd name="connsiteY4" fmla="*/ 4919663 h 4919663"/>
              <a:gd name="connsiteX5" fmla="*/ 0 w 3203677"/>
              <a:gd name="connsiteY5" fmla="*/ 2190597 h 4919663"/>
              <a:gd name="connsiteX6" fmla="*/ 6452 w 3203677"/>
              <a:gd name="connsiteY6" fmla="*/ 0 h 4919663"/>
              <a:gd name="connsiteX0" fmla="*/ 6452 w 3203677"/>
              <a:gd name="connsiteY0" fmla="*/ 0 h 4919663"/>
              <a:gd name="connsiteX1" fmla="*/ 3203677 w 3203677"/>
              <a:gd name="connsiteY1" fmla="*/ 0 h 4919663"/>
              <a:gd name="connsiteX2" fmla="*/ 3203677 w 3203677"/>
              <a:gd name="connsiteY2" fmla="*/ 4919663 h 4919663"/>
              <a:gd name="connsiteX3" fmla="*/ 2982451 w 3203677"/>
              <a:gd name="connsiteY3" fmla="*/ 4910855 h 4919663"/>
              <a:gd name="connsiteX4" fmla="*/ 0 w 3203677"/>
              <a:gd name="connsiteY4" fmla="*/ 2190597 h 4919663"/>
              <a:gd name="connsiteX5" fmla="*/ 6452 w 3203677"/>
              <a:gd name="connsiteY5" fmla="*/ 0 h 4919663"/>
              <a:gd name="connsiteX0" fmla="*/ 6452 w 3203677"/>
              <a:gd name="connsiteY0" fmla="*/ 0 h 4919663"/>
              <a:gd name="connsiteX1" fmla="*/ 3203677 w 3203677"/>
              <a:gd name="connsiteY1" fmla="*/ 0 h 4919663"/>
              <a:gd name="connsiteX2" fmla="*/ 3203677 w 3203677"/>
              <a:gd name="connsiteY2" fmla="*/ 4919663 h 4919663"/>
              <a:gd name="connsiteX3" fmla="*/ 2982451 w 3203677"/>
              <a:gd name="connsiteY3" fmla="*/ 4910855 h 4919663"/>
              <a:gd name="connsiteX4" fmla="*/ 0 w 3203677"/>
              <a:gd name="connsiteY4" fmla="*/ 2190597 h 4919663"/>
              <a:gd name="connsiteX5" fmla="*/ 6452 w 3203677"/>
              <a:gd name="connsiteY5" fmla="*/ 0 h 4919663"/>
              <a:gd name="connsiteX0" fmla="*/ 6452 w 3203677"/>
              <a:gd name="connsiteY0" fmla="*/ 0 h 4919663"/>
              <a:gd name="connsiteX1" fmla="*/ 3203677 w 3203677"/>
              <a:gd name="connsiteY1" fmla="*/ 0 h 4919663"/>
              <a:gd name="connsiteX2" fmla="*/ 3203677 w 3203677"/>
              <a:gd name="connsiteY2" fmla="*/ 4919663 h 4919663"/>
              <a:gd name="connsiteX3" fmla="*/ 2982451 w 3203677"/>
              <a:gd name="connsiteY3" fmla="*/ 4910855 h 4919663"/>
              <a:gd name="connsiteX4" fmla="*/ 0 w 3203677"/>
              <a:gd name="connsiteY4" fmla="*/ 2190597 h 4919663"/>
              <a:gd name="connsiteX5" fmla="*/ 6452 w 3203677"/>
              <a:gd name="connsiteY5" fmla="*/ 0 h 491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3677" h="4919663">
                <a:moveTo>
                  <a:pt x="6452" y="0"/>
                </a:moveTo>
                <a:lnTo>
                  <a:pt x="3203677" y="0"/>
                </a:lnTo>
                <a:lnTo>
                  <a:pt x="3203677" y="4919663"/>
                </a:lnTo>
                <a:lnTo>
                  <a:pt x="2982451" y="4910855"/>
                </a:lnTo>
                <a:cubicBezTo>
                  <a:pt x="1758882" y="4921779"/>
                  <a:pt x="10925" y="4031415"/>
                  <a:pt x="0" y="2190597"/>
                </a:cubicBezTo>
                <a:cubicBezTo>
                  <a:pt x="2151" y="1460398"/>
                  <a:pt x="4301" y="730199"/>
                  <a:pt x="6452" y="0"/>
                </a:cubicBezTo>
                <a:close/>
              </a:path>
            </a:pathLst>
          </a:custGeom>
          <a:noFill/>
        </p:spPr>
        <p:txBody>
          <a:bodyPr vert="horz"/>
          <a:lstStyle/>
          <a:p>
            <a:r>
              <a:rPr lang="en-US"/>
              <a:t>Click icon to add picture</a:t>
            </a:r>
            <a:endParaRPr lang="en-US" dirty="0"/>
          </a:p>
        </p:txBody>
      </p:sp>
      <p:sp>
        <p:nvSpPr>
          <p:cNvPr id="9" name="Subtitle 2"/>
          <p:cNvSpPr>
            <a:spLocks noGrp="1"/>
          </p:cNvSpPr>
          <p:nvPr>
            <p:ph type="subTitle" idx="1"/>
          </p:nvPr>
        </p:nvSpPr>
        <p:spPr>
          <a:xfrm>
            <a:off x="512651" y="2113935"/>
            <a:ext cx="5987564" cy="3547806"/>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ext Placeholder 44"/>
          <p:cNvSpPr>
            <a:spLocks noGrp="1"/>
          </p:cNvSpPr>
          <p:nvPr>
            <p:ph type="body" sz="quarter" idx="17" hasCustomPrompt="1"/>
          </p:nvPr>
        </p:nvSpPr>
        <p:spPr>
          <a:xfrm>
            <a:off x="2600087" y="6237289"/>
            <a:ext cx="9132597" cy="334384"/>
          </a:xfrm>
          <a:prstGeom prst="rect">
            <a:avLst/>
          </a:prstGeom>
        </p:spPr>
        <p:txBody>
          <a:bodyPr vert="horz" anchor="b"/>
          <a:lstStyle>
            <a:lvl1pPr marL="0" indent="0" algn="r">
              <a:buNone/>
              <a:defRPr sz="1200" baseline="0">
                <a:solidFill>
                  <a:schemeClr val="bg1"/>
                </a:solidFill>
              </a:defRPr>
            </a:lvl1pPr>
          </a:lstStyle>
          <a:p>
            <a:pPr lvl="0"/>
            <a:r>
              <a:rPr lang="en-US" dirty="0"/>
              <a:t>Footer text</a:t>
            </a:r>
          </a:p>
        </p:txBody>
      </p:sp>
    </p:spTree>
    <p:extLst>
      <p:ext uri="{BB962C8B-B14F-4D97-AF65-F5344CB8AC3E}">
        <p14:creationId xmlns:p14="http://schemas.microsoft.com/office/powerpoint/2010/main" val="312002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22168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D07BA-D28B-4FC6-B401-6D6429744A54}" type="datetimeFigureOut">
              <a:rPr lang="en-GB" smtClean="0"/>
              <a:t>09/01/2024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37714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D07BA-D28B-4FC6-B401-6D6429744A5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415141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D07BA-D28B-4FC6-B401-6D6429744A54}" type="datetimeFigureOut">
              <a:rPr lang="en-GB" smtClean="0"/>
              <a:t>09/01/2024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146250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D07BA-D28B-4FC6-B401-6D6429744A54}" type="datetimeFigureOut">
              <a:rPr lang="en-GB" smtClean="0"/>
              <a:t>09/01/2024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340486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D07BA-D28B-4FC6-B401-6D6429744A54}" type="datetimeFigureOut">
              <a:rPr lang="en-GB" smtClean="0"/>
              <a:t>09/01/2024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322524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D07BA-D28B-4FC6-B401-6D6429744A5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257646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D07BA-D28B-4FC6-B401-6D6429744A54}" type="datetimeFigureOut">
              <a:rPr lang="en-GB" smtClean="0"/>
              <a:t>09/01/2024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43AA4C1-2A4C-4CED-9697-8142AF7525EE}" type="slidenum">
              <a:rPr lang="en-GB" smtClean="0"/>
              <a:t>‹#›</a:t>
            </a:fld>
            <a:endParaRPr lang="en-GB"/>
          </a:p>
        </p:txBody>
      </p:sp>
    </p:spTree>
    <p:extLst>
      <p:ext uri="{BB962C8B-B14F-4D97-AF65-F5344CB8AC3E}">
        <p14:creationId xmlns:p14="http://schemas.microsoft.com/office/powerpoint/2010/main" val="91710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DED07BA-D28B-4FC6-B401-6D6429744A54}" type="datetimeFigureOut">
              <a:rPr lang="en-GB" smtClean="0"/>
              <a:t>09/01/2024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43AA4C1-2A4C-4CED-9697-8142AF7525EE}" type="slidenum">
              <a:rPr lang="en-GB" smtClean="0"/>
              <a:t>‹#›</a:t>
            </a:fld>
            <a:endParaRPr lang="en-GB"/>
          </a:p>
        </p:txBody>
      </p:sp>
    </p:spTree>
    <p:extLst>
      <p:ext uri="{BB962C8B-B14F-4D97-AF65-F5344CB8AC3E}">
        <p14:creationId xmlns:p14="http://schemas.microsoft.com/office/powerpoint/2010/main" val="21049590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libretexts.org/Bookshelves/Health/Book%3A_Introduction_to_Health_(Falcone)/12%3A_Cardiovascular_Disease/12.01%3A_The_Cardiovascular_System"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med.libretexts.org/Bookshelves/Health/Book:_Introduction_to_Health_(Falcone)/12:_Cardiovascular_Disease/12.01:_The_Cardiovascular_System"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ed-wells/3032128143" TargetMode="External"/><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pain-ill-healthy-problem-disease-1015576/"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16"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18" name="Rectangle 17">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 name="Title 3">
            <a:extLst>
              <a:ext uri="{FF2B5EF4-FFF2-40B4-BE49-F238E27FC236}">
                <a16:creationId xmlns:a16="http://schemas.microsoft.com/office/drawing/2014/main" id="{DF13A125-6860-4BA4-80D3-9B0A0A91FDCD}"/>
              </a:ext>
            </a:extLst>
          </p:cNvPr>
          <p:cNvSpPr>
            <a:spLocks noGrp="1"/>
          </p:cNvSpPr>
          <p:nvPr>
            <p:ph type="ctrTitle"/>
          </p:nvPr>
        </p:nvSpPr>
        <p:spPr>
          <a:xfrm>
            <a:off x="5274825" y="1143000"/>
            <a:ext cx="6268246" cy="3134032"/>
          </a:xfrm>
        </p:spPr>
        <p:txBody>
          <a:bodyPr>
            <a:normAutofit/>
          </a:bodyPr>
          <a:lstStyle/>
          <a:p>
            <a:r>
              <a:rPr lang="en-GB" sz="6600">
                <a:solidFill>
                  <a:srgbClr val="EBEBEB"/>
                </a:solidFill>
              </a:rPr>
              <a:t>Pain and chronic illness</a:t>
            </a:r>
          </a:p>
        </p:txBody>
      </p:sp>
      <p:sp>
        <p:nvSpPr>
          <p:cNvPr id="5" name="Subtitle 4">
            <a:extLst>
              <a:ext uri="{FF2B5EF4-FFF2-40B4-BE49-F238E27FC236}">
                <a16:creationId xmlns:a16="http://schemas.microsoft.com/office/drawing/2014/main" id="{45C0E348-464C-49E7-9F02-E39AE6D3B990}"/>
              </a:ext>
            </a:extLst>
          </p:cNvPr>
          <p:cNvSpPr>
            <a:spLocks noGrp="1"/>
          </p:cNvSpPr>
          <p:nvPr>
            <p:ph type="subTitle" idx="1"/>
          </p:nvPr>
        </p:nvSpPr>
        <p:spPr>
          <a:xfrm>
            <a:off x="5274825" y="4473677"/>
            <a:ext cx="6268246" cy="1268144"/>
          </a:xfrm>
        </p:spPr>
        <p:txBody>
          <a:bodyPr>
            <a:normAutofit/>
          </a:bodyPr>
          <a:lstStyle/>
          <a:p>
            <a:r>
              <a:rPr lang="en-GB" sz="2000" dirty="0"/>
              <a:t>Dr David Biggs</a:t>
            </a:r>
          </a:p>
          <a:p>
            <a:r>
              <a:rPr lang="en-GB" sz="2000" dirty="0"/>
              <a:t>PSY1001 Psychology in practice</a:t>
            </a:r>
          </a:p>
        </p:txBody>
      </p:sp>
      <p:pic>
        <p:nvPicPr>
          <p:cNvPr id="9" name="Graphic 8" descr="Stethoscope">
            <a:extLst>
              <a:ext uri="{FF2B5EF4-FFF2-40B4-BE49-F238E27FC236}">
                <a16:creationId xmlns:a16="http://schemas.microsoft.com/office/drawing/2014/main" id="{BA8217B2-75FC-49D8-B128-6CF1032A43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634567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5" name="Title 1"/>
          <p:cNvSpPr>
            <a:spLocks noGrp="1"/>
          </p:cNvSpPr>
          <p:nvPr>
            <p:ph type="title"/>
          </p:nvPr>
        </p:nvSpPr>
        <p:spPr>
          <a:xfrm>
            <a:off x="4384039" y="365125"/>
            <a:ext cx="7164493" cy="1325563"/>
          </a:xfrm>
        </p:spPr>
        <p:txBody>
          <a:bodyPr>
            <a:normAutofit/>
          </a:bodyPr>
          <a:lstStyle/>
          <a:p>
            <a:pPr eaLnBrk="1" hangingPunct="1"/>
            <a:r>
              <a:rPr lang="en-US" b="1" dirty="0">
                <a:solidFill>
                  <a:schemeClr val="tx1"/>
                </a:solidFill>
                <a:latin typeface="Candara" charset="0"/>
                <a:ea typeface="MS PGothic" charset="0"/>
              </a:rPr>
              <a:t>Noncommunicable diseases</a:t>
            </a:r>
          </a:p>
        </p:txBody>
      </p:sp>
      <p:sp>
        <p:nvSpPr>
          <p:cNvPr id="3" name="Content Placeholder 2"/>
          <p:cNvSpPr>
            <a:spLocks noGrp="1"/>
          </p:cNvSpPr>
          <p:nvPr>
            <p:ph idx="1"/>
          </p:nvPr>
        </p:nvSpPr>
        <p:spPr>
          <a:xfrm>
            <a:off x="4387515" y="2022601"/>
            <a:ext cx="7161017" cy="4154361"/>
          </a:xfrm>
          <a:prstGeom prst="rect">
            <a:avLst/>
          </a:prstGeom>
        </p:spPr>
        <p:txBody>
          <a:bodyPr>
            <a:normAutofit lnSpcReduction="10000"/>
          </a:bodyPr>
          <a:lstStyle/>
          <a:p>
            <a:pPr indent="-173736">
              <a:defRPr/>
            </a:pPr>
            <a:r>
              <a:rPr lang="en-US" sz="2000"/>
              <a:t>Diseases of long duration and generally slow progression</a:t>
            </a:r>
          </a:p>
          <a:p>
            <a:pPr indent="-173736">
              <a:defRPr/>
            </a:pPr>
            <a:r>
              <a:rPr lang="en-US" sz="2000"/>
              <a:t>Leading cause of death in the world (representing 63% of all annual deaths</a:t>
            </a:r>
          </a:p>
          <a:p>
            <a:pPr indent="-173736">
              <a:defRPr/>
            </a:pPr>
            <a:r>
              <a:rPr lang="en-US" sz="2000"/>
              <a:t>NCDs kill more than 36million people each year</a:t>
            </a:r>
          </a:p>
          <a:p>
            <a:pPr indent="-173736">
              <a:defRPr/>
            </a:pPr>
            <a:r>
              <a:rPr lang="en-US" sz="2000"/>
              <a:t>80% of all NCD deaths occur in low- middle- income countries</a:t>
            </a:r>
          </a:p>
          <a:p>
            <a:pPr indent="-173736">
              <a:defRPr/>
            </a:pPr>
            <a:r>
              <a:rPr lang="en-US" sz="2000"/>
              <a:t>Four main types:</a:t>
            </a:r>
          </a:p>
          <a:p>
            <a:pPr lvl="1" indent="-173736">
              <a:defRPr/>
            </a:pPr>
            <a:r>
              <a:rPr lang="en-US" sz="2000"/>
              <a:t>Cardiovascular diseases (heart attacks and stroke)</a:t>
            </a:r>
          </a:p>
          <a:p>
            <a:pPr lvl="1" indent="-173736">
              <a:defRPr/>
            </a:pPr>
            <a:r>
              <a:rPr lang="en-US" sz="2000"/>
              <a:t>Cancer</a:t>
            </a:r>
          </a:p>
          <a:p>
            <a:pPr lvl="1" indent="-173736">
              <a:defRPr/>
            </a:pPr>
            <a:r>
              <a:rPr lang="en-US" sz="2000"/>
              <a:t>Chronic respiratory diseases (COPD and asthma)</a:t>
            </a:r>
          </a:p>
          <a:p>
            <a:pPr lvl="1" indent="-173736">
              <a:defRPr/>
            </a:pPr>
            <a:endParaRPr lang="en-US" sz="2000"/>
          </a:p>
          <a:p>
            <a:pPr indent="-173736">
              <a:defRPr/>
            </a:pPr>
            <a:endParaRPr lang="en-US" sz="2000"/>
          </a:p>
        </p:txBody>
      </p:sp>
      <p:pic>
        <p:nvPicPr>
          <p:cNvPr id="69" name="Graphic 68" descr="Health">
            <a:extLst>
              <a:ext uri="{FF2B5EF4-FFF2-40B4-BE49-F238E27FC236}">
                <a16:creationId xmlns:a16="http://schemas.microsoft.com/office/drawing/2014/main" id="{6FAC4208-1BF5-4FF5-A093-4F7E04A88E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Tree>
    <p:extLst>
      <p:ext uri="{BB962C8B-B14F-4D97-AF65-F5344CB8AC3E}">
        <p14:creationId xmlns:p14="http://schemas.microsoft.com/office/powerpoint/2010/main" val="252652625"/>
      </p:ext>
    </p:extLst>
  </p:cSld>
  <p:clrMapOvr>
    <a:overrideClrMapping bg1="dk1" tx1="lt1" bg2="dk2" tx2="lt2" accent1="accent1" accent2="accent2" accent3="accent3" accent4="accent4" accent5="accent5" accent6="accent6" hlink="hlink" folHlink="folHlink"/>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F859-2890-41C5-B35E-9476773E0D2A}"/>
              </a:ext>
            </a:extLst>
          </p:cNvPr>
          <p:cNvSpPr>
            <a:spLocks noGrp="1"/>
          </p:cNvSpPr>
          <p:nvPr>
            <p:ph type="title"/>
          </p:nvPr>
        </p:nvSpPr>
        <p:spPr>
          <a:xfrm>
            <a:off x="524256" y="491260"/>
            <a:ext cx="6594189" cy="1625210"/>
          </a:xfrm>
        </p:spPr>
        <p:txBody>
          <a:bodyPr>
            <a:normAutofit/>
          </a:bodyPr>
          <a:lstStyle/>
          <a:p>
            <a:r>
              <a:rPr lang="en-GB">
                <a:solidFill>
                  <a:srgbClr val="FFFFFF"/>
                </a:solidFill>
              </a:rPr>
              <a:t>Disorders of the cardiovascular system</a:t>
            </a:r>
          </a:p>
        </p:txBody>
      </p:sp>
      <p:sp>
        <p:nvSpPr>
          <p:cNvPr id="3" name="Content Placeholder 2">
            <a:extLst>
              <a:ext uri="{FF2B5EF4-FFF2-40B4-BE49-F238E27FC236}">
                <a16:creationId xmlns:a16="http://schemas.microsoft.com/office/drawing/2014/main" id="{6865512B-91D4-4ABB-90BF-DE0EA98DCED6}"/>
              </a:ext>
            </a:extLst>
          </p:cNvPr>
          <p:cNvSpPr>
            <a:spLocks noGrp="1"/>
          </p:cNvSpPr>
          <p:nvPr>
            <p:ph idx="1"/>
          </p:nvPr>
        </p:nvSpPr>
        <p:spPr>
          <a:xfrm>
            <a:off x="8029319" y="1828799"/>
            <a:ext cx="3424739" cy="3941287"/>
          </a:xfrm>
        </p:spPr>
        <p:txBody>
          <a:bodyPr anchor="ctr">
            <a:normAutofit/>
          </a:bodyPr>
          <a:lstStyle/>
          <a:p>
            <a:r>
              <a:rPr lang="en-GB" sz="2000" dirty="0">
                <a:solidFill>
                  <a:schemeClr val="tx1"/>
                </a:solidFill>
              </a:rPr>
              <a:t>Coronary artery disease (CAD)</a:t>
            </a:r>
          </a:p>
          <a:p>
            <a:r>
              <a:rPr lang="en-GB" sz="2000" dirty="0">
                <a:solidFill>
                  <a:schemeClr val="tx1"/>
                </a:solidFill>
              </a:rPr>
              <a:t>Myocardial </a:t>
            </a:r>
            <a:r>
              <a:rPr lang="en-GB" sz="2000" dirty="0" err="1">
                <a:solidFill>
                  <a:schemeClr val="tx1"/>
                </a:solidFill>
              </a:rPr>
              <a:t>Infaction</a:t>
            </a:r>
            <a:r>
              <a:rPr lang="en-GB" sz="2000" dirty="0">
                <a:solidFill>
                  <a:schemeClr val="tx1"/>
                </a:solidFill>
              </a:rPr>
              <a:t> (MI)</a:t>
            </a:r>
          </a:p>
          <a:p>
            <a:r>
              <a:rPr lang="en-GB" sz="2000" dirty="0">
                <a:solidFill>
                  <a:schemeClr val="tx1"/>
                </a:solidFill>
              </a:rPr>
              <a:t>Angina Pectoris</a:t>
            </a:r>
          </a:p>
          <a:p>
            <a:r>
              <a:rPr lang="en-GB" sz="2000" dirty="0">
                <a:solidFill>
                  <a:schemeClr val="tx1"/>
                </a:solidFill>
              </a:rPr>
              <a:t>Stroke</a:t>
            </a:r>
          </a:p>
          <a:p>
            <a:r>
              <a:rPr lang="en-GB" sz="2000" dirty="0">
                <a:solidFill>
                  <a:schemeClr val="tx1"/>
                </a:solidFill>
              </a:rPr>
              <a:t>Hypertension</a:t>
            </a:r>
          </a:p>
        </p:txBody>
      </p:sp>
      <p:pic>
        <p:nvPicPr>
          <p:cNvPr id="5" name="Picture 4">
            <a:extLst>
              <a:ext uri="{FF2B5EF4-FFF2-40B4-BE49-F238E27FC236}">
                <a16:creationId xmlns:a16="http://schemas.microsoft.com/office/drawing/2014/main" id="{32CD94B1-16D1-4330-A876-46D2D642573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533" r="1" b="13689"/>
          <a:stretch/>
        </p:blipFill>
        <p:spPr>
          <a:xfrm>
            <a:off x="327547" y="2454903"/>
            <a:ext cx="7058306" cy="4080254"/>
          </a:xfrm>
          <a:prstGeom prst="rect">
            <a:avLst/>
          </a:prstGeom>
        </p:spPr>
      </p:pic>
      <p:sp>
        <p:nvSpPr>
          <p:cNvPr id="6" name="TextBox 5">
            <a:extLst>
              <a:ext uri="{FF2B5EF4-FFF2-40B4-BE49-F238E27FC236}">
                <a16:creationId xmlns:a16="http://schemas.microsoft.com/office/drawing/2014/main" id="{B3EFED58-CE93-4D41-A821-993CEC0E3A08}"/>
              </a:ext>
            </a:extLst>
          </p:cNvPr>
          <p:cNvSpPr txBox="1"/>
          <p:nvPr/>
        </p:nvSpPr>
        <p:spPr>
          <a:xfrm>
            <a:off x="4945762" y="6335102"/>
            <a:ext cx="2440091"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med.libretexts.org/Bookshelves/Health/Book%3A_Introduction_to_Health_(Falcone)/12%3A_Cardiovascular_Disease/12.01%3A_The_Cardiovascular_System">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GB" sz="700">
              <a:solidFill>
                <a:srgbClr val="FFFFFF"/>
              </a:solidFill>
            </a:endParaRPr>
          </a:p>
        </p:txBody>
      </p:sp>
    </p:spTree>
    <p:extLst>
      <p:ext uri="{BB962C8B-B14F-4D97-AF65-F5344CB8AC3E}">
        <p14:creationId xmlns:p14="http://schemas.microsoft.com/office/powerpoint/2010/main" val="66058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64904B-1857-48B5-ABAE-75D6F3D4DB0F}"/>
              </a:ext>
            </a:extLst>
          </p:cNvPr>
          <p:cNvPicPr>
            <a:picLocks noChangeAspect="1"/>
          </p:cNvPicPr>
          <p:nvPr/>
        </p:nvPicPr>
        <p:blipFill rotWithShape="1">
          <a:blip r:embed="rId2"/>
          <a:srcRect l="57175" r="8985" b="-1"/>
          <a:stretch/>
        </p:blipFill>
        <p:spPr>
          <a:xfrm>
            <a:off x="1524021" y="10"/>
            <a:ext cx="3476673" cy="6857990"/>
          </a:xfrm>
          <a:prstGeom prst="rect">
            <a:avLst/>
          </a:prstGeom>
          <a:effectLst/>
        </p:spPr>
      </p:pic>
      <p:sp>
        <p:nvSpPr>
          <p:cNvPr id="2" name="Title 1"/>
          <p:cNvSpPr>
            <a:spLocks noGrp="1"/>
          </p:cNvSpPr>
          <p:nvPr>
            <p:ph type="title"/>
          </p:nvPr>
        </p:nvSpPr>
        <p:spPr/>
        <p:txBody>
          <a:bodyPr/>
          <a:lstStyle/>
          <a:p>
            <a:r>
              <a:rPr lang="en-US" dirty="0"/>
              <a:t>                                       </a:t>
            </a:r>
          </a:p>
        </p:txBody>
      </p:sp>
      <p:graphicFrame>
        <p:nvGraphicFramePr>
          <p:cNvPr id="5" name="Content Placeholder 2">
            <a:extLst>
              <a:ext uri="{FF2B5EF4-FFF2-40B4-BE49-F238E27FC236}">
                <a16:creationId xmlns:a16="http://schemas.microsoft.com/office/drawing/2014/main" id="{0E653B03-72AB-4934-92BD-6DBDDDC88A05}"/>
              </a:ext>
            </a:extLst>
          </p:cNvPr>
          <p:cNvGraphicFramePr>
            <a:graphicFrameLocks noGrp="1"/>
          </p:cNvGraphicFramePr>
          <p:nvPr>
            <p:ph idx="1"/>
          </p:nvPr>
        </p:nvGraphicFramePr>
        <p:xfrm>
          <a:off x="5248074" y="2438401"/>
          <a:ext cx="4939867"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F360458-0C27-44B5-9C3D-4DE80C325BF9}"/>
              </a:ext>
            </a:extLst>
          </p:cNvPr>
          <p:cNvSpPr txBox="1"/>
          <p:nvPr/>
        </p:nvSpPr>
        <p:spPr>
          <a:xfrm>
            <a:off x="2367379" y="1012055"/>
            <a:ext cx="2183106" cy="2800767"/>
          </a:xfrm>
          <a:prstGeom prst="rect">
            <a:avLst/>
          </a:prstGeom>
          <a:noFill/>
        </p:spPr>
        <p:txBody>
          <a:bodyPr wrap="square" rtlCol="0">
            <a:spAutoFit/>
          </a:bodyPr>
          <a:lstStyle/>
          <a:p>
            <a:r>
              <a:rPr lang="en-US" sz="4400" b="1" dirty="0"/>
              <a:t>Risk factors for CHD</a:t>
            </a:r>
            <a:endParaRPr lang="en-GB" sz="4400" b="1" dirty="0"/>
          </a:p>
        </p:txBody>
      </p:sp>
    </p:spTree>
    <p:extLst>
      <p:ext uri="{BB962C8B-B14F-4D97-AF65-F5344CB8AC3E}">
        <p14:creationId xmlns:p14="http://schemas.microsoft.com/office/powerpoint/2010/main" val="244189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table, sitting, indoor&#10;&#10;Description generated with very high confidence">
            <a:extLst>
              <a:ext uri="{FF2B5EF4-FFF2-40B4-BE49-F238E27FC236}">
                <a16:creationId xmlns:a16="http://schemas.microsoft.com/office/drawing/2014/main" id="{38FAD778-87FB-4E75-936E-5278E0873A8D}"/>
              </a:ext>
            </a:extLst>
          </p:cNvPr>
          <p:cNvPicPr>
            <a:picLocks noChangeAspect="1"/>
          </p:cNvPicPr>
          <p:nvPr/>
        </p:nvPicPr>
        <p:blipFill rotWithShape="1">
          <a:blip r:embed="rId2">
            <a:alphaModFix amt="35000"/>
          </a:blip>
          <a:srcRect t="608" b="15122"/>
          <a:stretch/>
        </p:blipFill>
        <p:spPr>
          <a:xfrm>
            <a:off x="20" y="1"/>
            <a:ext cx="12191980" cy="6857999"/>
          </a:xfrm>
          <a:prstGeom prst="rect">
            <a:avLst/>
          </a:prstGeom>
        </p:spPr>
      </p:pic>
      <p:sp>
        <p:nvSpPr>
          <p:cNvPr id="2" name="Title 1"/>
          <p:cNvSpPr>
            <a:spLocks noGrp="1"/>
          </p:cNvSpPr>
          <p:nvPr>
            <p:ph type="title"/>
          </p:nvPr>
        </p:nvSpPr>
        <p:spPr>
          <a:xfrm>
            <a:off x="838201" y="1065862"/>
            <a:ext cx="3313164" cy="4726276"/>
          </a:xfrm>
        </p:spPr>
        <p:txBody>
          <a:bodyPr vert="horz" lIns="91440" tIns="45720" rIns="91440" bIns="45720" rtlCol="0" anchor="ctr">
            <a:normAutofit/>
          </a:bodyPr>
          <a:lstStyle/>
          <a:p>
            <a:pPr algn="r">
              <a:spcAft>
                <a:spcPts val="600"/>
              </a:spcAft>
            </a:pPr>
            <a:r>
              <a:rPr lang="en-US" sz="4000">
                <a:solidFill>
                  <a:srgbClr val="FFFFFF"/>
                </a:solidFill>
              </a:rPr>
              <a:t>Research designs for CHD</a:t>
            </a:r>
          </a:p>
        </p:txBody>
      </p:sp>
      <p:graphicFrame>
        <p:nvGraphicFramePr>
          <p:cNvPr id="5" name="Content Placeholder 2">
            <a:extLst>
              <a:ext uri="{FF2B5EF4-FFF2-40B4-BE49-F238E27FC236}">
                <a16:creationId xmlns:a16="http://schemas.microsoft.com/office/drawing/2014/main" id="{98636EED-89C7-4BE9-AC1D-40B731C0C691}"/>
              </a:ext>
            </a:extLst>
          </p:cNvPr>
          <p:cNvGraphicFramePr>
            <a:graphicFrameLocks noGrp="1"/>
          </p:cNvGraphicFramePr>
          <p:nvPr>
            <p:ph idx="1"/>
            <p:extLst>
              <p:ext uri="{D42A27DB-BD31-4B8C-83A1-F6EECF244321}">
                <p14:modId xmlns:p14="http://schemas.microsoft.com/office/powerpoint/2010/main" val="360861121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3932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26" name="Freeform: Shape 25">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GB"/>
          </a:p>
        </p:txBody>
      </p:sp>
      <p:sp>
        <p:nvSpPr>
          <p:cNvPr id="27"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2" name="Title 1">
            <a:extLst>
              <a:ext uri="{FF2B5EF4-FFF2-40B4-BE49-F238E27FC236}">
                <a16:creationId xmlns:a16="http://schemas.microsoft.com/office/drawing/2014/main" id="{6F707C69-14EE-4C28-8C37-74112103DADF}"/>
              </a:ext>
            </a:extLst>
          </p:cNvPr>
          <p:cNvSpPr>
            <a:spLocks noGrp="1"/>
          </p:cNvSpPr>
          <p:nvPr>
            <p:ph type="title"/>
          </p:nvPr>
        </p:nvSpPr>
        <p:spPr>
          <a:xfrm>
            <a:off x="1154955" y="973668"/>
            <a:ext cx="2942210" cy="1020232"/>
          </a:xfrm>
        </p:spPr>
        <p:txBody>
          <a:bodyPr>
            <a:normAutofit/>
          </a:bodyPr>
          <a:lstStyle/>
          <a:p>
            <a:pPr>
              <a:lnSpc>
                <a:spcPct val="90000"/>
              </a:lnSpc>
            </a:pPr>
            <a:r>
              <a:rPr lang="en-GB" sz="2800">
                <a:solidFill>
                  <a:schemeClr val="tx1"/>
                </a:solidFill>
              </a:rPr>
              <a:t>CHD and Type A behaviour</a:t>
            </a:r>
          </a:p>
        </p:txBody>
      </p:sp>
      <p:pic>
        <p:nvPicPr>
          <p:cNvPr id="5" name="Picture 4">
            <a:extLst>
              <a:ext uri="{FF2B5EF4-FFF2-40B4-BE49-F238E27FC236}">
                <a16:creationId xmlns:a16="http://schemas.microsoft.com/office/drawing/2014/main" id="{829095DD-B89F-4537-B5CA-4D370323623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535" r="8536" b="1"/>
          <a:stretch/>
        </p:blipFill>
        <p:spPr>
          <a:xfrm>
            <a:off x="5194607" y="803751"/>
            <a:ext cx="6391533" cy="5250498"/>
          </a:xfrm>
          <a:prstGeom prst="rect">
            <a:avLst/>
          </a:prstGeom>
        </p:spPr>
      </p:pic>
      <p:sp>
        <p:nvSpPr>
          <p:cNvPr id="28" name="Rectangle 2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Oval 2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 name="Oval 2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28BA8FC0-0847-4613-8490-51839DD4E344}"/>
              </a:ext>
            </a:extLst>
          </p:cNvPr>
          <p:cNvSpPr>
            <a:spLocks noGrp="1"/>
          </p:cNvSpPr>
          <p:nvPr>
            <p:ph idx="1"/>
          </p:nvPr>
        </p:nvSpPr>
        <p:spPr>
          <a:xfrm>
            <a:off x="1154955" y="2120900"/>
            <a:ext cx="3133726" cy="3898900"/>
          </a:xfrm>
        </p:spPr>
        <p:txBody>
          <a:bodyPr>
            <a:normAutofit/>
          </a:bodyPr>
          <a:lstStyle/>
          <a:p>
            <a:pPr>
              <a:lnSpc>
                <a:spcPct val="90000"/>
              </a:lnSpc>
            </a:pPr>
            <a:r>
              <a:rPr lang="en-GB" sz="1300">
                <a:solidFill>
                  <a:schemeClr val="tx1"/>
                </a:solidFill>
              </a:rPr>
              <a:t>Rosenman and Friedman</a:t>
            </a:r>
          </a:p>
          <a:p>
            <a:pPr>
              <a:lnSpc>
                <a:spcPct val="90000"/>
              </a:lnSpc>
            </a:pPr>
            <a:r>
              <a:rPr lang="en-GB" sz="1300">
                <a:solidFill>
                  <a:schemeClr val="tx1"/>
                </a:solidFill>
              </a:rPr>
              <a:t>Type A Behaviour Pattern (TABP) – action-emotional complex</a:t>
            </a:r>
          </a:p>
          <a:p>
            <a:pPr>
              <a:lnSpc>
                <a:spcPct val="90000"/>
              </a:lnSpc>
            </a:pPr>
            <a:r>
              <a:rPr lang="en-GB" sz="1300">
                <a:solidFill>
                  <a:schemeClr val="tx1"/>
                </a:solidFill>
              </a:rPr>
              <a:t>Behavioural dispositions</a:t>
            </a:r>
          </a:p>
          <a:p>
            <a:pPr>
              <a:lnSpc>
                <a:spcPct val="90000"/>
              </a:lnSpc>
            </a:pPr>
            <a:r>
              <a:rPr lang="en-GB" sz="1300">
                <a:solidFill>
                  <a:schemeClr val="tx1"/>
                </a:solidFill>
              </a:rPr>
              <a:t>Specific behaviours</a:t>
            </a:r>
          </a:p>
          <a:p>
            <a:pPr>
              <a:lnSpc>
                <a:spcPct val="90000"/>
              </a:lnSpc>
            </a:pPr>
            <a:r>
              <a:rPr lang="en-GB" sz="1300">
                <a:solidFill>
                  <a:schemeClr val="tx1"/>
                </a:solidFill>
              </a:rPr>
              <a:t>Emotional responses</a:t>
            </a:r>
          </a:p>
          <a:p>
            <a:pPr>
              <a:lnSpc>
                <a:spcPct val="90000"/>
              </a:lnSpc>
            </a:pPr>
            <a:r>
              <a:rPr lang="en-US" sz="1300" b="1">
                <a:solidFill>
                  <a:schemeClr val="tx1"/>
                </a:solidFill>
              </a:rPr>
              <a:t>“an action emotion complex in response to their chronic and excessive struggle to achieve more and more from their environment in too short a period of time and against opposing efforts of other persons or things in the same environment” (Rosenman, 1978)</a:t>
            </a:r>
            <a:endParaRPr lang="en-US" sz="1300">
              <a:solidFill>
                <a:schemeClr val="tx1"/>
              </a:solidFill>
            </a:endParaRPr>
          </a:p>
          <a:p>
            <a:pPr>
              <a:lnSpc>
                <a:spcPct val="90000"/>
              </a:lnSpc>
            </a:pPr>
            <a:endParaRPr lang="en-GB" sz="1300">
              <a:solidFill>
                <a:schemeClr val="tx1"/>
              </a:solidFill>
            </a:endParaRPr>
          </a:p>
        </p:txBody>
      </p:sp>
      <p:sp>
        <p:nvSpPr>
          <p:cNvPr id="3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GB"/>
          </a:p>
        </p:txBody>
      </p:sp>
      <p:sp>
        <p:nvSpPr>
          <p:cNvPr id="6" name="TextBox 5">
            <a:extLst>
              <a:ext uri="{FF2B5EF4-FFF2-40B4-BE49-F238E27FC236}">
                <a16:creationId xmlns:a16="http://schemas.microsoft.com/office/drawing/2014/main" id="{69688D54-EBC0-4DEB-9904-9A264B7FEF64}"/>
              </a:ext>
            </a:extLst>
          </p:cNvPr>
          <p:cNvSpPr txBox="1"/>
          <p:nvPr/>
        </p:nvSpPr>
        <p:spPr>
          <a:xfrm>
            <a:off x="8883156" y="5854194"/>
            <a:ext cx="2702984"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www.flickr.com/photos/ed-wells/3032128143">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GB" sz="700">
              <a:solidFill>
                <a:srgbClr val="FFFFFF"/>
              </a:solidFill>
            </a:endParaRPr>
          </a:p>
        </p:txBody>
      </p:sp>
    </p:spTree>
    <p:extLst>
      <p:ext uri="{BB962C8B-B14F-4D97-AF65-F5344CB8AC3E}">
        <p14:creationId xmlns:p14="http://schemas.microsoft.com/office/powerpoint/2010/main" val="204316614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GB"/>
          </a:p>
        </p:txBody>
      </p:sp>
      <p:sp>
        <p:nvSpPr>
          <p:cNvPr id="14"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GB"/>
          </a:p>
        </p:txBody>
      </p:sp>
      <p:sp>
        <p:nvSpPr>
          <p:cNvPr id="16"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GB"/>
          </a:p>
        </p:txBody>
      </p:sp>
      <p:sp>
        <p:nvSpPr>
          <p:cNvPr id="2" name="Title 1"/>
          <p:cNvSpPr>
            <a:spLocks noGrp="1"/>
          </p:cNvSpPr>
          <p:nvPr>
            <p:ph type="title"/>
          </p:nvPr>
        </p:nvSpPr>
        <p:spPr>
          <a:xfrm>
            <a:off x="639098" y="629265"/>
            <a:ext cx="6072776" cy="1622322"/>
          </a:xfrm>
        </p:spPr>
        <p:txBody>
          <a:bodyPr vert="horz" lIns="91440" tIns="45720" rIns="91440" bIns="45720" rtlCol="0" anchor="ctr">
            <a:normAutofit/>
          </a:bodyPr>
          <a:lstStyle/>
          <a:p>
            <a:pPr>
              <a:spcAft>
                <a:spcPts val="600"/>
              </a:spcAft>
            </a:pPr>
            <a:r>
              <a:rPr lang="en-US" b="0" i="0" kern="1200">
                <a:solidFill>
                  <a:srgbClr val="EBEBEB"/>
                </a:solidFill>
                <a:latin typeface="+mj-lt"/>
                <a:ea typeface="+mj-ea"/>
                <a:cs typeface="+mj-cs"/>
              </a:rPr>
              <a:t>Measuring Type A behaviour</a:t>
            </a:r>
          </a:p>
        </p:txBody>
      </p:sp>
      <p:sp>
        <p:nvSpPr>
          <p:cNvPr id="18" name="Freeform: Shape 17">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GB"/>
          </a:p>
        </p:txBody>
      </p:sp>
      <p:pic>
        <p:nvPicPr>
          <p:cNvPr id="7" name="Picture 6" descr="A picture containing blur&#10;&#10;Description generated with high confidence">
            <a:extLst>
              <a:ext uri="{FF2B5EF4-FFF2-40B4-BE49-F238E27FC236}">
                <a16:creationId xmlns:a16="http://schemas.microsoft.com/office/drawing/2014/main" id="{F2DCDA10-0C9C-4BAC-9DF2-B894223CE524}"/>
              </a:ext>
            </a:extLst>
          </p:cNvPr>
          <p:cNvPicPr>
            <a:picLocks noChangeAspect="1"/>
          </p:cNvPicPr>
          <p:nvPr/>
        </p:nvPicPr>
        <p:blipFill rotWithShape="1">
          <a:blip r:embed="rId2"/>
          <a:srcRect l="2333"/>
          <a:stretch/>
        </p:blipFill>
        <p:spPr>
          <a:xfrm>
            <a:off x="7418226" y="1890802"/>
            <a:ext cx="4125317" cy="3093976"/>
          </a:xfrm>
          <a:prstGeom prst="rect">
            <a:avLst/>
          </a:prstGeom>
        </p:spPr>
      </p:pic>
      <p:sp>
        <p:nvSpPr>
          <p:cNvPr id="20" name="Rectangle 19">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Oval 2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Oval 23">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5" name="Content Placeholder 2">
            <a:extLst>
              <a:ext uri="{FF2B5EF4-FFF2-40B4-BE49-F238E27FC236}">
                <a16:creationId xmlns:a16="http://schemas.microsoft.com/office/drawing/2014/main" id="{6C4A8C00-1A5B-4F1F-B56C-1BD7C7F014D5}"/>
              </a:ext>
            </a:extLst>
          </p:cNvPr>
          <p:cNvGraphicFramePr>
            <a:graphicFrameLocks noGrp="1"/>
          </p:cNvGraphicFramePr>
          <p:nvPr>
            <p:ph idx="1"/>
            <p:extLst>
              <p:ext uri="{D42A27DB-BD31-4B8C-83A1-F6EECF244321}">
                <p14:modId xmlns:p14="http://schemas.microsoft.com/office/powerpoint/2010/main" val="1880323131"/>
              </p:ext>
            </p:extLst>
          </p:nvPr>
        </p:nvGraphicFramePr>
        <p:xfrm>
          <a:off x="639098" y="2418735"/>
          <a:ext cx="6072776" cy="3811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550486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DD374A-3BF7-4280-AE1E-50222C8F5B31}"/>
              </a:ext>
            </a:extLst>
          </p:cNvPr>
          <p:cNvSpPr txBox="1"/>
          <p:nvPr/>
        </p:nvSpPr>
        <p:spPr>
          <a:xfrm>
            <a:off x="441960" y="1012004"/>
            <a:ext cx="4291431"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a:latin typeface="+mj-lt"/>
                <a:ea typeface="+mj-ea"/>
                <a:cs typeface="+mj-cs"/>
              </a:rPr>
              <a:t>How could Type A Behaviour and Hostility contribute to heart disease?</a:t>
            </a:r>
            <a:endParaRPr lang="en-US" sz="4100" dirty="0">
              <a:latin typeface="+mj-lt"/>
              <a:ea typeface="+mj-ea"/>
              <a:cs typeface="+mj-cs"/>
            </a:endParaRPr>
          </a:p>
        </p:txBody>
      </p:sp>
      <p:graphicFrame>
        <p:nvGraphicFramePr>
          <p:cNvPr id="6" name="Content Placeholder 2">
            <a:extLst>
              <a:ext uri="{FF2B5EF4-FFF2-40B4-BE49-F238E27FC236}">
                <a16:creationId xmlns:a16="http://schemas.microsoft.com/office/drawing/2014/main" id="{44028ED7-C806-415C-BCE6-2082F3D491D7}"/>
              </a:ext>
            </a:extLst>
          </p:cNvPr>
          <p:cNvGraphicFramePr>
            <a:graphicFrameLocks noGrp="1"/>
          </p:cNvGraphicFramePr>
          <p:nvPr>
            <p:ph idx="1"/>
            <p:extLst>
              <p:ext uri="{D42A27DB-BD31-4B8C-83A1-F6EECF244321}">
                <p14:modId xmlns:p14="http://schemas.microsoft.com/office/powerpoint/2010/main" val="85180054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547978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705C-D61F-0ED8-184C-11CDFECD00CD}"/>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9A41B14-1248-3597-06E9-C0D384F107A1}"/>
              </a:ext>
            </a:extLst>
          </p:cNvPr>
          <p:cNvSpPr>
            <a:spLocks noGrp="1"/>
          </p:cNvSpPr>
          <p:nvPr>
            <p:ph idx="1"/>
          </p:nvPr>
        </p:nvSpPr>
        <p:spPr>
          <a:xfrm>
            <a:off x="1154954" y="2603500"/>
            <a:ext cx="9516395" cy="3686768"/>
          </a:xfrm>
        </p:spPr>
        <p:txBody>
          <a:bodyPr>
            <a:normAutofit/>
          </a:bodyPr>
          <a:lstStyle/>
          <a:p>
            <a:r>
              <a:rPr lang="en-GB" sz="2400" dirty="0"/>
              <a:t>Pain is relative </a:t>
            </a:r>
          </a:p>
          <a:p>
            <a:r>
              <a:rPr lang="en-GB" sz="2400" dirty="0"/>
              <a:t>Unlikely that different groups experience pain differently</a:t>
            </a:r>
          </a:p>
          <a:p>
            <a:r>
              <a:rPr lang="en-GB" sz="2400" dirty="0"/>
              <a:t>Chronic disease is something many have to live with (hypertension for instance)</a:t>
            </a:r>
          </a:p>
          <a:p>
            <a:r>
              <a:rPr lang="en-GB" sz="2400" dirty="0"/>
              <a:t>Health psychologists use their skills and knowledge of psychology to promote wellbeing and healthy behaviours across the population to mitigate pain or chronic disease.</a:t>
            </a:r>
          </a:p>
        </p:txBody>
      </p:sp>
    </p:spTree>
    <p:extLst>
      <p:ext uri="{BB962C8B-B14F-4D97-AF65-F5344CB8AC3E}">
        <p14:creationId xmlns:p14="http://schemas.microsoft.com/office/powerpoint/2010/main" val="282004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esk with stethoscope and computer keyboard">
            <a:extLst>
              <a:ext uri="{FF2B5EF4-FFF2-40B4-BE49-F238E27FC236}">
                <a16:creationId xmlns:a16="http://schemas.microsoft.com/office/drawing/2014/main" id="{93679BB3-2983-97C9-0BDC-5257F45F6DE9}"/>
              </a:ext>
            </a:extLst>
          </p:cNvPr>
          <p:cNvPicPr>
            <a:picLocks noChangeAspect="1"/>
          </p:cNvPicPr>
          <p:nvPr/>
        </p:nvPicPr>
        <p:blipFill rotWithShape="1">
          <a:blip r:embed="rId2"/>
          <a:srcRect l="47342" r="-2" b="-2"/>
          <a:stretch/>
        </p:blipFill>
        <p:spPr>
          <a:xfrm>
            <a:off x="-1" y="-2"/>
            <a:ext cx="5410198" cy="6858002"/>
          </a:xfrm>
          <a:prstGeom prst="rect">
            <a:avLst/>
          </a:prstGeom>
        </p:spPr>
      </p:pic>
      <p:sp>
        <p:nvSpPr>
          <p:cNvPr id="2" name="Title 1">
            <a:extLst>
              <a:ext uri="{FF2B5EF4-FFF2-40B4-BE49-F238E27FC236}">
                <a16:creationId xmlns:a16="http://schemas.microsoft.com/office/drawing/2014/main" id="{C2E63C39-4BB5-B1B3-3EEA-BC77C64D61B9}"/>
              </a:ext>
            </a:extLst>
          </p:cNvPr>
          <p:cNvSpPr>
            <a:spLocks noGrp="1"/>
          </p:cNvSpPr>
          <p:nvPr>
            <p:ph type="title"/>
          </p:nvPr>
        </p:nvSpPr>
        <p:spPr>
          <a:xfrm>
            <a:off x="6115317" y="405685"/>
            <a:ext cx="5464968" cy="1559301"/>
          </a:xfrm>
        </p:spPr>
        <p:txBody>
          <a:bodyPr>
            <a:normAutofit/>
          </a:bodyPr>
          <a:lstStyle/>
          <a:p>
            <a:r>
              <a:rPr lang="en-GB" sz="4000" dirty="0"/>
              <a:t>References</a:t>
            </a:r>
          </a:p>
        </p:txBody>
      </p:sp>
      <p:sp>
        <p:nvSpPr>
          <p:cNvPr id="3" name="Content Placeholder 2">
            <a:extLst>
              <a:ext uri="{FF2B5EF4-FFF2-40B4-BE49-F238E27FC236}">
                <a16:creationId xmlns:a16="http://schemas.microsoft.com/office/drawing/2014/main" id="{1FF01F28-FAD8-80CD-BCB4-BF6480025B66}"/>
              </a:ext>
            </a:extLst>
          </p:cNvPr>
          <p:cNvSpPr>
            <a:spLocks noGrp="1"/>
          </p:cNvSpPr>
          <p:nvPr>
            <p:ph idx="1"/>
          </p:nvPr>
        </p:nvSpPr>
        <p:spPr>
          <a:xfrm>
            <a:off x="6115317" y="2743200"/>
            <a:ext cx="5247340" cy="3496878"/>
          </a:xfrm>
        </p:spPr>
        <p:txBody>
          <a:bodyPr anchor="ctr">
            <a:normAutofit/>
          </a:bodyPr>
          <a:lstStyle/>
          <a:p>
            <a:r>
              <a:rPr lang="en-US" sz="1700" dirty="0"/>
              <a:t>Ogden (2019) </a:t>
            </a:r>
            <a:r>
              <a:rPr lang="en-US" sz="1700" i="1" dirty="0"/>
              <a:t>Health Psychology: A textbook </a:t>
            </a:r>
            <a:r>
              <a:rPr lang="en-US" sz="1700" dirty="0"/>
              <a:t>Open University Press</a:t>
            </a:r>
          </a:p>
          <a:p>
            <a:r>
              <a:rPr lang="en-US" sz="1700" dirty="0" err="1"/>
              <a:t>Sarafino</a:t>
            </a:r>
            <a:r>
              <a:rPr lang="en-US" sz="1700" dirty="0"/>
              <a:t> E.P (2011) </a:t>
            </a:r>
            <a:r>
              <a:rPr lang="en-US" sz="1700" i="1" dirty="0"/>
              <a:t>Health Psychology: Biopsychosocial Interactions </a:t>
            </a:r>
            <a:r>
              <a:rPr lang="en-US" sz="1700" dirty="0"/>
              <a:t>Wiley</a:t>
            </a:r>
          </a:p>
          <a:p>
            <a:r>
              <a:rPr lang="en-GB" sz="1700" dirty="0" err="1"/>
              <a:t>Staton</a:t>
            </a:r>
            <a:r>
              <a:rPr lang="en-GB" sz="1700" dirty="0"/>
              <a:t>, L.J et al (2007) When race matters: disagreement in pain perception between patients and their physicians in primary care </a:t>
            </a:r>
            <a:r>
              <a:rPr lang="en-GB" sz="1700" i="1" dirty="0"/>
              <a:t>J Natl Med Assoc </a:t>
            </a:r>
            <a:r>
              <a:rPr lang="en-GB" sz="1700" dirty="0"/>
              <a:t>99(5):532-8. see https://pubmed.ncbi.nlm.nih.gov/17534011/</a:t>
            </a:r>
          </a:p>
        </p:txBody>
      </p:sp>
    </p:spTree>
    <p:extLst>
      <p:ext uri="{BB962C8B-B14F-4D97-AF65-F5344CB8AC3E}">
        <p14:creationId xmlns:p14="http://schemas.microsoft.com/office/powerpoint/2010/main" val="214490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0" name="Oval 29">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Oval 30">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2" name="Oval 31">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Oval 32">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4" name="Oval 33">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sp>
          <p:nvSpPr>
            <p:cNvPr id="36"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GB"/>
            </a:p>
          </p:txBody>
        </p:sp>
        <p:sp>
          <p:nvSpPr>
            <p:cNvPr id="37"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39" name="Rectangle 38">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41" name="Rectangle 40">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ain.jpg"/>
          <p:cNvPicPr>
            <a:picLocks noGrp="1" noChangeAspect="1"/>
          </p:cNvPicPr>
          <p:nvPr>
            <p:ph idx="1"/>
          </p:nvPr>
        </p:nvPicPr>
        <p:blipFill rotWithShape="1">
          <a:blip r:embed="rId3">
            <a:alphaModFix amt="40000"/>
            <a:extLst>
              <a:ext uri="{28A0092B-C50C-407E-A947-70E740481C1C}">
                <a14:useLocalDpi xmlns:a14="http://schemas.microsoft.com/office/drawing/2010/main" val="0"/>
              </a:ext>
            </a:extLst>
          </a:blip>
          <a:srcRect t="17957" b="25793"/>
          <a:stretch/>
        </p:blipFill>
        <p:spPr>
          <a:xfrm>
            <a:off x="20" y="10"/>
            <a:ext cx="12191980" cy="6857990"/>
          </a:xfrm>
          <a:prstGeom prst="rect">
            <a:avLst/>
          </a:prstGeom>
        </p:spPr>
      </p:pic>
      <p:sp>
        <p:nvSpPr>
          <p:cNvPr id="2" name="Title 1"/>
          <p:cNvSpPr>
            <a:spLocks noGrp="1"/>
          </p:cNvSpPr>
          <p:nvPr>
            <p:ph type="title"/>
          </p:nvPr>
        </p:nvSpPr>
        <p:spPr>
          <a:xfrm>
            <a:off x="1154954" y="973668"/>
            <a:ext cx="8761413" cy="706964"/>
          </a:xfrm>
        </p:spPr>
        <p:txBody>
          <a:bodyPr vert="horz" lIns="91440" tIns="45720" rIns="91440" bIns="45720" rtlCol="0" anchor="ctr">
            <a:normAutofit/>
          </a:bodyPr>
          <a:lstStyle/>
          <a:p>
            <a:r>
              <a:rPr lang="en-US" sz="3600" dirty="0">
                <a:solidFill>
                  <a:schemeClr val="tx1"/>
                </a:solidFill>
              </a:rPr>
              <a:t>What is pain?</a:t>
            </a:r>
          </a:p>
        </p:txBody>
      </p:sp>
      <p:sp>
        <p:nvSpPr>
          <p:cNvPr id="4" name="Text Placeholder 3"/>
          <p:cNvSpPr>
            <a:spLocks noGrp="1"/>
          </p:cNvSpPr>
          <p:nvPr>
            <p:ph type="body" sz="half" idx="2"/>
          </p:nvPr>
        </p:nvSpPr>
        <p:spPr>
          <a:xfrm>
            <a:off x="1154954" y="2603500"/>
            <a:ext cx="8825659" cy="3416300"/>
          </a:xfrm>
        </p:spPr>
        <p:txBody>
          <a:bodyPr vert="horz" lIns="91440" tIns="45720" rIns="91440" bIns="45720" rtlCol="0">
            <a:normAutofit/>
          </a:bodyPr>
          <a:lstStyle/>
          <a:p>
            <a:pPr indent="-228600">
              <a:buFont typeface="Wingdings 3" charset="2"/>
              <a:buChar char=""/>
            </a:pPr>
            <a:r>
              <a:rPr lang="en-US" sz="2000" dirty="0">
                <a:solidFill>
                  <a:schemeClr val="tx1"/>
                </a:solidFill>
              </a:rPr>
              <a:t>A biological safety mechanism – survival functions</a:t>
            </a:r>
          </a:p>
          <a:p>
            <a:pPr indent="-228600">
              <a:buFont typeface="Wingdings 3" charset="2"/>
              <a:buChar char=""/>
            </a:pPr>
            <a:r>
              <a:rPr lang="en-US" sz="2000" dirty="0">
                <a:solidFill>
                  <a:schemeClr val="tx1"/>
                </a:solidFill>
              </a:rPr>
              <a:t>Subjective – hard to describe</a:t>
            </a:r>
          </a:p>
          <a:p>
            <a:pPr indent="-228600">
              <a:buFont typeface="Wingdings 3" charset="2"/>
              <a:buChar char=""/>
            </a:pPr>
            <a:r>
              <a:rPr lang="en-US" sz="2000" dirty="0">
                <a:solidFill>
                  <a:schemeClr val="tx1"/>
                </a:solidFill>
              </a:rPr>
              <a:t>Not visible</a:t>
            </a:r>
          </a:p>
          <a:p>
            <a:pPr indent="-228600">
              <a:buFont typeface="Wingdings 3" charset="2"/>
              <a:buChar char=""/>
            </a:pPr>
            <a:r>
              <a:rPr lang="en-US" sz="2000" dirty="0">
                <a:solidFill>
                  <a:schemeClr val="tx1"/>
                </a:solidFill>
              </a:rPr>
              <a:t>Multidimensional phenomenon – biology, psychology, </a:t>
            </a:r>
            <a:r>
              <a:rPr lang="en-US" sz="2000" dirty="0" err="1">
                <a:solidFill>
                  <a:schemeClr val="tx1"/>
                </a:solidFill>
              </a:rPr>
              <a:t>behaviour</a:t>
            </a:r>
            <a:endParaRPr lang="en-US" sz="2000" dirty="0">
              <a:solidFill>
                <a:schemeClr val="tx1"/>
              </a:solidFill>
            </a:endParaRPr>
          </a:p>
        </p:txBody>
      </p:sp>
    </p:spTree>
    <p:extLst>
      <p:ext uri="{BB962C8B-B14F-4D97-AF65-F5344CB8AC3E}">
        <p14:creationId xmlns:p14="http://schemas.microsoft.com/office/powerpoint/2010/main" val="17878941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2971-B5D3-42DB-AD52-2055B8D98A63}"/>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What is pain?</a:t>
            </a:r>
          </a:p>
        </p:txBody>
      </p:sp>
      <p:pic>
        <p:nvPicPr>
          <p:cNvPr id="5" name="Content Placeholder 4">
            <a:extLst>
              <a:ext uri="{FF2B5EF4-FFF2-40B4-BE49-F238E27FC236}">
                <a16:creationId xmlns:a16="http://schemas.microsoft.com/office/drawing/2014/main" id="{F958B3DF-29B3-4174-BF31-15D361A00FD6}"/>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348" r="1674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 name="TextBox 5">
            <a:extLst>
              <a:ext uri="{FF2B5EF4-FFF2-40B4-BE49-F238E27FC236}">
                <a16:creationId xmlns:a16="http://schemas.microsoft.com/office/drawing/2014/main" id="{5ABE8859-2987-4886-BEB5-CF91C28EAF6A}"/>
              </a:ext>
            </a:extLst>
          </p:cNvPr>
          <p:cNvSpPr txBox="1"/>
          <p:nvPr/>
        </p:nvSpPr>
        <p:spPr>
          <a:xfrm>
            <a:off x="5297762" y="2706624"/>
            <a:ext cx="6251110"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Pain without obvious injury</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Neuralgia</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Causalgia</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Phantom limb syndrome</a:t>
            </a:r>
          </a:p>
        </p:txBody>
      </p:sp>
    </p:spTree>
    <p:extLst>
      <p:ext uri="{BB962C8B-B14F-4D97-AF65-F5344CB8AC3E}">
        <p14:creationId xmlns:p14="http://schemas.microsoft.com/office/powerpoint/2010/main" val="211237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0" name="Freeform: Shape 19">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sp>
        <p:nvSpPr>
          <p:cNvPr id="6" name="Text Placeholder 5"/>
          <p:cNvSpPr>
            <a:spLocks/>
          </p:cNvSpPr>
          <p:nvPr/>
        </p:nvSpPr>
        <p:spPr>
          <a:xfrm>
            <a:off x="3669168" y="643466"/>
            <a:ext cx="3355034" cy="612207"/>
          </a:xfrm>
          <a:prstGeom prst="rect">
            <a:avLst/>
          </a:prstGeom>
        </p:spPr>
        <p:txBody>
          <a:bodyPr/>
          <a:lstStyle/>
          <a:p>
            <a:pPr defTabSz="420624">
              <a:spcAft>
                <a:spcPts val="600"/>
              </a:spcAft>
            </a:pPr>
            <a:r>
              <a:rPr lang="en-US" sz="2000" b="1" kern="1200" dirty="0">
                <a:solidFill>
                  <a:schemeClr val="tx1"/>
                </a:solidFill>
                <a:latin typeface="+mn-lt"/>
                <a:ea typeface="+mn-ea"/>
                <a:cs typeface="+mn-cs"/>
              </a:rPr>
              <a:t>Beecher (1956)</a:t>
            </a:r>
            <a:endParaRPr lang="en-US" sz="2400" b="1" dirty="0"/>
          </a:p>
        </p:txBody>
      </p:sp>
      <p:sp>
        <p:nvSpPr>
          <p:cNvPr id="7" name="Content Placeholder 6"/>
          <p:cNvSpPr>
            <a:spLocks/>
          </p:cNvSpPr>
          <p:nvPr/>
        </p:nvSpPr>
        <p:spPr>
          <a:xfrm>
            <a:off x="3669168" y="1434856"/>
            <a:ext cx="3355034" cy="4779677"/>
          </a:xfrm>
          <a:prstGeom prst="rect">
            <a:avLst/>
          </a:prstGeom>
        </p:spPr>
        <p:txBody>
          <a:bodyPr>
            <a:normAutofit/>
          </a:bodyPr>
          <a:lstStyle/>
          <a:p>
            <a:pPr defTabSz="420624">
              <a:spcAft>
                <a:spcPts val="600"/>
              </a:spcAft>
            </a:pPr>
            <a:r>
              <a:rPr lang="en-US" sz="1656" b="1" kern="1200" dirty="0">
                <a:solidFill>
                  <a:schemeClr val="tx1"/>
                </a:solidFill>
                <a:latin typeface="+mn-lt"/>
                <a:ea typeface="+mn-ea"/>
                <a:cs typeface="+mn-cs"/>
              </a:rPr>
              <a:t>Two different groups – medication for similar injuries</a:t>
            </a:r>
          </a:p>
          <a:p>
            <a:pPr defTabSz="420624">
              <a:spcAft>
                <a:spcPts val="600"/>
              </a:spcAft>
            </a:pPr>
            <a:r>
              <a:rPr lang="en-US" sz="1656" b="1" kern="1200" dirty="0">
                <a:solidFill>
                  <a:schemeClr val="tx1"/>
                </a:solidFill>
                <a:latin typeface="+mn-lt"/>
                <a:ea typeface="+mn-ea"/>
                <a:cs typeface="+mn-cs"/>
              </a:rPr>
              <a:t>WWII – soldiers severely wounded. 49% claimed to be in severe or moderate pain, 32% accepted medication when offered</a:t>
            </a:r>
          </a:p>
          <a:p>
            <a:pPr defTabSz="420624">
              <a:spcAft>
                <a:spcPts val="600"/>
              </a:spcAft>
            </a:pPr>
            <a:r>
              <a:rPr lang="en-US" sz="1656" b="1" kern="1200" dirty="0">
                <a:solidFill>
                  <a:schemeClr val="tx1"/>
                </a:solidFill>
                <a:latin typeface="+mn-lt"/>
                <a:ea typeface="+mn-ea"/>
                <a:cs typeface="+mn-cs"/>
              </a:rPr>
              <a:t>Civilians with less severe but similar injuries. 75% reported feeling severe to moderate pain, 83% accepted medication when offered</a:t>
            </a:r>
          </a:p>
        </p:txBody>
      </p:sp>
      <p:sp>
        <p:nvSpPr>
          <p:cNvPr id="8" name="Text Placeholder 7"/>
          <p:cNvSpPr>
            <a:spLocks/>
          </p:cNvSpPr>
          <p:nvPr/>
        </p:nvSpPr>
        <p:spPr>
          <a:xfrm>
            <a:off x="7533090" y="643466"/>
            <a:ext cx="3355034" cy="612207"/>
          </a:xfrm>
          <a:prstGeom prst="rect">
            <a:avLst/>
          </a:prstGeom>
        </p:spPr>
        <p:txBody>
          <a:bodyPr/>
          <a:lstStyle/>
          <a:p>
            <a:pPr defTabSz="420624">
              <a:spcAft>
                <a:spcPts val="600"/>
              </a:spcAft>
            </a:pPr>
            <a:r>
              <a:rPr lang="en-US" sz="2000" b="1" kern="1200" dirty="0" err="1">
                <a:solidFill>
                  <a:schemeClr val="tx1"/>
                </a:solidFill>
                <a:latin typeface="+mn-lt"/>
                <a:ea typeface="+mn-ea"/>
                <a:cs typeface="+mn-cs"/>
              </a:rPr>
              <a:t>Zborowski</a:t>
            </a:r>
            <a:r>
              <a:rPr lang="en-US" sz="1656" b="1" kern="1200" dirty="0">
                <a:solidFill>
                  <a:schemeClr val="tx1"/>
                </a:solidFill>
                <a:latin typeface="+mn-lt"/>
                <a:ea typeface="+mn-ea"/>
                <a:cs typeface="+mn-cs"/>
              </a:rPr>
              <a:t> (1958)</a:t>
            </a:r>
            <a:endParaRPr lang="en-US" b="1" dirty="0"/>
          </a:p>
        </p:txBody>
      </p:sp>
      <p:sp>
        <p:nvSpPr>
          <p:cNvPr id="9" name="Content Placeholder 8"/>
          <p:cNvSpPr>
            <a:spLocks/>
          </p:cNvSpPr>
          <p:nvPr/>
        </p:nvSpPr>
        <p:spPr>
          <a:xfrm>
            <a:off x="7533090" y="1434856"/>
            <a:ext cx="3355034" cy="4779677"/>
          </a:xfrm>
          <a:prstGeom prst="rect">
            <a:avLst/>
          </a:prstGeom>
        </p:spPr>
        <p:txBody>
          <a:bodyPr>
            <a:normAutofit/>
          </a:bodyPr>
          <a:lstStyle/>
          <a:p>
            <a:pPr defTabSz="420624">
              <a:spcAft>
                <a:spcPts val="600"/>
              </a:spcAft>
            </a:pPr>
            <a:r>
              <a:rPr lang="en-US" sz="1656" b="1" kern="1200" dirty="0">
                <a:solidFill>
                  <a:schemeClr val="tx1"/>
                </a:solidFill>
                <a:latin typeface="+mn-lt"/>
                <a:ea typeface="+mn-ea"/>
                <a:cs typeface="+mn-cs"/>
              </a:rPr>
              <a:t>Pain threshold in 4 different cultural groups living in the US</a:t>
            </a:r>
          </a:p>
          <a:p>
            <a:pPr defTabSz="420624">
              <a:spcAft>
                <a:spcPts val="600"/>
              </a:spcAft>
            </a:pPr>
            <a:r>
              <a:rPr lang="en-US" sz="1656" b="1" kern="1200" dirty="0">
                <a:solidFill>
                  <a:schemeClr val="tx1"/>
                </a:solidFill>
                <a:latin typeface="+mn-lt"/>
                <a:ea typeface="+mn-ea"/>
                <a:cs typeface="+mn-cs"/>
              </a:rPr>
              <a:t>Old Americans, Jews, Irish &amp; Italians</a:t>
            </a:r>
          </a:p>
          <a:p>
            <a:pPr defTabSz="420624">
              <a:spcAft>
                <a:spcPts val="600"/>
              </a:spcAft>
            </a:pPr>
            <a:r>
              <a:rPr lang="en-US" sz="1656" b="1" kern="1200" dirty="0">
                <a:solidFill>
                  <a:schemeClr val="tx1"/>
                </a:solidFill>
                <a:latin typeface="+mn-lt"/>
                <a:ea typeface="+mn-ea"/>
                <a:cs typeface="+mn-cs"/>
              </a:rPr>
              <a:t>Jews &amp; Italians – lower pain threshold, reacting more emotionally</a:t>
            </a:r>
          </a:p>
          <a:p>
            <a:pPr defTabSz="420624">
              <a:spcAft>
                <a:spcPts val="600"/>
              </a:spcAft>
            </a:pPr>
            <a:r>
              <a:rPr lang="en-US" sz="1656" b="1" kern="1200" dirty="0">
                <a:solidFill>
                  <a:schemeClr val="tx1"/>
                </a:solidFill>
                <a:latin typeface="+mn-lt"/>
                <a:ea typeface="+mn-ea"/>
                <a:cs typeface="+mn-cs"/>
              </a:rPr>
              <a:t>Old Americans – accepting, Irish - stoical</a:t>
            </a:r>
            <a:endParaRPr lang="en-US" b="1" dirty="0"/>
          </a:p>
        </p:txBody>
      </p:sp>
    </p:spTree>
    <p:extLst>
      <p:ext uri="{BB962C8B-B14F-4D97-AF65-F5344CB8AC3E}">
        <p14:creationId xmlns:p14="http://schemas.microsoft.com/office/powerpoint/2010/main" val="48531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Oval 1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Oval 1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Oval 1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GB"/>
            </a:p>
          </p:txBody>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2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GB"/>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2" name="Title 1">
            <a:extLst>
              <a:ext uri="{FF2B5EF4-FFF2-40B4-BE49-F238E27FC236}">
                <a16:creationId xmlns:a16="http://schemas.microsoft.com/office/drawing/2014/main" id="{4627BC8C-AA9C-3023-CEAA-EDA6BC9A17EE}"/>
              </a:ext>
            </a:extLst>
          </p:cNvPr>
          <p:cNvSpPr>
            <a:spLocks noGrp="1"/>
          </p:cNvSpPr>
          <p:nvPr>
            <p:ph type="title"/>
          </p:nvPr>
        </p:nvSpPr>
        <p:spPr>
          <a:xfrm>
            <a:off x="1154955" y="973667"/>
            <a:ext cx="2942210" cy="4833745"/>
          </a:xfrm>
        </p:spPr>
        <p:txBody>
          <a:bodyPr vert="horz" lIns="91440" tIns="45720" rIns="91440" bIns="45720" rtlCol="0" anchor="ctr">
            <a:normAutofit/>
          </a:bodyPr>
          <a:lstStyle/>
          <a:p>
            <a:r>
              <a:rPr lang="en-US">
                <a:solidFill>
                  <a:srgbClr val="EBEBEB"/>
                </a:solidFill>
              </a:rPr>
              <a:t>Racial bias in medicine</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7" name="Content Placeholder 3">
            <a:extLst>
              <a:ext uri="{FF2B5EF4-FFF2-40B4-BE49-F238E27FC236}">
                <a16:creationId xmlns:a16="http://schemas.microsoft.com/office/drawing/2014/main" id="{30A7FCA5-F0B8-1C4F-EECE-FCA8488043C4}"/>
              </a:ext>
            </a:extLst>
          </p:cNvPr>
          <p:cNvGraphicFramePr>
            <a:graphicFrameLocks noGrp="1"/>
          </p:cNvGraphicFramePr>
          <p:nvPr>
            <p:ph sz="half" idx="2"/>
            <p:extLst>
              <p:ext uri="{D42A27DB-BD31-4B8C-83A1-F6EECF244321}">
                <p14:modId xmlns:p14="http://schemas.microsoft.com/office/powerpoint/2010/main" val="48731182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1045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640080"/>
            <a:ext cx="4818888" cy="1481328"/>
          </a:xfrm>
        </p:spPr>
        <p:txBody>
          <a:bodyPr anchor="b">
            <a:normAutofit fontScale="90000"/>
          </a:bodyPr>
          <a:lstStyle/>
          <a:p>
            <a:r>
              <a:rPr lang="en-GB" sz="5400" b="1"/>
              <a:t>Explaining Pain</a:t>
            </a:r>
          </a:p>
        </p:txBody>
      </p:sp>
      <p:sp>
        <p:nvSpPr>
          <p:cNvPr id="3" name="Content Placeholder 2"/>
          <p:cNvSpPr>
            <a:spLocks noGrp="1"/>
          </p:cNvSpPr>
          <p:nvPr>
            <p:ph idx="1"/>
          </p:nvPr>
        </p:nvSpPr>
        <p:spPr>
          <a:xfrm>
            <a:off x="630936" y="2660904"/>
            <a:ext cx="4818888" cy="3547872"/>
          </a:xfrm>
        </p:spPr>
        <p:txBody>
          <a:bodyPr anchor="t">
            <a:normAutofit fontScale="92500" lnSpcReduction="10000"/>
          </a:bodyPr>
          <a:lstStyle/>
          <a:p>
            <a:r>
              <a:rPr lang="en-US" sz="2000" b="1"/>
              <a:t>Early theories – Pattern theory &amp; Specificity theory – pain is purely physiological</a:t>
            </a:r>
          </a:p>
          <a:p>
            <a:r>
              <a:rPr lang="en-US" sz="2000" b="1"/>
              <a:t>Do not explain </a:t>
            </a:r>
            <a:r>
              <a:rPr lang="en-US" sz="2000" b="1" i="1"/>
              <a:t>placebo effects, hypnosis &amp; distraction</a:t>
            </a:r>
          </a:p>
          <a:p>
            <a:r>
              <a:rPr lang="en-US" sz="2000" b="1"/>
              <a:t>Gate Control Theory (Melzack &amp; Wall, 1965, 1982). Pain requires: </a:t>
            </a:r>
          </a:p>
          <a:p>
            <a:r>
              <a:rPr lang="en-US" sz="2000" b="1"/>
              <a:t>1. Stimulation of the pain receptors. </a:t>
            </a:r>
          </a:p>
          <a:p>
            <a:r>
              <a:rPr lang="en-US" sz="2000" b="1"/>
              <a:t>2. Activation of a ‘neural gate’</a:t>
            </a:r>
          </a:p>
          <a:p>
            <a:r>
              <a:rPr lang="en-US" sz="2000" b="1"/>
              <a:t>3. Central control mechanism</a:t>
            </a:r>
          </a:p>
        </p:txBody>
      </p:sp>
      <p:pic>
        <p:nvPicPr>
          <p:cNvPr id="7" name="Graphic 6" descr="Skeleton">
            <a:extLst>
              <a:ext uri="{FF2B5EF4-FFF2-40B4-BE49-F238E27FC236}">
                <a16:creationId xmlns:a16="http://schemas.microsoft.com/office/drawing/2014/main" id="{FFB2A064-8C32-4064-A976-D0D342B7F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94605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2F06-9F8B-4458-BC9E-85C578FB3B33}"/>
              </a:ext>
            </a:extLst>
          </p:cNvPr>
          <p:cNvSpPr>
            <a:spLocks noGrp="1"/>
          </p:cNvSpPr>
          <p:nvPr>
            <p:ph type="ctrTitle"/>
          </p:nvPr>
        </p:nvSpPr>
        <p:spPr>
          <a:xfrm>
            <a:off x="1908488" y="550057"/>
            <a:ext cx="5261710" cy="1470025"/>
          </a:xfrm>
        </p:spPr>
        <p:txBody>
          <a:bodyPr/>
          <a:lstStyle/>
          <a:p>
            <a:r>
              <a:rPr lang="en-US" sz="3200" b="1" dirty="0"/>
              <a:t>4 types of pain </a:t>
            </a:r>
            <a:r>
              <a:rPr lang="en-US" sz="3200" b="1" dirty="0" err="1"/>
              <a:t>behaviours</a:t>
            </a:r>
            <a:r>
              <a:rPr lang="en-US" sz="3200" b="1" dirty="0"/>
              <a:t> (Turk, </a:t>
            </a:r>
            <a:r>
              <a:rPr lang="en-US" sz="3200" b="1" dirty="0" err="1"/>
              <a:t>Wack</a:t>
            </a:r>
            <a:r>
              <a:rPr lang="en-US" sz="3200" b="1" dirty="0"/>
              <a:t> &amp; Kerns, 1985)</a:t>
            </a:r>
            <a:endParaRPr lang="en-GB" sz="3200" dirty="0"/>
          </a:p>
        </p:txBody>
      </p:sp>
      <p:pic>
        <p:nvPicPr>
          <p:cNvPr id="6" name="Content Placeholder 4" descr="irritability.png">
            <a:extLst>
              <a:ext uri="{FF2B5EF4-FFF2-40B4-BE49-F238E27FC236}">
                <a16:creationId xmlns:a16="http://schemas.microsoft.com/office/drawing/2014/main" id="{64405883-5EDB-46C2-8C5E-5AA19E3CDA86}"/>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l="5953" r="5953"/>
          <a:stretch>
            <a:fillRect/>
          </a:stretch>
        </p:blipFill>
        <p:spPr/>
      </p:pic>
      <p:sp>
        <p:nvSpPr>
          <p:cNvPr id="4" name="Subtitle 3">
            <a:extLst>
              <a:ext uri="{FF2B5EF4-FFF2-40B4-BE49-F238E27FC236}">
                <a16:creationId xmlns:a16="http://schemas.microsoft.com/office/drawing/2014/main" id="{5C4A5C80-F888-478F-8F02-7A35134AD895}"/>
              </a:ext>
            </a:extLst>
          </p:cNvPr>
          <p:cNvSpPr>
            <a:spLocks noGrp="1"/>
          </p:cNvSpPr>
          <p:nvPr>
            <p:ph type="subTitle" idx="1"/>
          </p:nvPr>
        </p:nvSpPr>
        <p:spPr>
          <a:xfrm>
            <a:off x="1908489" y="3053918"/>
            <a:ext cx="4490673" cy="2607823"/>
          </a:xfrm>
        </p:spPr>
        <p:txBody>
          <a:bodyPr/>
          <a:lstStyle/>
          <a:p>
            <a:pPr marL="457200" indent="-457200">
              <a:buAutoNum type="arabicPeriod"/>
            </a:pPr>
            <a:r>
              <a:rPr lang="en-US" b="1" dirty="0">
                <a:solidFill>
                  <a:schemeClr val="tx1"/>
                </a:solidFill>
              </a:rPr>
              <a:t>Facial or audible expressions of distress</a:t>
            </a:r>
          </a:p>
          <a:p>
            <a:pPr marL="457200" indent="-457200">
              <a:buAutoNum type="arabicPeriod"/>
            </a:pPr>
            <a:r>
              <a:rPr lang="en-US" b="1" dirty="0">
                <a:solidFill>
                  <a:schemeClr val="tx1"/>
                </a:solidFill>
              </a:rPr>
              <a:t>Distorted movement or posture</a:t>
            </a:r>
          </a:p>
          <a:p>
            <a:pPr marL="457200" indent="-457200">
              <a:buAutoNum type="arabicPeriod"/>
            </a:pPr>
            <a:r>
              <a:rPr lang="en-US" b="1" dirty="0">
                <a:solidFill>
                  <a:schemeClr val="tx1"/>
                </a:solidFill>
              </a:rPr>
              <a:t>Negative emotions or feelings</a:t>
            </a:r>
          </a:p>
          <a:p>
            <a:pPr marL="457200" indent="-457200">
              <a:buAutoNum type="arabicPeriod"/>
            </a:pPr>
            <a:r>
              <a:rPr lang="en-US" b="1" dirty="0">
                <a:solidFill>
                  <a:schemeClr val="tx1"/>
                </a:solidFill>
              </a:rPr>
              <a:t>Avoiding activity</a:t>
            </a:r>
            <a:endParaRPr lang="en-GB" dirty="0">
              <a:solidFill>
                <a:schemeClr val="tx1"/>
              </a:solidFill>
            </a:endParaRPr>
          </a:p>
        </p:txBody>
      </p:sp>
      <p:sp>
        <p:nvSpPr>
          <p:cNvPr id="5" name="Text Placeholder 4">
            <a:extLst>
              <a:ext uri="{FF2B5EF4-FFF2-40B4-BE49-F238E27FC236}">
                <a16:creationId xmlns:a16="http://schemas.microsoft.com/office/drawing/2014/main" id="{2D0F6F5C-D2F8-454E-A42D-52E0DD114E9B}"/>
              </a:ext>
            </a:extLst>
          </p:cNvPr>
          <p:cNvSpPr>
            <a:spLocks noGrp="1"/>
          </p:cNvSpPr>
          <p:nvPr>
            <p:ph type="body" sz="quarter" idx="17"/>
          </p:nvPr>
        </p:nvSpPr>
        <p:spPr/>
        <p:txBody>
          <a:bodyPr/>
          <a:lstStyle/>
          <a:p>
            <a:endParaRPr lang="en-GB"/>
          </a:p>
        </p:txBody>
      </p:sp>
    </p:spTree>
    <p:extLst>
      <p:ext uri="{BB962C8B-B14F-4D97-AF65-F5344CB8AC3E}">
        <p14:creationId xmlns:p14="http://schemas.microsoft.com/office/powerpoint/2010/main" val="2428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52E3A1-0F75-4EF7-8DEE-D314B163AB4D}"/>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p:cNvSpPr>
            <a:spLocks noGrp="1"/>
          </p:cNvSpPr>
          <p:nvPr>
            <p:ph type="title"/>
          </p:nvPr>
        </p:nvSpPr>
        <p:spPr/>
        <p:txBody>
          <a:bodyPr vert="horz" lIns="91440" tIns="45720" rIns="91440" bIns="45720" rtlCol="0" anchor="ctr">
            <a:normAutofit/>
          </a:bodyPr>
          <a:lstStyle/>
          <a:p>
            <a:r>
              <a:rPr lang="en-US">
                <a:solidFill>
                  <a:srgbClr val="FFFFFF"/>
                </a:solidFill>
              </a:rPr>
              <a:t>Psychological treatments of pain</a:t>
            </a:r>
          </a:p>
        </p:txBody>
      </p:sp>
      <p:graphicFrame>
        <p:nvGraphicFramePr>
          <p:cNvPr id="5" name="Content Placeholder 2">
            <a:extLst>
              <a:ext uri="{FF2B5EF4-FFF2-40B4-BE49-F238E27FC236}">
                <a16:creationId xmlns:a16="http://schemas.microsoft.com/office/drawing/2014/main" id="{B45C2BF0-0377-46D2-8DE9-64B38FFA401B}"/>
              </a:ext>
            </a:extLst>
          </p:cNvPr>
          <p:cNvGraphicFramePr>
            <a:graphicFrameLocks noGrp="1"/>
          </p:cNvGraphicFramePr>
          <p:nvPr>
            <p:ph idx="1"/>
            <p:extLst>
              <p:ext uri="{D42A27DB-BD31-4B8C-83A1-F6EECF244321}">
                <p14:modId xmlns:p14="http://schemas.microsoft.com/office/powerpoint/2010/main" val="1227820115"/>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5180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Chronic Illness</a:t>
            </a:r>
          </a:p>
        </p:txBody>
      </p:sp>
      <p:sp>
        <p:nvSpPr>
          <p:cNvPr id="3" name="Content Placeholder 2"/>
          <p:cNvSpPr>
            <a:spLocks noGrp="1"/>
          </p:cNvSpPr>
          <p:nvPr>
            <p:ph idx="1"/>
          </p:nvPr>
        </p:nvSpPr>
        <p:spPr>
          <a:xfrm>
            <a:off x="838199" y="2723103"/>
            <a:ext cx="9863295" cy="3453860"/>
          </a:xfrm>
        </p:spPr>
        <p:txBody>
          <a:bodyPr vert="horz" lIns="91440" tIns="45720" rIns="91440" bIns="45720" rtlCol="0">
            <a:normAutofit/>
          </a:bodyPr>
          <a:lstStyle/>
          <a:p>
            <a:pPr marL="0"/>
            <a:r>
              <a:rPr lang="en-US" sz="2000" b="1" dirty="0"/>
              <a:t>“Chronic diseases are diseases of long duration and generally slow progression. Chronic diseases, such as heart disease, stroke, cancer, chronic respiratory diseases and diabetes, are by far the leading cause of mortality in the world, representing 63% of all deaths” (WHO)</a:t>
            </a:r>
          </a:p>
          <a:p>
            <a:pPr marL="0"/>
            <a:endParaRPr lang="en-US" sz="2000" b="1" dirty="0"/>
          </a:p>
          <a:p>
            <a:pPr marL="0"/>
            <a:r>
              <a:rPr lang="en-US" sz="2000" b="1" dirty="0"/>
              <a:t>No medical ‘cure’ currently available</a:t>
            </a:r>
          </a:p>
          <a:p>
            <a:pPr marL="0"/>
            <a:r>
              <a:rPr lang="en-US" sz="2000" b="1" dirty="0"/>
              <a:t>‘Lingers’ with no time limit on its duration (Gabe, Bury, &amp; Ramsay, 2002)</a:t>
            </a:r>
            <a:endParaRPr lang="en-US" altLang="ja-JP" sz="2000" b="1" dirty="0"/>
          </a:p>
          <a:p>
            <a:endParaRPr lang="en-US" sz="2000" dirty="0"/>
          </a:p>
        </p:txBody>
      </p:sp>
    </p:spTree>
    <p:extLst>
      <p:ext uri="{BB962C8B-B14F-4D97-AF65-F5344CB8AC3E}">
        <p14:creationId xmlns:p14="http://schemas.microsoft.com/office/powerpoint/2010/main" val="26997831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819E254130C84E857067FB23ACDBEA" ma:contentTypeVersion="13" ma:contentTypeDescription="Create a new document." ma:contentTypeScope="" ma:versionID="52ee3470010c5caee4e99c2def62ad4f">
  <xsd:schema xmlns:xsd="http://www.w3.org/2001/XMLSchema" xmlns:xs="http://www.w3.org/2001/XMLSchema" xmlns:p="http://schemas.microsoft.com/office/2006/metadata/properties" xmlns:ns3="bf86cadf-1877-4676-a6c1-c45491dbede9" xmlns:ns4="9f781b20-ab18-4c14-aa2f-491ddcee205d" targetNamespace="http://schemas.microsoft.com/office/2006/metadata/properties" ma:root="true" ma:fieldsID="ddbd7a48e76dde90b243df8d015fb70e" ns3:_="" ns4:_="">
    <xsd:import namespace="bf86cadf-1877-4676-a6c1-c45491dbede9"/>
    <xsd:import namespace="9f781b20-ab18-4c14-aa2f-491ddcee205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86cadf-1877-4676-a6c1-c45491dbed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781b20-ab18-4c14-aa2f-491ddcee205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B81E93-B061-4E8F-AD45-02FA7E69E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86cadf-1877-4676-a6c1-c45491dbede9"/>
    <ds:schemaRef ds:uri="9f781b20-ab18-4c14-aa2f-491ddcee20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A83CEC-3E64-4EE0-8D2F-5ABC3476CFDA}">
  <ds:schemaRefs>
    <ds:schemaRef ds:uri="http://schemas.microsoft.com/sharepoint/v3/contenttype/forms"/>
  </ds:schemaRefs>
</ds:datastoreItem>
</file>

<file path=customXml/itemProps3.xml><?xml version="1.0" encoding="utf-8"?>
<ds:datastoreItem xmlns:ds="http://schemas.openxmlformats.org/officeDocument/2006/customXml" ds:itemID="{DB2D10E9-D06B-4C05-B894-F70919E67058}">
  <ds:schemaRefs>
    <ds:schemaRef ds:uri="http://purl.org/dc/terms/"/>
    <ds:schemaRef ds:uri="http://schemas.microsoft.com/office/2006/metadata/properties"/>
    <ds:schemaRef ds:uri="http://www.w3.org/XML/1998/namespace"/>
    <ds:schemaRef ds:uri="http://schemas.microsoft.com/office/2006/documentManagement/types"/>
    <ds:schemaRef ds:uri="http://purl.org/dc/elements/1.1/"/>
    <ds:schemaRef ds:uri="bf86cadf-1877-4676-a6c1-c45491dbede9"/>
    <ds:schemaRef ds:uri="9f781b20-ab18-4c14-aa2f-491ddcee205d"/>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56</TotalTime>
  <Words>876</Words>
  <Application>Microsoft Office PowerPoint</Application>
  <PresentationFormat>Widescreen</PresentationFormat>
  <Paragraphs>111</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Candara</vt:lpstr>
      <vt:lpstr>Century Gothic</vt:lpstr>
      <vt:lpstr>Wingdings 3</vt:lpstr>
      <vt:lpstr>Ion Boardroom</vt:lpstr>
      <vt:lpstr>Pain and chronic illness</vt:lpstr>
      <vt:lpstr>What is pain?</vt:lpstr>
      <vt:lpstr>What is pain?</vt:lpstr>
      <vt:lpstr>PowerPoint Presentation</vt:lpstr>
      <vt:lpstr>Racial bias in medicine</vt:lpstr>
      <vt:lpstr>Explaining Pain</vt:lpstr>
      <vt:lpstr>4 types of pain behaviours (Turk, Wack &amp; Kerns, 1985)</vt:lpstr>
      <vt:lpstr>Psychological treatments of pain</vt:lpstr>
      <vt:lpstr>Chronic Illness</vt:lpstr>
      <vt:lpstr>Noncommunicable diseases</vt:lpstr>
      <vt:lpstr>Disorders of the cardiovascular system</vt:lpstr>
      <vt:lpstr>                                       </vt:lpstr>
      <vt:lpstr>Research designs for CHD</vt:lpstr>
      <vt:lpstr>CHD and Type A behaviour</vt:lpstr>
      <vt:lpstr>Measuring Type A behaviour</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 and chronic illness</dc:title>
  <dc:creator>Melinda Spencer</dc:creator>
  <cp:lastModifiedBy>David Biggs</cp:lastModifiedBy>
  <cp:revision>5</cp:revision>
  <dcterms:created xsi:type="dcterms:W3CDTF">2021-02-01T10:11:13Z</dcterms:created>
  <dcterms:modified xsi:type="dcterms:W3CDTF">2024-01-09T17:42:20Z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0x010100AF819E254130C84E857067FB23ACDBEA</vt:lpwstr>
  </property>
</Properties>
</file>