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64" r:id="rId5"/>
    <p:sldId id="265" r:id="rId6"/>
    <p:sldId id="266" r:id="rId7"/>
    <p:sldId id="267" r:id="rId8"/>
    <p:sldId id="275" r:id="rId9"/>
    <p:sldId id="268" r:id="rId10"/>
    <p:sldId id="269" r:id="rId11"/>
    <p:sldId id="270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CBB6F-307B-9F41-A174-66611C4AC20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3508-59F0-7748-874C-A424B4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4F7C-8FC7-B949-8BB5-F3EC1213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965E-4B23-6E4A-9396-473AA2105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A562-A1CF-D741-8262-F6E6A11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405B-B9E2-0240-9F21-7EDB0F9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B406-4EA2-714A-B1E3-3CC952B8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AE32-7986-FA48-8EEA-87A6AAE2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88CC5-9379-E740-A46A-64A1FF69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2911-CA65-C247-95CB-819623A9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BD8D-2951-F74A-B48D-02D996FE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0F7A-0AD7-B647-A152-38840AE7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65D03-6CBD-9E40-AB29-8667A014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473B-B1EC-6F41-B861-A762CB65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CF81-2A79-6B4B-9B4C-E9FD88C1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A891-60E1-BC4E-82A5-5650EF07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94D1-3EBB-2E43-B0C9-79CE70E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C700-8CBA-1644-B6B1-D44F34FC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AC1C-ADB6-8E48-B4A1-19213A3B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372C-8936-3C45-8377-566F975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54E3-AF49-1146-A857-F88270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C92B-DC8A-424E-9917-7F14F291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D9D2-76FD-7642-AD43-F8ADF023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3A5A-BA28-0040-9C0B-0D91428D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D48F-0F72-D743-A422-D6A946A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6D8E-B0CC-094A-BC0B-C0E690A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959F-BC04-5A40-B0F1-D5C1109C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F8E-CE6F-3B40-9A14-0FB4C9BF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852B-0547-4B40-A862-24CD1B26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0BD7D-14AA-5842-B04A-9E7819E8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20BB-A207-B841-97FF-7F86D6C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29D-67DE-C346-A8FC-48823B90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F92B-6030-4041-B079-5FA2A85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CF2-BAA1-274C-A17D-499495A6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21E6-A381-E04E-912E-32B394E1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99D6-BBF6-BE4C-8021-59437CF4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49A5B-53C2-B74C-8479-86807ECA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87B2-CCC6-1A41-9364-9BDBE3DB6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E5EE0-9844-1144-AFCB-914CE802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7C6F1-C029-BC41-BACA-AFCAFC2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AFDE1-8027-474B-BC52-87646DB2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984E-30C0-9A45-8C74-4DBE006C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95804-1CAA-2945-8CB1-88462AFD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EC457-12BD-A348-8143-DD5B3A52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DB4A0-D884-0948-A60E-88EA2A63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C9404-13A7-1E49-B71C-8F07F8D3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8BA55-382C-3740-BA92-9BF6FE4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8CC4-2735-494F-AA33-FBC027AD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EB4-ECBC-6C43-B307-8DC5DCD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C9CE-AFF7-8D43-B7D2-B4DD6110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0FFE-292D-8C47-A56B-A75E2CF8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C02E9-E84A-7B49-90A9-E9990240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568D7-35FE-E844-9FAF-EBE445CE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7567-6E5C-D940-9ACF-163884B2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C41-9941-984D-BAD1-DBC51257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02462-4D0C-CE4A-884D-C1715A281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462A-B495-464E-BA3C-D24C86AC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D224-AC70-414F-89DF-C79249C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8035-A79B-AB46-BCFA-7EC1D638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FD7E-4F72-2340-80B5-DDCF5BE3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11E4-23E4-B149-B14D-FB39858C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BD1F-384E-5842-8548-9C8A5353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68F2-F8FC-9D4F-9D2A-9CBA698F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369B-24E0-9F49-81CD-E51CA4A0737D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9928-53C1-6B45-B907-002DA666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B11C-8E52-E148-B39D-704C62C2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1000">
              <a:srgbClr val="7030A0"/>
            </a:gs>
            <a:gs pos="83000">
              <a:srgbClr val="7030A0">
                <a:lumMod val="70000"/>
              </a:srgbClr>
            </a:gs>
            <a:gs pos="100000">
              <a:srgbClr val="7030A0">
                <a:lumMod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84D8-9BDF-8145-803C-14EE94B7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9339"/>
            <a:ext cx="9144000" cy="1000905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CSY2082 Introduction to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89D34-849A-5B48-8316-6B511D1FE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73215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Regularization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93" y="875762"/>
            <a:ext cx="10611118" cy="26659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To avoid overfitting the training data, you need to restrict the Decision Tree’s freedom during training such as restricting the maximum depth of the Decision Tree.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</a:t>
            </a:r>
            <a:r>
              <a:rPr lang="en-GB" dirty="0" err="1"/>
              <a:t>DecisionTreeClassifier</a:t>
            </a:r>
            <a:r>
              <a:rPr lang="en-GB" dirty="0"/>
              <a:t> class has a few other options: </a:t>
            </a:r>
            <a:r>
              <a:rPr lang="en-GB" i="1" dirty="0" err="1"/>
              <a:t>min_samples_split</a:t>
            </a:r>
            <a:r>
              <a:rPr lang="en-GB" i="1" dirty="0"/>
              <a:t> </a:t>
            </a:r>
            <a:r>
              <a:rPr lang="en-GB" dirty="0"/>
              <a:t>(the minimum number of samples a node must have before it can be split), </a:t>
            </a:r>
            <a:r>
              <a:rPr lang="en-GB" i="1" dirty="0" err="1"/>
              <a:t>min_samples_leaf</a:t>
            </a:r>
            <a:r>
              <a:rPr lang="en-GB" i="1" dirty="0"/>
              <a:t> </a:t>
            </a:r>
            <a:r>
              <a:rPr lang="en-GB" dirty="0"/>
              <a:t>(the minimum number of samples a leaf node must have), </a:t>
            </a:r>
            <a:r>
              <a:rPr lang="en-GB" i="1" dirty="0" err="1"/>
              <a:t>max_leaf_nodes</a:t>
            </a:r>
            <a:r>
              <a:rPr lang="en-GB" i="1" dirty="0"/>
              <a:t> </a:t>
            </a:r>
            <a:r>
              <a:rPr lang="en-GB" dirty="0"/>
              <a:t>(maximum number of leaf nodes), and </a:t>
            </a:r>
            <a:r>
              <a:rPr lang="en-GB" i="1" dirty="0" err="1"/>
              <a:t>max_features</a:t>
            </a:r>
            <a:r>
              <a:rPr lang="en-GB" i="1" dirty="0"/>
              <a:t> </a:t>
            </a:r>
            <a:r>
              <a:rPr lang="en-GB" dirty="0"/>
              <a:t>(maximum number of features that are evaluated for splitting at each node).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1188E2-2BCA-DB43-8B16-6F384416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" y="2971224"/>
            <a:ext cx="10748493" cy="37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9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F550EA81-DCBA-534B-B747-69746162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7" y="408904"/>
            <a:ext cx="6017225" cy="6040192"/>
          </a:xfrm>
          <a:prstGeom prst="rect">
            <a:avLst/>
          </a:prstGeom>
        </p:spPr>
      </p:pic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5DB2BA48-7ECA-5A45-9265-753A9F0D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68" y="408904"/>
            <a:ext cx="5592345" cy="52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28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Instability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15" y="1210613"/>
            <a:ext cx="10611118" cy="23181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First, as you may have noticed, Decision Trees love orthogonal decision boundaries (all splits are perpendicular to an axis), which makes them sensitive to training set rotation. </a:t>
            </a:r>
          </a:p>
          <a:p>
            <a:pPr>
              <a:lnSpc>
                <a:spcPct val="120000"/>
              </a:lnSpc>
            </a:pPr>
            <a:r>
              <a:rPr lang="en-GB" dirty="0"/>
              <a:t>On the left, a Decision Tree can split it easily, while on the right, after the dataset is rotated by 45°, the decision boundary looks unnecessarily convoluted and won’t generalise well..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1680A-A563-9E4B-904E-0326A256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22037"/>
            <a:ext cx="10273407" cy="35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28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Exercise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15" y="1210613"/>
            <a:ext cx="10611118" cy="23181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Run the code to build the decision tree multiple times. Do you always get the same tree? </a:t>
            </a:r>
          </a:p>
          <a:p>
            <a:pPr>
              <a:lnSpc>
                <a:spcPct val="120000"/>
              </a:lnSpc>
            </a:pPr>
            <a:r>
              <a:rPr lang="en-GB" dirty="0"/>
              <a:t>If you are getting different trees, how do you know which one to use for your application? Compare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79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414"/>
            <a:ext cx="10146532" cy="21246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Like SVMs, Decision Trees are versatile Machine Learning algorithms that can perform both classification and regression tasks, and even multioutput tasks. </a:t>
            </a:r>
          </a:p>
          <a:p>
            <a:pPr>
              <a:lnSpc>
                <a:spcPct val="100000"/>
              </a:lnSpc>
            </a:pPr>
            <a:r>
              <a:rPr lang="en-GB" dirty="0"/>
              <a:t>Decision Trees are also the fundamental components of Random Forests, which are among the most powerful Machine Learning algorithms available today.</a:t>
            </a:r>
          </a:p>
        </p:txBody>
      </p:sp>
    </p:spTree>
    <p:extLst>
      <p:ext uri="{BB962C8B-B14F-4D97-AF65-F5344CB8AC3E}">
        <p14:creationId xmlns:p14="http://schemas.microsoft.com/office/powerpoint/2010/main" val="1373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ploration of Iris dataset using scikit learn Part 1 | by Jalal Mansoori |  Analytics Vidhya | Medium">
            <a:extLst>
              <a:ext uri="{FF2B5EF4-FFF2-40B4-BE49-F238E27FC236}">
                <a16:creationId xmlns:a16="http://schemas.microsoft.com/office/drawing/2014/main" id="{2D437653-064D-14DE-51C5-EFDB4683C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22649" b="2"/>
          <a:stretch/>
        </p:blipFill>
        <p:spPr bwMode="auto">
          <a:xfrm>
            <a:off x="356315" y="952401"/>
            <a:ext cx="5739685" cy="56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Training and Visualizing a 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068"/>
            <a:ext cx="10146532" cy="5888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train a </a:t>
            </a:r>
            <a:r>
              <a:rPr lang="en-GB" dirty="0" err="1"/>
              <a:t>DecisionTreeClassifier</a:t>
            </a:r>
            <a:r>
              <a:rPr lang="en-GB" dirty="0"/>
              <a:t> on the 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F13B2-45FA-65A0-104D-5324481F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88" y="1949128"/>
            <a:ext cx="10360339" cy="44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192" y="675586"/>
            <a:ext cx="4583108" cy="5679657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 node’s </a:t>
            </a:r>
            <a:r>
              <a:rPr lang="en-GB" sz="2400" i="1" dirty="0"/>
              <a:t>samples</a:t>
            </a:r>
            <a:r>
              <a:rPr lang="en-GB" sz="2400" dirty="0"/>
              <a:t> attribute counts how many training instances it applies to.</a:t>
            </a:r>
          </a:p>
          <a:p>
            <a:r>
              <a:rPr lang="en-GB" sz="2400" dirty="0"/>
              <a:t>A node’s </a:t>
            </a:r>
            <a:r>
              <a:rPr lang="en-GB" sz="2400" i="1" dirty="0"/>
              <a:t>value</a:t>
            </a:r>
            <a:r>
              <a:rPr lang="en-GB" sz="2400" dirty="0"/>
              <a:t> attribute tells you how many training instances of each class this node applies to.</a:t>
            </a:r>
          </a:p>
          <a:p>
            <a:r>
              <a:rPr lang="en-GB" sz="2400" dirty="0"/>
              <a:t>a node’s </a:t>
            </a:r>
            <a:r>
              <a:rPr lang="en-GB" sz="2400" i="1" dirty="0" err="1"/>
              <a:t>gini</a:t>
            </a:r>
            <a:r>
              <a:rPr lang="en-GB" sz="2400" dirty="0"/>
              <a:t> attribute measures its impurity.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Scikit-Learn uses the CART algorithm, which produces only binary trees: non-leaf nodes always have two children.</a:t>
            </a:r>
          </a:p>
          <a:p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C69DE-CC55-E9E9-9255-1A5EFB54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" y="282161"/>
            <a:ext cx="7283973" cy="6466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AE60C-4645-DA2A-3135-0252EFFA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950" y="3429000"/>
            <a:ext cx="18161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29395-1721-63A1-AEC4-E49FBB6DB0E4}"/>
              </a:ext>
            </a:extLst>
          </p:cNvPr>
          <p:cNvSpPr txBox="1"/>
          <p:nvPr/>
        </p:nvSpPr>
        <p:spPr>
          <a:xfrm>
            <a:off x="7759757" y="4316103"/>
            <a:ext cx="403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– (0/54)</a:t>
            </a:r>
            <a:r>
              <a:rPr lang="en-US" baseline="30000" dirty="0"/>
              <a:t>2</a:t>
            </a:r>
            <a:r>
              <a:rPr lang="en-US" dirty="0"/>
              <a:t> – (49/54)</a:t>
            </a:r>
            <a:r>
              <a:rPr lang="en-US" baseline="30000" dirty="0"/>
              <a:t>2</a:t>
            </a:r>
            <a:r>
              <a:rPr lang="en-US" dirty="0"/>
              <a:t> – (5/54)</a:t>
            </a:r>
            <a:r>
              <a:rPr lang="en-US" baseline="30000" dirty="0"/>
              <a:t>2</a:t>
            </a:r>
            <a:r>
              <a:rPr lang="en-US" dirty="0"/>
              <a:t> ≈ 0.168.</a:t>
            </a:r>
          </a:p>
        </p:txBody>
      </p:sp>
    </p:spTree>
    <p:extLst>
      <p:ext uri="{BB962C8B-B14F-4D97-AF65-F5344CB8AC3E}">
        <p14:creationId xmlns:p14="http://schemas.microsoft.com/office/powerpoint/2010/main" val="3752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Decision Tree decision boundaries and interpretability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442" y="906432"/>
            <a:ext cx="10765665" cy="16817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As you can see Decision Trees are fairly intuitive and their decisions are easy to interpret.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Such models are often called </a:t>
            </a:r>
            <a:r>
              <a:rPr lang="en-GB" b="1" dirty="0"/>
              <a:t>white box models</a:t>
            </a:r>
            <a:r>
              <a:rPr lang="en-GB" dirty="0"/>
              <a:t>. In contrast, neural networks are generally considered </a:t>
            </a:r>
            <a:r>
              <a:rPr lang="en-GB" b="1" dirty="0"/>
              <a:t>black box models</a:t>
            </a:r>
            <a:r>
              <a:rPr lang="en-GB" dirty="0"/>
              <a:t>. 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C7347-A36D-8E49-987F-1DE6C0EA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90" y="2711004"/>
            <a:ext cx="8648700" cy="4089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8C97C7-A8A1-224E-952B-ADC607BF2CD4}"/>
              </a:ext>
            </a:extLst>
          </p:cNvPr>
          <p:cNvSpPr/>
          <p:nvPr/>
        </p:nvSpPr>
        <p:spPr>
          <a:xfrm>
            <a:off x="9902758" y="6308209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solidFill>
                  <a:srgbClr val="000075"/>
                </a:solidFill>
                <a:latin typeface="Monaco" pitchFamily="2" charset="77"/>
              </a:rPr>
              <a:t>max_depth</a:t>
            </a:r>
            <a:r>
              <a:rPr lang="en-GB" sz="2000" dirty="0">
                <a:solidFill>
                  <a:srgbClr val="000075"/>
                </a:solidFill>
                <a:latin typeface="Monaco" pitchFamily="2" charset="77"/>
              </a:rPr>
              <a:t>=2</a:t>
            </a:r>
            <a:endParaRPr lang="en-GB" sz="2000" dirty="0">
              <a:solidFill>
                <a:srgbClr val="000075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853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Estimating Class Probabilities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494" y="1017382"/>
            <a:ext cx="5864181" cy="53140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 Decision Tree can also estimate the probability that an instance belongs to a particular class k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first it traverses the tree to find the leaf node for this instance, and then it returns the ratio of training instances of class k in this node. </a:t>
            </a:r>
          </a:p>
          <a:p>
            <a:pPr>
              <a:lnSpc>
                <a:spcPct val="120000"/>
              </a:lnSpc>
            </a:pPr>
            <a:r>
              <a:rPr lang="en-GB" dirty="0"/>
              <a:t>For example, suppose you have found a flower whose petals are 5 cm long and 1.5 cm wide.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Decision Tree should output the following probabilities: 0% for Iris-</a:t>
            </a:r>
            <a:r>
              <a:rPr lang="en-GB" dirty="0" err="1"/>
              <a:t>Setosa</a:t>
            </a:r>
            <a:r>
              <a:rPr lang="en-GB" dirty="0"/>
              <a:t> (0/54), 90.7% for Iris-Versicolor (49/54), and 9.3% for Iris-Virginica (5/54).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A636B-7B4B-4348-B813-31CF7BC4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1461656"/>
            <a:ext cx="5606604" cy="44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3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Estimating Class Probabilities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A636B-7B4B-4348-B813-31CF7BC4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1461656"/>
            <a:ext cx="5606604" cy="4425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929B0B-97D9-E767-70DA-D574ECD5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029" y="1771560"/>
            <a:ext cx="5956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8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The CART Training Algorithm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82" y="1030262"/>
            <a:ext cx="10611118" cy="23085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Scikit-Learn uses the </a:t>
            </a:r>
            <a:r>
              <a:rPr lang="en-GB" i="1" dirty="0"/>
              <a:t>Classification And Regression Tree (CART)</a:t>
            </a:r>
            <a:r>
              <a:rPr lang="en-GB" dirty="0"/>
              <a:t> algorithm to train Decision. </a:t>
            </a:r>
          </a:p>
          <a:p>
            <a:pPr>
              <a:lnSpc>
                <a:spcPct val="120000"/>
              </a:lnSpc>
            </a:pPr>
            <a:r>
              <a:rPr lang="en-GB" dirty="0"/>
              <a:t>The idea is really quite simple: the algorithm first splits the training set in two subsets using a single feature k and a threshold </a:t>
            </a:r>
            <a:r>
              <a:rPr lang="en-GB" dirty="0" err="1"/>
              <a:t>tk</a:t>
            </a:r>
            <a:r>
              <a:rPr lang="en-GB" dirty="0"/>
              <a:t> (e.g., “petal length ≤ 2.45 cm”) recursively. </a:t>
            </a:r>
          </a:p>
          <a:p>
            <a:pPr>
              <a:lnSpc>
                <a:spcPct val="120000"/>
              </a:lnSpc>
            </a:pPr>
            <a:r>
              <a:rPr lang="en-GB" dirty="0"/>
              <a:t>It searches for the pair (k, </a:t>
            </a:r>
            <a:r>
              <a:rPr lang="en-GB" dirty="0" err="1"/>
              <a:t>tk</a:t>
            </a:r>
            <a:r>
              <a:rPr lang="en-GB" dirty="0"/>
              <a:t>) that produces the purest subsets (weighted by their size).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F0D5E-81DC-864F-A912-46F3BD79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55" y="4263994"/>
            <a:ext cx="9516690" cy="211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413F3-21DD-EA49-B6F4-52723BD3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939" y="3338848"/>
            <a:ext cx="4800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30467</TotalTime>
  <Words>603</Words>
  <Application>Microsoft Macintosh PowerPoint</Application>
  <PresentationFormat>Widescreen</PresentationFormat>
  <Paragraphs>51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Monaco</vt:lpstr>
      <vt:lpstr>Office Theme</vt:lpstr>
      <vt:lpstr>CSY2082 Introduction to Artificial Intelligence</vt:lpstr>
      <vt:lpstr>Decision Tree</vt:lpstr>
      <vt:lpstr>PowerPoint Presentation</vt:lpstr>
      <vt:lpstr>Training and Visualizing a Decision Tree</vt:lpstr>
      <vt:lpstr>PowerPoint Presentation</vt:lpstr>
      <vt:lpstr>Decision Tree decision boundaries and interpretability</vt:lpstr>
      <vt:lpstr>Estimating Class Probabilities</vt:lpstr>
      <vt:lpstr>Estimating Class Probabilities</vt:lpstr>
      <vt:lpstr>The CART Training Algorithm</vt:lpstr>
      <vt:lpstr>Regularization</vt:lpstr>
      <vt:lpstr>PowerPoint Presentation</vt:lpstr>
      <vt:lpstr>Instability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CSY3025 Artificial Intelligence Techniques</dc:title>
  <dc:creator>Mu Mu</dc:creator>
  <cp:lastModifiedBy>Gichuru Ryan</cp:lastModifiedBy>
  <cp:revision>565</cp:revision>
  <dcterms:created xsi:type="dcterms:W3CDTF">2020-01-10T10:39:22Z</dcterms:created>
  <dcterms:modified xsi:type="dcterms:W3CDTF">2024-11-05T01:01:46Z</dcterms:modified>
</cp:coreProperties>
</file>