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57" r:id="rId4"/>
    <p:sldId id="264" r:id="rId5"/>
    <p:sldId id="265" r:id="rId6"/>
    <p:sldId id="266" r:id="rId7"/>
    <p:sldId id="268" r:id="rId8"/>
    <p:sldId id="279" r:id="rId9"/>
    <p:sldId id="272" r:id="rId10"/>
    <p:sldId id="273" r:id="rId11"/>
    <p:sldId id="274" r:id="rId12"/>
    <p:sldId id="275" r:id="rId13"/>
    <p:sldId id="282" r:id="rId14"/>
    <p:sldId id="283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2"/>
    <p:restoredTop sz="88980"/>
  </p:normalViewPr>
  <p:slideViewPr>
    <p:cSldViewPr snapToGrid="0" snapToObjects="1">
      <p:cViewPr varScale="1">
        <p:scale>
          <a:sx n="113" d="100"/>
          <a:sy n="113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 Mu" userId="58849bca-dfb3-4c7e-98b9-4d17d97ef20a" providerId="ADAL" clId="{EBF55845-BE79-494F-BC33-7C95B9774BBC}"/>
    <pc:docChg chg="custSel modSld">
      <pc:chgData name="Mu Mu" userId="58849bca-dfb3-4c7e-98b9-4d17d97ef20a" providerId="ADAL" clId="{EBF55845-BE79-494F-BC33-7C95B9774BBC}" dt="2024-10-27T09:54:34.729" v="62" actId="20577"/>
      <pc:docMkLst>
        <pc:docMk/>
      </pc:docMkLst>
      <pc:sldChg chg="modSp mod">
        <pc:chgData name="Mu Mu" userId="58849bca-dfb3-4c7e-98b9-4d17d97ef20a" providerId="ADAL" clId="{EBF55845-BE79-494F-BC33-7C95B9774BBC}" dt="2024-10-27T09:54:34.729" v="62" actId="20577"/>
        <pc:sldMkLst>
          <pc:docMk/>
          <pc:sldMk cId="3464515596" sldId="266"/>
        </pc:sldMkLst>
        <pc:spChg chg="mod">
          <ac:chgData name="Mu Mu" userId="58849bca-dfb3-4c7e-98b9-4d17d97ef20a" providerId="ADAL" clId="{EBF55845-BE79-494F-BC33-7C95B9774BBC}" dt="2024-10-27T09:54:34.729" v="62" actId="20577"/>
          <ac:spMkLst>
            <pc:docMk/>
            <pc:sldMk cId="3464515596" sldId="266"/>
            <ac:spMk id="9" creationId="{B2BDEF7E-7B80-5349-8A86-97B6AB9A9F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CBB6F-307B-9F41-A174-66611C4AC200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F3508-59F0-7748-874C-A424B4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4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68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2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miro.medium.com</a:t>
            </a:r>
            <a:r>
              <a:rPr lang="en-US" dirty="0"/>
              <a:t>/max/1400/1*EVTtJMFat9WERM7BuShtkQ.png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8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8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bag_clf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BaggingClassifier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DecisionTreeClassifier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(splitter="random",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max_leaf_nodes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=16),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n_estimators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=500,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max_samples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=1.0, bootstrap=True,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n_jobs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4F7C-8FC7-B949-8BB5-F3EC1213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965E-4B23-6E4A-9396-473AA2105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A562-A1CF-D741-8262-F6E6A11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405B-B9E2-0240-9F21-7EDB0F9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B406-4EA2-714A-B1E3-3CC952B8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AE32-7986-FA48-8EEA-87A6AAE2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88CC5-9379-E740-A46A-64A1FF69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2911-CA65-C247-95CB-819623A9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BD8D-2951-F74A-B48D-02D996FE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0F7A-0AD7-B647-A152-38840AE7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65D03-6CBD-9E40-AB29-8667A0141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473B-B1EC-6F41-B861-A762CB65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CF81-2A79-6B4B-9B4C-E9FD88C1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A891-60E1-BC4E-82A5-5650EF07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94D1-3EBB-2E43-B0C9-79CE70E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C700-8CBA-1644-B6B1-D44F34FC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AC1C-ADB6-8E48-B4A1-19213A3B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372C-8936-3C45-8377-566F975C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54E3-AF49-1146-A857-F88270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C92B-DC8A-424E-9917-7F14F291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D9D2-76FD-7642-AD43-F8ADF023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3A5A-BA28-0040-9C0B-0D91428D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D48F-0F72-D743-A422-D6A946AC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6D8E-B0CC-094A-BC0B-C0E690A7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959F-BC04-5A40-B0F1-D5C1109C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F8E-CE6F-3B40-9A14-0FB4C9BF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852B-0547-4B40-A862-24CD1B26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0BD7D-14AA-5842-B04A-9E7819E8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20BB-A207-B841-97FF-7F86D6C2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29D-67DE-C346-A8FC-48823B90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F92B-6030-4041-B079-5FA2A85A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CF2-BAA1-274C-A17D-499495A6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21E6-A381-E04E-912E-32B394E1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99D6-BBF6-BE4C-8021-59437CF4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49A5B-53C2-B74C-8479-86807ECA3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087B2-CCC6-1A41-9364-9BDBE3DB6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E5EE0-9844-1144-AFCB-914CE802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7C6F1-C029-BC41-BACA-AFCAFC2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AFDE1-8027-474B-BC52-87646DB2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984E-30C0-9A45-8C74-4DBE006C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95804-1CAA-2945-8CB1-88462AFD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EC457-12BD-A348-8143-DD5B3A52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DB4A0-D884-0948-A60E-88EA2A63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C9404-13A7-1E49-B71C-8F07F8D3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8BA55-382C-3740-BA92-9BF6FE4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8CC4-2735-494F-AA33-FBC027AD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EB4-ECBC-6C43-B307-8DC5DCD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C9CE-AFF7-8D43-B7D2-B4DD6110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0FFE-292D-8C47-A56B-A75E2CF89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C02E9-E84A-7B49-90A9-E9990240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568D7-35FE-E844-9FAF-EBE445CE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7567-6E5C-D940-9ACF-163884B2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1C41-9941-984D-BAD1-DBC51257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02462-4D0C-CE4A-884D-C1715A281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462A-B495-464E-BA3C-D24C86AC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D224-AC70-414F-89DF-C79249C7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38035-A79B-AB46-BCFA-7EC1D638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FD7E-4F72-2340-80B5-DDCF5BE3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11E4-23E4-B149-B14D-FB39858C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BD1F-384E-5842-8548-9C8A5353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68F2-F8FC-9D4F-9D2A-9CBA698F7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369B-24E0-9F49-81CD-E51CA4A0737D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9928-53C1-6B45-B907-002DA666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B11C-8E52-E148-B39D-704C62C27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1000">
              <a:srgbClr val="7030A0"/>
            </a:gs>
            <a:gs pos="83000">
              <a:srgbClr val="7030A0">
                <a:lumMod val="70000"/>
              </a:srgbClr>
            </a:gs>
            <a:gs pos="100000">
              <a:srgbClr val="7030A0">
                <a:lumMod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84D8-9BDF-8145-803C-14EE94B7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9339"/>
            <a:ext cx="9144000" cy="1000905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CSY2082 Introduction to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89D34-849A-5B48-8316-6B511D1FE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Ensemble Learning and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73215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00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Random Forests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AA722-9232-5D41-BAB3-1BEDF0F4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08" y="1463933"/>
            <a:ext cx="7868992" cy="5394067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9E90C1-4512-0744-8750-0489D43A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87" y="993947"/>
            <a:ext cx="10835426" cy="24350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15 trees</a:t>
            </a:r>
          </a:p>
        </p:txBody>
      </p:sp>
    </p:spTree>
    <p:extLst>
      <p:ext uri="{BB962C8B-B14F-4D97-AF65-F5344CB8AC3E}">
        <p14:creationId xmlns:p14="http://schemas.microsoft.com/office/powerpoint/2010/main" val="428559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00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Random Forests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56BFD-8596-A04C-A9ED-AD3B29ADF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767" y="1493743"/>
            <a:ext cx="7881210" cy="5364257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0F2AB2E-565D-5E47-B3DF-712465A6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87" y="993947"/>
            <a:ext cx="10835426" cy="24350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50 trees</a:t>
            </a:r>
          </a:p>
        </p:txBody>
      </p:sp>
    </p:spTree>
    <p:extLst>
      <p:ext uri="{BB962C8B-B14F-4D97-AF65-F5344CB8AC3E}">
        <p14:creationId xmlns:p14="http://schemas.microsoft.com/office/powerpoint/2010/main" val="65185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00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Feature Importance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0F2AB2E-565D-5E47-B3DF-712465A6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87" y="993948"/>
            <a:ext cx="10835426" cy="22386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 great quality of Random Forests is that they make it easy to measure the relative importance of each feature. Scikit-Learn measures a feature’s importance by looking at how much the tree nodes that use that feature reduce impurity on average (across all trees in the forest). </a:t>
            </a:r>
          </a:p>
          <a:p>
            <a:pPr>
              <a:lnSpc>
                <a:spcPct val="120000"/>
              </a:lnSpc>
            </a:pPr>
            <a:r>
              <a:rPr lang="en-GB" dirty="0"/>
              <a:t>Scikit-Learn computes this score automatically for each feature after training, then it scales the results so that the sum of all </a:t>
            </a:r>
            <a:r>
              <a:rPr lang="en-GB" dirty="0" err="1"/>
              <a:t>importances</a:t>
            </a:r>
            <a:r>
              <a:rPr lang="en-GB" dirty="0"/>
              <a:t> is equal to 1. You can access the result using the </a:t>
            </a:r>
            <a:r>
              <a:rPr lang="en-GB" i="1" dirty="0" err="1"/>
              <a:t>feature_importances</a:t>
            </a:r>
            <a:r>
              <a:rPr lang="en-GB" i="1" dirty="0"/>
              <a:t>_ </a:t>
            </a:r>
            <a:r>
              <a:rPr lang="en-GB" dirty="0"/>
              <a:t>variable.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0C8F2-3DA0-5D47-8530-B08FBA4F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9728"/>
            <a:ext cx="10998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8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7F05-5317-40DA-3B13-BC59BAFC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BE58F-A018-B226-4905-FE00A4DC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29" y="1216873"/>
            <a:ext cx="6515100" cy="447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3602B-30F5-19F6-EB14-E80F320B659E}"/>
              </a:ext>
            </a:extLst>
          </p:cNvPr>
          <p:cNvSpPr txBox="1"/>
          <p:nvPr/>
        </p:nvSpPr>
        <p:spPr>
          <a:xfrm>
            <a:off x="2902029" y="5848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AdaBoost sequential training with instance weight updates</a:t>
            </a:r>
          </a:p>
        </p:txBody>
      </p:sp>
    </p:spTree>
    <p:extLst>
      <p:ext uri="{BB962C8B-B14F-4D97-AF65-F5344CB8AC3E}">
        <p14:creationId xmlns:p14="http://schemas.microsoft.com/office/powerpoint/2010/main" val="149782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7F05-5317-40DA-3B13-BC59BAFC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602B-30F5-19F6-EB14-E80F320B659E}"/>
              </a:ext>
            </a:extLst>
          </p:cNvPr>
          <p:cNvSpPr txBox="1"/>
          <p:nvPr/>
        </p:nvSpPr>
        <p:spPr>
          <a:xfrm>
            <a:off x="3352800" y="6136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aggregating predictions using a blending predictor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8C69A-CC8A-5533-0224-7E72E013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787400"/>
            <a:ext cx="42164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2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00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Exercise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0F2AB2E-565D-5E47-B3DF-712465A6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87" y="1106837"/>
            <a:ext cx="10835426" cy="223865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Examine the classifiers listed on the following webpage and add some of these classifiers to your voting classifier to improve the overall performance.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https://scikit-</a:t>
            </a:r>
            <a:r>
              <a:rPr lang="en-GB" dirty="0" err="1"/>
              <a:t>learn.org</a:t>
            </a:r>
            <a:r>
              <a:rPr lang="en-GB" dirty="0"/>
              <a:t>/stable/</a:t>
            </a:r>
            <a:r>
              <a:rPr lang="en-GB" dirty="0" err="1"/>
              <a:t>auto_examples</a:t>
            </a:r>
            <a:r>
              <a:rPr lang="en-GB" dirty="0"/>
              <a:t>/classification/</a:t>
            </a:r>
            <a:r>
              <a:rPr lang="en-GB" dirty="0" err="1"/>
              <a:t>plot_classifier_comparison.html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19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1000">
              <a:srgbClr val="7030A0"/>
            </a:gs>
            <a:gs pos="83000">
              <a:srgbClr val="7030A0">
                <a:lumMod val="70000"/>
              </a:srgbClr>
            </a:gs>
            <a:gs pos="100000">
              <a:srgbClr val="7030A0">
                <a:lumMod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289D34-849A-5B48-8316-6B511D1FE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3700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158222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Ensemble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48" y="1713963"/>
            <a:ext cx="10146532" cy="487420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Suppose you ask a complex question to thousands of random people, then </a:t>
            </a:r>
            <a:r>
              <a:rPr lang="en-GB" b="1" dirty="0"/>
              <a:t>aggregate</a:t>
            </a:r>
            <a:r>
              <a:rPr lang="en-GB" dirty="0"/>
              <a:t> their answers. In many cases you will find that this aggregated answer is better than an expert’s answer. This is called the </a:t>
            </a:r>
            <a:r>
              <a:rPr lang="en-GB" i="1" dirty="0"/>
              <a:t>wisdom of the crowd</a:t>
            </a:r>
            <a:r>
              <a:rPr lang="en-GB" dirty="0"/>
              <a:t>. </a:t>
            </a:r>
          </a:p>
          <a:p>
            <a:pPr>
              <a:lnSpc>
                <a:spcPct val="120000"/>
              </a:lnSpc>
            </a:pPr>
            <a:r>
              <a:rPr lang="en-GB" dirty="0"/>
              <a:t>Similarly, if you aggregate the predictions of a group of predictors (such as classifiers or regressors), you will often get better predictions than with the best individual predictor. A group of predictors is called an ensemble; thus, this technique is called </a:t>
            </a:r>
            <a:r>
              <a:rPr lang="en-GB" b="1" dirty="0"/>
              <a:t>Ensemble Learning</a:t>
            </a:r>
          </a:p>
          <a:p>
            <a:pPr>
              <a:lnSpc>
                <a:spcPct val="120000"/>
              </a:lnSpc>
            </a:pPr>
            <a:r>
              <a:rPr lang="en-GB" dirty="0"/>
              <a:t>You will often use Ensemble methods near the end of a project, once you have already built a few good predictors, to </a:t>
            </a:r>
            <a:r>
              <a:rPr lang="en-GB" b="1" dirty="0"/>
              <a:t>combine</a:t>
            </a:r>
            <a:r>
              <a:rPr lang="en-GB" dirty="0"/>
              <a:t> them into an even better predictor. In fact, the winning solutions in Machine Learning competitions often involve several Ensemble methods.</a:t>
            </a:r>
          </a:p>
        </p:txBody>
      </p:sp>
      <p:pic>
        <p:nvPicPr>
          <p:cNvPr id="10244" name="Picture 4" descr="Image for post">
            <a:extLst>
              <a:ext uri="{FF2B5EF4-FFF2-40B4-BE49-F238E27FC236}">
                <a16:creationId xmlns:a16="http://schemas.microsoft.com/office/drawing/2014/main" id="{F8BAA431-9F63-9649-A207-54791DA8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34" y="251138"/>
            <a:ext cx="4264945" cy="138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5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311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Voting Classifiers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734" y="1222797"/>
            <a:ext cx="10146532" cy="102454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Suppose you have trained a few classifiers, each one achieving about 80% accuracy.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882B2-5CA6-D942-8798-B50C9BC84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67" y="2364889"/>
            <a:ext cx="8605082" cy="37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1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01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Voting Classifiers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734" y="989344"/>
            <a:ext cx="10146532" cy="16894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 very simple way to create an even better classifier is to aggregate the predictions of each classifier and predict the class that gets the most votes. This majority-vote classifier is called a </a:t>
            </a:r>
            <a:r>
              <a:rPr lang="en-GB" b="1" dirty="0"/>
              <a:t>hard</a:t>
            </a:r>
            <a:r>
              <a:rPr lang="en-GB" dirty="0"/>
              <a:t> </a:t>
            </a:r>
            <a:r>
              <a:rPr lang="en-GB" b="1" dirty="0"/>
              <a:t>voting</a:t>
            </a:r>
            <a:r>
              <a:rPr lang="en-GB" dirty="0"/>
              <a:t> classifier</a:t>
            </a:r>
          </a:p>
          <a:p>
            <a:pPr>
              <a:lnSpc>
                <a:spcPct val="120000"/>
              </a:lnSpc>
            </a:pPr>
            <a:r>
              <a:rPr lang="en-GB" dirty="0"/>
              <a:t>A few weak models -&gt; strong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F0BDF-227B-204E-8DF8-8BA691DC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219" y="2779223"/>
            <a:ext cx="7232390" cy="38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Voting Classifiers (hard) – </a:t>
            </a:r>
            <a:r>
              <a:rPr lang="en-GB" b="1" dirty="0" err="1"/>
              <a:t>make_moons</a:t>
            </a:r>
            <a:r>
              <a:rPr lang="en-GB" b="1" dirty="0"/>
              <a:t> data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BDEF7E-7B80-5349-8A86-97B6AB9A9F98}"/>
              </a:ext>
            </a:extLst>
          </p:cNvPr>
          <p:cNvSpPr/>
          <p:nvPr/>
        </p:nvSpPr>
        <p:spPr>
          <a:xfrm>
            <a:off x="8981324" y="749573"/>
            <a:ext cx="3210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a diverse set of classifiers is to use very different training algorithms.</a:t>
            </a:r>
          </a:p>
          <a:p>
            <a:r>
              <a:rPr lang="en-GB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(delete “</a:t>
            </a:r>
            <a:r>
              <a:rPr lang="en-GB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GB" sz="24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in your own code)</a:t>
            </a:r>
            <a:endParaRPr lang="en-GB" sz="2400" dirty="0">
              <a:solidFill>
                <a:srgbClr val="7030A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E4BF9-6AAC-7550-1BE1-8A8DF2FE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22" y="788250"/>
            <a:ext cx="8568910" cy="59223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45079D-1FC8-7242-8886-5E3311E157BB}"/>
              </a:ext>
            </a:extLst>
          </p:cNvPr>
          <p:cNvSpPr/>
          <p:nvPr/>
        </p:nvSpPr>
        <p:spPr>
          <a:xfrm>
            <a:off x="8402769" y="5140899"/>
            <a:ext cx="3481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sz="1600" b="1" dirty="0" err="1">
                <a:solidFill>
                  <a:srgbClr val="7030A0"/>
                </a:solidFill>
                <a:latin typeface="Monaco" pitchFamily="2" charset="77"/>
              </a:rPr>
              <a:t>LogisticRegression</a:t>
            </a:r>
            <a:r>
              <a:rPr lang="en-GB" sz="1600" b="1" dirty="0">
                <a:solidFill>
                  <a:srgbClr val="7030A0"/>
                </a:solidFill>
                <a:latin typeface="Monaco" pitchFamily="2" charset="77"/>
              </a:rPr>
              <a:t> 0.864</a:t>
            </a:r>
          </a:p>
          <a:p>
            <a:r>
              <a:rPr lang="en-GB" sz="1600" b="1" dirty="0" err="1">
                <a:solidFill>
                  <a:srgbClr val="7030A0"/>
                </a:solidFill>
                <a:latin typeface="Monaco" pitchFamily="2" charset="77"/>
              </a:rPr>
              <a:t>RandomForestClassifier</a:t>
            </a:r>
            <a:r>
              <a:rPr lang="en-GB" sz="1600" b="1" dirty="0">
                <a:solidFill>
                  <a:srgbClr val="7030A0"/>
                </a:solidFill>
                <a:latin typeface="Monaco" pitchFamily="2" charset="77"/>
              </a:rPr>
              <a:t> 0.896</a:t>
            </a:r>
          </a:p>
          <a:p>
            <a:r>
              <a:rPr lang="en-GB" sz="1600" b="1" dirty="0">
                <a:solidFill>
                  <a:srgbClr val="7030A0"/>
                </a:solidFill>
                <a:latin typeface="Monaco" pitchFamily="2" charset="77"/>
              </a:rPr>
              <a:t>SVC 0.888</a:t>
            </a:r>
          </a:p>
          <a:p>
            <a:r>
              <a:rPr lang="en-GB" sz="1600" b="1" dirty="0" err="1">
                <a:solidFill>
                  <a:srgbClr val="7030A0"/>
                </a:solidFill>
                <a:latin typeface="Monaco" pitchFamily="2" charset="77"/>
              </a:rPr>
              <a:t>VotingClassifier</a:t>
            </a:r>
            <a:r>
              <a:rPr lang="en-GB" sz="1600" b="1" dirty="0">
                <a:solidFill>
                  <a:srgbClr val="7030A0"/>
                </a:solidFill>
                <a:latin typeface="Monaco" pitchFamily="2" charset="77"/>
              </a:rPr>
              <a:t> 0.904</a:t>
            </a:r>
            <a:endParaRPr lang="en-GB" sz="1600" b="1" dirty="0">
              <a:solidFill>
                <a:srgbClr val="7030A0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451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80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Voting Classifiers (soft)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E2B51-39B4-0D4E-AF9E-AB101692E750}"/>
              </a:ext>
            </a:extLst>
          </p:cNvPr>
          <p:cNvSpPr/>
          <p:nvPr/>
        </p:nvSpPr>
        <p:spPr>
          <a:xfrm>
            <a:off x="838200" y="48151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Monaco" pitchFamily="2" charset="77"/>
              </a:rPr>
              <a:t>LogisticRegression</a:t>
            </a:r>
            <a:r>
              <a:rPr lang="en-GB" b="1" dirty="0">
                <a:solidFill>
                  <a:srgbClr val="7030A0"/>
                </a:solidFill>
                <a:latin typeface="Monaco" pitchFamily="2" charset="77"/>
              </a:rPr>
              <a:t> 0.864</a:t>
            </a:r>
          </a:p>
          <a:p>
            <a:r>
              <a:rPr lang="en-GB" b="1" dirty="0" err="1">
                <a:solidFill>
                  <a:srgbClr val="7030A0"/>
                </a:solidFill>
                <a:latin typeface="Monaco" pitchFamily="2" charset="77"/>
              </a:rPr>
              <a:t>RandomForestClassifier</a:t>
            </a:r>
            <a:r>
              <a:rPr lang="en-GB" b="1" dirty="0">
                <a:solidFill>
                  <a:srgbClr val="7030A0"/>
                </a:solidFill>
                <a:latin typeface="Monaco" pitchFamily="2" charset="77"/>
              </a:rPr>
              <a:t> 0.896</a:t>
            </a:r>
          </a:p>
          <a:p>
            <a:r>
              <a:rPr lang="en-GB" b="1" dirty="0">
                <a:solidFill>
                  <a:srgbClr val="7030A0"/>
                </a:solidFill>
                <a:latin typeface="Monaco" pitchFamily="2" charset="77"/>
              </a:rPr>
              <a:t>SVC 0.888</a:t>
            </a:r>
          </a:p>
          <a:p>
            <a:r>
              <a:rPr lang="en-GB" b="1" dirty="0" err="1">
                <a:solidFill>
                  <a:srgbClr val="7030A0"/>
                </a:solidFill>
                <a:latin typeface="Monaco" pitchFamily="2" charset="77"/>
              </a:rPr>
              <a:t>VotingClassifier</a:t>
            </a:r>
            <a:r>
              <a:rPr lang="en-GB" b="1" dirty="0">
                <a:solidFill>
                  <a:srgbClr val="7030A0"/>
                </a:solidFill>
                <a:latin typeface="Monaco" pitchFamily="2" charset="77"/>
              </a:rPr>
              <a:t> 0.92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7040280-B924-F540-A9C3-B3F28AEE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87" y="1369368"/>
            <a:ext cx="10835426" cy="159759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If all classifiers are able to estimate class probabilities (i.e., they have a pre </a:t>
            </a:r>
            <a:r>
              <a:rPr lang="en-GB" dirty="0" err="1"/>
              <a:t>dict_proba</a:t>
            </a:r>
            <a:r>
              <a:rPr lang="en-GB" dirty="0"/>
              <a:t>() method), then you can tell Scikit-Learn to predict the class with the highest class probability, </a:t>
            </a:r>
            <a:r>
              <a:rPr lang="en-GB" b="1" dirty="0"/>
              <a:t>averaged over all the individual classifiers</a:t>
            </a:r>
            <a:r>
              <a:rPr lang="en-GB" dirty="0"/>
              <a:t>. This is called </a:t>
            </a:r>
            <a:r>
              <a:rPr lang="en-GB" i="1" dirty="0"/>
              <a:t>soft voting</a:t>
            </a:r>
            <a:r>
              <a:rPr lang="en-GB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8362D-B256-6664-C2C4-CA80B7E2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556" y="3202957"/>
            <a:ext cx="7264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1000">
              <a:srgbClr val="7030A0"/>
            </a:gs>
            <a:gs pos="83000">
              <a:srgbClr val="7030A0">
                <a:lumMod val="70000"/>
              </a:srgbClr>
            </a:gs>
            <a:gs pos="100000">
              <a:srgbClr val="7030A0">
                <a:lumMod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289D34-849A-5B48-8316-6B511D1FE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3700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155651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00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Random Forests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37040280-B924-F540-A9C3-B3F28AEE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287" y="993947"/>
                <a:ext cx="10835426" cy="243505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dirty="0"/>
                  <a:t>A Random Forest is an ensemble of Decision Trees, generally trained via the bagging method (each tree picks a random subset for training). Each tree also picks a random subset of features for training (normally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 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dirty="0"/>
                  <a:t>The following code trains a Random Forest classifier with 500 trees (each limited to maximum 16 nodes).</a:t>
                </a:r>
              </a:p>
            </p:txBody>
          </p:sp>
        </mc:Choice>
        <mc:Fallback xmlns="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37040280-B924-F540-A9C3-B3F28AEE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287" y="993947"/>
                <a:ext cx="10835426" cy="2435053"/>
              </a:xfrm>
              <a:blipFill>
                <a:blip r:embed="rId3"/>
                <a:stretch>
                  <a:fillRect l="-820" t="-1554" r="-1054" b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7A297E1-84EF-F146-9756-4CF35FC7076E}"/>
              </a:ext>
            </a:extLst>
          </p:cNvPr>
          <p:cNvSpPr/>
          <p:nvPr/>
        </p:nvSpPr>
        <p:spPr>
          <a:xfrm>
            <a:off x="513008" y="3956906"/>
            <a:ext cx="11165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from </a:t>
            </a:r>
            <a:r>
              <a:rPr lang="en-GB" dirty="0" err="1">
                <a:solidFill>
                  <a:srgbClr val="18C0FF"/>
                </a:solidFill>
                <a:latin typeface="Monaco" pitchFamily="2" charset="77"/>
              </a:rPr>
              <a:t>sklearn.ensemble</a:t>
            </a:r>
            <a:r>
              <a:rPr lang="en-GB" dirty="0">
                <a:solidFill>
                  <a:srgbClr val="18C0FF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import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RandomForestClassifier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rnd_clf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RandomForestClassifier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n_estimators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500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max_leaf_nodes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16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n_jobs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=-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1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rnd_clf</a:t>
            </a:r>
            <a:r>
              <a:rPr lang="en-GB" dirty="0" err="1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fit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X_train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y_train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y_pred_rf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rnd_clf</a:t>
            </a:r>
            <a:r>
              <a:rPr lang="en-GB" dirty="0" err="1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predict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X_test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GB" dirty="0">
              <a:solidFill>
                <a:srgbClr val="000075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473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33536</TotalTime>
  <Words>690</Words>
  <Application>Microsoft Macintosh PowerPoint</Application>
  <PresentationFormat>Widescreen</PresentationFormat>
  <Paragraphs>68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Monaco</vt:lpstr>
      <vt:lpstr>Office Theme</vt:lpstr>
      <vt:lpstr>CSY2082 Introduction to Artificial Intelligence</vt:lpstr>
      <vt:lpstr>PowerPoint Presentation</vt:lpstr>
      <vt:lpstr>Ensemble Learning</vt:lpstr>
      <vt:lpstr>Voting Classifiers</vt:lpstr>
      <vt:lpstr>Voting Classifiers</vt:lpstr>
      <vt:lpstr>Voting Classifiers (hard) – make_moons data </vt:lpstr>
      <vt:lpstr>Voting Classifiers (soft) </vt:lpstr>
      <vt:lpstr>PowerPoint Presentation</vt:lpstr>
      <vt:lpstr>Random Forests</vt:lpstr>
      <vt:lpstr>Random Forests</vt:lpstr>
      <vt:lpstr>Random Forests</vt:lpstr>
      <vt:lpstr>Feature Importance</vt:lpstr>
      <vt:lpstr>Boosting</vt:lpstr>
      <vt:lpstr>Stacking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CSY3025 Artificial Intelligence Techniques</dc:title>
  <dc:creator>Mu Mu</dc:creator>
  <cp:lastModifiedBy>Mu Mu</cp:lastModifiedBy>
  <cp:revision>663</cp:revision>
  <dcterms:created xsi:type="dcterms:W3CDTF">2020-01-10T10:39:22Z</dcterms:created>
  <dcterms:modified xsi:type="dcterms:W3CDTF">2024-10-27T09:54:36Z</dcterms:modified>
</cp:coreProperties>
</file>