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58" r:id="rId5"/>
    <p:sldId id="291" r:id="rId6"/>
    <p:sldId id="292" r:id="rId7"/>
    <p:sldId id="293" r:id="rId8"/>
    <p:sldId id="261" r:id="rId9"/>
    <p:sldId id="300" r:id="rId10"/>
    <p:sldId id="262" r:id="rId11"/>
    <p:sldId id="266" r:id="rId12"/>
    <p:sldId id="270" r:id="rId13"/>
    <p:sldId id="267" r:id="rId14"/>
    <p:sldId id="294" r:id="rId15"/>
    <p:sldId id="295" r:id="rId16"/>
    <p:sldId id="284" r:id="rId17"/>
    <p:sldId id="285" r:id="rId18"/>
    <p:sldId id="286" r:id="rId19"/>
    <p:sldId id="287" r:id="rId20"/>
    <p:sldId id="288" r:id="rId21"/>
    <p:sldId id="268" r:id="rId22"/>
    <p:sldId id="298" r:id="rId23"/>
    <p:sldId id="269" r:id="rId24"/>
    <p:sldId id="271" r:id="rId25"/>
    <p:sldId id="273" r:id="rId26"/>
    <p:sldId id="296" r:id="rId27"/>
    <p:sldId id="297" r:id="rId28"/>
    <p:sldId id="299"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4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DDFDF-E943-437D-B375-A4914A00C5B9}"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28C33-2AEE-46BE-A927-C4E2FD456E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34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DDFDF-E943-437D-B375-A4914A00C5B9}"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28C33-2AEE-46BE-A927-C4E2FD456EAE}" type="slidenum">
              <a:rPr lang="en-IN" smtClean="0"/>
              <a:t>‹#›</a:t>
            </a:fld>
            <a:endParaRPr lang="en-IN"/>
          </a:p>
        </p:txBody>
      </p:sp>
    </p:spTree>
    <p:extLst>
      <p:ext uri="{BB962C8B-B14F-4D97-AF65-F5344CB8AC3E}">
        <p14:creationId xmlns:p14="http://schemas.microsoft.com/office/powerpoint/2010/main" val="170121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DDFDF-E943-437D-B375-A4914A00C5B9}"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28C33-2AEE-46BE-A927-C4E2FD456EAE}" type="slidenum">
              <a:rPr lang="en-IN" smtClean="0"/>
              <a:t>‹#›</a:t>
            </a:fld>
            <a:endParaRPr lang="en-IN"/>
          </a:p>
        </p:txBody>
      </p:sp>
    </p:spTree>
    <p:extLst>
      <p:ext uri="{BB962C8B-B14F-4D97-AF65-F5344CB8AC3E}">
        <p14:creationId xmlns:p14="http://schemas.microsoft.com/office/powerpoint/2010/main" val="43865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DDFDF-E943-437D-B375-A4914A00C5B9}"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28C33-2AEE-46BE-A927-C4E2FD456EAE}" type="slidenum">
              <a:rPr lang="en-IN" smtClean="0"/>
              <a:t>‹#›</a:t>
            </a:fld>
            <a:endParaRPr lang="en-IN"/>
          </a:p>
        </p:txBody>
      </p:sp>
    </p:spTree>
    <p:extLst>
      <p:ext uri="{BB962C8B-B14F-4D97-AF65-F5344CB8AC3E}">
        <p14:creationId xmlns:p14="http://schemas.microsoft.com/office/powerpoint/2010/main" val="198927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DDFDF-E943-437D-B375-A4914A00C5B9}"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28C33-2AEE-46BE-A927-C4E2FD456E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54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DDFDF-E943-437D-B375-A4914A00C5B9}"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28C33-2AEE-46BE-A927-C4E2FD456EAE}" type="slidenum">
              <a:rPr lang="en-IN" smtClean="0"/>
              <a:t>‹#›</a:t>
            </a:fld>
            <a:endParaRPr lang="en-IN"/>
          </a:p>
        </p:txBody>
      </p:sp>
    </p:spTree>
    <p:extLst>
      <p:ext uri="{BB962C8B-B14F-4D97-AF65-F5344CB8AC3E}">
        <p14:creationId xmlns:p14="http://schemas.microsoft.com/office/powerpoint/2010/main" val="234641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DDFDF-E943-437D-B375-A4914A00C5B9}"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928C33-2AEE-46BE-A927-C4E2FD456EAE}" type="slidenum">
              <a:rPr lang="en-IN" smtClean="0"/>
              <a:t>‹#›</a:t>
            </a:fld>
            <a:endParaRPr lang="en-IN"/>
          </a:p>
        </p:txBody>
      </p:sp>
    </p:spTree>
    <p:extLst>
      <p:ext uri="{BB962C8B-B14F-4D97-AF65-F5344CB8AC3E}">
        <p14:creationId xmlns:p14="http://schemas.microsoft.com/office/powerpoint/2010/main" val="147297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DDFDF-E943-437D-B375-A4914A00C5B9}"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928C33-2AEE-46BE-A927-C4E2FD456EAE}" type="slidenum">
              <a:rPr lang="en-IN" smtClean="0"/>
              <a:t>‹#›</a:t>
            </a:fld>
            <a:endParaRPr lang="en-IN"/>
          </a:p>
        </p:txBody>
      </p:sp>
    </p:spTree>
    <p:extLst>
      <p:ext uri="{BB962C8B-B14F-4D97-AF65-F5344CB8AC3E}">
        <p14:creationId xmlns:p14="http://schemas.microsoft.com/office/powerpoint/2010/main" val="313361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FDDFDF-E943-437D-B375-A4914A00C5B9}" type="datetimeFigureOut">
              <a:rPr lang="en-IN" smtClean="0"/>
              <a:t>12-10-2023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3928C33-2AEE-46BE-A927-C4E2FD456EAE}" type="slidenum">
              <a:rPr lang="en-IN" smtClean="0"/>
              <a:t>‹#›</a:t>
            </a:fld>
            <a:endParaRPr lang="en-IN"/>
          </a:p>
        </p:txBody>
      </p:sp>
    </p:spTree>
    <p:extLst>
      <p:ext uri="{BB962C8B-B14F-4D97-AF65-F5344CB8AC3E}">
        <p14:creationId xmlns:p14="http://schemas.microsoft.com/office/powerpoint/2010/main" val="52897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FDDFDF-E943-437D-B375-A4914A00C5B9}" type="datetimeFigureOut">
              <a:rPr lang="en-IN" smtClean="0"/>
              <a:t>12-10-2023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928C33-2AEE-46BE-A927-C4E2FD456EAE}" type="slidenum">
              <a:rPr lang="en-IN" smtClean="0"/>
              <a:t>‹#›</a:t>
            </a:fld>
            <a:endParaRPr lang="en-IN"/>
          </a:p>
        </p:txBody>
      </p:sp>
    </p:spTree>
    <p:extLst>
      <p:ext uri="{BB962C8B-B14F-4D97-AF65-F5344CB8AC3E}">
        <p14:creationId xmlns:p14="http://schemas.microsoft.com/office/powerpoint/2010/main" val="24772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DDFDF-E943-437D-B375-A4914A00C5B9}"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28C33-2AEE-46BE-A927-C4E2FD456EAE}" type="slidenum">
              <a:rPr lang="en-IN" smtClean="0"/>
              <a:t>‹#›</a:t>
            </a:fld>
            <a:endParaRPr lang="en-IN"/>
          </a:p>
        </p:txBody>
      </p:sp>
    </p:spTree>
    <p:extLst>
      <p:ext uri="{BB962C8B-B14F-4D97-AF65-F5344CB8AC3E}">
        <p14:creationId xmlns:p14="http://schemas.microsoft.com/office/powerpoint/2010/main" val="89020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FDDFDF-E943-437D-B375-A4914A00C5B9}" type="datetimeFigureOut">
              <a:rPr lang="en-IN" smtClean="0"/>
              <a:t>12-10-2023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928C33-2AEE-46BE-A927-C4E2FD456EA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946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javatpoint.com/git-commands#pull-command" TargetMode="External"/><Relationship Id="rId3" Type="http://schemas.openxmlformats.org/officeDocument/2006/relationships/hyperlink" Target="https://www.javatpoint.com/git-commands#clone-command" TargetMode="External"/><Relationship Id="rId7" Type="http://schemas.openxmlformats.org/officeDocument/2006/relationships/hyperlink" Target="https://www.javatpoint.com/git-commands#push-command" TargetMode="External"/><Relationship Id="rId2" Type="http://schemas.openxmlformats.org/officeDocument/2006/relationships/hyperlink" Target="https://www.javatpoint.com/git-commands#init-command" TargetMode="External"/><Relationship Id="rId1" Type="http://schemas.openxmlformats.org/officeDocument/2006/relationships/slideLayout" Target="../slideLayouts/slideLayout2.xml"/><Relationship Id="rId6" Type="http://schemas.openxmlformats.org/officeDocument/2006/relationships/hyperlink" Target="https://www.javatpoint.com/git-commands#status-command" TargetMode="External"/><Relationship Id="rId11" Type="http://schemas.openxmlformats.org/officeDocument/2006/relationships/hyperlink" Target="https://www.javatpoint.com/git-commands#log-command" TargetMode="External"/><Relationship Id="rId5" Type="http://schemas.openxmlformats.org/officeDocument/2006/relationships/hyperlink" Target="https://www.javatpoint.com/git-commands#commit-command" TargetMode="External"/><Relationship Id="rId10" Type="http://schemas.openxmlformats.org/officeDocument/2006/relationships/hyperlink" Target="https://www.javatpoint.com/git-commands#merge-command" TargetMode="External"/><Relationship Id="rId4" Type="http://schemas.openxmlformats.org/officeDocument/2006/relationships/hyperlink" Target="https://www.javatpoint.com/git-commands#add-command" TargetMode="External"/><Relationship Id="rId9" Type="http://schemas.openxmlformats.org/officeDocument/2006/relationships/hyperlink" Target="https://www.javatpoint.com/git-commands#branch-comman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javatpoint.com/git-ad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hyperlink" Target="https://www.javatpoint.com/git-cheat-she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mac"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github" TargetMode="External"/><Relationship Id="rId2" Type="http://schemas.openxmlformats.org/officeDocument/2006/relationships/hyperlink" Target="https://www.javatpoint.com/git" TargetMode="External"/><Relationship Id="rId1" Type="http://schemas.openxmlformats.org/officeDocument/2006/relationships/slideLayout" Target="../slideLayouts/slideLayout2.xml"/><Relationship Id="rId4" Type="http://schemas.openxmlformats.org/officeDocument/2006/relationships/hyperlink" Target="https://www.javatpoint.com/git-repositor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203F5245-F860-F2CD-9167-432F9A265F27}"/>
              </a:ext>
            </a:extLst>
          </p:cNvPr>
          <p:cNvSpPr/>
          <p:nvPr/>
        </p:nvSpPr>
        <p:spPr>
          <a:xfrm>
            <a:off x="559558" y="1132764"/>
            <a:ext cx="4449170" cy="4053385"/>
          </a:xfrm>
          <a:prstGeom prst="diamond">
            <a:avLst/>
          </a:prstGeom>
          <a:effectLst>
            <a:outerShdw blurRad="50800" dist="38100" dir="5400000" algn="t" rotWithShape="0">
              <a:prstClr val="black">
                <a:alpha val="40000"/>
              </a:prstClr>
            </a:outerShdw>
          </a:effectLst>
          <a:scene3d>
            <a:camera prst="orthographicFront"/>
            <a:lightRig rig="threePt" dir="t"/>
          </a:scene3d>
          <a:sp3d>
            <a:bevelT/>
          </a:sp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2B63B3CD-C73F-445B-67C9-CA7A36491BF8}"/>
              </a:ext>
            </a:extLst>
          </p:cNvPr>
          <p:cNvSpPr txBox="1"/>
          <p:nvPr/>
        </p:nvSpPr>
        <p:spPr>
          <a:xfrm>
            <a:off x="948519" y="2774735"/>
            <a:ext cx="3671248" cy="769441"/>
          </a:xfrm>
          <a:prstGeom prst="rect">
            <a:avLst/>
          </a:prstGeom>
          <a:noFill/>
        </p:spPr>
        <p:txBody>
          <a:bodyPr wrap="square" rtlCol="0">
            <a:spAutoFit/>
          </a:bodyPr>
          <a:lstStyle/>
          <a:p>
            <a:r>
              <a:rPr lang="en-US" sz="4400" dirty="0">
                <a:solidFill>
                  <a:schemeClr val="bg1"/>
                </a:solidFill>
              </a:rPr>
              <a:t>	Git &amp; GitHub</a:t>
            </a:r>
            <a:endParaRPr lang="en-IN" sz="4400" dirty="0">
              <a:solidFill>
                <a:schemeClr val="bg1"/>
              </a:solidFill>
            </a:endParaRPr>
          </a:p>
        </p:txBody>
      </p:sp>
      <p:pic>
        <p:nvPicPr>
          <p:cNvPr id="7" name="Picture 6">
            <a:extLst>
              <a:ext uri="{FF2B5EF4-FFF2-40B4-BE49-F238E27FC236}">
                <a16:creationId xmlns:a16="http://schemas.microsoft.com/office/drawing/2014/main" id="{C0BA3AB9-A499-D2EB-9678-FA040C969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780" y="508876"/>
            <a:ext cx="3667125" cy="1247775"/>
          </a:xfrm>
          <a:prstGeom prst="rect">
            <a:avLst/>
          </a:prstGeom>
        </p:spPr>
      </p:pic>
      <p:pic>
        <p:nvPicPr>
          <p:cNvPr id="9" name="Picture 8">
            <a:extLst>
              <a:ext uri="{FF2B5EF4-FFF2-40B4-BE49-F238E27FC236}">
                <a16:creationId xmlns:a16="http://schemas.microsoft.com/office/drawing/2014/main" id="{9579AF5C-0C53-B4F0-AB45-96B05D3A9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2034" y="159863"/>
            <a:ext cx="2838734" cy="1596788"/>
          </a:xfrm>
          <a:prstGeom prst="rect">
            <a:avLst/>
          </a:prstGeom>
        </p:spPr>
      </p:pic>
      <p:sp>
        <p:nvSpPr>
          <p:cNvPr id="10" name="Rectangle: Rounded Corners 9">
            <a:extLst>
              <a:ext uri="{FF2B5EF4-FFF2-40B4-BE49-F238E27FC236}">
                <a16:creationId xmlns:a16="http://schemas.microsoft.com/office/drawing/2014/main" id="{6868F219-C663-C182-6B17-910BCE4DE2A4}"/>
              </a:ext>
            </a:extLst>
          </p:cNvPr>
          <p:cNvSpPr/>
          <p:nvPr/>
        </p:nvSpPr>
        <p:spPr>
          <a:xfrm>
            <a:off x="6455391" y="4544705"/>
            <a:ext cx="5095377" cy="1487606"/>
          </a:xfrm>
          <a:prstGeom prst="roundRect">
            <a:avLst/>
          </a:prstGeom>
          <a:solidFill>
            <a:srgbClr val="F34F2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F5D73C2-5FD2-3FA7-C355-5AB125D2088F}"/>
              </a:ext>
            </a:extLst>
          </p:cNvPr>
          <p:cNvSpPr txBox="1"/>
          <p:nvPr/>
        </p:nvSpPr>
        <p:spPr>
          <a:xfrm>
            <a:off x="7428874" y="4955316"/>
            <a:ext cx="3507474" cy="830997"/>
          </a:xfrm>
          <a:prstGeom prst="rect">
            <a:avLst/>
          </a:prstGeom>
          <a:noFill/>
        </p:spPr>
        <p:txBody>
          <a:bodyPr wrap="square" rtlCol="0">
            <a:spAutoFit/>
          </a:bodyPr>
          <a:lstStyle/>
          <a:p>
            <a:r>
              <a:rPr lang="en-US" sz="2400" b="1" i="1" dirty="0">
                <a:solidFill>
                  <a:schemeClr val="bg1"/>
                </a:solidFill>
              </a:rPr>
              <a:t>Reetam Dey</a:t>
            </a:r>
            <a:br>
              <a:rPr lang="en-US" sz="2400" b="1" i="1" dirty="0">
                <a:solidFill>
                  <a:schemeClr val="bg1"/>
                </a:solidFill>
              </a:rPr>
            </a:br>
            <a:r>
              <a:rPr lang="en-US" sz="2400" b="1" i="1" dirty="0">
                <a:solidFill>
                  <a:schemeClr val="bg1"/>
                </a:solidFill>
              </a:rPr>
              <a:t>Anshumohan Acharya</a:t>
            </a:r>
            <a:endParaRPr lang="en-IN" sz="2400" b="1" i="1" dirty="0">
              <a:solidFill>
                <a:schemeClr val="bg1"/>
              </a:solidFill>
            </a:endParaRPr>
          </a:p>
        </p:txBody>
      </p:sp>
      <p:sp>
        <p:nvSpPr>
          <p:cNvPr id="12" name="TextBox 11">
            <a:extLst>
              <a:ext uri="{FF2B5EF4-FFF2-40B4-BE49-F238E27FC236}">
                <a16:creationId xmlns:a16="http://schemas.microsoft.com/office/drawing/2014/main" id="{AD1CF1F7-E898-6172-A04B-F68D3E2B63BC}"/>
              </a:ext>
            </a:extLst>
          </p:cNvPr>
          <p:cNvSpPr txBox="1"/>
          <p:nvPr/>
        </p:nvSpPr>
        <p:spPr>
          <a:xfrm flipH="1">
            <a:off x="6673809" y="4724484"/>
            <a:ext cx="755065" cy="461665"/>
          </a:xfrm>
          <a:prstGeom prst="rect">
            <a:avLst/>
          </a:prstGeom>
          <a:noFill/>
        </p:spPr>
        <p:txBody>
          <a:bodyPr wrap="square" rtlCol="0">
            <a:spAutoFit/>
          </a:bodyPr>
          <a:lstStyle/>
          <a:p>
            <a:r>
              <a:rPr lang="en-US" sz="2400" dirty="0"/>
              <a:t>By -</a:t>
            </a:r>
            <a:endParaRPr lang="en-IN" sz="2400" dirty="0"/>
          </a:p>
        </p:txBody>
      </p:sp>
    </p:spTree>
    <p:extLst>
      <p:ext uri="{BB962C8B-B14F-4D97-AF65-F5344CB8AC3E}">
        <p14:creationId xmlns:p14="http://schemas.microsoft.com/office/powerpoint/2010/main" val="416367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14DE-307F-5FDC-6E71-002354FC9C88}"/>
              </a:ext>
            </a:extLst>
          </p:cNvPr>
          <p:cNvSpPr>
            <a:spLocks noGrp="1"/>
          </p:cNvSpPr>
          <p:nvPr>
            <p:ph type="title"/>
          </p:nvPr>
        </p:nvSpPr>
        <p:spPr/>
        <p:txBody>
          <a:bodyPr/>
          <a:lstStyle/>
          <a:p>
            <a:r>
              <a:rPr lang="en-IN" dirty="0"/>
              <a:t>Advantages of Git</a:t>
            </a:r>
          </a:p>
        </p:txBody>
      </p:sp>
      <p:sp>
        <p:nvSpPr>
          <p:cNvPr id="3" name="Content Placeholder 2">
            <a:extLst>
              <a:ext uri="{FF2B5EF4-FFF2-40B4-BE49-F238E27FC236}">
                <a16:creationId xmlns:a16="http://schemas.microsoft.com/office/drawing/2014/main" id="{668DAEB0-C300-CD7A-1DE9-6A5EB2C315F5}"/>
              </a:ext>
            </a:extLst>
          </p:cNvPr>
          <p:cNvSpPr>
            <a:spLocks noGrp="1"/>
          </p:cNvSpPr>
          <p:nvPr>
            <p:ph idx="1"/>
          </p:nvPr>
        </p:nvSpPr>
        <p:spPr/>
        <p:txBody>
          <a:bodyPr/>
          <a:lstStyle/>
          <a:p>
            <a:pPr algn="l">
              <a:buFont typeface="Arial" panose="020B0604020202020204" pitchFamily="34" charset="0"/>
              <a:buChar char="•"/>
            </a:pPr>
            <a:r>
              <a:rPr lang="en-US" b="1" i="1" dirty="0">
                <a:solidFill>
                  <a:srgbClr val="212529"/>
                </a:solidFill>
                <a:effectLst/>
                <a:latin typeface="open sans" panose="020B0606030504020204" pitchFamily="34" charset="0"/>
              </a:rPr>
              <a:t>Speed</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1" dirty="0">
                <a:solidFill>
                  <a:srgbClr val="212529"/>
                </a:solidFill>
                <a:effectLst/>
                <a:latin typeface="open sans" panose="020B0606030504020204" pitchFamily="34" charset="0"/>
              </a:rPr>
              <a:t>Simplicity</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1" dirty="0">
                <a:solidFill>
                  <a:srgbClr val="212529"/>
                </a:solidFill>
                <a:effectLst/>
                <a:latin typeface="open sans" panose="020B0606030504020204" pitchFamily="34" charset="0"/>
              </a:rPr>
              <a:t>Fully Distributed</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1" dirty="0">
                <a:solidFill>
                  <a:srgbClr val="212529"/>
                </a:solidFill>
                <a:effectLst/>
                <a:latin typeface="open sans" panose="020B0606030504020204" pitchFamily="34" charset="0"/>
              </a:rPr>
              <a:t>Excellent support for parallel development, support for hundreds of parallel branches.</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1" dirty="0">
                <a:solidFill>
                  <a:srgbClr val="212529"/>
                </a:solidFill>
                <a:effectLst/>
                <a:latin typeface="open sans" panose="020B0606030504020204" pitchFamily="34" charset="0"/>
              </a:rPr>
              <a:t>Integrity</a:t>
            </a:r>
            <a:endParaRPr lang="en-US" b="0" i="0" dirty="0">
              <a:solidFill>
                <a:srgbClr val="212529"/>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55618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96A4-6676-690E-3066-0118E86C5694}"/>
              </a:ext>
            </a:extLst>
          </p:cNvPr>
          <p:cNvSpPr>
            <a:spLocks noGrp="1"/>
          </p:cNvSpPr>
          <p:nvPr>
            <p:ph type="title"/>
          </p:nvPr>
        </p:nvSpPr>
        <p:spPr/>
        <p:txBody>
          <a:bodyPr/>
          <a:lstStyle/>
          <a:p>
            <a:r>
              <a:rPr lang="en-IN" dirty="0"/>
              <a:t>Git commands</a:t>
            </a:r>
          </a:p>
        </p:txBody>
      </p:sp>
      <p:sp>
        <p:nvSpPr>
          <p:cNvPr id="3" name="Content Placeholder 2">
            <a:extLst>
              <a:ext uri="{FF2B5EF4-FFF2-40B4-BE49-F238E27FC236}">
                <a16:creationId xmlns:a16="http://schemas.microsoft.com/office/drawing/2014/main" id="{F9B47014-02BF-C7AA-4F48-0F55D4E0DDBB}"/>
              </a:ext>
            </a:extLst>
          </p:cNvPr>
          <p:cNvSpPr>
            <a:spLocks noGrp="1"/>
          </p:cNvSpPr>
          <p:nvPr>
            <p:ph idx="1"/>
          </p:nvPr>
        </p:nvSpPr>
        <p:spPr/>
        <p:txBody>
          <a:bodyPr>
            <a:normAutofit fontScale="70000" lnSpcReduction="20000"/>
          </a:bodyPr>
          <a:lstStyle/>
          <a:p>
            <a:pPr algn="just"/>
            <a:r>
              <a:rPr lang="en-US" b="0" i="0" dirty="0">
                <a:solidFill>
                  <a:srgbClr val="333333"/>
                </a:solidFill>
                <a:effectLst/>
                <a:latin typeface="inter-regular"/>
              </a:rPr>
              <a:t>Here is a list of most essential Git commands that are used daily.</a:t>
            </a:r>
          </a:p>
          <a:p>
            <a:pPr algn="just">
              <a:buFont typeface="+mj-lt"/>
              <a:buAutoNum type="arabicPeriod"/>
            </a:pPr>
            <a:r>
              <a:rPr lang="en-US" dirty="0">
                <a:solidFill>
                  <a:srgbClr val="008000"/>
                </a:solidFill>
                <a:latin typeface="inter-regular"/>
                <a:hlinkClick r:id="rId2"/>
              </a:rPr>
              <a:t>Git config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3"/>
              </a:rPr>
              <a:t>Git clone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4"/>
              </a:rPr>
              <a:t>Git add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5"/>
              </a:rPr>
              <a:t>Git commit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6"/>
              </a:rPr>
              <a:t>Git status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7"/>
              </a:rPr>
              <a:t>Git push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8"/>
              </a:rPr>
              <a:t>Git pull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9"/>
              </a:rPr>
              <a:t>Git Branch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10"/>
              </a:rPr>
              <a:t>Git Merge Command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11"/>
              </a:rPr>
              <a:t>Git log command</a:t>
            </a:r>
            <a:r>
              <a:rPr lang="en-US" b="0" i="0" u="none" strike="noStrike" dirty="0">
                <a:solidFill>
                  <a:srgbClr val="008000"/>
                </a:solidFill>
                <a:effectLst/>
                <a:latin typeface="inter-regular"/>
              </a:rPr>
              <a:t>   </a:t>
            </a:r>
          </a:p>
          <a:p>
            <a:pPr marL="0" indent="0" algn="just">
              <a:buNone/>
            </a:pPr>
            <a:r>
              <a:rPr lang="en-US" dirty="0">
                <a:solidFill>
                  <a:srgbClr val="008000"/>
                </a:solidFill>
                <a:latin typeface="inter-regular"/>
              </a:rPr>
              <a:t>But there are many more </a:t>
            </a:r>
            <a:r>
              <a:rPr lang="en-US" dirty="0" err="1">
                <a:solidFill>
                  <a:srgbClr val="008000"/>
                </a:solidFill>
                <a:latin typeface="inter-regular"/>
              </a:rPr>
              <a:t>commands..Let’s</a:t>
            </a:r>
            <a:r>
              <a:rPr lang="en-US" dirty="0">
                <a:solidFill>
                  <a:srgbClr val="008000"/>
                </a:solidFill>
                <a:latin typeface="inter-regular"/>
              </a:rPr>
              <a:t> start…!</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21136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44C6-5032-B873-1AB1-03E905877A25}"/>
              </a:ext>
            </a:extLst>
          </p:cNvPr>
          <p:cNvSpPr>
            <a:spLocks noGrp="1"/>
          </p:cNvSpPr>
          <p:nvPr>
            <p:ph type="title"/>
          </p:nvPr>
        </p:nvSpPr>
        <p:spPr/>
        <p:txBody>
          <a:bodyPr/>
          <a:lstStyle/>
          <a:p>
            <a:r>
              <a:rPr lang="en-IN" dirty="0"/>
              <a:t>For new git users</a:t>
            </a:r>
          </a:p>
        </p:txBody>
      </p:sp>
      <p:sp>
        <p:nvSpPr>
          <p:cNvPr id="3" name="Content Placeholder 2">
            <a:extLst>
              <a:ext uri="{FF2B5EF4-FFF2-40B4-BE49-F238E27FC236}">
                <a16:creationId xmlns:a16="http://schemas.microsoft.com/office/drawing/2014/main" id="{91247EE3-F199-826B-046B-4D56BA5C6DB1}"/>
              </a:ext>
            </a:extLst>
          </p:cNvPr>
          <p:cNvSpPr>
            <a:spLocks noGrp="1"/>
          </p:cNvSpPr>
          <p:nvPr>
            <p:ph idx="1"/>
          </p:nvPr>
        </p:nvSpPr>
        <p:spPr/>
        <p:txBody>
          <a:bodyPr/>
          <a:lstStyle/>
          <a:p>
            <a:r>
              <a:rPr lang="en-US" b="0" i="0" dirty="0">
                <a:solidFill>
                  <a:srgbClr val="333333"/>
                </a:solidFill>
                <a:effectLst/>
                <a:latin typeface="inter-regular"/>
              </a:rPr>
              <a:t>Git supports a command called </a:t>
            </a:r>
            <a:r>
              <a:rPr lang="en-US" b="1" i="0" dirty="0">
                <a:solidFill>
                  <a:srgbClr val="333333"/>
                </a:solidFill>
                <a:effectLst/>
                <a:latin typeface="inter-bold"/>
              </a:rPr>
              <a:t>git config</a:t>
            </a:r>
            <a:r>
              <a:rPr lang="en-US" b="0" i="0" dirty="0">
                <a:solidFill>
                  <a:srgbClr val="333333"/>
                </a:solidFill>
                <a:effectLst/>
                <a:latin typeface="inter-regular"/>
              </a:rPr>
              <a:t> that lets you get and set configuration variables that control all facets of how Git looks and operates.</a:t>
            </a:r>
            <a:br>
              <a:rPr lang="en-US" b="0" i="0" dirty="0">
                <a:solidFill>
                  <a:srgbClr val="333333"/>
                </a:solidFill>
                <a:effectLst/>
                <a:latin typeface="inter-regular"/>
              </a:rPr>
            </a:br>
            <a:br>
              <a:rPr lang="en-US" b="0" i="0" dirty="0">
                <a:solidFill>
                  <a:srgbClr val="333333"/>
                </a:solidFill>
                <a:effectLst/>
                <a:latin typeface="inter-regular"/>
              </a:rPr>
            </a:br>
            <a:r>
              <a:rPr lang="en-IN" b="0" i="0" dirty="0">
                <a:solidFill>
                  <a:srgbClr val="000000"/>
                </a:solidFill>
                <a:effectLst/>
                <a:latin typeface="inter-regular"/>
              </a:rPr>
              <a:t>$ git config --global user.name “GDSC IIIT KOTTAYAM“</a:t>
            </a:r>
            <a:endParaRPr lang="en-IN" dirty="0">
              <a:solidFill>
                <a:srgbClr val="000000"/>
              </a:solidFill>
              <a:latin typeface="inter-regular"/>
            </a:endParaRPr>
          </a:p>
          <a:p>
            <a:r>
              <a:rPr lang="en-IN" b="0" i="0" dirty="0">
                <a:solidFill>
                  <a:srgbClr val="000000"/>
                </a:solidFill>
                <a:effectLst/>
                <a:latin typeface="inter-regular"/>
              </a:rPr>
              <a:t>$ git config --global </a:t>
            </a:r>
            <a:r>
              <a:rPr lang="en-IN" b="0" i="0" dirty="0" err="1">
                <a:solidFill>
                  <a:srgbClr val="000000"/>
                </a:solidFill>
                <a:effectLst/>
                <a:latin typeface="inter-regular"/>
              </a:rPr>
              <a:t>user.email</a:t>
            </a:r>
            <a:r>
              <a:rPr lang="en-IN" b="0" i="0" dirty="0">
                <a:solidFill>
                  <a:srgbClr val="000000"/>
                </a:solidFill>
                <a:effectLst/>
                <a:latin typeface="inter-regular"/>
              </a:rPr>
              <a:t>  “gdsc@iiitkottayam.ac.in"</a:t>
            </a:r>
          </a:p>
          <a:p>
            <a:endParaRPr lang="en-IN" b="0" i="0" dirty="0">
              <a:solidFill>
                <a:srgbClr val="000000"/>
              </a:solidFill>
              <a:effectLst/>
              <a:latin typeface="inter-regular"/>
            </a:endParaRPr>
          </a:p>
          <a:p>
            <a:r>
              <a:rPr lang="en-US" b="0" i="0" dirty="0">
                <a:solidFill>
                  <a:srgbClr val="333333"/>
                </a:solidFill>
                <a:effectLst/>
                <a:latin typeface="inter-regular"/>
              </a:rPr>
              <a:t>You can check your configuration settings :</a:t>
            </a:r>
          </a:p>
          <a:p>
            <a:r>
              <a:rPr lang="en-IN" b="0" i="0" dirty="0">
                <a:solidFill>
                  <a:srgbClr val="000000"/>
                </a:solidFill>
                <a:effectLst/>
                <a:latin typeface="inter-regular"/>
              </a:rPr>
              <a:t>$ git config -list  </a:t>
            </a:r>
          </a:p>
          <a:p>
            <a:r>
              <a:rPr lang="en-IN" b="0" i="0" dirty="0">
                <a:solidFill>
                  <a:srgbClr val="000000"/>
                </a:solidFill>
                <a:effectLst/>
                <a:latin typeface="inter-regular"/>
              </a:rPr>
              <a:t>  </a:t>
            </a:r>
          </a:p>
          <a:p>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83809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550E-6B7B-910E-1DB1-17EEC50FA0CA}"/>
              </a:ext>
            </a:extLst>
          </p:cNvPr>
          <p:cNvSpPr>
            <a:spLocks noGrp="1"/>
          </p:cNvSpPr>
          <p:nvPr>
            <p:ph type="title"/>
          </p:nvPr>
        </p:nvSpPr>
        <p:spPr/>
        <p:txBody>
          <a:bodyPr/>
          <a:lstStyle/>
          <a:p>
            <a:r>
              <a:rPr lang="en-IN" dirty="0"/>
              <a:t>Git </a:t>
            </a:r>
            <a:r>
              <a:rPr lang="en-IN" dirty="0" err="1"/>
              <a:t>init</a:t>
            </a:r>
            <a:endParaRPr lang="en-IN" dirty="0"/>
          </a:p>
        </p:txBody>
      </p:sp>
      <p:sp>
        <p:nvSpPr>
          <p:cNvPr id="3" name="Content Placeholder 2">
            <a:extLst>
              <a:ext uri="{FF2B5EF4-FFF2-40B4-BE49-F238E27FC236}">
                <a16:creationId xmlns:a16="http://schemas.microsoft.com/office/drawing/2014/main" id="{CE665085-DC29-2B0E-DE37-AF95D579B35C}"/>
              </a:ext>
            </a:extLst>
          </p:cNvPr>
          <p:cNvSpPr>
            <a:spLocks noGrp="1"/>
          </p:cNvSpPr>
          <p:nvPr>
            <p:ph idx="1"/>
          </p:nvPr>
        </p:nvSpPr>
        <p:spPr/>
        <p:txBody>
          <a:bodyPr/>
          <a:lstStyle/>
          <a:p>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is the first command that you will run on Git. The git </a:t>
            </a:r>
            <a:r>
              <a:rPr lang="en-US" b="0" i="0" dirty="0" err="1">
                <a:solidFill>
                  <a:srgbClr val="333333"/>
                </a:solidFill>
                <a:effectLst/>
                <a:latin typeface="inter-regular"/>
              </a:rPr>
              <a:t>init</a:t>
            </a:r>
            <a:r>
              <a:rPr lang="en-US" b="0" i="0" dirty="0">
                <a:solidFill>
                  <a:srgbClr val="333333"/>
                </a:solidFill>
                <a:effectLst/>
                <a:latin typeface="inter-regular"/>
              </a:rPr>
              <a:t> command is used to create a new blank repository. It is used to make an existing project as a Git project. </a:t>
            </a:r>
            <a:endParaRPr lang="en-US" dirty="0">
              <a:solidFill>
                <a:srgbClr val="333333"/>
              </a:solidFill>
              <a:latin typeface="inter-regular"/>
            </a:endParaRPr>
          </a:p>
          <a:p>
            <a:r>
              <a:rPr lang="en-IN" b="0" i="0" dirty="0">
                <a:solidFill>
                  <a:srgbClr val="000000"/>
                </a:solidFill>
                <a:effectLst/>
                <a:latin typeface="inter-regular"/>
              </a:rPr>
              <a:t>$ git </a:t>
            </a:r>
            <a:r>
              <a:rPr lang="en-IN" b="0" i="0" dirty="0" err="1">
                <a:solidFill>
                  <a:srgbClr val="000000"/>
                </a:solidFill>
                <a:effectLst/>
                <a:latin typeface="inter-regular"/>
              </a:rPr>
              <a:t>init</a:t>
            </a:r>
            <a:r>
              <a:rPr lang="en-IN" b="0" i="0" dirty="0">
                <a:solidFill>
                  <a:srgbClr val="000000"/>
                </a:solidFill>
                <a:effectLst/>
                <a:latin typeface="inter-regular"/>
              </a:rPr>
              <a:t>  </a:t>
            </a:r>
          </a:p>
          <a:p>
            <a:endParaRPr lang="en-IN" dirty="0">
              <a:solidFill>
                <a:srgbClr val="000000"/>
              </a:solidFill>
              <a:latin typeface="inter-regular"/>
            </a:endParaRPr>
          </a:p>
          <a:p>
            <a:r>
              <a:rPr lang="en-IN" b="0" i="0" dirty="0">
                <a:solidFill>
                  <a:srgbClr val="000000"/>
                </a:solidFill>
                <a:effectLst/>
                <a:latin typeface="inter-regular"/>
              </a:rPr>
              <a:t>Example : </a:t>
            </a:r>
          </a:p>
        </p:txBody>
      </p:sp>
      <p:pic>
        <p:nvPicPr>
          <p:cNvPr id="5" name="Picture 4">
            <a:extLst>
              <a:ext uri="{FF2B5EF4-FFF2-40B4-BE49-F238E27FC236}">
                <a16:creationId xmlns:a16="http://schemas.microsoft.com/office/drawing/2014/main" id="{C3DF7ACE-FF61-ECBE-20C4-9CDB9D9BDAE0}"/>
              </a:ext>
            </a:extLst>
          </p:cNvPr>
          <p:cNvPicPr>
            <a:picLocks noChangeAspect="1"/>
          </p:cNvPicPr>
          <p:nvPr/>
        </p:nvPicPr>
        <p:blipFill>
          <a:blip r:embed="rId2"/>
          <a:stretch>
            <a:fillRect/>
          </a:stretch>
        </p:blipFill>
        <p:spPr>
          <a:xfrm>
            <a:off x="1194722" y="4173355"/>
            <a:ext cx="9960958" cy="1938687"/>
          </a:xfrm>
          <a:prstGeom prst="rect">
            <a:avLst/>
          </a:prstGeom>
        </p:spPr>
      </p:pic>
    </p:spTree>
    <p:extLst>
      <p:ext uri="{BB962C8B-B14F-4D97-AF65-F5344CB8AC3E}">
        <p14:creationId xmlns:p14="http://schemas.microsoft.com/office/powerpoint/2010/main" val="172877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EDFB-5739-ACCC-D896-8C58E76484EA}"/>
              </a:ext>
            </a:extLst>
          </p:cNvPr>
          <p:cNvSpPr>
            <a:spLocks noGrp="1"/>
          </p:cNvSpPr>
          <p:nvPr>
            <p:ph type="title"/>
          </p:nvPr>
        </p:nvSpPr>
        <p:spPr/>
        <p:txBody>
          <a:bodyPr/>
          <a:lstStyle/>
          <a:p>
            <a:r>
              <a:rPr lang="en-IN" dirty="0"/>
              <a:t>Git Status</a:t>
            </a:r>
          </a:p>
        </p:txBody>
      </p:sp>
      <p:sp>
        <p:nvSpPr>
          <p:cNvPr id="3" name="Content Placeholder 2">
            <a:extLst>
              <a:ext uri="{FF2B5EF4-FFF2-40B4-BE49-F238E27FC236}">
                <a16:creationId xmlns:a16="http://schemas.microsoft.com/office/drawing/2014/main" id="{E6244524-A97A-0605-9BDC-8FA1AFF88902}"/>
              </a:ext>
            </a:extLst>
          </p:cNvPr>
          <p:cNvSpPr>
            <a:spLocks noGrp="1"/>
          </p:cNvSpPr>
          <p:nvPr>
            <p:ph idx="1"/>
          </p:nvPr>
        </p:nvSpPr>
        <p:spPr/>
        <p:txBody>
          <a:bodyPr/>
          <a:lstStyle/>
          <a:p>
            <a:pPr algn="just"/>
            <a:r>
              <a:rPr lang="en-US" b="0" i="0" dirty="0">
                <a:solidFill>
                  <a:srgbClr val="333333"/>
                </a:solidFill>
                <a:effectLst/>
                <a:latin typeface="inter-regular"/>
              </a:rPr>
              <a:t>We can list all the untracked files by git status command.</a:t>
            </a:r>
          </a:p>
          <a:p>
            <a:pPr marL="0" indent="0" algn="just">
              <a:buNone/>
            </a:pPr>
            <a:r>
              <a:rPr lang="en-US" dirty="0">
                <a:solidFill>
                  <a:srgbClr val="000000"/>
                </a:solidFill>
                <a:latin typeface="inter-regular"/>
              </a:rPr>
              <a:t>  </a:t>
            </a:r>
            <a:r>
              <a:rPr lang="en-US" b="0" i="0" dirty="0">
                <a:solidFill>
                  <a:srgbClr val="000000"/>
                </a:solidFill>
                <a:effectLst/>
                <a:latin typeface="inter-regular"/>
              </a:rPr>
              <a:t>$ git status    </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7A2E21E0-CB40-1F50-FB40-11CE0BA881BA}"/>
              </a:ext>
            </a:extLst>
          </p:cNvPr>
          <p:cNvPicPr>
            <a:picLocks noChangeAspect="1"/>
          </p:cNvPicPr>
          <p:nvPr/>
        </p:nvPicPr>
        <p:blipFill>
          <a:blip r:embed="rId2"/>
          <a:stretch>
            <a:fillRect/>
          </a:stretch>
        </p:blipFill>
        <p:spPr>
          <a:xfrm>
            <a:off x="1211196" y="2927476"/>
            <a:ext cx="6652644" cy="2870348"/>
          </a:xfrm>
          <a:prstGeom prst="rect">
            <a:avLst/>
          </a:prstGeom>
        </p:spPr>
      </p:pic>
    </p:spTree>
    <p:extLst>
      <p:ext uri="{BB962C8B-B14F-4D97-AF65-F5344CB8AC3E}">
        <p14:creationId xmlns:p14="http://schemas.microsoft.com/office/powerpoint/2010/main" val="1244593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F94F-22CF-2FE5-81FC-D02B55C2BEAD}"/>
              </a:ext>
            </a:extLst>
          </p:cNvPr>
          <p:cNvSpPr>
            <a:spLocks noGrp="1"/>
          </p:cNvSpPr>
          <p:nvPr>
            <p:ph type="title"/>
          </p:nvPr>
        </p:nvSpPr>
        <p:spPr/>
        <p:txBody>
          <a:bodyPr/>
          <a:lstStyle/>
          <a:p>
            <a:r>
              <a:rPr lang="en-IN" dirty="0"/>
              <a:t>Git add</a:t>
            </a:r>
          </a:p>
        </p:txBody>
      </p:sp>
      <p:sp>
        <p:nvSpPr>
          <p:cNvPr id="3" name="Content Placeholder 2">
            <a:extLst>
              <a:ext uri="{FF2B5EF4-FFF2-40B4-BE49-F238E27FC236}">
                <a16:creationId xmlns:a16="http://schemas.microsoft.com/office/drawing/2014/main" id="{E693C521-02E4-991E-05FC-487D73F56E96}"/>
              </a:ext>
            </a:extLst>
          </p:cNvPr>
          <p:cNvSpPr>
            <a:spLocks noGrp="1"/>
          </p:cNvSpPr>
          <p:nvPr>
            <p:ph idx="1"/>
          </p:nvPr>
        </p:nvSpPr>
        <p:spPr/>
        <p:txBody>
          <a:bodyPr/>
          <a:lstStyle/>
          <a:p>
            <a:r>
              <a:rPr lang="en-US" b="0" i="0" dirty="0">
                <a:solidFill>
                  <a:srgbClr val="333333"/>
                </a:solidFill>
                <a:effectLst/>
                <a:latin typeface="inter-regular"/>
              </a:rPr>
              <a:t>The git add command is used to add file contents to the index (Staging area) .This command updates the current content of the working tree to the staging area. It also prepares the staged content for the next commit. Every time we add or update any file in our project, it is required to forward updates to the staging area.</a:t>
            </a:r>
          </a:p>
          <a:p>
            <a:pPr marL="0" indent="0" algn="just">
              <a:buNone/>
            </a:pPr>
            <a:r>
              <a:rPr lang="en-US" dirty="0">
                <a:solidFill>
                  <a:srgbClr val="333333"/>
                </a:solidFill>
                <a:latin typeface="inter-regular"/>
              </a:rPr>
              <a:t>  </a:t>
            </a:r>
            <a:r>
              <a:rPr lang="en-IN" b="0" i="0" dirty="0">
                <a:solidFill>
                  <a:srgbClr val="000000"/>
                </a:solidFill>
                <a:effectLst/>
                <a:latin typeface="inter-regular"/>
              </a:rPr>
              <a:t>$ git add &lt;File name&gt;  </a:t>
            </a:r>
          </a:p>
          <a:p>
            <a:pPr marL="0" indent="0" algn="just">
              <a:buNone/>
            </a:pPr>
            <a:endParaRPr lang="en-IN" dirty="0">
              <a:solidFill>
                <a:srgbClr val="000000"/>
              </a:solidFill>
              <a:latin typeface="inter-regular"/>
            </a:endParaRPr>
          </a:p>
          <a:p>
            <a:pPr marL="0" indent="0" algn="just">
              <a:buNone/>
            </a:pPr>
            <a:endParaRPr lang="en-IN" b="0" i="0" dirty="0">
              <a:solidFill>
                <a:srgbClr val="000000"/>
              </a:solidFill>
              <a:effectLst/>
              <a:latin typeface="inter-regular"/>
            </a:endParaRPr>
          </a:p>
        </p:txBody>
      </p:sp>
      <p:pic>
        <p:nvPicPr>
          <p:cNvPr id="5" name="Picture 4">
            <a:extLst>
              <a:ext uri="{FF2B5EF4-FFF2-40B4-BE49-F238E27FC236}">
                <a16:creationId xmlns:a16="http://schemas.microsoft.com/office/drawing/2014/main" id="{210BF06A-925F-84CC-96A7-06C8947D8413}"/>
              </a:ext>
            </a:extLst>
          </p:cNvPr>
          <p:cNvPicPr>
            <a:picLocks noChangeAspect="1"/>
          </p:cNvPicPr>
          <p:nvPr/>
        </p:nvPicPr>
        <p:blipFill>
          <a:blip r:embed="rId2"/>
          <a:stretch>
            <a:fillRect/>
          </a:stretch>
        </p:blipFill>
        <p:spPr>
          <a:xfrm>
            <a:off x="1176750" y="3609374"/>
            <a:ext cx="6764091" cy="2584583"/>
          </a:xfrm>
          <a:prstGeom prst="rect">
            <a:avLst/>
          </a:prstGeom>
        </p:spPr>
      </p:pic>
    </p:spTree>
    <p:extLst>
      <p:ext uri="{BB962C8B-B14F-4D97-AF65-F5344CB8AC3E}">
        <p14:creationId xmlns:p14="http://schemas.microsoft.com/office/powerpoint/2010/main" val="3120831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D50E-4FDE-8525-D09A-EC5C21BECD7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C8694C0-2455-ACA4-F74C-572C58DE30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26E664B-19B2-F599-602B-DC0EE5B953E5}"/>
              </a:ext>
            </a:extLst>
          </p:cNvPr>
          <p:cNvPicPr>
            <a:picLocks noChangeAspect="1"/>
          </p:cNvPicPr>
          <p:nvPr/>
        </p:nvPicPr>
        <p:blipFill rotWithShape="1">
          <a:blip r:embed="rId2"/>
          <a:srcRect t="1207"/>
          <a:stretch/>
        </p:blipFill>
        <p:spPr>
          <a:xfrm>
            <a:off x="9625" y="0"/>
            <a:ext cx="12192000" cy="6294922"/>
          </a:xfrm>
          <a:prstGeom prst="rect">
            <a:avLst/>
          </a:prstGeom>
        </p:spPr>
      </p:pic>
    </p:spTree>
    <p:extLst>
      <p:ext uri="{BB962C8B-B14F-4D97-AF65-F5344CB8AC3E}">
        <p14:creationId xmlns:p14="http://schemas.microsoft.com/office/powerpoint/2010/main" val="389683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4F6A-56BB-485E-316A-46BC54CAC9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AD8042-E3BB-55DD-FA45-31370307B90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9B1EA2D-AE22-57E5-AC5F-74D67F686ADB}"/>
              </a:ext>
            </a:extLst>
          </p:cNvPr>
          <p:cNvPicPr>
            <a:picLocks noChangeAspect="1"/>
          </p:cNvPicPr>
          <p:nvPr/>
        </p:nvPicPr>
        <p:blipFill>
          <a:blip r:embed="rId2"/>
          <a:stretch>
            <a:fillRect/>
          </a:stretch>
        </p:blipFill>
        <p:spPr>
          <a:xfrm>
            <a:off x="0" y="19252"/>
            <a:ext cx="12192000" cy="6294922"/>
          </a:xfrm>
          <a:prstGeom prst="rect">
            <a:avLst/>
          </a:prstGeom>
        </p:spPr>
      </p:pic>
    </p:spTree>
    <p:extLst>
      <p:ext uri="{BB962C8B-B14F-4D97-AF65-F5344CB8AC3E}">
        <p14:creationId xmlns:p14="http://schemas.microsoft.com/office/powerpoint/2010/main" val="357763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EADA-23F6-4CCA-69BA-4C723E53F5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C9503-7D83-D513-9A2D-53B3C459FD1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3FE05B9-C04F-14FE-1C52-481971BD9924}"/>
              </a:ext>
            </a:extLst>
          </p:cNvPr>
          <p:cNvPicPr>
            <a:picLocks noChangeAspect="1"/>
          </p:cNvPicPr>
          <p:nvPr/>
        </p:nvPicPr>
        <p:blipFill>
          <a:blip r:embed="rId2"/>
          <a:stretch>
            <a:fillRect/>
          </a:stretch>
        </p:blipFill>
        <p:spPr>
          <a:xfrm>
            <a:off x="0" y="-16565"/>
            <a:ext cx="12192000" cy="6321112"/>
          </a:xfrm>
          <a:prstGeom prst="rect">
            <a:avLst/>
          </a:prstGeom>
        </p:spPr>
      </p:pic>
    </p:spTree>
    <p:extLst>
      <p:ext uri="{BB962C8B-B14F-4D97-AF65-F5344CB8AC3E}">
        <p14:creationId xmlns:p14="http://schemas.microsoft.com/office/powerpoint/2010/main" val="299467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74E3-E541-3F8E-01F7-828B4F4542C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3605DF9-076B-3092-2E0F-B3B413C3ACF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E95C483-CB08-5610-A15F-F31B45A0DF69}"/>
              </a:ext>
            </a:extLst>
          </p:cNvPr>
          <p:cNvPicPr>
            <a:picLocks noChangeAspect="1"/>
          </p:cNvPicPr>
          <p:nvPr/>
        </p:nvPicPr>
        <p:blipFill>
          <a:blip r:embed="rId2"/>
          <a:stretch>
            <a:fillRect/>
          </a:stretch>
        </p:blipFill>
        <p:spPr>
          <a:xfrm>
            <a:off x="0" y="12701"/>
            <a:ext cx="12192001" cy="6311098"/>
          </a:xfrm>
          <a:prstGeom prst="rect">
            <a:avLst/>
          </a:prstGeom>
        </p:spPr>
      </p:pic>
    </p:spTree>
    <p:extLst>
      <p:ext uri="{BB962C8B-B14F-4D97-AF65-F5344CB8AC3E}">
        <p14:creationId xmlns:p14="http://schemas.microsoft.com/office/powerpoint/2010/main" val="33743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DBD8F2-E1AB-9AC0-ED0D-23FDE27EF265}"/>
              </a:ext>
            </a:extLst>
          </p:cNvPr>
          <p:cNvPicPr>
            <a:picLocks noChangeAspect="1"/>
          </p:cNvPicPr>
          <p:nvPr/>
        </p:nvPicPr>
        <p:blipFill rotWithShape="1">
          <a:blip r:embed="rId2"/>
          <a:srcRect t="637"/>
          <a:stretch/>
        </p:blipFill>
        <p:spPr>
          <a:xfrm>
            <a:off x="0" y="0"/>
            <a:ext cx="12192000" cy="6858000"/>
          </a:xfrm>
          <a:prstGeom prst="rect">
            <a:avLst/>
          </a:prstGeom>
        </p:spPr>
      </p:pic>
    </p:spTree>
    <p:extLst>
      <p:ext uri="{BB962C8B-B14F-4D97-AF65-F5344CB8AC3E}">
        <p14:creationId xmlns:p14="http://schemas.microsoft.com/office/powerpoint/2010/main" val="386955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6304-F8C9-C539-7117-6141A8AF494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CD5327A-5EE5-E10B-0608-32DD4B49865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EED971D-BD29-058A-9E3F-C421197F422D}"/>
              </a:ext>
            </a:extLst>
          </p:cNvPr>
          <p:cNvPicPr>
            <a:picLocks noChangeAspect="1"/>
          </p:cNvPicPr>
          <p:nvPr/>
        </p:nvPicPr>
        <p:blipFill rotWithShape="1">
          <a:blip r:embed="rId2"/>
          <a:srcRect t="2116"/>
          <a:stretch/>
        </p:blipFill>
        <p:spPr>
          <a:xfrm>
            <a:off x="0" y="9625"/>
            <a:ext cx="12192000" cy="6314173"/>
          </a:xfrm>
          <a:prstGeom prst="rect">
            <a:avLst/>
          </a:prstGeom>
        </p:spPr>
      </p:pic>
    </p:spTree>
    <p:extLst>
      <p:ext uri="{BB962C8B-B14F-4D97-AF65-F5344CB8AC3E}">
        <p14:creationId xmlns:p14="http://schemas.microsoft.com/office/powerpoint/2010/main" val="3639297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E8E2-2660-E65B-2577-589D51009492}"/>
              </a:ext>
            </a:extLst>
          </p:cNvPr>
          <p:cNvSpPr>
            <a:spLocks noGrp="1"/>
          </p:cNvSpPr>
          <p:nvPr>
            <p:ph type="title"/>
          </p:nvPr>
        </p:nvSpPr>
        <p:spPr/>
        <p:txBody>
          <a:bodyPr/>
          <a:lstStyle/>
          <a:p>
            <a:r>
              <a:rPr lang="en-IN" dirty="0"/>
              <a:t>Git Commit</a:t>
            </a:r>
          </a:p>
        </p:txBody>
      </p:sp>
      <p:sp>
        <p:nvSpPr>
          <p:cNvPr id="3" name="Content Placeholder 2">
            <a:extLst>
              <a:ext uri="{FF2B5EF4-FFF2-40B4-BE49-F238E27FC236}">
                <a16:creationId xmlns:a16="http://schemas.microsoft.com/office/drawing/2014/main" id="{1A4B9AF5-F2CE-A738-4F8B-2CE929D00F68}"/>
              </a:ext>
            </a:extLst>
          </p:cNvPr>
          <p:cNvSpPr>
            <a:spLocks noGrp="1"/>
          </p:cNvSpPr>
          <p:nvPr>
            <p:ph idx="1"/>
          </p:nvPr>
        </p:nvSpPr>
        <p:spPr/>
        <p:txBody>
          <a:bodyPr/>
          <a:lstStyle/>
          <a:p>
            <a:r>
              <a:rPr lang="en-US" b="0" i="0" dirty="0">
                <a:solidFill>
                  <a:srgbClr val="333333"/>
                </a:solidFill>
                <a:effectLst/>
                <a:latin typeface="inter-regular"/>
              </a:rPr>
              <a:t>It is used to record the changes in the repository. It is the next command after the </a:t>
            </a:r>
            <a:r>
              <a:rPr lang="en-US" b="0" i="0" u="none" strike="noStrike" dirty="0">
                <a:solidFill>
                  <a:srgbClr val="008000"/>
                </a:solidFill>
                <a:effectLst/>
                <a:latin typeface="inter-regular"/>
                <a:hlinkClick r:id="rId2"/>
              </a:rPr>
              <a:t>git add</a:t>
            </a:r>
            <a:r>
              <a:rPr lang="en-US" b="0" i="0" dirty="0">
                <a:solidFill>
                  <a:srgbClr val="333333"/>
                </a:solidFill>
                <a:effectLst/>
                <a:latin typeface="inter-regular"/>
              </a:rPr>
              <a:t>. Every commit contains the index data and the commit message. </a:t>
            </a:r>
          </a:p>
          <a:p>
            <a:r>
              <a:rPr lang="en-US" b="0" i="0" dirty="0">
                <a:solidFill>
                  <a:srgbClr val="333333"/>
                </a:solidFill>
                <a:effectLst/>
                <a:latin typeface="inter-regular"/>
              </a:rPr>
              <a:t>Commits are the snapshots of the project. Every commit is recorded in the master branch of the repository. We can recall the commits or revert it to the older version. Two different commits will never overwrite because each commit has its own commit-id. This commit-id is a cryptographic number created by </a:t>
            </a:r>
            <a:r>
              <a:rPr lang="en-US" b="1" i="0" dirty="0">
                <a:solidFill>
                  <a:srgbClr val="333333"/>
                </a:solidFill>
                <a:effectLst/>
                <a:latin typeface="inter-bold"/>
              </a:rPr>
              <a:t>SHA (Secure Hash Algorithm)</a:t>
            </a:r>
            <a:r>
              <a:rPr lang="en-US" b="0" i="0" dirty="0">
                <a:solidFill>
                  <a:srgbClr val="333333"/>
                </a:solidFill>
                <a:effectLst/>
                <a:latin typeface="inter-regular"/>
              </a:rPr>
              <a:t> algorithm.</a:t>
            </a:r>
          </a:p>
          <a:p>
            <a:r>
              <a:rPr lang="en-IN" b="0" i="0" dirty="0">
                <a:solidFill>
                  <a:srgbClr val="000000"/>
                </a:solidFill>
                <a:effectLst/>
                <a:latin typeface="inter-regular"/>
              </a:rPr>
              <a:t>$ git commit -m &lt;Committing Message&gt;</a:t>
            </a:r>
            <a:endParaRPr lang="en-IN" dirty="0">
              <a:solidFill>
                <a:srgbClr val="000000"/>
              </a:solidFill>
              <a:latin typeface="inter-regular"/>
            </a:endParaRPr>
          </a:p>
          <a:p>
            <a:endParaRPr lang="en-US" b="0" i="0" dirty="0">
              <a:solidFill>
                <a:srgbClr val="333333"/>
              </a:solidFill>
              <a:effectLst/>
              <a:latin typeface="inter-regular"/>
            </a:endParaRPr>
          </a:p>
        </p:txBody>
      </p:sp>
      <p:pic>
        <p:nvPicPr>
          <p:cNvPr id="5" name="Picture 4">
            <a:extLst>
              <a:ext uri="{FF2B5EF4-FFF2-40B4-BE49-F238E27FC236}">
                <a16:creationId xmlns:a16="http://schemas.microsoft.com/office/drawing/2014/main" id="{32FA44B0-45EE-43AD-DB13-AF55DFE2C435}"/>
              </a:ext>
            </a:extLst>
          </p:cNvPr>
          <p:cNvPicPr>
            <a:picLocks noChangeAspect="1"/>
          </p:cNvPicPr>
          <p:nvPr/>
        </p:nvPicPr>
        <p:blipFill>
          <a:blip r:embed="rId3"/>
          <a:stretch>
            <a:fillRect/>
          </a:stretch>
        </p:blipFill>
        <p:spPr>
          <a:xfrm>
            <a:off x="1180025" y="4341739"/>
            <a:ext cx="5759790" cy="1346792"/>
          </a:xfrm>
          <a:prstGeom prst="rect">
            <a:avLst/>
          </a:prstGeom>
        </p:spPr>
      </p:pic>
    </p:spTree>
    <p:extLst>
      <p:ext uri="{BB962C8B-B14F-4D97-AF65-F5344CB8AC3E}">
        <p14:creationId xmlns:p14="http://schemas.microsoft.com/office/powerpoint/2010/main" val="133362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FC76-4A21-2D91-9CC7-32523EC6D4A3}"/>
              </a:ext>
            </a:extLst>
          </p:cNvPr>
          <p:cNvSpPr>
            <a:spLocks noGrp="1"/>
          </p:cNvSpPr>
          <p:nvPr>
            <p:ph type="title"/>
          </p:nvPr>
        </p:nvSpPr>
        <p:spPr/>
        <p:txBody>
          <a:bodyPr/>
          <a:lstStyle/>
          <a:p>
            <a:r>
              <a:rPr lang="en-IN" dirty="0"/>
              <a:t>Git clone</a:t>
            </a:r>
          </a:p>
        </p:txBody>
      </p:sp>
      <p:sp>
        <p:nvSpPr>
          <p:cNvPr id="3" name="Content Placeholder 2">
            <a:extLst>
              <a:ext uri="{FF2B5EF4-FFF2-40B4-BE49-F238E27FC236}">
                <a16:creationId xmlns:a16="http://schemas.microsoft.com/office/drawing/2014/main" id="{DA596D79-5F19-BED1-957A-843B3DA5D4C8}"/>
              </a:ext>
            </a:extLst>
          </p:cNvPr>
          <p:cNvSpPr>
            <a:spLocks noGrp="1"/>
          </p:cNvSpPr>
          <p:nvPr>
            <p:ph idx="1"/>
          </p:nvPr>
        </p:nvSpPr>
        <p:spPr/>
        <p:txBody>
          <a:bodyPr/>
          <a:lstStyle/>
          <a:p>
            <a:r>
              <a:rPr lang="en-US" b="0" i="0" dirty="0">
                <a:solidFill>
                  <a:srgbClr val="333333"/>
                </a:solidFill>
                <a:effectLst/>
                <a:latin typeface="inter-regular"/>
              </a:rPr>
              <a:t>In Git, cloning is the act of making a copy of any target repository. The target repository can be remote or local. You can clone your repository from the remote repository to create a local copy on your system. </a:t>
            </a:r>
          </a:p>
          <a:p>
            <a:r>
              <a:rPr lang="en-IN" b="0" i="0" dirty="0">
                <a:solidFill>
                  <a:srgbClr val="000000"/>
                </a:solidFill>
                <a:effectLst/>
                <a:latin typeface="inter-regular"/>
              </a:rPr>
              <a:t>$ git clone </a:t>
            </a:r>
            <a:r>
              <a:rPr lang="en-IN" b="1" i="0" dirty="0">
                <a:solidFill>
                  <a:srgbClr val="006699"/>
                </a:solidFill>
                <a:effectLst/>
                <a:latin typeface="inter-regular"/>
              </a:rPr>
              <a:t>&lt;repository</a:t>
            </a:r>
            <a:r>
              <a:rPr lang="en-IN" b="0" i="0" dirty="0">
                <a:solidFill>
                  <a:srgbClr val="000000"/>
                </a:solidFill>
                <a:effectLst/>
                <a:latin typeface="inter-regular"/>
              </a:rPr>
              <a:t> URL</a:t>
            </a:r>
            <a:r>
              <a:rPr lang="en-IN" b="1" i="0" dirty="0">
                <a:solidFill>
                  <a:srgbClr val="006699"/>
                </a:solidFill>
                <a:effectLst/>
                <a:latin typeface="inter-regular"/>
              </a:rPr>
              <a:t>&gt;</a:t>
            </a:r>
            <a:r>
              <a:rPr lang="en-IN" b="0" i="0" dirty="0">
                <a:solidFill>
                  <a:srgbClr val="000000"/>
                </a:solidFill>
                <a:effectLst/>
                <a:latin typeface="inter-regular"/>
              </a:rPr>
              <a:t>  </a:t>
            </a:r>
          </a:p>
          <a:p>
            <a:endParaRPr lang="en-US" dirty="0">
              <a:solidFill>
                <a:srgbClr val="333333"/>
              </a:solidFill>
              <a:latin typeface="inter-regular"/>
            </a:endParaRPr>
          </a:p>
        </p:txBody>
      </p:sp>
      <p:pic>
        <p:nvPicPr>
          <p:cNvPr id="5" name="Picture 4">
            <a:extLst>
              <a:ext uri="{FF2B5EF4-FFF2-40B4-BE49-F238E27FC236}">
                <a16:creationId xmlns:a16="http://schemas.microsoft.com/office/drawing/2014/main" id="{BCF42DBB-4B47-DEFB-6017-4C2B68D4BA15}"/>
              </a:ext>
            </a:extLst>
          </p:cNvPr>
          <p:cNvPicPr>
            <a:picLocks noChangeAspect="1"/>
          </p:cNvPicPr>
          <p:nvPr/>
        </p:nvPicPr>
        <p:blipFill>
          <a:blip r:embed="rId2"/>
          <a:stretch>
            <a:fillRect/>
          </a:stretch>
        </p:blipFill>
        <p:spPr>
          <a:xfrm>
            <a:off x="1173375" y="3429000"/>
            <a:ext cx="6218541" cy="2440094"/>
          </a:xfrm>
          <a:prstGeom prst="rect">
            <a:avLst/>
          </a:prstGeom>
        </p:spPr>
      </p:pic>
    </p:spTree>
    <p:extLst>
      <p:ext uri="{BB962C8B-B14F-4D97-AF65-F5344CB8AC3E}">
        <p14:creationId xmlns:p14="http://schemas.microsoft.com/office/powerpoint/2010/main" val="106529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E077-8B8A-B444-EC87-03DB020FFDC8}"/>
              </a:ext>
            </a:extLst>
          </p:cNvPr>
          <p:cNvSpPr>
            <a:spLocks noGrp="1"/>
          </p:cNvSpPr>
          <p:nvPr>
            <p:ph type="title"/>
          </p:nvPr>
        </p:nvSpPr>
        <p:spPr/>
        <p:txBody>
          <a:bodyPr/>
          <a:lstStyle/>
          <a:p>
            <a:r>
              <a:rPr lang="en-IN" dirty="0"/>
              <a:t>Git ignore</a:t>
            </a:r>
          </a:p>
        </p:txBody>
      </p:sp>
      <p:sp>
        <p:nvSpPr>
          <p:cNvPr id="3" name="Content Placeholder 2">
            <a:extLst>
              <a:ext uri="{FF2B5EF4-FFF2-40B4-BE49-F238E27FC236}">
                <a16:creationId xmlns:a16="http://schemas.microsoft.com/office/drawing/2014/main" id="{D661F8DC-DAC3-6024-C6A3-36D5B5E3B198}"/>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In Git, the term "ignore" is used to specify intentionally untracked files that Git should ignore. It doesn't affect the Files that already tracked by Git.  The file system of Git is classified into three categories:</a:t>
            </a:r>
          </a:p>
          <a:p>
            <a:pPr algn="just"/>
            <a:r>
              <a:rPr lang="en-US" b="1" i="0" dirty="0">
                <a:solidFill>
                  <a:srgbClr val="333333"/>
                </a:solidFill>
                <a:effectLst/>
                <a:latin typeface="inter-bold"/>
              </a:rPr>
              <a:t>Tracked:</a:t>
            </a:r>
            <a:endParaRPr lang="en-US" b="0" i="0" dirty="0">
              <a:solidFill>
                <a:srgbClr val="333333"/>
              </a:solidFill>
              <a:effectLst/>
              <a:latin typeface="inter-regular"/>
            </a:endParaRPr>
          </a:p>
          <a:p>
            <a:pPr algn="just"/>
            <a:r>
              <a:rPr lang="en-US" b="0" i="0" dirty="0">
                <a:solidFill>
                  <a:srgbClr val="333333"/>
                </a:solidFill>
                <a:effectLst/>
                <a:latin typeface="inter-regular"/>
              </a:rPr>
              <a:t>Tracked files are such files that are previously staged or committed.</a:t>
            </a:r>
          </a:p>
          <a:p>
            <a:pPr algn="just"/>
            <a:r>
              <a:rPr lang="en-US" b="1" i="0" dirty="0">
                <a:solidFill>
                  <a:srgbClr val="333333"/>
                </a:solidFill>
                <a:effectLst/>
                <a:latin typeface="inter-bold"/>
              </a:rPr>
              <a:t>Untracked:</a:t>
            </a:r>
            <a:endParaRPr lang="en-US" b="0" i="0" dirty="0">
              <a:solidFill>
                <a:srgbClr val="333333"/>
              </a:solidFill>
              <a:effectLst/>
              <a:latin typeface="inter-regular"/>
            </a:endParaRPr>
          </a:p>
          <a:p>
            <a:pPr algn="just"/>
            <a:r>
              <a:rPr lang="en-US" b="0" i="0" dirty="0">
                <a:solidFill>
                  <a:srgbClr val="333333"/>
                </a:solidFill>
                <a:effectLst/>
                <a:latin typeface="inter-regular"/>
              </a:rPr>
              <a:t>Untracked files are such files that are not previously staged or committed.</a:t>
            </a:r>
          </a:p>
          <a:p>
            <a:pPr algn="just"/>
            <a:r>
              <a:rPr lang="en-US" b="1" i="0" dirty="0">
                <a:solidFill>
                  <a:srgbClr val="333333"/>
                </a:solidFill>
                <a:effectLst/>
                <a:latin typeface="inter-bold"/>
              </a:rPr>
              <a:t>Ignored:</a:t>
            </a:r>
            <a:endParaRPr lang="en-US" b="0" i="0" dirty="0">
              <a:solidFill>
                <a:srgbClr val="333333"/>
              </a:solidFill>
              <a:effectLst/>
              <a:latin typeface="inter-regular"/>
            </a:endParaRPr>
          </a:p>
          <a:p>
            <a:pPr algn="just"/>
            <a:r>
              <a:rPr lang="en-US" b="0" i="0" dirty="0">
                <a:solidFill>
                  <a:srgbClr val="333333"/>
                </a:solidFill>
                <a:effectLst/>
                <a:latin typeface="inter-regular"/>
              </a:rPr>
              <a:t>Ignored files are such files that are explicitly ignored by git. We have to tell git to ignore such files.</a:t>
            </a:r>
          </a:p>
          <a:p>
            <a:r>
              <a:rPr lang="en-IN" b="0" i="0" dirty="0">
                <a:solidFill>
                  <a:srgbClr val="000000"/>
                </a:solidFill>
                <a:effectLst/>
                <a:latin typeface="inter-regular"/>
              </a:rPr>
              <a:t>$ touch .</a:t>
            </a:r>
            <a:r>
              <a:rPr lang="en-IN" b="0" i="0" dirty="0" err="1">
                <a:solidFill>
                  <a:srgbClr val="000000"/>
                </a:solidFill>
                <a:effectLst/>
                <a:latin typeface="inter-regular"/>
              </a:rPr>
              <a:t>gitignore</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670409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1998-0EF4-EF6C-0DD3-CD30BD71D3B6}"/>
              </a:ext>
            </a:extLst>
          </p:cNvPr>
          <p:cNvSpPr>
            <a:spLocks noGrp="1"/>
          </p:cNvSpPr>
          <p:nvPr>
            <p:ph type="title"/>
          </p:nvPr>
        </p:nvSpPr>
        <p:spPr/>
        <p:txBody>
          <a:bodyPr/>
          <a:lstStyle/>
          <a:p>
            <a:r>
              <a:rPr lang="en-IN" dirty="0"/>
              <a:t>Git Fork</a:t>
            </a:r>
          </a:p>
        </p:txBody>
      </p:sp>
      <p:sp>
        <p:nvSpPr>
          <p:cNvPr id="3" name="Content Placeholder 2">
            <a:extLst>
              <a:ext uri="{FF2B5EF4-FFF2-40B4-BE49-F238E27FC236}">
                <a16:creationId xmlns:a16="http://schemas.microsoft.com/office/drawing/2014/main" id="{923B54A5-28C4-C44E-B7DF-46B0830ED5D6}"/>
              </a:ext>
            </a:extLst>
          </p:cNvPr>
          <p:cNvSpPr>
            <a:spLocks noGrp="1"/>
          </p:cNvSpPr>
          <p:nvPr>
            <p:ph idx="1"/>
          </p:nvPr>
        </p:nvSpPr>
        <p:spPr/>
        <p:txBody>
          <a:bodyPr/>
          <a:lstStyle/>
          <a:p>
            <a:r>
              <a:rPr lang="en-US" b="0" i="0" dirty="0">
                <a:solidFill>
                  <a:srgbClr val="333333"/>
                </a:solidFill>
                <a:effectLst/>
                <a:latin typeface="inter-regular"/>
              </a:rPr>
              <a:t>A fork is a rough copy of a repository. Forking a repository allows you to freely test and debug with changes without affecting the original project. </a:t>
            </a:r>
          </a:p>
          <a:p>
            <a:endParaRPr lang="en-IN" dirty="0"/>
          </a:p>
        </p:txBody>
      </p:sp>
      <p:pic>
        <p:nvPicPr>
          <p:cNvPr id="5" name="Picture 4">
            <a:extLst>
              <a:ext uri="{FF2B5EF4-FFF2-40B4-BE49-F238E27FC236}">
                <a16:creationId xmlns:a16="http://schemas.microsoft.com/office/drawing/2014/main" id="{81BE6E34-834B-5C4E-E770-7AD1BAB60371}"/>
              </a:ext>
            </a:extLst>
          </p:cNvPr>
          <p:cNvPicPr>
            <a:picLocks noChangeAspect="1"/>
          </p:cNvPicPr>
          <p:nvPr/>
        </p:nvPicPr>
        <p:blipFill>
          <a:blip r:embed="rId2"/>
          <a:stretch>
            <a:fillRect/>
          </a:stretch>
        </p:blipFill>
        <p:spPr>
          <a:xfrm>
            <a:off x="1164657" y="2450382"/>
            <a:ext cx="9696948" cy="2355971"/>
          </a:xfrm>
          <a:prstGeom prst="rect">
            <a:avLst/>
          </a:prstGeom>
        </p:spPr>
      </p:pic>
      <p:sp>
        <p:nvSpPr>
          <p:cNvPr id="7" name="TextBox 6">
            <a:extLst>
              <a:ext uri="{FF2B5EF4-FFF2-40B4-BE49-F238E27FC236}">
                <a16:creationId xmlns:a16="http://schemas.microsoft.com/office/drawing/2014/main" id="{5E9C168B-22C6-E791-1C3B-30C03204F2CF}"/>
              </a:ext>
            </a:extLst>
          </p:cNvPr>
          <p:cNvSpPr txBox="1"/>
          <p:nvPr/>
        </p:nvSpPr>
        <p:spPr>
          <a:xfrm>
            <a:off x="1164657" y="4980170"/>
            <a:ext cx="9696948" cy="923330"/>
          </a:xfrm>
          <a:prstGeom prst="rect">
            <a:avLst/>
          </a:prstGeom>
          <a:noFill/>
        </p:spPr>
        <p:txBody>
          <a:bodyPr wrap="square">
            <a:spAutoFit/>
          </a:bodyPr>
          <a:lstStyle/>
          <a:p>
            <a:r>
              <a:rPr lang="en-US" b="0" i="0" dirty="0">
                <a:solidFill>
                  <a:srgbClr val="333333"/>
                </a:solidFill>
                <a:effectLst/>
                <a:latin typeface="inter-regular"/>
              </a:rPr>
              <a:t>the forked repository looks like </a:t>
            </a:r>
            <a:r>
              <a:rPr lang="en-US" b="1" i="0" dirty="0">
                <a:solidFill>
                  <a:srgbClr val="333333"/>
                </a:solidFill>
                <a:effectLst/>
                <a:latin typeface="inter-bold"/>
              </a:rPr>
              <a:t>pune2016/GitExample2</a:t>
            </a:r>
            <a:r>
              <a:rPr lang="en-US" b="0" i="0" dirty="0">
                <a:solidFill>
                  <a:srgbClr val="333333"/>
                </a:solidFill>
                <a:effectLst/>
                <a:latin typeface="inter-regular"/>
              </a:rPr>
              <a:t>. At the bottom of the repository name, we can see a description of the repository. At the top right corner, the option fork is increased by 1 number.</a:t>
            </a:r>
            <a:endParaRPr lang="en-IN" dirty="0"/>
          </a:p>
        </p:txBody>
      </p:sp>
    </p:spTree>
    <p:extLst>
      <p:ext uri="{BB962C8B-B14F-4D97-AF65-F5344CB8AC3E}">
        <p14:creationId xmlns:p14="http://schemas.microsoft.com/office/powerpoint/2010/main" val="1440411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943D-3C4E-89B5-E794-2C9F0ACCFFB1}"/>
              </a:ext>
            </a:extLst>
          </p:cNvPr>
          <p:cNvSpPr>
            <a:spLocks noGrp="1"/>
          </p:cNvSpPr>
          <p:nvPr>
            <p:ph type="title"/>
          </p:nvPr>
        </p:nvSpPr>
        <p:spPr/>
        <p:txBody>
          <a:bodyPr/>
          <a:lstStyle/>
          <a:p>
            <a:r>
              <a:rPr lang="en-IN" dirty="0"/>
              <a:t>Git Push</a:t>
            </a:r>
          </a:p>
        </p:txBody>
      </p:sp>
      <p:sp>
        <p:nvSpPr>
          <p:cNvPr id="3" name="Content Placeholder 2">
            <a:extLst>
              <a:ext uri="{FF2B5EF4-FFF2-40B4-BE49-F238E27FC236}">
                <a16:creationId xmlns:a16="http://schemas.microsoft.com/office/drawing/2014/main" id="{D2D57D51-0568-EC8F-F6B7-0234222B408E}"/>
              </a:ext>
            </a:extLst>
          </p:cNvPr>
          <p:cNvSpPr>
            <a:spLocks noGrp="1"/>
          </p:cNvSpPr>
          <p:nvPr>
            <p:ph idx="1"/>
          </p:nvPr>
        </p:nvSpPr>
        <p:spPr/>
        <p:txBody>
          <a:bodyPr/>
          <a:lstStyle/>
          <a:p>
            <a:r>
              <a:rPr lang="en-US" b="0" i="0" dirty="0">
                <a:solidFill>
                  <a:srgbClr val="333333"/>
                </a:solidFill>
                <a:effectLst/>
                <a:latin typeface="inter-regular"/>
              </a:rPr>
              <a:t>The push term refers to upload local repository content to a remote repository. Pushing is an act of transfer commits from your local repository to a remote repository. Pushing is capable of overwriting changes; caution should be taken when pushing.</a:t>
            </a:r>
            <a:endParaRPr lang="en-IN" dirty="0"/>
          </a:p>
        </p:txBody>
      </p:sp>
      <p:pic>
        <p:nvPicPr>
          <p:cNvPr id="5" name="Picture 4">
            <a:extLst>
              <a:ext uri="{FF2B5EF4-FFF2-40B4-BE49-F238E27FC236}">
                <a16:creationId xmlns:a16="http://schemas.microsoft.com/office/drawing/2014/main" id="{09240966-3941-8DE7-91AD-E5B21CD58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967" y="3166004"/>
            <a:ext cx="5715000" cy="2524125"/>
          </a:xfrm>
          <a:prstGeom prst="rect">
            <a:avLst/>
          </a:prstGeom>
        </p:spPr>
      </p:pic>
      <p:pic>
        <p:nvPicPr>
          <p:cNvPr id="7" name="Picture 6">
            <a:extLst>
              <a:ext uri="{FF2B5EF4-FFF2-40B4-BE49-F238E27FC236}">
                <a16:creationId xmlns:a16="http://schemas.microsoft.com/office/drawing/2014/main" id="{8045BE6A-2CD0-66BC-A777-2324A730A156}"/>
              </a:ext>
            </a:extLst>
          </p:cNvPr>
          <p:cNvPicPr>
            <a:picLocks noChangeAspect="1"/>
          </p:cNvPicPr>
          <p:nvPr/>
        </p:nvPicPr>
        <p:blipFill>
          <a:blip r:embed="rId3"/>
          <a:stretch>
            <a:fillRect/>
          </a:stretch>
        </p:blipFill>
        <p:spPr>
          <a:xfrm>
            <a:off x="182033" y="2935734"/>
            <a:ext cx="5976113" cy="3041734"/>
          </a:xfrm>
          <a:prstGeom prst="rect">
            <a:avLst/>
          </a:prstGeom>
        </p:spPr>
      </p:pic>
    </p:spTree>
    <p:extLst>
      <p:ext uri="{BB962C8B-B14F-4D97-AF65-F5344CB8AC3E}">
        <p14:creationId xmlns:p14="http://schemas.microsoft.com/office/powerpoint/2010/main" val="1789653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E411-BF14-74BA-201F-55C33A2B6DEF}"/>
              </a:ext>
            </a:extLst>
          </p:cNvPr>
          <p:cNvSpPr>
            <a:spLocks noGrp="1"/>
          </p:cNvSpPr>
          <p:nvPr>
            <p:ph type="title"/>
          </p:nvPr>
        </p:nvSpPr>
        <p:spPr/>
        <p:txBody>
          <a:bodyPr/>
          <a:lstStyle/>
          <a:p>
            <a:r>
              <a:rPr lang="en-IN" dirty="0"/>
              <a:t>Git pull</a:t>
            </a:r>
          </a:p>
        </p:txBody>
      </p:sp>
      <p:sp>
        <p:nvSpPr>
          <p:cNvPr id="3" name="Content Placeholder 2">
            <a:extLst>
              <a:ext uri="{FF2B5EF4-FFF2-40B4-BE49-F238E27FC236}">
                <a16:creationId xmlns:a16="http://schemas.microsoft.com/office/drawing/2014/main" id="{4E0FC124-992B-0567-59B4-B6574F036F56}"/>
              </a:ext>
            </a:extLst>
          </p:cNvPr>
          <p:cNvSpPr>
            <a:spLocks noGrp="1"/>
          </p:cNvSpPr>
          <p:nvPr>
            <p:ph idx="1"/>
          </p:nvPr>
        </p:nvSpPr>
        <p:spPr>
          <a:xfrm>
            <a:off x="1097280" y="1845734"/>
            <a:ext cx="5091853" cy="4023360"/>
          </a:xfrm>
        </p:spPr>
        <p:txBody>
          <a:bodyPr>
            <a:normAutofit/>
          </a:bodyPr>
          <a:lstStyle/>
          <a:p>
            <a:pPr algn="just"/>
            <a:r>
              <a:rPr lang="en-US" b="0" i="0" dirty="0">
                <a:solidFill>
                  <a:srgbClr val="333333"/>
                </a:solidFill>
                <a:effectLst/>
                <a:latin typeface="inter-regular"/>
              </a:rPr>
              <a:t>The term pull is used to receive data from GitHub. It fetches and merges changes from the remote server to your working directory. The </a:t>
            </a:r>
            <a:r>
              <a:rPr lang="en-US" b="1" i="0" dirty="0">
                <a:solidFill>
                  <a:srgbClr val="333333"/>
                </a:solidFill>
                <a:effectLst/>
                <a:latin typeface="inter-bold"/>
              </a:rPr>
              <a:t>git pull command</a:t>
            </a:r>
            <a:r>
              <a:rPr lang="en-US" b="0" i="0" dirty="0">
                <a:solidFill>
                  <a:srgbClr val="333333"/>
                </a:solidFill>
                <a:effectLst/>
                <a:latin typeface="inter-regular"/>
              </a:rPr>
              <a:t> is used to pull a repository.</a:t>
            </a:r>
          </a:p>
          <a:p>
            <a:br>
              <a:rPr lang="en-US" dirty="0"/>
            </a:br>
            <a:r>
              <a:rPr lang="en-US" b="0" i="0" dirty="0">
                <a:solidFill>
                  <a:srgbClr val="333333"/>
                </a:solidFill>
                <a:effectLst/>
                <a:latin typeface="inter-regular"/>
              </a:rPr>
              <a:t>Pull request is a process for a developer to notify team members that they have completed a feature. Once their feature branch is ready, the developer files a pull request via their remote server account. Pull request announces all the team members that they need to review the code and merge it into the master branch.</a:t>
            </a:r>
          </a:p>
          <a:p>
            <a:r>
              <a:rPr lang="en-IN" b="0" i="0" dirty="0">
                <a:solidFill>
                  <a:srgbClr val="000000"/>
                </a:solidFill>
                <a:effectLst/>
                <a:latin typeface="inter-regular"/>
              </a:rPr>
              <a:t>$ git pull  </a:t>
            </a:r>
          </a:p>
        </p:txBody>
      </p:sp>
      <p:pic>
        <p:nvPicPr>
          <p:cNvPr id="5" name="Picture 4">
            <a:extLst>
              <a:ext uri="{FF2B5EF4-FFF2-40B4-BE49-F238E27FC236}">
                <a16:creationId xmlns:a16="http://schemas.microsoft.com/office/drawing/2014/main" id="{1BE53C10-2178-EED1-6B04-EC3D2E71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566" y="1603375"/>
            <a:ext cx="5715000" cy="2533650"/>
          </a:xfrm>
          <a:prstGeom prst="rect">
            <a:avLst/>
          </a:prstGeom>
        </p:spPr>
      </p:pic>
    </p:spTree>
    <p:extLst>
      <p:ext uri="{BB962C8B-B14F-4D97-AF65-F5344CB8AC3E}">
        <p14:creationId xmlns:p14="http://schemas.microsoft.com/office/powerpoint/2010/main" val="1085659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CDC0-B345-599D-8D08-DB9807C5C246}"/>
              </a:ext>
            </a:extLst>
          </p:cNvPr>
          <p:cNvSpPr>
            <a:spLocks noGrp="1"/>
          </p:cNvSpPr>
          <p:nvPr>
            <p:ph type="title"/>
          </p:nvPr>
        </p:nvSpPr>
        <p:spPr/>
        <p:txBody>
          <a:bodyPr/>
          <a:lstStyle/>
          <a:p>
            <a:r>
              <a:rPr lang="en-IN" dirty="0"/>
              <a:t>Git merge</a:t>
            </a:r>
          </a:p>
        </p:txBody>
      </p:sp>
      <p:sp>
        <p:nvSpPr>
          <p:cNvPr id="3" name="Content Placeholder 2">
            <a:extLst>
              <a:ext uri="{FF2B5EF4-FFF2-40B4-BE49-F238E27FC236}">
                <a16:creationId xmlns:a16="http://schemas.microsoft.com/office/drawing/2014/main" id="{9A9A1485-4237-2BA8-DABF-9F520B4914B6}"/>
              </a:ext>
            </a:extLst>
          </p:cNvPr>
          <p:cNvSpPr>
            <a:spLocks noGrp="1"/>
          </p:cNvSpPr>
          <p:nvPr>
            <p:ph idx="1"/>
          </p:nvPr>
        </p:nvSpPr>
        <p:spPr/>
        <p:txBody>
          <a:bodyPr/>
          <a:lstStyle/>
          <a:p>
            <a:r>
              <a:rPr lang="en-US" b="0" i="0" dirty="0">
                <a:solidFill>
                  <a:srgbClr val="333333"/>
                </a:solidFill>
                <a:effectLst/>
                <a:latin typeface="inter-regular"/>
              </a:rPr>
              <a:t>In Git, the merging is a procedure to connect the forked history. It joins two or more development history together. </a:t>
            </a:r>
          </a:p>
          <a:p>
            <a:r>
              <a:rPr lang="en-US" b="0" i="0" dirty="0">
                <a:solidFill>
                  <a:srgbClr val="333333"/>
                </a:solidFill>
                <a:effectLst/>
                <a:latin typeface="inter-regular"/>
              </a:rPr>
              <a:t>Generally, git merge is used to combine two branches.</a:t>
            </a:r>
          </a:p>
          <a:p>
            <a:r>
              <a:rPr lang="en-IN" b="0" i="0" dirty="0">
                <a:solidFill>
                  <a:srgbClr val="000000"/>
                </a:solidFill>
                <a:effectLst/>
                <a:latin typeface="inter-regular"/>
              </a:rPr>
              <a:t>$ git merge </a:t>
            </a:r>
            <a:r>
              <a:rPr lang="en-IN" b="1" i="0" dirty="0">
                <a:solidFill>
                  <a:srgbClr val="006699"/>
                </a:solidFill>
                <a:effectLst/>
                <a:latin typeface="inter-regular"/>
              </a:rPr>
              <a:t>&lt;</a:t>
            </a:r>
            <a:r>
              <a:rPr lang="en-IN" b="1" i="0" dirty="0" err="1">
                <a:solidFill>
                  <a:srgbClr val="006699"/>
                </a:solidFill>
                <a:effectLst/>
                <a:latin typeface="inter-regular"/>
              </a:rPr>
              <a:t>branchname</a:t>
            </a:r>
            <a:r>
              <a:rPr lang="en-IN" b="1" i="0" dirty="0">
                <a:solidFill>
                  <a:srgbClr val="006699"/>
                </a:solidFill>
                <a:effectLst/>
                <a:latin typeface="inter-regular"/>
              </a:rPr>
              <a:t>&gt;</a:t>
            </a:r>
            <a:r>
              <a:rPr lang="en-IN" b="0" i="0" dirty="0">
                <a:solidFill>
                  <a:srgbClr val="000000"/>
                </a:solidFill>
                <a:effectLst/>
                <a:latin typeface="inter-regular"/>
              </a:rPr>
              <a:t>  </a:t>
            </a:r>
          </a:p>
          <a:p>
            <a:endParaRPr lang="en-IN" dirty="0"/>
          </a:p>
        </p:txBody>
      </p:sp>
      <p:pic>
        <p:nvPicPr>
          <p:cNvPr id="5" name="Picture 4">
            <a:extLst>
              <a:ext uri="{FF2B5EF4-FFF2-40B4-BE49-F238E27FC236}">
                <a16:creationId xmlns:a16="http://schemas.microsoft.com/office/drawing/2014/main" id="{7405B28D-FF9A-0D01-961B-202E0FDA0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817" y="2914439"/>
            <a:ext cx="4762500" cy="1885950"/>
          </a:xfrm>
          <a:prstGeom prst="rect">
            <a:avLst/>
          </a:prstGeom>
        </p:spPr>
      </p:pic>
      <p:pic>
        <p:nvPicPr>
          <p:cNvPr id="7" name="Picture 6">
            <a:extLst>
              <a:ext uri="{FF2B5EF4-FFF2-40B4-BE49-F238E27FC236}">
                <a16:creationId xmlns:a16="http://schemas.microsoft.com/office/drawing/2014/main" id="{BECC3526-E0F6-2772-57F5-E1EF7BD08058}"/>
              </a:ext>
            </a:extLst>
          </p:cNvPr>
          <p:cNvPicPr>
            <a:picLocks noChangeAspect="1"/>
          </p:cNvPicPr>
          <p:nvPr/>
        </p:nvPicPr>
        <p:blipFill>
          <a:blip r:embed="rId3"/>
          <a:stretch>
            <a:fillRect/>
          </a:stretch>
        </p:blipFill>
        <p:spPr>
          <a:xfrm>
            <a:off x="1195779" y="3557004"/>
            <a:ext cx="5990089" cy="2312089"/>
          </a:xfrm>
          <a:prstGeom prst="rect">
            <a:avLst/>
          </a:prstGeom>
        </p:spPr>
      </p:pic>
    </p:spTree>
    <p:extLst>
      <p:ext uri="{BB962C8B-B14F-4D97-AF65-F5344CB8AC3E}">
        <p14:creationId xmlns:p14="http://schemas.microsoft.com/office/powerpoint/2010/main" val="3705505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3E07-6370-6E03-C09F-7D219B9239C2}"/>
              </a:ext>
            </a:extLst>
          </p:cNvPr>
          <p:cNvSpPr>
            <a:spLocks noGrp="1"/>
          </p:cNvSpPr>
          <p:nvPr>
            <p:ph type="title"/>
          </p:nvPr>
        </p:nvSpPr>
        <p:spPr/>
        <p:txBody>
          <a:bodyPr/>
          <a:lstStyle/>
          <a:p>
            <a:r>
              <a:rPr lang="en-IN" dirty="0"/>
              <a:t>Merge conflicts</a:t>
            </a:r>
          </a:p>
        </p:txBody>
      </p:sp>
      <p:sp>
        <p:nvSpPr>
          <p:cNvPr id="3" name="Content Placeholder 2">
            <a:extLst>
              <a:ext uri="{FF2B5EF4-FFF2-40B4-BE49-F238E27FC236}">
                <a16:creationId xmlns:a16="http://schemas.microsoft.com/office/drawing/2014/main" id="{82BD6050-2BE1-48B4-A00D-57F977F1A566}"/>
              </a:ext>
            </a:extLst>
          </p:cNvPr>
          <p:cNvSpPr>
            <a:spLocks noGrp="1"/>
          </p:cNvSpPr>
          <p:nvPr>
            <p:ph idx="1"/>
          </p:nvPr>
        </p:nvSpPr>
        <p:spPr/>
        <p:txBody>
          <a:bodyPr/>
          <a:lstStyle/>
          <a:p>
            <a:r>
              <a:rPr lang="en-US" b="0" i="0" dirty="0">
                <a:solidFill>
                  <a:srgbClr val="333333"/>
                </a:solidFill>
                <a:effectLst/>
                <a:latin typeface="inter-regular"/>
              </a:rPr>
              <a:t>When two branches are trying to merge, and both are edited at the same time and in the same file, Git won't be able to identify which version is to take for changes. Such a situation is called merge conflict. If such a situation occurs, it stops just before the merge commit so that you can resolve the conflicts manually.</a:t>
            </a:r>
            <a:endParaRPr lang="en-IN" dirty="0"/>
          </a:p>
        </p:txBody>
      </p:sp>
      <p:pic>
        <p:nvPicPr>
          <p:cNvPr id="5" name="Picture 4">
            <a:extLst>
              <a:ext uri="{FF2B5EF4-FFF2-40B4-BE49-F238E27FC236}">
                <a16:creationId xmlns:a16="http://schemas.microsoft.com/office/drawing/2014/main" id="{FA24ED7C-F0D5-53A2-24CE-E5C29F7A3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200" y="3268132"/>
            <a:ext cx="3718984" cy="2975187"/>
          </a:xfrm>
          <a:prstGeom prst="rect">
            <a:avLst/>
          </a:prstGeom>
        </p:spPr>
      </p:pic>
    </p:spTree>
    <p:extLst>
      <p:ext uri="{BB962C8B-B14F-4D97-AF65-F5344CB8AC3E}">
        <p14:creationId xmlns:p14="http://schemas.microsoft.com/office/powerpoint/2010/main" val="2336221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BAA31-53A8-C578-4188-0E0D023DF7F0}"/>
              </a:ext>
            </a:extLst>
          </p:cNvPr>
          <p:cNvSpPr>
            <a:spLocks noGrp="1"/>
          </p:cNvSpPr>
          <p:nvPr>
            <p:ph type="title"/>
          </p:nvPr>
        </p:nvSpPr>
        <p:spPr/>
        <p:txBody>
          <a:bodyPr/>
          <a:lstStyle/>
          <a:p>
            <a:r>
              <a:rPr lang="en-IN" dirty="0"/>
              <a:t>Git Cheat Sheet</a:t>
            </a:r>
          </a:p>
        </p:txBody>
      </p:sp>
      <p:sp>
        <p:nvSpPr>
          <p:cNvPr id="3" name="Content Placeholder 2">
            <a:extLst>
              <a:ext uri="{FF2B5EF4-FFF2-40B4-BE49-F238E27FC236}">
                <a16:creationId xmlns:a16="http://schemas.microsoft.com/office/drawing/2014/main" id="{5BB85FAD-230D-F870-C672-F0E8A78C0F84}"/>
              </a:ext>
            </a:extLst>
          </p:cNvPr>
          <p:cNvSpPr>
            <a:spLocks noGrp="1"/>
          </p:cNvSpPr>
          <p:nvPr>
            <p:ph idx="1"/>
          </p:nvPr>
        </p:nvSpPr>
        <p:spPr/>
        <p:txBody>
          <a:bodyPr/>
          <a:lstStyle/>
          <a:p>
            <a:r>
              <a:rPr lang="en-IN" dirty="0">
                <a:hlinkClick r:id="rId2"/>
              </a:rPr>
              <a:t>Git Cheat Sheet – </a:t>
            </a:r>
            <a:r>
              <a:rPr lang="en-IN" dirty="0" err="1">
                <a:hlinkClick r:id="rId2"/>
              </a:rPr>
              <a:t>javatpoint</a:t>
            </a:r>
            <a:endParaRPr lang="en-IN" dirty="0"/>
          </a:p>
          <a:p>
            <a:endParaRPr lang="en-IN" dirty="0"/>
          </a:p>
          <a:p>
            <a:r>
              <a:rPr lang="en-IN" dirty="0">
                <a:hlinkClick r:id="rId3"/>
              </a:rPr>
              <a:t>git-cheat-sheet-education (github.com)</a:t>
            </a:r>
            <a:endParaRPr lang="en-IN" dirty="0"/>
          </a:p>
        </p:txBody>
      </p:sp>
    </p:spTree>
    <p:extLst>
      <p:ext uri="{BB962C8B-B14F-4D97-AF65-F5344CB8AC3E}">
        <p14:creationId xmlns:p14="http://schemas.microsoft.com/office/powerpoint/2010/main" val="72088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964986-09FF-7EB4-F221-C24CFE1B1D39}"/>
              </a:ext>
            </a:extLst>
          </p:cNvPr>
          <p:cNvSpPr/>
          <p:nvPr/>
        </p:nvSpPr>
        <p:spPr>
          <a:xfrm>
            <a:off x="1376413" y="1953929"/>
            <a:ext cx="4103573" cy="147507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u="sng" dirty="0">
                <a:solidFill>
                  <a:schemeClr val="bg1"/>
                </a:solidFill>
                <a:hlinkClick r:id="rId2">
                  <a:extLst>
                    <a:ext uri="{A12FA001-AC4F-418D-AE19-62706E023703}">
                      <ahyp:hlinkClr xmlns:ahyp="http://schemas.microsoft.com/office/drawing/2018/hyperlinkcolor" val="tx"/>
                    </a:ext>
                  </a:extLst>
                </a:hlinkClick>
              </a:rPr>
              <a:t>Git - Downloading Package (git-scm.com)</a:t>
            </a:r>
            <a:endParaRPr lang="en-IN" u="sng" dirty="0">
              <a:solidFill>
                <a:schemeClr val="bg1"/>
              </a:solidFill>
            </a:endParaRPr>
          </a:p>
        </p:txBody>
      </p:sp>
      <p:sp>
        <p:nvSpPr>
          <p:cNvPr id="5" name="Rectangle 4">
            <a:extLst>
              <a:ext uri="{FF2B5EF4-FFF2-40B4-BE49-F238E27FC236}">
                <a16:creationId xmlns:a16="http://schemas.microsoft.com/office/drawing/2014/main" id="{25799234-37DF-CA55-D349-661D4330ADCE}"/>
              </a:ext>
            </a:extLst>
          </p:cNvPr>
          <p:cNvSpPr/>
          <p:nvPr/>
        </p:nvSpPr>
        <p:spPr>
          <a:xfrm>
            <a:off x="5893868" y="1953929"/>
            <a:ext cx="4443665" cy="147507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Rectangle 5">
            <a:extLst>
              <a:ext uri="{FF2B5EF4-FFF2-40B4-BE49-F238E27FC236}">
                <a16:creationId xmlns:a16="http://schemas.microsoft.com/office/drawing/2014/main" id="{C33DCABA-754F-2E3C-7496-152FFC100C9E}"/>
              </a:ext>
            </a:extLst>
          </p:cNvPr>
          <p:cNvSpPr/>
          <p:nvPr/>
        </p:nvSpPr>
        <p:spPr>
          <a:xfrm>
            <a:off x="3842081" y="3753894"/>
            <a:ext cx="4103573" cy="17132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B01019D2-56A2-F2FD-A488-E2DC7696A14F}"/>
              </a:ext>
            </a:extLst>
          </p:cNvPr>
          <p:cNvSpPr txBox="1"/>
          <p:nvPr/>
        </p:nvSpPr>
        <p:spPr>
          <a:xfrm>
            <a:off x="1126156" y="654518"/>
            <a:ext cx="5306727" cy="584775"/>
          </a:xfrm>
          <a:prstGeom prst="rect">
            <a:avLst/>
          </a:prstGeom>
          <a:noFill/>
        </p:spPr>
        <p:txBody>
          <a:bodyPr wrap="square" rtlCol="0">
            <a:spAutoFit/>
          </a:bodyPr>
          <a:lstStyle/>
          <a:p>
            <a:r>
              <a:rPr lang="en-IN" sz="3200" dirty="0"/>
              <a:t>INSTALLATION GUIDE</a:t>
            </a:r>
          </a:p>
        </p:txBody>
      </p:sp>
      <p:sp>
        <p:nvSpPr>
          <p:cNvPr id="8" name="TextBox 7">
            <a:extLst>
              <a:ext uri="{FF2B5EF4-FFF2-40B4-BE49-F238E27FC236}">
                <a16:creationId xmlns:a16="http://schemas.microsoft.com/office/drawing/2014/main" id="{5CB1AFEB-AC82-125B-C469-E21A7E6B3856}"/>
              </a:ext>
            </a:extLst>
          </p:cNvPr>
          <p:cNvSpPr txBox="1"/>
          <p:nvPr/>
        </p:nvSpPr>
        <p:spPr>
          <a:xfrm>
            <a:off x="1376413" y="2076692"/>
            <a:ext cx="1813573" cy="369332"/>
          </a:xfrm>
          <a:prstGeom prst="rect">
            <a:avLst/>
          </a:prstGeom>
          <a:noFill/>
        </p:spPr>
        <p:txBody>
          <a:bodyPr wrap="none" rtlCol="0">
            <a:spAutoFit/>
          </a:bodyPr>
          <a:lstStyle/>
          <a:p>
            <a:r>
              <a:rPr lang="en-IN" dirty="0">
                <a:solidFill>
                  <a:schemeClr val="bg1"/>
                </a:solidFill>
              </a:rPr>
              <a:t>Windows User ??</a:t>
            </a:r>
          </a:p>
        </p:txBody>
      </p:sp>
      <p:sp>
        <p:nvSpPr>
          <p:cNvPr id="11" name="TextBox 10">
            <a:extLst>
              <a:ext uri="{FF2B5EF4-FFF2-40B4-BE49-F238E27FC236}">
                <a16:creationId xmlns:a16="http://schemas.microsoft.com/office/drawing/2014/main" id="{5D03E020-AF2A-D4AE-0E54-0BFB3DB1EADA}"/>
              </a:ext>
            </a:extLst>
          </p:cNvPr>
          <p:cNvSpPr txBox="1"/>
          <p:nvPr/>
        </p:nvSpPr>
        <p:spPr>
          <a:xfrm>
            <a:off x="6092791" y="2080864"/>
            <a:ext cx="2332177" cy="369332"/>
          </a:xfrm>
          <a:prstGeom prst="rect">
            <a:avLst/>
          </a:prstGeom>
          <a:noFill/>
        </p:spPr>
        <p:txBody>
          <a:bodyPr wrap="none" rtlCol="0">
            <a:spAutoFit/>
          </a:bodyPr>
          <a:lstStyle/>
          <a:p>
            <a:r>
              <a:rPr lang="en-IN" dirty="0">
                <a:solidFill>
                  <a:schemeClr val="bg1"/>
                </a:solidFill>
              </a:rPr>
              <a:t>Oh ! Or is it MACOS ?? </a:t>
            </a:r>
          </a:p>
        </p:txBody>
      </p:sp>
      <p:sp>
        <p:nvSpPr>
          <p:cNvPr id="12" name="TextBox 11">
            <a:extLst>
              <a:ext uri="{FF2B5EF4-FFF2-40B4-BE49-F238E27FC236}">
                <a16:creationId xmlns:a16="http://schemas.microsoft.com/office/drawing/2014/main" id="{47645373-ABA4-1330-AC4F-83BFE1B9209D}"/>
              </a:ext>
            </a:extLst>
          </p:cNvPr>
          <p:cNvSpPr txBox="1"/>
          <p:nvPr/>
        </p:nvSpPr>
        <p:spPr>
          <a:xfrm>
            <a:off x="6092791" y="2506799"/>
            <a:ext cx="4022576" cy="369332"/>
          </a:xfrm>
          <a:prstGeom prst="rect">
            <a:avLst/>
          </a:prstGeom>
          <a:noFill/>
        </p:spPr>
        <p:txBody>
          <a:bodyPr wrap="none" rtlCol="0">
            <a:spAutoFit/>
          </a:bodyPr>
          <a:lstStyle/>
          <a:p>
            <a:r>
              <a:rPr lang="en-IN" dirty="0">
                <a:solidFill>
                  <a:schemeClr val="bg1"/>
                </a:solidFill>
                <a:hlinkClick r:id="rId3">
                  <a:extLst>
                    <a:ext uri="{A12FA001-AC4F-418D-AE19-62706E023703}">
                      <ahyp:hlinkClr xmlns:ahyp="http://schemas.microsoft.com/office/drawing/2018/hyperlinkcolor" val="tx"/>
                    </a:ext>
                  </a:extLst>
                </a:hlinkClick>
              </a:rPr>
              <a:t>Git - Downloading Package (git-scm.com)</a:t>
            </a:r>
            <a:endParaRPr lang="en-IN" dirty="0">
              <a:solidFill>
                <a:schemeClr val="bg1"/>
              </a:solidFill>
            </a:endParaRPr>
          </a:p>
        </p:txBody>
      </p:sp>
      <p:sp>
        <p:nvSpPr>
          <p:cNvPr id="13" name="TextBox 12">
            <a:extLst>
              <a:ext uri="{FF2B5EF4-FFF2-40B4-BE49-F238E27FC236}">
                <a16:creationId xmlns:a16="http://schemas.microsoft.com/office/drawing/2014/main" id="{1BAEBAE8-A08E-E832-519E-F057CCC4FE26}"/>
              </a:ext>
            </a:extLst>
          </p:cNvPr>
          <p:cNvSpPr txBox="1"/>
          <p:nvPr/>
        </p:nvSpPr>
        <p:spPr>
          <a:xfrm>
            <a:off x="4073087" y="3888047"/>
            <a:ext cx="2906053" cy="369332"/>
          </a:xfrm>
          <a:prstGeom prst="rect">
            <a:avLst/>
          </a:prstGeom>
          <a:noFill/>
        </p:spPr>
        <p:txBody>
          <a:bodyPr wrap="square" rtlCol="0">
            <a:spAutoFit/>
          </a:bodyPr>
          <a:lstStyle/>
          <a:p>
            <a:r>
              <a:rPr lang="en-IN" dirty="0">
                <a:solidFill>
                  <a:schemeClr val="bg1"/>
                </a:solidFill>
              </a:rPr>
              <a:t>Well , if it’s Linux / Unix --</a:t>
            </a:r>
          </a:p>
        </p:txBody>
      </p:sp>
      <p:sp>
        <p:nvSpPr>
          <p:cNvPr id="14" name="TextBox 13">
            <a:extLst>
              <a:ext uri="{FF2B5EF4-FFF2-40B4-BE49-F238E27FC236}">
                <a16:creationId xmlns:a16="http://schemas.microsoft.com/office/drawing/2014/main" id="{34FE0C38-4BC0-59BD-BB37-9B0C790D10A8}"/>
              </a:ext>
            </a:extLst>
          </p:cNvPr>
          <p:cNvSpPr txBox="1"/>
          <p:nvPr/>
        </p:nvSpPr>
        <p:spPr>
          <a:xfrm>
            <a:off x="4092338" y="4472216"/>
            <a:ext cx="3255251" cy="923330"/>
          </a:xfrm>
          <a:prstGeom prst="rect">
            <a:avLst/>
          </a:prstGeom>
          <a:noFill/>
        </p:spPr>
        <p:txBody>
          <a:bodyPr wrap="square" rtlCol="0">
            <a:spAutoFit/>
          </a:bodyPr>
          <a:lstStyle/>
          <a:p>
            <a:r>
              <a:rPr lang="en-IN" dirty="0">
                <a:solidFill>
                  <a:schemeClr val="bg1"/>
                </a:solidFill>
              </a:rPr>
              <a:t>UBUNTU : </a:t>
            </a:r>
            <a:r>
              <a:rPr lang="en-IN" dirty="0" err="1">
                <a:solidFill>
                  <a:schemeClr val="bg1"/>
                </a:solidFill>
              </a:rPr>
              <a:t>sudo</a:t>
            </a:r>
            <a:r>
              <a:rPr lang="en-IN" dirty="0">
                <a:solidFill>
                  <a:schemeClr val="bg1"/>
                </a:solidFill>
              </a:rPr>
              <a:t> apt install git</a:t>
            </a:r>
          </a:p>
          <a:p>
            <a:r>
              <a:rPr lang="en-IN" dirty="0">
                <a:solidFill>
                  <a:schemeClr val="bg1"/>
                </a:solidFill>
              </a:rPr>
              <a:t>	OR</a:t>
            </a:r>
          </a:p>
          <a:p>
            <a:r>
              <a:rPr lang="en-IN" dirty="0">
                <a:solidFill>
                  <a:schemeClr val="bg1"/>
                </a:solidFill>
              </a:rPr>
              <a:t>FEDORA : </a:t>
            </a:r>
            <a:r>
              <a:rPr lang="en-IN" dirty="0" err="1">
                <a:solidFill>
                  <a:schemeClr val="bg1"/>
                </a:solidFill>
              </a:rPr>
              <a:t>sudo</a:t>
            </a:r>
            <a:r>
              <a:rPr lang="en-IN" dirty="0">
                <a:solidFill>
                  <a:schemeClr val="bg1"/>
                </a:solidFill>
              </a:rPr>
              <a:t> yum install git</a:t>
            </a:r>
          </a:p>
        </p:txBody>
      </p:sp>
    </p:spTree>
    <p:extLst>
      <p:ext uri="{BB962C8B-B14F-4D97-AF65-F5344CB8AC3E}">
        <p14:creationId xmlns:p14="http://schemas.microsoft.com/office/powerpoint/2010/main" val="166038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DC12-C379-AD62-79FB-7DFAD7B1ED8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4C32E1E-A418-8ADC-F14E-549F2106456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“Let’s Git </a:t>
            </a:r>
            <a:r>
              <a:rPr lang="en-IN" dirty="0" err="1"/>
              <a:t>init</a:t>
            </a:r>
            <a:r>
              <a:rPr lang="en-IN" dirty="0"/>
              <a:t>”</a:t>
            </a:r>
          </a:p>
        </p:txBody>
      </p:sp>
      <p:pic>
        <p:nvPicPr>
          <p:cNvPr id="5" name="Picture 4">
            <a:extLst>
              <a:ext uri="{FF2B5EF4-FFF2-40B4-BE49-F238E27FC236}">
                <a16:creationId xmlns:a16="http://schemas.microsoft.com/office/drawing/2014/main" id="{3BFED762-E427-0503-9A52-F7A2D61A5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0920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3C2D-DC63-9F1D-F1A4-F5E659B29C62}"/>
              </a:ext>
            </a:extLst>
          </p:cNvPr>
          <p:cNvSpPr>
            <a:spLocks noGrp="1"/>
          </p:cNvSpPr>
          <p:nvPr>
            <p:ph type="title"/>
          </p:nvPr>
        </p:nvSpPr>
        <p:spPr/>
        <p:txBody>
          <a:bodyPr/>
          <a:lstStyle/>
          <a:p>
            <a:r>
              <a:rPr lang="en-IN" dirty="0"/>
              <a:t>Local Version Control System</a:t>
            </a:r>
          </a:p>
        </p:txBody>
      </p:sp>
      <p:pic>
        <p:nvPicPr>
          <p:cNvPr id="5" name="Content Placeholder 4">
            <a:extLst>
              <a:ext uri="{FF2B5EF4-FFF2-40B4-BE49-F238E27FC236}">
                <a16:creationId xmlns:a16="http://schemas.microsoft.com/office/drawing/2014/main" id="{76ED796E-13EB-EE7F-CB3F-8DB6741003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8236" y="1875139"/>
            <a:ext cx="4707444" cy="4022725"/>
          </a:xfrm>
        </p:spPr>
      </p:pic>
      <p:sp>
        <p:nvSpPr>
          <p:cNvPr id="6" name="TextBox 5">
            <a:extLst>
              <a:ext uri="{FF2B5EF4-FFF2-40B4-BE49-F238E27FC236}">
                <a16:creationId xmlns:a16="http://schemas.microsoft.com/office/drawing/2014/main" id="{CF0C7586-17F6-EB0D-AF4F-A064FABD8FAA}"/>
              </a:ext>
            </a:extLst>
          </p:cNvPr>
          <p:cNvSpPr txBox="1"/>
          <p:nvPr/>
        </p:nvSpPr>
        <p:spPr>
          <a:xfrm>
            <a:off x="1280160" y="2338939"/>
            <a:ext cx="4610236" cy="923330"/>
          </a:xfrm>
          <a:prstGeom prst="rect">
            <a:avLst/>
          </a:prstGeom>
          <a:noFill/>
        </p:spPr>
        <p:txBody>
          <a:bodyPr wrap="none" rtlCol="0">
            <a:spAutoFit/>
          </a:bodyPr>
          <a:lstStyle/>
          <a:p>
            <a:r>
              <a:rPr lang="en-IN" dirty="0"/>
              <a:t>A local copy is created in my own computer .</a:t>
            </a:r>
            <a:br>
              <a:rPr lang="en-IN" dirty="0"/>
            </a:br>
            <a:r>
              <a:rPr lang="en-IN" dirty="0"/>
              <a:t>All versions are stored in folder , sub-folders or </a:t>
            </a:r>
          </a:p>
          <a:p>
            <a:r>
              <a:rPr lang="en-IN" dirty="0"/>
              <a:t>A database. That’s the user’s choice.</a:t>
            </a:r>
          </a:p>
        </p:txBody>
      </p:sp>
      <p:sp>
        <p:nvSpPr>
          <p:cNvPr id="7" name="TextBox 6">
            <a:extLst>
              <a:ext uri="{FF2B5EF4-FFF2-40B4-BE49-F238E27FC236}">
                <a16:creationId xmlns:a16="http://schemas.microsoft.com/office/drawing/2014/main" id="{D85A11A7-718B-1B3E-D8BA-D2F0FC2D5D22}"/>
              </a:ext>
            </a:extLst>
          </p:cNvPr>
          <p:cNvSpPr txBox="1"/>
          <p:nvPr/>
        </p:nvSpPr>
        <p:spPr>
          <a:xfrm>
            <a:off x="1280160" y="3886501"/>
            <a:ext cx="4636719" cy="369332"/>
          </a:xfrm>
          <a:prstGeom prst="rect">
            <a:avLst/>
          </a:prstGeom>
          <a:noFill/>
        </p:spPr>
        <p:txBody>
          <a:bodyPr wrap="none" rtlCol="0">
            <a:spAutoFit/>
          </a:bodyPr>
          <a:lstStyle/>
          <a:p>
            <a:r>
              <a:rPr lang="en-IN" dirty="0"/>
              <a:t>But what if I want to collaborate with people ??</a:t>
            </a:r>
          </a:p>
        </p:txBody>
      </p:sp>
      <p:sp>
        <p:nvSpPr>
          <p:cNvPr id="8" name="TextBox 7">
            <a:extLst>
              <a:ext uri="{FF2B5EF4-FFF2-40B4-BE49-F238E27FC236}">
                <a16:creationId xmlns:a16="http://schemas.microsoft.com/office/drawing/2014/main" id="{64C22A9B-54E3-6641-6542-EA4640C5215A}"/>
              </a:ext>
            </a:extLst>
          </p:cNvPr>
          <p:cNvSpPr txBox="1"/>
          <p:nvPr/>
        </p:nvSpPr>
        <p:spPr>
          <a:xfrm>
            <a:off x="1357162" y="4880065"/>
            <a:ext cx="4045018" cy="369332"/>
          </a:xfrm>
          <a:prstGeom prst="rect">
            <a:avLst/>
          </a:prstGeom>
          <a:noFill/>
        </p:spPr>
        <p:txBody>
          <a:bodyPr wrap="none" rtlCol="0">
            <a:spAutoFit/>
          </a:bodyPr>
          <a:lstStyle/>
          <a:p>
            <a:r>
              <a:rPr lang="en-IN" dirty="0"/>
              <a:t>Or what if my computer stops working ??</a:t>
            </a:r>
          </a:p>
        </p:txBody>
      </p:sp>
    </p:spTree>
    <p:extLst>
      <p:ext uri="{BB962C8B-B14F-4D97-AF65-F5344CB8AC3E}">
        <p14:creationId xmlns:p14="http://schemas.microsoft.com/office/powerpoint/2010/main" val="419796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616B-B7CC-5367-4582-3ED96924D4A8}"/>
              </a:ext>
            </a:extLst>
          </p:cNvPr>
          <p:cNvSpPr>
            <a:spLocks noGrp="1"/>
          </p:cNvSpPr>
          <p:nvPr>
            <p:ph type="title"/>
          </p:nvPr>
        </p:nvSpPr>
        <p:spPr/>
        <p:txBody>
          <a:bodyPr>
            <a:normAutofit/>
          </a:bodyPr>
          <a:lstStyle/>
          <a:p>
            <a:r>
              <a:rPr lang="en-IN" sz="4700" dirty="0"/>
              <a:t>Centralised Version Control System (CVCS)</a:t>
            </a:r>
          </a:p>
        </p:txBody>
      </p:sp>
      <p:pic>
        <p:nvPicPr>
          <p:cNvPr id="5" name="Content Placeholder 4">
            <a:extLst>
              <a:ext uri="{FF2B5EF4-FFF2-40B4-BE49-F238E27FC236}">
                <a16:creationId xmlns:a16="http://schemas.microsoft.com/office/drawing/2014/main" id="{491154A0-134F-7AE1-21CA-3532B4A928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5135" y="2107031"/>
            <a:ext cx="5010545" cy="3571874"/>
          </a:xfrm>
        </p:spPr>
      </p:pic>
      <p:sp>
        <p:nvSpPr>
          <p:cNvPr id="6" name="TextBox 5">
            <a:extLst>
              <a:ext uri="{FF2B5EF4-FFF2-40B4-BE49-F238E27FC236}">
                <a16:creationId xmlns:a16="http://schemas.microsoft.com/office/drawing/2014/main" id="{7BE2FFE2-88C4-62F0-76C0-5F00F64AC3AC}"/>
              </a:ext>
            </a:extLst>
          </p:cNvPr>
          <p:cNvSpPr txBox="1"/>
          <p:nvPr/>
        </p:nvSpPr>
        <p:spPr>
          <a:xfrm>
            <a:off x="1097280" y="2107031"/>
            <a:ext cx="4683286" cy="2862322"/>
          </a:xfrm>
          <a:prstGeom prst="rect">
            <a:avLst/>
          </a:prstGeom>
          <a:noFill/>
        </p:spPr>
        <p:txBody>
          <a:bodyPr wrap="square" rtlCol="0">
            <a:spAutoFit/>
          </a:bodyPr>
          <a:lstStyle/>
          <a:p>
            <a:r>
              <a:rPr lang="en-US" dirty="0">
                <a:solidFill>
                  <a:srgbClr val="273239"/>
                </a:solidFill>
                <a:latin typeface="Nunito" pitchFamily="2" charset="0"/>
              </a:rPr>
              <a:t>A C</a:t>
            </a:r>
            <a:r>
              <a:rPr lang="en-US" b="0" i="0" dirty="0">
                <a:solidFill>
                  <a:srgbClr val="273239"/>
                </a:solidFill>
                <a:effectLst/>
                <a:latin typeface="Nunito" pitchFamily="2" charset="0"/>
              </a:rPr>
              <a:t>entralized Version </a:t>
            </a:r>
            <a:r>
              <a:rPr lang="en-US" dirty="0">
                <a:solidFill>
                  <a:srgbClr val="273239"/>
                </a:solidFill>
                <a:latin typeface="Nunito" pitchFamily="2" charset="0"/>
              </a:rPr>
              <a:t>C</a:t>
            </a:r>
            <a:r>
              <a:rPr lang="en-US" b="0" i="0" dirty="0">
                <a:solidFill>
                  <a:srgbClr val="273239"/>
                </a:solidFill>
                <a:effectLst/>
                <a:latin typeface="Nunito" pitchFamily="2" charset="0"/>
              </a:rPr>
              <a:t>ontrol System , </a:t>
            </a:r>
            <a:r>
              <a:rPr lang="en-US" dirty="0">
                <a:solidFill>
                  <a:srgbClr val="273239"/>
                </a:solidFill>
                <a:latin typeface="Nunito" pitchFamily="2" charset="0"/>
              </a:rPr>
              <a:t>H</a:t>
            </a:r>
            <a:r>
              <a:rPr lang="en-US" b="0" i="0" dirty="0">
                <a:solidFill>
                  <a:srgbClr val="273239"/>
                </a:solidFill>
                <a:effectLst/>
                <a:latin typeface="Nunito" pitchFamily="2" charset="0"/>
              </a:rPr>
              <a:t>ere we have a server and a client. The server is the master repository that contains all of the versions of the code. To work on any project, firstly user or client needs to get the code from the master repository or server. So the client communicates with the server and pulls all the code or current version of the code from the server to their local machine. </a:t>
            </a:r>
            <a:endParaRPr lang="en-IN" dirty="0"/>
          </a:p>
        </p:txBody>
      </p:sp>
    </p:spTree>
    <p:extLst>
      <p:ext uri="{BB962C8B-B14F-4D97-AF65-F5344CB8AC3E}">
        <p14:creationId xmlns:p14="http://schemas.microsoft.com/office/powerpoint/2010/main" val="294440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1541-11F1-7126-87D3-47C8A93F36E6}"/>
              </a:ext>
            </a:extLst>
          </p:cNvPr>
          <p:cNvSpPr>
            <a:spLocks noGrp="1"/>
          </p:cNvSpPr>
          <p:nvPr>
            <p:ph type="title"/>
          </p:nvPr>
        </p:nvSpPr>
        <p:spPr/>
        <p:txBody>
          <a:bodyPr>
            <a:normAutofit/>
          </a:bodyPr>
          <a:lstStyle/>
          <a:p>
            <a:r>
              <a:rPr lang="en-IN" sz="4700" dirty="0"/>
              <a:t>Distributed Version Control System (DVCS)</a:t>
            </a:r>
          </a:p>
        </p:txBody>
      </p:sp>
      <p:sp>
        <p:nvSpPr>
          <p:cNvPr id="3" name="Content Placeholder 2">
            <a:extLst>
              <a:ext uri="{FF2B5EF4-FFF2-40B4-BE49-F238E27FC236}">
                <a16:creationId xmlns:a16="http://schemas.microsoft.com/office/drawing/2014/main" id="{F1F9224F-3BC3-2D2C-6AFA-2D2126F1959B}"/>
              </a:ext>
            </a:extLst>
          </p:cNvPr>
          <p:cNvSpPr>
            <a:spLocks noGrp="1"/>
          </p:cNvSpPr>
          <p:nvPr>
            <p:ph idx="1"/>
          </p:nvPr>
        </p:nvSpPr>
        <p:spPr>
          <a:xfrm>
            <a:off x="1097280" y="2054282"/>
            <a:ext cx="4549541" cy="3274907"/>
          </a:xfrm>
        </p:spPr>
        <p:txBody>
          <a:bodyPr/>
          <a:lstStyle/>
          <a:p>
            <a:r>
              <a:rPr lang="en-US" b="0" i="0" dirty="0">
                <a:solidFill>
                  <a:srgbClr val="273239"/>
                </a:solidFill>
                <a:effectLst/>
                <a:latin typeface="Nunito" pitchFamily="2" charset="0"/>
              </a:rPr>
              <a:t>In distributed version control most of the mechanism or model applies the same as centralized. The only major difference you will find here is, instead of one single repository which is the server, here every single developer or client has their own server and they will have a copy of the entire history or version of the code and all of its branches in their local server or machine. </a:t>
            </a:r>
            <a:endParaRPr lang="en-IN" dirty="0"/>
          </a:p>
        </p:txBody>
      </p:sp>
      <p:pic>
        <p:nvPicPr>
          <p:cNvPr id="5" name="Picture 4">
            <a:extLst>
              <a:ext uri="{FF2B5EF4-FFF2-40B4-BE49-F238E27FC236}">
                <a16:creationId xmlns:a16="http://schemas.microsoft.com/office/drawing/2014/main" id="{BCF76851-1179-7913-915F-8A6D9AD76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845734"/>
            <a:ext cx="5606966" cy="4101831"/>
          </a:xfrm>
          <a:prstGeom prst="rect">
            <a:avLst/>
          </a:prstGeom>
        </p:spPr>
      </p:pic>
    </p:spTree>
    <p:extLst>
      <p:ext uri="{BB962C8B-B14F-4D97-AF65-F5344CB8AC3E}">
        <p14:creationId xmlns:p14="http://schemas.microsoft.com/office/powerpoint/2010/main" val="337755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E49E-7B3B-05F9-81C1-CB770882B34E}"/>
              </a:ext>
            </a:extLst>
          </p:cNvPr>
          <p:cNvSpPr>
            <a:spLocks noGrp="1"/>
          </p:cNvSpPr>
          <p:nvPr>
            <p:ph type="title"/>
          </p:nvPr>
        </p:nvSpPr>
        <p:spPr/>
        <p:txBody>
          <a:bodyPr/>
          <a:lstStyle/>
          <a:p>
            <a:r>
              <a:rPr lang="en-IN" dirty="0"/>
              <a:t>Git and </a:t>
            </a:r>
            <a:r>
              <a:rPr lang="en-IN" dirty="0" err="1"/>
              <a:t>Github</a:t>
            </a:r>
            <a:endParaRPr lang="en-IN" dirty="0"/>
          </a:p>
        </p:txBody>
      </p:sp>
      <p:sp>
        <p:nvSpPr>
          <p:cNvPr id="3" name="Content Placeholder 2">
            <a:extLst>
              <a:ext uri="{FF2B5EF4-FFF2-40B4-BE49-F238E27FC236}">
                <a16:creationId xmlns:a16="http://schemas.microsoft.com/office/drawing/2014/main" id="{58FFEDD9-91BC-F009-C54D-20A2B2B15466}"/>
              </a:ext>
            </a:extLst>
          </p:cNvPr>
          <p:cNvSpPr>
            <a:spLocks noGrp="1"/>
          </p:cNvSpPr>
          <p:nvPr>
            <p:ph idx="1"/>
          </p:nvPr>
        </p:nvSpPr>
        <p:spPr/>
        <p:txBody>
          <a:bodyPr>
            <a:normAutofit/>
          </a:bodyPr>
          <a:lstStyle/>
          <a:p>
            <a:pPr algn="just"/>
            <a:r>
              <a:rPr lang="en-US" b="0" i="0" dirty="0">
                <a:solidFill>
                  <a:srgbClr val="333333"/>
                </a:solidFill>
                <a:effectLst/>
                <a:latin typeface="inter-regular"/>
              </a:rPr>
              <a:t>There are many words to define </a:t>
            </a:r>
            <a:r>
              <a:rPr lang="en-US" b="0" i="0" u="none" strike="noStrike" dirty="0">
                <a:solidFill>
                  <a:srgbClr val="008000"/>
                </a:solidFill>
                <a:effectLst/>
                <a:latin typeface="inter-regular"/>
                <a:hlinkClick r:id="rId2"/>
              </a:rPr>
              <a:t>git</a:t>
            </a:r>
            <a:r>
              <a:rPr lang="en-US" b="0" i="0" dirty="0">
                <a:solidFill>
                  <a:srgbClr val="333333"/>
                </a:solidFill>
                <a:effectLst/>
                <a:latin typeface="inter-regular"/>
              </a:rPr>
              <a:t>, but it is an open-source distributed version control system in simpler words.</a:t>
            </a:r>
            <a:endParaRPr lang="en-US" b="1" dirty="0">
              <a:solidFill>
                <a:srgbClr val="333333"/>
              </a:solidFill>
              <a:latin typeface="inter-bold"/>
            </a:endParaRPr>
          </a:p>
          <a:p>
            <a:pPr algn="just"/>
            <a:r>
              <a:rPr lang="en-US" b="1" i="0" dirty="0">
                <a:solidFill>
                  <a:srgbClr val="333333"/>
                </a:solidFill>
                <a:effectLst/>
                <a:latin typeface="inter-bold"/>
              </a:rPr>
              <a:t>Why is git needed?</a:t>
            </a:r>
            <a:endParaRPr lang="en-US" b="0" i="0" dirty="0">
              <a:solidFill>
                <a:srgbClr val="333333"/>
              </a:solidFill>
              <a:effectLst/>
              <a:latin typeface="inter-regular"/>
            </a:endParaRPr>
          </a:p>
          <a:p>
            <a:pPr algn="just"/>
            <a:r>
              <a:rPr lang="en-US" b="0" i="0" dirty="0">
                <a:solidFill>
                  <a:srgbClr val="333333"/>
                </a:solidFill>
                <a:effectLst/>
                <a:latin typeface="inter-regular"/>
              </a:rPr>
              <a:t>When a team works on real-life projects, git helps ensure no code conflicts between the developers. Furthermore, the project requirements change often. So a git manages all the versions. If needed, we can also go back to the original code. The concept of branching allows several projects to run in the same codebase.</a:t>
            </a:r>
            <a:endParaRPr lang="en-IN" dirty="0"/>
          </a:p>
          <a:p>
            <a:r>
              <a:rPr lang="en-US" b="0" i="0" u="none" strike="noStrike" dirty="0">
                <a:solidFill>
                  <a:srgbClr val="008000"/>
                </a:solidFill>
                <a:effectLst/>
                <a:latin typeface="inter-regular"/>
                <a:hlinkClick r:id="rId3"/>
              </a:rPr>
              <a:t>GitHub</a:t>
            </a:r>
            <a:r>
              <a:rPr lang="en-US" b="0" i="0" dirty="0">
                <a:solidFill>
                  <a:srgbClr val="333333"/>
                </a:solidFill>
                <a:effectLst/>
                <a:latin typeface="inter-regular"/>
              </a:rPr>
              <a:t> is a </a:t>
            </a:r>
            <a:r>
              <a:rPr lang="en-US" b="0" i="0" u="none" strike="noStrike" dirty="0">
                <a:solidFill>
                  <a:srgbClr val="008000"/>
                </a:solidFill>
                <a:effectLst/>
                <a:latin typeface="inter-regular"/>
                <a:hlinkClick r:id="rId4"/>
              </a:rPr>
              <a:t>Git repository</a:t>
            </a:r>
            <a:r>
              <a:rPr lang="en-US" b="0" i="0" dirty="0">
                <a:solidFill>
                  <a:srgbClr val="333333"/>
                </a:solidFill>
                <a:effectLst/>
                <a:latin typeface="inter-regular"/>
              </a:rPr>
              <a:t> hosting service that provides a web-based graphical interface. It is the largest community in the world. Whenever a project is open-source, that particular repository gains exposure to the public and invites several people to contribute.</a:t>
            </a:r>
            <a:endParaRPr lang="en-IN" dirty="0"/>
          </a:p>
        </p:txBody>
      </p:sp>
    </p:spTree>
    <p:extLst>
      <p:ext uri="{BB962C8B-B14F-4D97-AF65-F5344CB8AC3E}">
        <p14:creationId xmlns:p14="http://schemas.microsoft.com/office/powerpoint/2010/main" val="283237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1CF6-0D70-7DC4-6679-D44F2F6EF0CB}"/>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0E6DB9F6-39D1-B0B3-5FC7-29C8C2FCD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663" y="1909763"/>
            <a:ext cx="5715000" cy="3895725"/>
          </a:xfrm>
        </p:spPr>
      </p:pic>
    </p:spTree>
    <p:extLst>
      <p:ext uri="{BB962C8B-B14F-4D97-AF65-F5344CB8AC3E}">
        <p14:creationId xmlns:p14="http://schemas.microsoft.com/office/powerpoint/2010/main" val="38141009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161</TotalTime>
  <Words>1319</Words>
  <Application>Microsoft Office PowerPoint</Application>
  <PresentationFormat>Widescreen</PresentationFormat>
  <Paragraphs>103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inter-bold</vt:lpstr>
      <vt:lpstr>inter-regular</vt:lpstr>
      <vt:lpstr>Nunito</vt:lpstr>
      <vt:lpstr>open sans</vt:lpstr>
      <vt:lpstr>Retrospect</vt:lpstr>
      <vt:lpstr>PowerPoint Presentation</vt:lpstr>
      <vt:lpstr>PowerPoint Presentation</vt:lpstr>
      <vt:lpstr>PowerPoint Presentation</vt:lpstr>
      <vt:lpstr>PowerPoint Presentation</vt:lpstr>
      <vt:lpstr>Local Version Control System</vt:lpstr>
      <vt:lpstr>Centralised Version Control System (CVCS)</vt:lpstr>
      <vt:lpstr>Distributed Version Control System (DVCS)</vt:lpstr>
      <vt:lpstr>Git and Github</vt:lpstr>
      <vt:lpstr>PowerPoint Presentation</vt:lpstr>
      <vt:lpstr>Advantages of Git</vt:lpstr>
      <vt:lpstr>Git commands</vt:lpstr>
      <vt:lpstr>For new git users</vt:lpstr>
      <vt:lpstr>Git init</vt:lpstr>
      <vt:lpstr>Git Status</vt:lpstr>
      <vt:lpstr>Git add</vt:lpstr>
      <vt:lpstr>PowerPoint Presentation</vt:lpstr>
      <vt:lpstr>PowerPoint Presentation</vt:lpstr>
      <vt:lpstr>PowerPoint Presentation</vt:lpstr>
      <vt:lpstr>PowerPoint Presentation</vt:lpstr>
      <vt:lpstr>PowerPoint Presentation</vt:lpstr>
      <vt:lpstr>Git Commit</vt:lpstr>
      <vt:lpstr>Git clone</vt:lpstr>
      <vt:lpstr>Git ignore</vt:lpstr>
      <vt:lpstr>Git Fork</vt:lpstr>
      <vt:lpstr>Git Push</vt:lpstr>
      <vt:lpstr>Git pull</vt:lpstr>
      <vt:lpstr>Git merge</vt:lpstr>
      <vt:lpstr>Merge conflicts</vt:lpstr>
      <vt:lpstr>Git Cheat 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Author</dc:creator>
  <cp:lastModifiedBy>LENOVO</cp:lastModifiedBy>
  <cp:revision>6</cp:revision>
  <dcterms:created xsi:type="dcterms:W3CDTF">2023-09-15T07:15:16Z</dcterms:created>
  <dcterms:modified xsi:type="dcterms:W3CDTF">2023-10-12T17:09:28Z</dcterms:modified>
</cp:coreProperties>
</file>