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44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2300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detail, For goal 1, we can compare each word of review text against a lexicon of positive/negative words, and count the number of review words in the lexicon. For 2, we could use some query language to get the result.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00"/>
            </a:lvl1pPr>
            <a:lvl2pPr marL="0" indent="457200">
              <a:buSzTx/>
              <a:buFontTx/>
              <a:buNone/>
              <a:defRPr sz="1700"/>
            </a:lvl2pPr>
            <a:lvl3pPr marL="0" indent="914400">
              <a:buSzTx/>
              <a:buFontTx/>
              <a:buNone/>
              <a:defRPr sz="1700"/>
            </a:lvl3pPr>
            <a:lvl4pPr marL="0" indent="1371600">
              <a:buSzTx/>
              <a:buFontTx/>
              <a:buNone/>
              <a:defRPr sz="1700"/>
            </a:lvl4pPr>
            <a:lvl5pPr marL="0" indent="1828800">
              <a:buSzTx/>
              <a:buFontTx/>
              <a:buNone/>
              <a:defRPr sz="1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lp.com/dataset_challen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838200" y="713467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400"/>
            </a:lvl1pPr>
          </a:lstStyle>
          <a:p>
            <a:r>
              <a:t>Yelp Review Data Analysis</a:t>
            </a:r>
          </a:p>
        </p:txBody>
      </p:sp>
      <p:sp>
        <p:nvSpPr>
          <p:cNvPr id="113" name="Shape 113"/>
          <p:cNvSpPr/>
          <p:nvPr/>
        </p:nvSpPr>
        <p:spPr>
          <a:xfrm>
            <a:off x="1821032" y="3248012"/>
            <a:ext cx="6622744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Course: Big-Data Sys Engr Using Scala</a:t>
            </a:r>
          </a:p>
          <a:p>
            <a:endParaRPr/>
          </a:p>
          <a:p>
            <a:r>
              <a:t>Professor: Robin Hillyard</a:t>
            </a:r>
          </a:p>
          <a:p>
            <a:endParaRPr/>
          </a:p>
          <a:p>
            <a:r>
              <a:t>Team: Songzhe Zhang &amp; Wanli Ma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4444"/>
                </a:solidFill>
                <a:latin typeface="inherit"/>
                <a:ea typeface="inherit"/>
                <a:cs typeface="inherit"/>
                <a:sym typeface="inherit"/>
              </a:defRPr>
            </a:lvl1pPr>
          </a:lstStyle>
          <a:p>
            <a:r>
              <a:t>Goals of the project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838200" y="2085975"/>
            <a:ext cx="10515600" cy="3228975"/>
          </a:xfrm>
          <a:prstGeom prst="rect">
            <a:avLst/>
          </a:prstGeom>
        </p:spPr>
        <p:txBody>
          <a:bodyPr/>
          <a:lstStyle/>
          <a:p>
            <a:r>
              <a:t>For each rate level(or star), we make a statistics of the most-frequent phrases(unigram, bigrams and trigrams).</a:t>
            </a:r>
          </a:p>
          <a:p>
            <a:r>
              <a:t>Execute the machine learning algorithms, predict rate of the review data.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700087" y="123825"/>
            <a:ext cx="10515601" cy="720725"/>
          </a:xfrm>
          <a:prstGeom prst="rect">
            <a:avLst/>
          </a:prstGeom>
        </p:spPr>
        <p:txBody>
          <a:bodyPr/>
          <a:lstStyle>
            <a:lvl1pPr algn="ctr" defTabSz="868680">
              <a:defRPr sz="4180">
                <a:solidFill>
                  <a:srgbClr val="444444"/>
                </a:solidFill>
                <a:latin typeface="inherit"/>
                <a:ea typeface="inherit"/>
                <a:cs typeface="inherit"/>
                <a:sym typeface="inherit"/>
              </a:defRPr>
            </a:lvl1pPr>
          </a:lstStyle>
          <a:p>
            <a:r>
              <a:t>Data sources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561975" y="844550"/>
            <a:ext cx="10791825" cy="55823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200"/>
            </a:pPr>
            <a:r>
              <a:t>    The data we used comes from the following link: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https://www.yelp.com/dataset_challenge</a:t>
            </a:r>
            <a:r>
              <a:t>.</a:t>
            </a:r>
          </a:p>
          <a:p>
            <a:pPr>
              <a:lnSpc>
                <a:spcPct val="72000"/>
              </a:lnSpc>
              <a:defRPr sz="2200"/>
            </a:pPr>
            <a:r>
              <a:t>Dataset: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 b="1"/>
            </a:pPr>
            <a:r>
              <a:t>2.2M</a:t>
            </a:r>
            <a:r>
              <a:rPr b="0"/>
              <a:t> reviews and </a:t>
            </a:r>
            <a:r>
              <a:t>591K</a:t>
            </a:r>
            <a:r>
              <a:rPr b="0"/>
              <a:t> tips by </a:t>
            </a:r>
            <a:r>
              <a:t>552K</a:t>
            </a:r>
            <a:r>
              <a:rPr b="0"/>
              <a:t> users for </a:t>
            </a:r>
            <a:r>
              <a:t>77K</a:t>
            </a:r>
            <a:r>
              <a:rPr b="0"/>
              <a:t> businesses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 b="1"/>
            </a:pPr>
            <a:r>
              <a:t>566K</a:t>
            </a:r>
            <a:r>
              <a:rPr b="0"/>
              <a:t> business attributes, e.g., hours, parking availability, ambience.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Social network of </a:t>
            </a:r>
            <a:r>
              <a:rPr b="1"/>
              <a:t>552K</a:t>
            </a:r>
            <a:r>
              <a:t> users for a total of </a:t>
            </a:r>
            <a:r>
              <a:rPr b="1"/>
              <a:t>3.5M</a:t>
            </a:r>
            <a:r>
              <a:t> social edges.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Aggregated check-ins over time for each of the </a:t>
            </a:r>
            <a:r>
              <a:rPr b="1"/>
              <a:t>77K</a:t>
            </a:r>
            <a:r>
              <a:t> businesses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 b="1"/>
            </a:pPr>
            <a:r>
              <a:t>200,000</a:t>
            </a:r>
            <a:r>
              <a:rPr b="0"/>
              <a:t> pictures from the included businesses</a:t>
            </a:r>
          </a:p>
          <a:p>
            <a:pPr>
              <a:lnSpc>
                <a:spcPct val="72000"/>
              </a:lnSpc>
              <a:defRPr sz="2200"/>
            </a:pPr>
            <a:r>
              <a:t>Cities: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U.K.: Edinburgh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Germany: Karlsruhe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Canada: Montreal and Waterloo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U.S.: Pittsburgh, Charlotte, Urbana-Champaign, Phoenix, Las Vegas, Madison</a:t>
            </a:r>
          </a:p>
          <a:p>
            <a:pPr marL="0" indent="0">
              <a:lnSpc>
                <a:spcPct val="72000"/>
              </a:lnSpc>
              <a:buSzTx/>
              <a:buNone/>
              <a:defRPr sz="2200"/>
            </a:pPr>
            <a:r>
              <a:t>The data is provided in the form of five JSON files. Each file is composed of a single object type, one json-object per-line. Respectively, these five files are businesses, check-ins, reviews, tips, and users. For example, objects in the review.json ant check-in.json files: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4444"/>
                </a:solidFill>
                <a:latin typeface="inherit"/>
                <a:ea typeface="inherit"/>
                <a:cs typeface="inherit"/>
                <a:sym typeface="inherit"/>
              </a:defRPr>
            </a:lvl1pPr>
          </a:lstStyle>
          <a:p>
            <a:r>
              <a:t>Data sources</a:t>
            </a:r>
          </a:p>
        </p:txBody>
      </p:sp>
      <p:pic>
        <p:nvPicPr>
          <p:cNvPr id="122" name="image2.png" descr="Macintosh HD:Users:wanlima:Desktop:屏幕快照 2016-03-02 上午12.35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7408" y="1693228"/>
            <a:ext cx="8037184" cy="4565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4444"/>
                </a:solidFill>
                <a:latin typeface="inherit"/>
                <a:ea typeface="inherit"/>
                <a:cs typeface="inherit"/>
                <a:sym typeface="inherit"/>
              </a:defRPr>
            </a:lvl1pPr>
          </a:lstStyle>
          <a:p>
            <a:r>
              <a:t>Methodology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84700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/>
            </a:pPr>
            <a:r>
              <a:t>Data parser: Using Spark do some pre-process of the dataset, clean empty, miss format data from the dataset, and then extract data information that we need to use. 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Statistic: Count the frequency of each words/phrases in different review level using MapReduce and Spark. 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Data Analysis: Visualize statistic dataset and try to understand the dataset.Compare each review level data and exclude same words/phrases to get the feature words/phrases of each review level.  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Machine Learning: according to the context of the review and the most frequency phrase, predict the stars of a certain business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 129"/>
          <p:cNvGraphicFramePr/>
          <p:nvPr>
            <p:extLst>
              <p:ext uri="{D42A27DB-BD31-4B8C-83A1-F6EECF244321}">
                <p14:modId xmlns:p14="http://schemas.microsoft.com/office/powerpoint/2010/main" val="2180602986"/>
              </p:ext>
            </p:extLst>
          </p:nvPr>
        </p:nvGraphicFramePr>
        <p:xfrm>
          <a:off x="1698062" y="1803400"/>
          <a:ext cx="8795874" cy="3581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97937"/>
                <a:gridCol w="4397937"/>
              </a:tblGrid>
              <a:tr h="596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Time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Tasks</a:t>
                      </a:r>
                    </a:p>
                  </a:txBody>
                  <a:tcPr marL="0" marR="0" marT="0" marB="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dirty="0"/>
                        <a:t>3/15 ~ 3</a:t>
                      </a:r>
                      <a:r>
                        <a:rPr sz="2100" dirty="0" smtClean="0"/>
                        <a:t>/</a:t>
                      </a:r>
                      <a:r>
                        <a:rPr lang="en-US" sz="2100" dirty="0" smtClean="0"/>
                        <a:t>31</a:t>
                      </a:r>
                      <a:r>
                        <a:rPr sz="2100" dirty="0" smtClean="0"/>
                        <a:t> </a:t>
                      </a:r>
                      <a:r>
                        <a:rPr sz="2100" dirty="0"/>
                        <a:t>(</a:t>
                      </a:r>
                      <a:r>
                        <a:rPr sz="2100" dirty="0" smtClean="0"/>
                        <a:t>1</a:t>
                      </a:r>
                      <a:r>
                        <a:rPr lang="en-US" sz="2100" dirty="0" smtClean="0"/>
                        <a:t>6</a:t>
                      </a:r>
                      <a:r>
                        <a:rPr sz="2100" dirty="0" smtClean="0"/>
                        <a:t> </a:t>
                      </a:r>
                      <a:r>
                        <a:rPr sz="2100" dirty="0"/>
                        <a:t>days)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1" indent="228600" algn="ctr" defTabSz="22860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700"/>
                      </a:pPr>
                      <a:r>
                        <a:t>Statistics of the most-frequent phrases Using Scala.</a:t>
                      </a:r>
                    </a:p>
                  </a:txBody>
                  <a:tcPr marL="0" marR="0" marT="0" marB="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100" dirty="0" smtClean="0"/>
                        <a:t>4/01</a:t>
                      </a:r>
                      <a:r>
                        <a:rPr sz="2100" dirty="0" smtClean="0"/>
                        <a:t>~ </a:t>
                      </a:r>
                      <a:r>
                        <a:rPr sz="2100" dirty="0"/>
                        <a:t>4/</a:t>
                      </a:r>
                      <a:r>
                        <a:rPr sz="2100" dirty="0" smtClean="0"/>
                        <a:t>0</a:t>
                      </a:r>
                      <a:r>
                        <a:rPr lang="en-US" sz="2100" dirty="0" smtClean="0"/>
                        <a:t>3</a:t>
                      </a:r>
                      <a:r>
                        <a:rPr sz="2100" dirty="0" smtClean="0"/>
                        <a:t> </a:t>
                      </a:r>
                      <a:r>
                        <a:rPr sz="2100" dirty="0"/>
                        <a:t>(3 days)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700" dirty="0"/>
                        <a:t>Deploy on AWS</a:t>
                      </a:r>
                    </a:p>
                  </a:txBody>
                  <a:tcPr marL="0" marR="0" marT="0" marB="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4/</a:t>
                      </a:r>
                      <a:r>
                        <a:rPr sz="2100" smtClean="0"/>
                        <a:t>0</a:t>
                      </a:r>
                      <a:r>
                        <a:rPr lang="en-US" sz="2100" smtClean="0"/>
                        <a:t>4</a:t>
                      </a:r>
                      <a:r>
                        <a:rPr sz="2100" smtClean="0"/>
                        <a:t> </a:t>
                      </a:r>
                      <a:r>
                        <a:rPr sz="2100"/>
                        <a:t>~ 4/</a:t>
                      </a:r>
                      <a:r>
                        <a:rPr sz="2100" smtClean="0"/>
                        <a:t>0</a:t>
                      </a:r>
                      <a:r>
                        <a:rPr lang="en-US" sz="2100" smtClean="0"/>
                        <a:t>7</a:t>
                      </a:r>
                      <a:r>
                        <a:rPr sz="2100" smtClean="0"/>
                        <a:t> (</a:t>
                      </a:r>
                      <a:r>
                        <a:rPr lang="en-US" sz="2100" smtClean="0"/>
                        <a:t>4</a:t>
                      </a:r>
                      <a:r>
                        <a:rPr sz="2100" smtClean="0"/>
                        <a:t> </a:t>
                      </a:r>
                      <a:r>
                        <a:rPr sz="2100"/>
                        <a:t>days)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700"/>
                        <a:t>Visualization</a:t>
                      </a:r>
                    </a:p>
                  </a:txBody>
                  <a:tcPr marL="0" marR="0" marT="0" marB="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4/08 ~ 4/17 (10 days)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700"/>
                        <a:t>Machine Learning (MLlib)</a:t>
                      </a:r>
                    </a:p>
                  </a:txBody>
                  <a:tcPr marL="0" marR="0" marT="0" marB="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/>
                        <a:t>4/18 ~ 4/19 (2 days)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700" dirty="0"/>
                        <a:t>Integration all parts together and self-acceptance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4444"/>
                </a:solidFill>
                <a:latin typeface="inherit"/>
                <a:ea typeface="inherit"/>
                <a:cs typeface="inherit"/>
                <a:sym typeface="inherit"/>
              </a:defRPr>
            </a:lvl1pPr>
          </a:lstStyle>
          <a:p>
            <a:r>
              <a:t>Milestones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Scala Programming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 Programing Language Scala (parser, word counter)</a:t>
            </a:r>
          </a:p>
          <a:p>
            <a:r>
              <a:t>Spark (Map/Reduce)</a:t>
            </a:r>
          </a:p>
          <a:p>
            <a:r>
              <a:t>Machine Learning (MLlib)</a:t>
            </a:r>
          </a:p>
          <a:p>
            <a:r>
              <a:t>Cloud computing AWS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44444"/>
                </a:solidFill>
                <a:latin typeface="inherit"/>
                <a:ea typeface="inherit"/>
                <a:cs typeface="inherit"/>
                <a:sym typeface="inherit"/>
              </a:defRPr>
            </a:lvl1pPr>
          </a:lstStyle>
          <a:p>
            <a:r>
              <a:t>Acceptance criteria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Successfully make statistic of 2.2M review records for counting the frequency of each word/phrase in each level review.</a:t>
            </a:r>
          </a:p>
          <a:p>
            <a:r>
              <a:t>Using 20% of the review data as the input of the machine learning model, check the output with the real stars. The correct rate reach more than 80%, then the goal is accomplished.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自定义</PresentationFormat>
  <Paragraphs>52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Yelp Review Data Analysis</vt:lpstr>
      <vt:lpstr>Goals of the project</vt:lpstr>
      <vt:lpstr>Data sources</vt:lpstr>
      <vt:lpstr>Data sources</vt:lpstr>
      <vt:lpstr>Methodology</vt:lpstr>
      <vt:lpstr>Milestones</vt:lpstr>
      <vt:lpstr>Scala Programming</vt:lpstr>
      <vt:lpstr>Acceptance criteria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Data Analysis</dc:title>
  <cp:lastModifiedBy>wanli ma</cp:lastModifiedBy>
  <cp:revision>1</cp:revision>
  <dcterms:modified xsi:type="dcterms:W3CDTF">2016-03-29T23:06:00Z</dcterms:modified>
</cp:coreProperties>
</file>