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16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66" r:id="rId9"/>
    <p:sldId id="268" r:id="rId10"/>
    <p:sldId id="267" r:id="rId11"/>
    <p:sldId id="27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5ED77-DB14-4830-A28F-6F3070BBEF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9AC56-431A-42EA-B9B0-7CA5454A766C}">
      <dgm:prSet/>
      <dgm:spPr/>
      <dgm:t>
        <a:bodyPr/>
        <a:lstStyle/>
        <a:p>
          <a:r>
            <a:rPr lang="en-US"/>
            <a:t>Analyze the dataset to figure out how people think about the coronavirus and use machine learning models to add some tags like worried, not worried to tweets.</a:t>
          </a:r>
        </a:p>
      </dgm:t>
    </dgm:pt>
    <dgm:pt modelId="{DC4D8B11-7E28-45A8-81E3-3EF7F490102F}" type="parTrans" cxnId="{6DC48F02-587C-4C5A-A6C0-C3D7E700FC62}">
      <dgm:prSet/>
      <dgm:spPr/>
      <dgm:t>
        <a:bodyPr/>
        <a:lstStyle/>
        <a:p>
          <a:endParaRPr lang="en-US"/>
        </a:p>
      </dgm:t>
    </dgm:pt>
    <dgm:pt modelId="{1A9C2A38-93DA-4155-A16E-DED292AF9039}" type="sibTrans" cxnId="{6DC48F02-587C-4C5A-A6C0-C3D7E700FC62}">
      <dgm:prSet/>
      <dgm:spPr/>
      <dgm:t>
        <a:bodyPr/>
        <a:lstStyle/>
        <a:p>
          <a:endParaRPr lang="en-US"/>
        </a:p>
      </dgm:t>
    </dgm:pt>
    <dgm:pt modelId="{CA429B0C-88DD-42F0-A099-9429B13B4EC3}">
      <dgm:prSet/>
      <dgm:spPr/>
      <dgm:t>
        <a:bodyPr/>
        <a:lstStyle/>
        <a:p>
          <a:r>
            <a:rPr lang="en-US"/>
            <a:t>From Technology Perspective, Learn Apache Kafka , Apache Spark and Apache Zeppelin.</a:t>
          </a:r>
        </a:p>
      </dgm:t>
    </dgm:pt>
    <dgm:pt modelId="{1CCD8762-3497-42ED-809D-63526D93F182}" type="parTrans" cxnId="{DC539059-CD22-4FFB-A5D9-B43A358998EE}">
      <dgm:prSet/>
      <dgm:spPr/>
      <dgm:t>
        <a:bodyPr/>
        <a:lstStyle/>
        <a:p>
          <a:endParaRPr lang="en-US"/>
        </a:p>
      </dgm:t>
    </dgm:pt>
    <dgm:pt modelId="{F157C1A1-0477-4E36-9162-0CAD30D5865A}" type="sibTrans" cxnId="{DC539059-CD22-4FFB-A5D9-B43A358998EE}">
      <dgm:prSet/>
      <dgm:spPr/>
      <dgm:t>
        <a:bodyPr/>
        <a:lstStyle/>
        <a:p>
          <a:endParaRPr lang="en-US"/>
        </a:p>
      </dgm:t>
    </dgm:pt>
    <dgm:pt modelId="{A8A14844-84E0-4BD2-8FFC-B396B282CD98}" type="pres">
      <dgm:prSet presAssocID="{4B55ED77-DB14-4830-A28F-6F3070BBEF65}" presName="root" presStyleCnt="0">
        <dgm:presLayoutVars>
          <dgm:dir/>
          <dgm:resizeHandles val="exact"/>
        </dgm:presLayoutVars>
      </dgm:prSet>
      <dgm:spPr/>
    </dgm:pt>
    <dgm:pt modelId="{31B80AD1-E34E-4BE3-A8F8-D63C1A14B6C1}" type="pres">
      <dgm:prSet presAssocID="{B799AC56-431A-42EA-B9B0-7CA5454A766C}" presName="compNode" presStyleCnt="0"/>
      <dgm:spPr/>
    </dgm:pt>
    <dgm:pt modelId="{24E5B180-C539-4826-B45B-CC6150838DB3}" type="pres">
      <dgm:prSet presAssocID="{B799AC56-431A-42EA-B9B0-7CA5454A766C}" presName="bgRect" presStyleLbl="bgShp" presStyleIdx="0" presStyleCnt="2"/>
      <dgm:spPr/>
    </dgm:pt>
    <dgm:pt modelId="{69B4CDC5-C759-4C56-B797-E19A390B9C78}" type="pres">
      <dgm:prSet presAssocID="{B799AC56-431A-42EA-B9B0-7CA5454A76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713198-9550-4874-BAA8-3E6086DD2E77}" type="pres">
      <dgm:prSet presAssocID="{B799AC56-431A-42EA-B9B0-7CA5454A766C}" presName="spaceRect" presStyleCnt="0"/>
      <dgm:spPr/>
    </dgm:pt>
    <dgm:pt modelId="{A5CE9D0F-0A99-44A1-AB7D-C259899E44EA}" type="pres">
      <dgm:prSet presAssocID="{B799AC56-431A-42EA-B9B0-7CA5454A766C}" presName="parTx" presStyleLbl="revTx" presStyleIdx="0" presStyleCnt="2">
        <dgm:presLayoutVars>
          <dgm:chMax val="0"/>
          <dgm:chPref val="0"/>
        </dgm:presLayoutVars>
      </dgm:prSet>
      <dgm:spPr/>
    </dgm:pt>
    <dgm:pt modelId="{8DFABF79-F52E-4C5D-B38D-E9016FBF0035}" type="pres">
      <dgm:prSet presAssocID="{1A9C2A38-93DA-4155-A16E-DED292AF9039}" presName="sibTrans" presStyleCnt="0"/>
      <dgm:spPr/>
    </dgm:pt>
    <dgm:pt modelId="{2FE2A39E-5C70-4899-B94A-6332AD176267}" type="pres">
      <dgm:prSet presAssocID="{CA429B0C-88DD-42F0-A099-9429B13B4EC3}" presName="compNode" presStyleCnt="0"/>
      <dgm:spPr/>
    </dgm:pt>
    <dgm:pt modelId="{BBA6E8F3-FEA2-4EC7-8E70-AA8F6C3243A9}" type="pres">
      <dgm:prSet presAssocID="{CA429B0C-88DD-42F0-A099-9429B13B4EC3}" presName="bgRect" presStyleLbl="bgShp" presStyleIdx="1" presStyleCnt="2"/>
      <dgm:spPr/>
    </dgm:pt>
    <dgm:pt modelId="{A93FDD14-DCF1-4B98-A9E3-00167E344A7B}" type="pres">
      <dgm:prSet presAssocID="{CA429B0C-88DD-42F0-A099-9429B13B4E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E03ED3-5DAC-4A0E-B28D-148B71DDFBC5}" type="pres">
      <dgm:prSet presAssocID="{CA429B0C-88DD-42F0-A099-9429B13B4EC3}" presName="spaceRect" presStyleCnt="0"/>
      <dgm:spPr/>
    </dgm:pt>
    <dgm:pt modelId="{5105CDC6-A733-4E1B-ABB5-080E9E84BC6F}" type="pres">
      <dgm:prSet presAssocID="{CA429B0C-88DD-42F0-A099-9429B13B4E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C48F02-587C-4C5A-A6C0-C3D7E700FC62}" srcId="{4B55ED77-DB14-4830-A28F-6F3070BBEF65}" destId="{B799AC56-431A-42EA-B9B0-7CA5454A766C}" srcOrd="0" destOrd="0" parTransId="{DC4D8B11-7E28-45A8-81E3-3EF7F490102F}" sibTransId="{1A9C2A38-93DA-4155-A16E-DED292AF9039}"/>
    <dgm:cxn modelId="{7DA0B733-79FA-4822-A10B-4BF285840FB2}" type="presOf" srcId="{B799AC56-431A-42EA-B9B0-7CA5454A766C}" destId="{A5CE9D0F-0A99-44A1-AB7D-C259899E44EA}" srcOrd="0" destOrd="0" presId="urn:microsoft.com/office/officeart/2018/2/layout/IconVerticalSolidList"/>
    <dgm:cxn modelId="{F5DDC637-F668-4374-B832-67C6998FC9DC}" type="presOf" srcId="{4B55ED77-DB14-4830-A28F-6F3070BBEF65}" destId="{A8A14844-84E0-4BD2-8FFC-B396B282CD98}" srcOrd="0" destOrd="0" presId="urn:microsoft.com/office/officeart/2018/2/layout/IconVerticalSolidList"/>
    <dgm:cxn modelId="{DC539059-CD22-4FFB-A5D9-B43A358998EE}" srcId="{4B55ED77-DB14-4830-A28F-6F3070BBEF65}" destId="{CA429B0C-88DD-42F0-A099-9429B13B4EC3}" srcOrd="1" destOrd="0" parTransId="{1CCD8762-3497-42ED-809D-63526D93F182}" sibTransId="{F157C1A1-0477-4E36-9162-0CAD30D5865A}"/>
    <dgm:cxn modelId="{884FF6BF-1D42-467A-B11C-EED7E303A52E}" type="presOf" srcId="{CA429B0C-88DD-42F0-A099-9429B13B4EC3}" destId="{5105CDC6-A733-4E1B-ABB5-080E9E84BC6F}" srcOrd="0" destOrd="0" presId="urn:microsoft.com/office/officeart/2018/2/layout/IconVerticalSolidList"/>
    <dgm:cxn modelId="{C4F444BF-17CF-4DAC-88A3-F3867D066127}" type="presParOf" srcId="{A8A14844-84E0-4BD2-8FFC-B396B282CD98}" destId="{31B80AD1-E34E-4BE3-A8F8-D63C1A14B6C1}" srcOrd="0" destOrd="0" presId="urn:microsoft.com/office/officeart/2018/2/layout/IconVerticalSolidList"/>
    <dgm:cxn modelId="{FFAE3E77-B513-4EEE-9E1E-D2CEAC81C59E}" type="presParOf" srcId="{31B80AD1-E34E-4BE3-A8F8-D63C1A14B6C1}" destId="{24E5B180-C539-4826-B45B-CC6150838DB3}" srcOrd="0" destOrd="0" presId="urn:microsoft.com/office/officeart/2018/2/layout/IconVerticalSolidList"/>
    <dgm:cxn modelId="{E1340254-5FCE-4B19-9C8F-B25C8E370FC0}" type="presParOf" srcId="{31B80AD1-E34E-4BE3-A8F8-D63C1A14B6C1}" destId="{69B4CDC5-C759-4C56-B797-E19A390B9C78}" srcOrd="1" destOrd="0" presId="urn:microsoft.com/office/officeart/2018/2/layout/IconVerticalSolidList"/>
    <dgm:cxn modelId="{D9D2E949-EF01-4F0F-952F-444C8E53E07B}" type="presParOf" srcId="{31B80AD1-E34E-4BE3-A8F8-D63C1A14B6C1}" destId="{0D713198-9550-4874-BAA8-3E6086DD2E77}" srcOrd="2" destOrd="0" presId="urn:microsoft.com/office/officeart/2018/2/layout/IconVerticalSolidList"/>
    <dgm:cxn modelId="{99D7FF05-BE9E-46CF-8C30-C1FD213E113A}" type="presParOf" srcId="{31B80AD1-E34E-4BE3-A8F8-D63C1A14B6C1}" destId="{A5CE9D0F-0A99-44A1-AB7D-C259899E44EA}" srcOrd="3" destOrd="0" presId="urn:microsoft.com/office/officeart/2018/2/layout/IconVerticalSolidList"/>
    <dgm:cxn modelId="{8DE09BE2-35ED-4BCA-BDF6-65D4046FB869}" type="presParOf" srcId="{A8A14844-84E0-4BD2-8FFC-B396B282CD98}" destId="{8DFABF79-F52E-4C5D-B38D-E9016FBF0035}" srcOrd="1" destOrd="0" presId="urn:microsoft.com/office/officeart/2018/2/layout/IconVerticalSolidList"/>
    <dgm:cxn modelId="{B5F27D32-3296-4AA6-9800-D95E1E9AC052}" type="presParOf" srcId="{A8A14844-84E0-4BD2-8FFC-B396B282CD98}" destId="{2FE2A39E-5C70-4899-B94A-6332AD176267}" srcOrd="2" destOrd="0" presId="urn:microsoft.com/office/officeart/2018/2/layout/IconVerticalSolidList"/>
    <dgm:cxn modelId="{D43368E6-FD39-45ED-8267-04CD123FD19A}" type="presParOf" srcId="{2FE2A39E-5C70-4899-B94A-6332AD176267}" destId="{BBA6E8F3-FEA2-4EC7-8E70-AA8F6C3243A9}" srcOrd="0" destOrd="0" presId="urn:microsoft.com/office/officeart/2018/2/layout/IconVerticalSolidList"/>
    <dgm:cxn modelId="{0F381A89-D565-47E4-A40B-514B79EEC164}" type="presParOf" srcId="{2FE2A39E-5C70-4899-B94A-6332AD176267}" destId="{A93FDD14-DCF1-4B98-A9E3-00167E344A7B}" srcOrd="1" destOrd="0" presId="urn:microsoft.com/office/officeart/2018/2/layout/IconVerticalSolidList"/>
    <dgm:cxn modelId="{8F7E520D-C134-4957-9F9D-058D461CED48}" type="presParOf" srcId="{2FE2A39E-5C70-4899-B94A-6332AD176267}" destId="{C6E03ED3-5DAC-4A0E-B28D-148B71DDFBC5}" srcOrd="2" destOrd="0" presId="urn:microsoft.com/office/officeart/2018/2/layout/IconVerticalSolidList"/>
    <dgm:cxn modelId="{71E49375-6CF0-4BD7-B31A-79EFE7670101}" type="presParOf" srcId="{2FE2A39E-5C70-4899-B94A-6332AD176267}" destId="{5105CDC6-A733-4E1B-ABB5-080E9E84B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5B180-C539-4826-B45B-CC6150838DB3}">
      <dsp:nvSpPr>
        <dsp:cNvPr id="0" name=""/>
        <dsp:cNvSpPr/>
      </dsp:nvSpPr>
      <dsp:spPr>
        <a:xfrm>
          <a:off x="0" y="606886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4CDC5-C759-4C56-B797-E19A390B9C78}">
      <dsp:nvSpPr>
        <dsp:cNvPr id="0" name=""/>
        <dsp:cNvSpPr/>
      </dsp:nvSpPr>
      <dsp:spPr>
        <a:xfrm>
          <a:off x="338922" y="858977"/>
          <a:ext cx="616223" cy="616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E9D0F-0A99-44A1-AB7D-C259899E44EA}">
      <dsp:nvSpPr>
        <dsp:cNvPr id="0" name=""/>
        <dsp:cNvSpPr/>
      </dsp:nvSpPr>
      <dsp:spPr>
        <a:xfrm>
          <a:off x="1294068" y="606886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the dataset to figure out how people think about the coronavirus and use machine learning models to add some tags like worried, not worried to tweets.</a:t>
          </a:r>
        </a:p>
      </dsp:txBody>
      <dsp:txXfrm>
        <a:off x="1294068" y="606886"/>
        <a:ext cx="3677534" cy="1120405"/>
      </dsp:txXfrm>
    </dsp:sp>
    <dsp:sp modelId="{BBA6E8F3-FEA2-4EC7-8E70-AA8F6C3243A9}">
      <dsp:nvSpPr>
        <dsp:cNvPr id="0" name=""/>
        <dsp:cNvSpPr/>
      </dsp:nvSpPr>
      <dsp:spPr>
        <a:xfrm>
          <a:off x="0" y="2007393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FDD14-DCF1-4B98-A9E3-00167E344A7B}">
      <dsp:nvSpPr>
        <dsp:cNvPr id="0" name=""/>
        <dsp:cNvSpPr/>
      </dsp:nvSpPr>
      <dsp:spPr>
        <a:xfrm>
          <a:off x="338922" y="2259485"/>
          <a:ext cx="616223" cy="616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5CDC6-A733-4E1B-ABB5-080E9E84BC6F}">
      <dsp:nvSpPr>
        <dsp:cNvPr id="0" name=""/>
        <dsp:cNvSpPr/>
      </dsp:nvSpPr>
      <dsp:spPr>
        <a:xfrm>
          <a:off x="1294068" y="2007393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From Technology Perspective, Learn Apache Kafka , Apache Spark and Apache Zeppelin.</a:t>
          </a:r>
        </a:p>
      </dsp:txBody>
      <dsp:txXfrm>
        <a:off x="1294068" y="2007393"/>
        <a:ext cx="3677534" cy="112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93b5c00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393b5c0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393b5c003_0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8393b5c00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6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d56c9061_0_2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d56c9061_0_2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7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325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410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26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42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77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40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" type="tx">
  <p:cSld name="Title Slide 0">
    <p:bg>
      <p:bgPr>
        <a:solidFill>
          <a:srgbClr val="0000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  <a:defRPr sz="45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4pPr>
            <a:lvl5pPr marL="2286000" lvl="4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ldNum" idx="12"/>
          </p:nvPr>
        </p:nvSpPr>
        <p:spPr>
          <a:xfrm>
            <a:off x="8317363" y="4803219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8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00">
                <a:solidFill>
                  <a:schemeClr val="accent2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39300" y="351842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51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0000" y="3153300"/>
            <a:ext cx="402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25" y="1050350"/>
            <a:ext cx="4263900" cy="18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7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21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939300" y="351847"/>
            <a:ext cx="7265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8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9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881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04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5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6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0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37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7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  <p:sldLayoutId id="2147484034" r:id="rId18"/>
    <p:sldLayoutId id="2147484035" r:id="rId19"/>
    <p:sldLayoutId id="214748403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YE7200-scala-final-project" TargetMode="Externa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43" descr="Picture 10"/>
          <p:cNvPicPr preferRelativeResize="0"/>
          <p:nvPr/>
        </p:nvPicPr>
        <p:blipFill rotWithShape="1">
          <a:blip r:embed="rId3">
            <a:alphaModFix amt="35000"/>
          </a:blip>
          <a:srcRect t="4289" b="11436"/>
          <a:stretch/>
        </p:blipFill>
        <p:spPr>
          <a:xfrm>
            <a:off x="14" y="0"/>
            <a:ext cx="91439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628649" y="799396"/>
            <a:ext cx="45399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Font typeface="Calibri"/>
              <a:buNone/>
            </a:pPr>
            <a:r>
              <a:rPr lang="en" sz="4700"/>
              <a:t>Analysis and Insights on COVID-19 based on Twitter Tweets.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5650980" y="799396"/>
            <a:ext cx="28950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6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Team :- 4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Weijie Guan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Adwait Sathe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Rohan Choudhary</a:t>
            </a:r>
            <a:endParaRPr/>
          </a:p>
        </p:txBody>
      </p:sp>
      <p:cxnSp>
        <p:nvCxnSpPr>
          <p:cNvPr id="246" name="Google Shape;246;p43"/>
          <p:cNvCxnSpPr/>
          <p:nvPr/>
        </p:nvCxnSpPr>
        <p:spPr>
          <a:xfrm>
            <a:off x="5409674" y="1714500"/>
            <a:ext cx="0" cy="1714500"/>
          </a:xfrm>
          <a:prstGeom prst="straightConnector1">
            <a:avLst/>
          </a:prstGeom>
          <a:noFill/>
          <a:ln w="158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806" y="274411"/>
            <a:ext cx="1793975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6DD21-9C57-46A4-83EF-1E35E1E5F9EC}"/>
              </a:ext>
            </a:extLst>
          </p:cNvPr>
          <p:cNvSpPr txBox="1"/>
          <p:nvPr/>
        </p:nvSpPr>
        <p:spPr>
          <a:xfrm>
            <a:off x="107156" y="2035969"/>
            <a:ext cx="700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https://github.com/CSYE7200-scala-final-project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5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544" y="1764505"/>
            <a:ext cx="5886449" cy="10436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			THANKS !</a:t>
            </a:r>
            <a:endParaRPr lang="en-US" sz="4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07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ctr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2"/>
                </a:solidFill>
              </a:rPr>
              <a:t>Project Goals</a:t>
            </a:r>
          </a:p>
        </p:txBody>
      </p:sp>
      <p:graphicFrame>
        <p:nvGraphicFramePr>
          <p:cNvPr id="255" name="Google Shape;252;p44">
            <a:extLst>
              <a:ext uri="{FF2B5EF4-FFF2-40B4-BE49-F238E27FC236}">
                <a16:creationId xmlns:a16="http://schemas.microsoft.com/office/drawing/2014/main" id="{BC9EF796-E723-46AA-8C18-7824958D4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388679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ctr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subTitle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Ingestion : - Get the Tweets From Twitter related to COVID-19 (Apache Kafka)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1016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Cleaning and Transformation : - Cleaned and transformed data based on features needed for analysis(Apache Spark) 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1016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Analysis :-Do sentimental analysis on our dataset and train a machine learning model to classify the tweets (Apache SparkML)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Visualization :-  Based on sentimentsand Region (Databricks Notebook)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Google Shape;281;p46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6"/>
          <p:cNvSpPr/>
          <p:nvPr/>
        </p:nvSpPr>
        <p:spPr>
          <a:xfrm flipH="1">
            <a:off x="4801850" y="4051075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1344750" y="328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2"/>
                </a:solidFill>
                <a:latin typeface="Anaheim"/>
                <a:ea typeface="Anaheim"/>
                <a:cs typeface="Anaheim"/>
                <a:sym typeface="Anaheim"/>
              </a:rPr>
              <a:t>                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/>
          <p:nvPr/>
        </p:nvSpPr>
        <p:spPr>
          <a:xfrm>
            <a:off x="7460058" y="1452075"/>
            <a:ext cx="1567500" cy="237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8"/>
          <p:cNvSpPr/>
          <p:nvPr/>
        </p:nvSpPr>
        <p:spPr>
          <a:xfrm>
            <a:off x="122519" y="1462872"/>
            <a:ext cx="3297900" cy="2366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132038" y="1505745"/>
            <a:ext cx="10305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1100"/>
          </a:p>
        </p:txBody>
      </p:sp>
      <p:grpSp>
        <p:nvGrpSpPr>
          <p:cNvPr id="298" name="Google Shape;298;p48"/>
          <p:cNvGrpSpPr/>
          <p:nvPr/>
        </p:nvGrpSpPr>
        <p:grpSpPr>
          <a:xfrm>
            <a:off x="227288" y="2175545"/>
            <a:ext cx="1346400" cy="497025"/>
            <a:chOff x="0" y="0"/>
            <a:chExt cx="1795200" cy="662700"/>
          </a:xfrm>
        </p:grpSpPr>
        <p:sp>
          <p:nvSpPr>
            <p:cNvPr id="299" name="Google Shape;299;p48"/>
            <p:cNvSpPr/>
            <p:nvPr/>
          </p:nvSpPr>
          <p:spPr>
            <a:xfrm>
              <a:off x="0" y="0"/>
              <a:ext cx="1795200" cy="662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8"/>
            <p:cNvSpPr txBox="1"/>
            <p:nvPr/>
          </p:nvSpPr>
          <p:spPr>
            <a:xfrm>
              <a:off x="32352" y="152294"/>
              <a:ext cx="173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Kafka producer</a:t>
              </a:r>
              <a:endParaRPr sz="1100"/>
            </a:p>
          </p:txBody>
        </p:sp>
      </p:grpSp>
      <p:grpSp>
        <p:nvGrpSpPr>
          <p:cNvPr id="301" name="Google Shape;301;p48"/>
          <p:cNvGrpSpPr/>
          <p:nvPr/>
        </p:nvGrpSpPr>
        <p:grpSpPr>
          <a:xfrm>
            <a:off x="1951489" y="2175545"/>
            <a:ext cx="1346400" cy="497025"/>
            <a:chOff x="0" y="0"/>
            <a:chExt cx="1795200" cy="662700"/>
          </a:xfrm>
        </p:grpSpPr>
        <p:sp>
          <p:nvSpPr>
            <p:cNvPr id="302" name="Google Shape;302;p48"/>
            <p:cNvSpPr/>
            <p:nvPr/>
          </p:nvSpPr>
          <p:spPr>
            <a:xfrm>
              <a:off x="0" y="0"/>
              <a:ext cx="1795200" cy="662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8"/>
            <p:cNvSpPr txBox="1"/>
            <p:nvPr/>
          </p:nvSpPr>
          <p:spPr>
            <a:xfrm>
              <a:off x="32352" y="152294"/>
              <a:ext cx="173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Kafka broker</a:t>
              </a:r>
              <a:endParaRPr sz="1100"/>
            </a:p>
          </p:txBody>
        </p:sp>
      </p:grpSp>
      <p:sp>
        <p:nvSpPr>
          <p:cNvPr id="304" name="Google Shape;304;p48"/>
          <p:cNvSpPr/>
          <p:nvPr/>
        </p:nvSpPr>
        <p:spPr>
          <a:xfrm>
            <a:off x="3592949" y="1453432"/>
            <a:ext cx="3479700" cy="237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48"/>
          <p:cNvGrpSpPr/>
          <p:nvPr/>
        </p:nvGrpSpPr>
        <p:grpSpPr>
          <a:xfrm>
            <a:off x="3787675" y="2175545"/>
            <a:ext cx="1392525" cy="497025"/>
            <a:chOff x="0" y="0"/>
            <a:chExt cx="1856700" cy="662700"/>
          </a:xfrm>
        </p:grpSpPr>
        <p:sp>
          <p:nvSpPr>
            <p:cNvPr id="306" name="Google Shape;306;p48"/>
            <p:cNvSpPr/>
            <p:nvPr/>
          </p:nvSpPr>
          <p:spPr>
            <a:xfrm>
              <a:off x="0" y="0"/>
              <a:ext cx="1856700" cy="6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rgbClr val="AD5B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8"/>
            <p:cNvSpPr txBox="1"/>
            <p:nvPr/>
          </p:nvSpPr>
          <p:spPr>
            <a:xfrm>
              <a:off x="32352" y="152294"/>
              <a:ext cx="1792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Spark streaming</a:t>
              </a:r>
              <a:endParaRPr sz="1100"/>
            </a:p>
          </p:txBody>
        </p:sp>
      </p:grpSp>
      <p:grpSp>
        <p:nvGrpSpPr>
          <p:cNvPr id="308" name="Google Shape;308;p48"/>
          <p:cNvGrpSpPr/>
          <p:nvPr/>
        </p:nvGrpSpPr>
        <p:grpSpPr>
          <a:xfrm>
            <a:off x="5665634" y="2188915"/>
            <a:ext cx="1214100" cy="497025"/>
            <a:chOff x="0" y="0"/>
            <a:chExt cx="1618800" cy="662700"/>
          </a:xfrm>
        </p:grpSpPr>
        <p:sp>
          <p:nvSpPr>
            <p:cNvPr id="309" name="Google Shape;309;p48"/>
            <p:cNvSpPr/>
            <p:nvPr/>
          </p:nvSpPr>
          <p:spPr>
            <a:xfrm>
              <a:off x="0" y="0"/>
              <a:ext cx="1618800" cy="6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rgbClr val="AD5B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8"/>
            <p:cNvSpPr txBox="1"/>
            <p:nvPr/>
          </p:nvSpPr>
          <p:spPr>
            <a:xfrm>
              <a:off x="32351" y="152295"/>
              <a:ext cx="1554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Sparkmllib</a:t>
              </a:r>
              <a:endParaRPr sz="1100"/>
            </a:p>
          </p:txBody>
        </p:sp>
      </p:grpSp>
      <p:sp>
        <p:nvSpPr>
          <p:cNvPr id="311" name="Google Shape;311;p48"/>
          <p:cNvSpPr txBox="1"/>
          <p:nvPr/>
        </p:nvSpPr>
        <p:spPr>
          <a:xfrm>
            <a:off x="3565367" y="1505745"/>
            <a:ext cx="918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100"/>
          </a:p>
        </p:txBody>
      </p:sp>
      <p:grpSp>
        <p:nvGrpSpPr>
          <p:cNvPr id="312" name="Google Shape;312;p48"/>
          <p:cNvGrpSpPr/>
          <p:nvPr/>
        </p:nvGrpSpPr>
        <p:grpSpPr>
          <a:xfrm>
            <a:off x="3791824" y="4317530"/>
            <a:ext cx="1392525" cy="497025"/>
            <a:chOff x="0" y="0"/>
            <a:chExt cx="1856700" cy="662700"/>
          </a:xfrm>
        </p:grpSpPr>
        <p:sp>
          <p:nvSpPr>
            <p:cNvPr id="313" name="Google Shape;313;p48"/>
            <p:cNvSpPr/>
            <p:nvPr/>
          </p:nvSpPr>
          <p:spPr>
            <a:xfrm>
              <a:off x="0" y="0"/>
              <a:ext cx="1856700" cy="66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8"/>
            <p:cNvSpPr txBox="1"/>
            <p:nvPr/>
          </p:nvSpPr>
          <p:spPr>
            <a:xfrm>
              <a:off x="32352" y="152294"/>
              <a:ext cx="1792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1100"/>
            </a:p>
          </p:txBody>
        </p:sp>
      </p:grpSp>
      <p:sp>
        <p:nvSpPr>
          <p:cNvPr id="315" name="Google Shape;315;p48"/>
          <p:cNvSpPr/>
          <p:nvPr/>
        </p:nvSpPr>
        <p:spPr>
          <a:xfrm>
            <a:off x="1573720" y="2361937"/>
            <a:ext cx="377700" cy="11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3307357" y="2366788"/>
            <a:ext cx="484500" cy="10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7460058" y="1505745"/>
            <a:ext cx="10662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1100"/>
          </a:p>
        </p:txBody>
      </p:sp>
      <p:grpSp>
        <p:nvGrpSpPr>
          <p:cNvPr id="318" name="Google Shape;318;p48"/>
          <p:cNvGrpSpPr/>
          <p:nvPr/>
        </p:nvGrpSpPr>
        <p:grpSpPr>
          <a:xfrm>
            <a:off x="7696114" y="2175545"/>
            <a:ext cx="1214100" cy="497025"/>
            <a:chOff x="0" y="0"/>
            <a:chExt cx="1618800" cy="662700"/>
          </a:xfrm>
        </p:grpSpPr>
        <p:sp>
          <p:nvSpPr>
            <p:cNvPr id="319" name="Google Shape;319;p48"/>
            <p:cNvSpPr/>
            <p:nvPr/>
          </p:nvSpPr>
          <p:spPr>
            <a:xfrm>
              <a:off x="0" y="0"/>
              <a:ext cx="1618800" cy="66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2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8"/>
            <p:cNvSpPr txBox="1"/>
            <p:nvPr/>
          </p:nvSpPr>
          <p:spPr>
            <a:xfrm>
              <a:off x="32351" y="152295"/>
              <a:ext cx="1554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Zeppelin</a:t>
              </a:r>
              <a:endParaRPr sz="1100"/>
            </a:p>
          </p:txBody>
        </p:sp>
      </p:grpSp>
      <p:sp>
        <p:nvSpPr>
          <p:cNvPr id="321" name="Google Shape;321;p48"/>
          <p:cNvSpPr/>
          <p:nvPr/>
        </p:nvSpPr>
        <p:spPr>
          <a:xfrm>
            <a:off x="5174070" y="2369213"/>
            <a:ext cx="484500" cy="10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6879679" y="2366788"/>
            <a:ext cx="816600" cy="1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4483962" y="3462377"/>
            <a:ext cx="3846600" cy="1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8"/>
          <p:cNvSpPr/>
          <p:nvPr/>
        </p:nvSpPr>
        <p:spPr>
          <a:xfrm rot="10800000">
            <a:off x="8234899" y="2685965"/>
            <a:ext cx="102816" cy="8517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97"/>
                </a:moveTo>
                <a:lnTo>
                  <a:pt x="5400" y="20297"/>
                </a:lnTo>
                <a:lnTo>
                  <a:pt x="5400" y="0"/>
                </a:lnTo>
                <a:lnTo>
                  <a:pt x="16200" y="0"/>
                </a:lnTo>
                <a:lnTo>
                  <a:pt x="16200" y="20297"/>
                </a:lnTo>
                <a:lnTo>
                  <a:pt x="21600" y="20297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8"/>
          <p:cNvSpPr/>
          <p:nvPr/>
        </p:nvSpPr>
        <p:spPr>
          <a:xfrm rot="5400000">
            <a:off x="3628804" y="3447862"/>
            <a:ext cx="1710300" cy="9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239657" y="306415"/>
            <a:ext cx="7358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alibri"/>
              <a:buNone/>
            </a:pPr>
            <a:r>
              <a:rPr lang="en" sz="5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Architectural Structure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2"/>
                </a:solidFill>
              </a:rPr>
              <a:t>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2E1C-F43C-4934-BB08-A1E01BE13254}"/>
              </a:ext>
            </a:extLst>
          </p:cNvPr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Layer           :-  Ingesting Raw tweets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 Layer  :- After cleaning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Processed Layer :- After tweets have been Read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          :- After Doing ML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Google Shape;333;p49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618774" y="1843087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2E1C-F43C-4934-BB08-A1E01BE13254}"/>
              </a:ext>
            </a:extLst>
          </p:cNvPr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Google Shape;333;p49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ctr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5400"/>
            </a:pPr>
            <a:r>
              <a:rPr lang="en-US" sz="3600" dirty="0">
                <a:solidFill>
                  <a:schemeClr val="tx2"/>
                </a:solidFill>
                <a:sym typeface="Calibri"/>
              </a:rPr>
              <a:t>Acceptance criteria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55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70% cases will be classified correctly for the machine learning models.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      Result :- We could classify 54% accurately</a:t>
            </a:r>
          </a:p>
          <a:p>
            <a:pPr marL="457200" lvl="0" indent="-355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90% of the data ingested should be a part of Visualization Data. </a:t>
            </a:r>
          </a:p>
          <a:p>
            <a:pPr marL="101600"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     Result :- More than 90% was part of visualization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438" y="295842"/>
            <a:ext cx="3224750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66897F-8DED-4A8D-9149-F86B12A2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2" y="1224943"/>
            <a:ext cx="5015890" cy="30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24" y="195734"/>
            <a:ext cx="3224750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8D5D23-6E93-4115-8590-5B720325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7" y="1081314"/>
            <a:ext cx="6221242" cy="34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4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244</Words>
  <Application>Microsoft Office PowerPoint</Application>
  <PresentationFormat>On-screen Show (16:9)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Trebuchet MS</vt:lpstr>
      <vt:lpstr>Calibri</vt:lpstr>
      <vt:lpstr>Wingdings 3</vt:lpstr>
      <vt:lpstr>Arial</vt:lpstr>
      <vt:lpstr>Muli Regular</vt:lpstr>
      <vt:lpstr>Facet</vt:lpstr>
      <vt:lpstr>Analysis and Insights on COVID-19 based on Twitter Tweets.</vt:lpstr>
      <vt:lpstr>Project Goals</vt:lpstr>
      <vt:lpstr>  </vt:lpstr>
      <vt:lpstr>PowerPoint Presentation</vt:lpstr>
      <vt:lpstr>Data Pipeline</vt:lpstr>
      <vt:lpstr>Machine Learning</vt:lpstr>
      <vt:lpstr>Acceptance criteria</vt:lpstr>
      <vt:lpstr>Visualization</vt:lpstr>
      <vt:lpstr>Visualization</vt:lpstr>
      <vt:lpstr>GitHub</vt:lpstr>
      <vt:lpstr>      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Insights on COVID-19 based on Twitter Tweets.</dc:title>
  <dc:creator> </dc:creator>
  <cp:lastModifiedBy> </cp:lastModifiedBy>
  <cp:revision>3</cp:revision>
  <dcterms:created xsi:type="dcterms:W3CDTF">2020-04-16T08:03:50Z</dcterms:created>
  <dcterms:modified xsi:type="dcterms:W3CDTF">2020-04-16T08:13:32Z</dcterms:modified>
</cp:coreProperties>
</file>